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3" r:id="rId7"/>
    <p:sldId id="262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29" y="-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indent="-384175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750" y="1"/>
            <a:ext cx="3329126" cy="291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56" y="115412"/>
            <a:ext cx="4660777" cy="1242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5748" y="1162975"/>
            <a:ext cx="665603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 про роботу </a:t>
            </a:r>
            <a:br>
              <a:rPr lang="uk-UA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студентського наукового гуртка</a:t>
            </a:r>
            <a:br>
              <a:rPr lang="ru-RU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«КЛЮЧ ДО ІСТИНИ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ІІ семестр </a:t>
            </a:r>
            <a:endParaRPr lang="uk-UA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– 2024 </a:t>
            </a:r>
            <a:r>
              <a:rPr lang="uk-UA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4687408" y="3987117"/>
            <a:ext cx="7368467" cy="279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uk-UA" b="1" dirty="0">
              <a:solidFill>
                <a:schemeClr val="tx1"/>
              </a:solidFill>
            </a:endParaRPr>
          </a:p>
          <a:p>
            <a:pPr algn="r"/>
            <a:endParaRPr lang="uk-UA" b="1" dirty="0"/>
          </a:p>
          <a:p>
            <a:pPr algn="r"/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Підготувала;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Кичкирук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Тетяна Василівна, 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керівник, доцент кафедри філософії 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міжнародної комунікації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8330" y="0"/>
            <a:ext cx="704887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uk-UA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uk-UA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Наук</a:t>
            </a:r>
            <a:r>
              <a:rPr lang="uk-UA" sz="5400" b="1" dirty="0">
                <a:solidFill>
                  <a:srgbClr val="002060"/>
                </a:solidFill>
              </a:rPr>
              <a:t>ова спрямованість гуртка</a:t>
            </a:r>
            <a:endParaRPr lang="en-US" sz="5400" dirty="0"/>
          </a:p>
        </p:txBody>
      </p:sp>
      <p:pic>
        <p:nvPicPr>
          <p:cNvPr id="2050" name="Picture 2" descr="Безкоштовна картинка: книги, сторінки, навчання, дослідження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2" y="168676"/>
            <a:ext cx="3923930" cy="25745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8788" y="2610036"/>
            <a:ext cx="1104382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uk-UA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розширення наукового потенціалу й формування навичок науково-дослідної діяльності у студентів у вільний від навчання час або спеціально наданий час;</a:t>
            </a:r>
            <a:endParaRPr lang="uk-UA" sz="24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kumimoji="0" lang="uk-UA" sz="2400" i="0" u="none" strike="noStrike" cap="none" normalizeH="0" baseline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розробка найважливіших філософських питань суспільного розвитку, </a:t>
            </a:r>
            <a:r>
              <a:rPr lang="uk-UA" sz="2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природничих та </a:t>
            </a:r>
            <a:r>
              <a:rPr kumimoji="0" lang="uk-UA" sz="2400" i="0" u="none" strike="noStrike" cap="none" normalizeH="0" baseline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цивілізаційних проблем сучасності;</a:t>
            </a:r>
            <a:endParaRPr kumimoji="0" lang="uk-UA" sz="2400" i="0" u="none" strike="noStrike" cap="none" normalizeH="0" baseline="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</a:t>
            </a:r>
            <a:r>
              <a:rPr lang="uk-UA" sz="2400" i="0" noProof="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іяльність</a:t>
            </a:r>
            <a:r>
              <a:rPr lang="ru-RU" sz="2400" i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i="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гуртка</a:t>
            </a:r>
            <a:r>
              <a:rPr lang="ru-RU" sz="2400" i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i="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спрямована</a:t>
            </a:r>
            <a:r>
              <a:rPr lang="ru-RU" sz="2400" i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на </a:t>
            </a:r>
            <a:r>
              <a:rPr lang="uk-UA" sz="2400" i="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актуальні</a:t>
            </a:r>
            <a:r>
              <a:rPr lang="ru-RU" sz="2400" i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i="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проблеми</a:t>
            </a:r>
            <a:r>
              <a:rPr lang="ru-RU" sz="2400" i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i="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пізнавальної діяльності людини, філософії</a:t>
            </a:r>
            <a:r>
              <a:rPr lang="ru-RU" sz="2400" i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i="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культури</a:t>
            </a:r>
            <a:r>
              <a:rPr lang="ru-RU" sz="2400" i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uk-UA" sz="2400" i="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соціальної</a:t>
            </a:r>
            <a:r>
              <a:rPr lang="ru-RU" sz="2400" i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</a:t>
            </a:r>
            <a:r>
              <a:rPr lang="uk-UA" sz="2400" i="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філософії</a:t>
            </a:r>
            <a:r>
              <a:rPr lang="ru-RU" sz="240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400" noProof="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філософії</a:t>
            </a:r>
            <a:r>
              <a:rPr lang="ru-RU" sz="240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noProof="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природи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;</a:t>
            </a:r>
            <a:endParaRPr lang="ru-RU" sz="2400" noProof="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 роботі гуртка беруть участь студенти </a:t>
            </a:r>
            <a:r>
              <a:rPr lang="uk-UA" sz="2400" noProof="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гуманітарно</a:t>
            </a:r>
            <a:r>
              <a:rPr lang="uk-UA" sz="2400" noProof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-педагогічного та  агробіологічного факультетів.</a:t>
            </a:r>
            <a:endParaRPr lang="uk-UA" sz="2400" noProof="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34144" y="292963"/>
            <a:ext cx="71287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002060"/>
                </a:solidFill>
              </a:rPr>
              <a:t>МЕТА ТА ЗАВДАННЯ</a:t>
            </a:r>
            <a:endParaRPr lang="en-US" sz="5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134" y="159799"/>
            <a:ext cx="4323425" cy="22638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08846" y="1092005"/>
            <a:ext cx="681805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134" y="3222646"/>
            <a:ext cx="11265764" cy="321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 активної участі студентів у проведенні наукових конференцій, конкурсів на кращу наукову працю, наукових семінарів;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творчого мислення, наукової самостійності, підвищення внутрішньої організованості, свідомого відношення до навчання, поглиблення й закріплення отриманих у процесі навчання знань;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-виявлення найбільш обдарованих і талановитих студентів, використання їх творчого й інтелектуального потенціалу для вирішення актуальних завдань підвищення ефективності освітнього процесу.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1" y="230819"/>
            <a:ext cx="59776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rgbClr val="002060"/>
                </a:solidFill>
              </a:rPr>
              <a:t>ДОСЯГНУТІ РЕЗУЛЬТАТИ ГУРТКА</a:t>
            </a:r>
            <a:endParaRPr lang="en-US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5980" y="133165"/>
            <a:ext cx="4907872" cy="4261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663952" y="2500875"/>
            <a:ext cx="6622743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тез,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студентів-учасників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9092" y="0"/>
            <a:ext cx="1147290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b="1" cap="all" dirty="0">
                <a:solidFill>
                  <a:srgbClr val="002060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Участь у конференціях, </a:t>
            </a:r>
            <a:br>
              <a:rPr lang="uk-UA" b="1" cap="all" dirty="0">
                <a:solidFill>
                  <a:srgbClr val="002060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</a:br>
            <a:r>
              <a:rPr lang="uk-UA" b="1" cap="all" dirty="0">
                <a:solidFill>
                  <a:srgbClr val="002060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  </a:t>
            </a:r>
            <a:r>
              <a:rPr lang="uk-UA" b="1" cap="all" dirty="0" err="1">
                <a:solidFill>
                  <a:srgbClr val="002060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вебінарах</a:t>
            </a:r>
            <a:r>
              <a:rPr lang="uk-UA" b="1" cap="all" dirty="0">
                <a:solidFill>
                  <a:srgbClr val="002060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, семінарах</a:t>
            </a:r>
            <a:endParaRPr lang="ru-RU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4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спротиву</a:t>
            </a:r>
            <a:r>
              <a:rPr lang="ru-RU" sz="4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окупації</a:t>
            </a:r>
            <a:r>
              <a:rPr lang="ru-RU" sz="4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Автономної</a:t>
            </a:r>
            <a:r>
              <a:rPr lang="ru-RU" sz="4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4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sz="4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4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Севастополя</a:t>
            </a:r>
            <a:r>
              <a:rPr lang="ru-RU" sz="4400" b="1" i="0" dirty="0">
                <a:solidFill>
                  <a:srgbClr val="333333"/>
                </a:solidFill>
                <a:effectLst/>
                <a:latin typeface="RobotoRegular"/>
              </a:rPr>
              <a:t>, </a:t>
            </a:r>
            <a:endParaRPr lang="ru-RU" sz="4400" b="1" i="0" dirty="0">
              <a:solidFill>
                <a:srgbClr val="333333"/>
              </a:solidFill>
              <a:effectLst/>
              <a:latin typeface="RobotoRegular"/>
            </a:endParaRPr>
          </a:p>
          <a:p>
            <a:pPr algn="ctr"/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лютого 2024 р.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092" y="2701945"/>
            <a:ext cx="4899658" cy="4076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341" y="2778145"/>
            <a:ext cx="4899659" cy="4000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420" y="2247900"/>
            <a:ext cx="3825240" cy="1737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2155" y="71021"/>
            <a:ext cx="1110596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перестають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мислити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коли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перестають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читати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RobotoRegular"/>
              </a:rPr>
              <a:t> 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RobotoRegular"/>
              </a:rPr>
              <a:t>Засідання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RobotoRegular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RobotoRegular"/>
              </a:rPr>
              <a:t>гуртка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RobotoRegular"/>
              </a:rPr>
              <a:t>, 19.03.2024 р.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87462" y="3160787"/>
            <a:ext cx="3735206" cy="3786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" y="3142251"/>
            <a:ext cx="4297680" cy="3644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940" y="819271"/>
            <a:ext cx="314706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292" y="1927004"/>
            <a:ext cx="2141220" cy="1790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68" y="838201"/>
            <a:ext cx="3101712" cy="2110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3965" y="3824384"/>
            <a:ext cx="2907028" cy="2672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69150" y="88777"/>
            <a:ext cx="69778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b="1" cap="all" dirty="0">
                <a:solidFill>
                  <a:srgbClr val="002060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Участь у конференціях, </a:t>
            </a:r>
            <a:br>
              <a:rPr lang="uk-UA" b="1" cap="all" dirty="0">
                <a:solidFill>
                  <a:srgbClr val="002060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</a:br>
            <a:r>
              <a:rPr lang="uk-UA" b="1" cap="all" dirty="0">
                <a:solidFill>
                  <a:srgbClr val="002060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  </a:t>
            </a:r>
            <a:r>
              <a:rPr lang="uk-UA" b="1" cap="all" dirty="0" err="1">
                <a:solidFill>
                  <a:srgbClr val="002060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вебінарах</a:t>
            </a:r>
            <a:r>
              <a:rPr lang="uk-UA" b="1" cap="all" dirty="0">
                <a:solidFill>
                  <a:srgbClr val="002060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, семінарах</a:t>
            </a:r>
            <a:br>
              <a:rPr lang="uk-UA" sz="4400" b="1" cap="all" dirty="0">
                <a:solidFill>
                  <a:srgbClr val="002060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</a:br>
            <a:endParaRPr lang="en-US" sz="44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6580" y="321648"/>
            <a:ext cx="65913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003366"/>
                </a:solidFill>
                <a:effectLst/>
                <a:latin typeface="RobotoRegular"/>
              </a:rPr>
              <a:t>Міжнародна</a:t>
            </a:r>
            <a:r>
              <a:rPr lang="ru-RU" sz="2400" b="1" i="1" dirty="0">
                <a:solidFill>
                  <a:srgbClr val="003366"/>
                </a:solidFill>
                <a:effectLst/>
                <a:latin typeface="RobotoRegular"/>
              </a:rPr>
              <a:t> </a:t>
            </a:r>
            <a:r>
              <a:rPr lang="ru-RU" sz="2400" b="1" i="1" dirty="0" err="1">
                <a:solidFill>
                  <a:srgbClr val="003366"/>
                </a:solidFill>
                <a:effectLst/>
                <a:latin typeface="RobotoRegular"/>
              </a:rPr>
              <a:t>науково</a:t>
            </a:r>
            <a:r>
              <a:rPr lang="ru-RU" sz="2400" b="1" i="1" dirty="0">
                <a:solidFill>
                  <a:srgbClr val="003366"/>
                </a:solidFill>
                <a:effectLst/>
                <a:latin typeface="RobotoRegular"/>
              </a:rPr>
              <a:t>-практична </a:t>
            </a:r>
            <a:r>
              <a:rPr lang="ru-RU" sz="2400" b="1" i="1" dirty="0" err="1">
                <a:solidFill>
                  <a:srgbClr val="003366"/>
                </a:solidFill>
                <a:effectLst/>
                <a:latin typeface="RobotoRegular"/>
              </a:rPr>
              <a:t>конференція</a:t>
            </a:r>
            <a:endParaRPr lang="ru-RU" sz="2400" b="1" i="1" dirty="0">
              <a:solidFill>
                <a:srgbClr val="003366"/>
              </a:solidFill>
              <a:effectLst/>
              <a:latin typeface="RobotoRegular"/>
            </a:endParaRPr>
          </a:p>
          <a:p>
            <a:pPr algn="ctr"/>
            <a:r>
              <a:rPr lang="ru-RU" sz="2400" b="1" i="1" dirty="0">
                <a:solidFill>
                  <a:srgbClr val="003366"/>
                </a:solidFill>
                <a:effectLst/>
                <a:latin typeface="RobotoRegular"/>
              </a:rPr>
              <a:t> “</a:t>
            </a:r>
            <a:r>
              <a:rPr lang="ru-RU" sz="2400" b="1" i="1" dirty="0" err="1">
                <a:solidFill>
                  <a:srgbClr val="003366"/>
                </a:solidFill>
                <a:effectLst/>
                <a:latin typeface="RobotoRegular"/>
              </a:rPr>
              <a:t>Розвиток</a:t>
            </a:r>
            <a:r>
              <a:rPr lang="ru-RU" sz="2400" b="1" i="1" dirty="0">
                <a:solidFill>
                  <a:srgbClr val="003366"/>
                </a:solidFill>
                <a:effectLst/>
                <a:latin typeface="RobotoRegular"/>
              </a:rPr>
              <a:t> </a:t>
            </a:r>
            <a:r>
              <a:rPr lang="ru-RU" sz="2400" b="1" i="1" dirty="0" err="1">
                <a:solidFill>
                  <a:srgbClr val="003366"/>
                </a:solidFill>
                <a:effectLst/>
                <a:latin typeface="RobotoRegular"/>
              </a:rPr>
              <a:t>лідерського</a:t>
            </a:r>
            <a:r>
              <a:rPr lang="ru-RU" sz="2400" b="1" i="1" dirty="0">
                <a:solidFill>
                  <a:srgbClr val="003366"/>
                </a:solidFill>
                <a:effectLst/>
                <a:latin typeface="RobotoRegular"/>
              </a:rPr>
              <a:t> </a:t>
            </a:r>
            <a:r>
              <a:rPr lang="ru-RU" sz="2400" b="1" i="1" dirty="0" err="1">
                <a:solidFill>
                  <a:srgbClr val="003366"/>
                </a:solidFill>
                <a:effectLst/>
                <a:latin typeface="RobotoRegular"/>
              </a:rPr>
              <a:t>потенціалу</a:t>
            </a:r>
            <a:r>
              <a:rPr lang="ru-RU" sz="2400" b="1" i="1" dirty="0">
                <a:solidFill>
                  <a:srgbClr val="003366"/>
                </a:solidFill>
                <a:effectLst/>
                <a:latin typeface="RobotoRegular"/>
              </a:rPr>
              <a:t> </a:t>
            </a:r>
            <a:r>
              <a:rPr lang="ru-RU" sz="2400" b="1" i="1" dirty="0" err="1">
                <a:solidFill>
                  <a:srgbClr val="003366"/>
                </a:solidFill>
                <a:effectLst/>
                <a:latin typeface="RobotoRegular"/>
              </a:rPr>
              <a:t>жінок</a:t>
            </a:r>
            <a:r>
              <a:rPr lang="ru-RU" sz="2400" b="1" i="1" dirty="0">
                <a:solidFill>
                  <a:srgbClr val="003366"/>
                </a:solidFill>
                <a:effectLst/>
                <a:latin typeface="RobotoRegular"/>
              </a:rPr>
              <a:t> в </a:t>
            </a:r>
            <a:r>
              <a:rPr lang="ru-RU" sz="2400" b="1" i="1" dirty="0" err="1">
                <a:solidFill>
                  <a:srgbClr val="003366"/>
                </a:solidFill>
                <a:effectLst/>
                <a:latin typeface="RobotoRegular"/>
              </a:rPr>
              <a:t>академічному</a:t>
            </a:r>
            <a:r>
              <a:rPr lang="ru-RU" sz="2400" b="1" i="1" dirty="0">
                <a:solidFill>
                  <a:srgbClr val="003366"/>
                </a:solidFill>
                <a:effectLst/>
                <a:latin typeface="RobotoRegular"/>
              </a:rPr>
              <a:t> </a:t>
            </a:r>
            <a:r>
              <a:rPr lang="ru-RU" sz="2400" b="1" i="1" dirty="0" err="1">
                <a:solidFill>
                  <a:srgbClr val="003366"/>
                </a:solidFill>
                <a:effectLst/>
                <a:latin typeface="RobotoRegular"/>
              </a:rPr>
              <a:t>середовищі</a:t>
            </a:r>
            <a:r>
              <a:rPr lang="ru-RU" sz="2400" b="1" i="1" dirty="0">
                <a:solidFill>
                  <a:srgbClr val="003366"/>
                </a:solidFill>
                <a:effectLst/>
                <a:latin typeface="RobotoRegular"/>
              </a:rPr>
              <a:t>: </a:t>
            </a:r>
            <a:r>
              <a:rPr lang="ru-RU" sz="2400" b="1" i="1" dirty="0" err="1">
                <a:solidFill>
                  <a:srgbClr val="003366"/>
                </a:solidFill>
                <a:effectLst/>
                <a:latin typeface="RobotoRegular"/>
              </a:rPr>
              <a:t>міжнародний</a:t>
            </a:r>
            <a:r>
              <a:rPr lang="ru-RU" sz="2400" b="1" i="1" dirty="0">
                <a:solidFill>
                  <a:srgbClr val="003366"/>
                </a:solidFill>
                <a:effectLst/>
                <a:latin typeface="RobotoRegular"/>
              </a:rPr>
              <a:t> </a:t>
            </a:r>
            <a:r>
              <a:rPr lang="ru-RU" sz="2400" b="1" i="1" dirty="0" err="1">
                <a:solidFill>
                  <a:srgbClr val="003366"/>
                </a:solidFill>
                <a:effectLst/>
                <a:latin typeface="RobotoRegular"/>
              </a:rPr>
              <a:t>досвід</a:t>
            </a:r>
            <a:r>
              <a:rPr lang="ru-RU" sz="2400" b="1" i="1" dirty="0">
                <a:solidFill>
                  <a:srgbClr val="003366"/>
                </a:solidFill>
                <a:effectLst/>
                <a:latin typeface="RobotoRegular"/>
              </a:rPr>
              <a:t> для потреб </a:t>
            </a:r>
            <a:r>
              <a:rPr lang="ru-RU" sz="2400" b="1" i="1" dirty="0" err="1">
                <a:solidFill>
                  <a:srgbClr val="003366"/>
                </a:solidFill>
                <a:effectLst/>
                <a:latin typeface="RobotoRegular"/>
              </a:rPr>
              <a:t>розбудови</a:t>
            </a:r>
            <a:r>
              <a:rPr lang="ru-RU" sz="2400" b="1" i="1" dirty="0">
                <a:solidFill>
                  <a:srgbClr val="003366"/>
                </a:solidFill>
                <a:effectLst/>
                <a:latin typeface="RobotoRegular"/>
              </a:rPr>
              <a:t> </a:t>
            </a:r>
            <a:r>
              <a:rPr lang="ru-RU" sz="2400" b="1" i="1" dirty="0" err="1">
                <a:solidFill>
                  <a:srgbClr val="003366"/>
                </a:solidFill>
                <a:effectLst/>
                <a:latin typeface="RobotoRegular"/>
              </a:rPr>
              <a:t>України</a:t>
            </a:r>
            <a:r>
              <a:rPr lang="ru-RU" sz="2000" b="1" i="1" dirty="0">
                <a:solidFill>
                  <a:srgbClr val="003366"/>
                </a:solidFill>
                <a:effectLst/>
                <a:latin typeface="RobotoRegular"/>
              </a:rPr>
              <a:t>”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070" y="2532445"/>
            <a:ext cx="4643020" cy="4176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532445"/>
            <a:ext cx="5356859" cy="4236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46" y="200735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7260" y="182879"/>
            <a:ext cx="10866120" cy="6492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0</TotalTime>
  <Words>2075</Words>
  <Application>WPS Presentation</Application>
  <PresentationFormat>Широкоэкранный</PresentationFormat>
  <Paragraphs>48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SimSun</vt:lpstr>
      <vt:lpstr>Wingdings</vt:lpstr>
      <vt:lpstr>Franklin Gothic Book</vt:lpstr>
      <vt:lpstr>Times New Roman</vt:lpstr>
      <vt:lpstr>Tahoma</vt:lpstr>
      <vt:lpstr>Century Gothic</vt:lpstr>
      <vt:lpstr>RobotoRegular</vt:lpstr>
      <vt:lpstr>Segoe Print</vt:lpstr>
      <vt:lpstr>Calibri</vt:lpstr>
      <vt:lpstr>Microsoft YaHei</vt:lpstr>
      <vt:lpstr>Arial Unicode MS</vt:lpstr>
      <vt:lpstr>Уголки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TatiyanaKych@outlook.com</dc:creator>
  <cp:lastModifiedBy>Олена Дмитрівна </cp:lastModifiedBy>
  <cp:revision>30</cp:revision>
  <dcterms:created xsi:type="dcterms:W3CDTF">2023-12-03T18:05:00Z</dcterms:created>
  <dcterms:modified xsi:type="dcterms:W3CDTF">2024-04-15T15:13:27Z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5EB66198070D4CB2A8EEF61D12396A1C_13</vt:lpwstr>
  </property>
  <property fmtid="{D5CDD505-2E9C-101B-9397-08002B2CF9AE}" pid="3" name="KSOProductBuildVer">
    <vt:lpwstr>1033-12.2.0.13538</vt:lpwstr>
  </property>
</Properties>
</file>