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69" r:id="rId6"/>
    <p:sldId id="271" r:id="rId7"/>
    <p:sldId id="270" r:id="rId8"/>
    <p:sldId id="273" r:id="rId9"/>
    <p:sldId id="275" r:id="rId10"/>
    <p:sldId id="276" r:id="rId11"/>
    <p:sldId id="27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53F7E-8438-413B-B709-352903327A3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D3092F-7EE1-4033-9E66-0959691F76B1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bg2">
                  <a:lumMod val="50000"/>
                </a:schemeClr>
              </a:solidFill>
            </a:rPr>
            <a:t>Філософська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9F1C571D-D856-401C-B27E-3065463ACB34}" type="parTrans" cxnId="{F1E9380C-A027-4A73-BAB2-686D0A398196}">
      <dgm:prSet/>
      <dgm:spPr/>
      <dgm:t>
        <a:bodyPr/>
        <a:lstStyle/>
        <a:p>
          <a:endParaRPr lang="ru-RU"/>
        </a:p>
      </dgm:t>
    </dgm:pt>
    <dgm:pt modelId="{5A2C2B1A-AC2D-4CAA-AD9A-E6D773B7466B}" type="sibTrans" cxnId="{F1E9380C-A027-4A73-BAB2-686D0A398196}">
      <dgm:prSet/>
      <dgm:spPr/>
      <dgm:t>
        <a:bodyPr/>
        <a:lstStyle/>
        <a:p>
          <a:endParaRPr lang="ru-RU"/>
        </a:p>
      </dgm:t>
    </dgm:pt>
    <dgm:pt modelId="{B4C95523-B86C-407F-A1D7-5F27C7EEF3C2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bg2">
                  <a:lumMod val="50000"/>
                </a:schemeClr>
              </a:solidFill>
            </a:rPr>
            <a:t>Філософсько-наукова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FD1A3767-C4F6-4C2C-BB48-0A5A5DE1C4C1}" type="parTrans" cxnId="{A16168B6-CE0B-4C7D-A8D9-2CAC2878518C}">
      <dgm:prSet/>
      <dgm:spPr/>
      <dgm:t>
        <a:bodyPr/>
        <a:lstStyle/>
        <a:p>
          <a:endParaRPr lang="ru-RU"/>
        </a:p>
      </dgm:t>
    </dgm:pt>
    <dgm:pt modelId="{8E4BCB35-E889-4B9C-B227-AC2636C9B768}" type="sibTrans" cxnId="{A16168B6-CE0B-4C7D-A8D9-2CAC2878518C}">
      <dgm:prSet/>
      <dgm:spPr/>
      <dgm:t>
        <a:bodyPr/>
        <a:lstStyle/>
        <a:p>
          <a:endParaRPr lang="ru-RU"/>
        </a:p>
      </dgm:t>
    </dgm:pt>
    <dgm:pt modelId="{51D0F76B-0EBE-47C2-813D-883F7200A8A9}" type="pres">
      <dgm:prSet presAssocID="{D0C53F7E-8438-413B-B709-352903327A3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4E821E-953D-474B-AF1D-585F5D3348CD}" type="pres">
      <dgm:prSet presAssocID="{D0C53F7E-8438-413B-B709-352903327A3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4A8A9-C714-42C8-A732-87BB38D65DAB}" type="pres">
      <dgm:prSet presAssocID="{D0C53F7E-8438-413B-B709-352903327A3D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96715CD-A919-4C33-A1AE-3C10EC4EE502}" type="pres">
      <dgm:prSet presAssocID="{D0C53F7E-8438-413B-B709-352903327A3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B0FDB-011B-4085-8CD2-63A594F6B95D}" type="pres">
      <dgm:prSet presAssocID="{D0C53F7E-8438-413B-B709-352903327A3D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38DE34F-0FE5-4F0C-8C03-EB480C60C595}" type="pres">
      <dgm:prSet presAssocID="{D0C53F7E-8438-413B-B709-352903327A3D}" presName="TopArrow" presStyleLbl="node1" presStyleIdx="0" presStyleCnt="2"/>
      <dgm:spPr/>
    </dgm:pt>
    <dgm:pt modelId="{1DA67752-F2CC-4326-B4F9-2F6E492D6291}" type="pres">
      <dgm:prSet presAssocID="{D0C53F7E-8438-413B-B709-352903327A3D}" presName="BottomArrow" presStyleLbl="node1" presStyleIdx="1" presStyleCnt="2"/>
      <dgm:spPr/>
    </dgm:pt>
  </dgm:ptLst>
  <dgm:cxnLst>
    <dgm:cxn modelId="{A16168B6-CE0B-4C7D-A8D9-2CAC2878518C}" srcId="{D0C53F7E-8438-413B-B709-352903327A3D}" destId="{B4C95523-B86C-407F-A1D7-5F27C7EEF3C2}" srcOrd="1" destOrd="0" parTransId="{FD1A3767-C4F6-4C2C-BB48-0A5A5DE1C4C1}" sibTransId="{8E4BCB35-E889-4B9C-B227-AC2636C9B768}"/>
    <dgm:cxn modelId="{03FCAF70-51A9-4B3F-9714-E8753A106CE2}" type="presOf" srcId="{B4C95523-B86C-407F-A1D7-5F27C7EEF3C2}" destId="{2D1B0FDB-011B-4085-8CD2-63A594F6B95D}" srcOrd="1" destOrd="0" presId="urn:microsoft.com/office/officeart/2009/layout/ReverseList"/>
    <dgm:cxn modelId="{21D9BE2C-84BF-4A05-97BD-E96CE71202E0}" type="presOf" srcId="{D0C53F7E-8438-413B-B709-352903327A3D}" destId="{51D0F76B-0EBE-47C2-813D-883F7200A8A9}" srcOrd="0" destOrd="0" presId="urn:microsoft.com/office/officeart/2009/layout/ReverseList"/>
    <dgm:cxn modelId="{F2F1BF74-93D8-4C7B-B737-B6BBCB61D2A2}" type="presOf" srcId="{B4C95523-B86C-407F-A1D7-5F27C7EEF3C2}" destId="{696715CD-A919-4C33-A1AE-3C10EC4EE502}" srcOrd="0" destOrd="0" presId="urn:microsoft.com/office/officeart/2009/layout/ReverseList"/>
    <dgm:cxn modelId="{A3B698C3-7E28-4D0C-AC7B-91DF47E361A5}" type="presOf" srcId="{F8D3092F-7EE1-4033-9E66-0959691F76B1}" destId="{8134A8A9-C714-42C8-A732-87BB38D65DAB}" srcOrd="1" destOrd="0" presId="urn:microsoft.com/office/officeart/2009/layout/ReverseList"/>
    <dgm:cxn modelId="{F1E9380C-A027-4A73-BAB2-686D0A398196}" srcId="{D0C53F7E-8438-413B-B709-352903327A3D}" destId="{F8D3092F-7EE1-4033-9E66-0959691F76B1}" srcOrd="0" destOrd="0" parTransId="{9F1C571D-D856-401C-B27E-3065463ACB34}" sibTransId="{5A2C2B1A-AC2D-4CAA-AD9A-E6D773B7466B}"/>
    <dgm:cxn modelId="{AE5B0854-E028-49CA-8205-1978AF004B9A}" type="presOf" srcId="{F8D3092F-7EE1-4033-9E66-0959691F76B1}" destId="{4F4E821E-953D-474B-AF1D-585F5D3348CD}" srcOrd="0" destOrd="0" presId="urn:microsoft.com/office/officeart/2009/layout/ReverseList"/>
    <dgm:cxn modelId="{4BFDD4E0-62F7-4E52-B905-29E4DBE82CC0}" type="presParOf" srcId="{51D0F76B-0EBE-47C2-813D-883F7200A8A9}" destId="{4F4E821E-953D-474B-AF1D-585F5D3348CD}" srcOrd="0" destOrd="0" presId="urn:microsoft.com/office/officeart/2009/layout/ReverseList"/>
    <dgm:cxn modelId="{0446A113-7914-4047-AED2-A1B18A34289A}" type="presParOf" srcId="{51D0F76B-0EBE-47C2-813D-883F7200A8A9}" destId="{8134A8A9-C714-42C8-A732-87BB38D65DAB}" srcOrd="1" destOrd="0" presId="urn:microsoft.com/office/officeart/2009/layout/ReverseList"/>
    <dgm:cxn modelId="{6F88E84D-61EB-4064-BF03-081D183C8A4F}" type="presParOf" srcId="{51D0F76B-0EBE-47C2-813D-883F7200A8A9}" destId="{696715CD-A919-4C33-A1AE-3C10EC4EE502}" srcOrd="2" destOrd="0" presId="urn:microsoft.com/office/officeart/2009/layout/ReverseList"/>
    <dgm:cxn modelId="{E3E52A34-0284-4C00-860F-DD02C6DA9C7E}" type="presParOf" srcId="{51D0F76B-0EBE-47C2-813D-883F7200A8A9}" destId="{2D1B0FDB-011B-4085-8CD2-63A594F6B95D}" srcOrd="3" destOrd="0" presId="urn:microsoft.com/office/officeart/2009/layout/ReverseList"/>
    <dgm:cxn modelId="{12F2DBB2-CA9F-4B9E-A67D-A9AC7AC16EA6}" type="presParOf" srcId="{51D0F76B-0EBE-47C2-813D-883F7200A8A9}" destId="{838DE34F-0FE5-4F0C-8C03-EB480C60C595}" srcOrd="4" destOrd="0" presId="urn:microsoft.com/office/officeart/2009/layout/ReverseList"/>
    <dgm:cxn modelId="{C0A3CEF0-3FAB-470B-9C58-AC582CB29976}" type="presParOf" srcId="{51D0F76B-0EBE-47C2-813D-883F7200A8A9}" destId="{1DA67752-F2CC-4326-B4F9-2F6E492D629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4A8A9-C714-42C8-A732-87BB38D65DAB}">
      <dsp:nvSpPr>
        <dsp:cNvPr id="0" name=""/>
        <dsp:cNvSpPr/>
      </dsp:nvSpPr>
      <dsp:spPr>
        <a:xfrm rot="16200000">
          <a:off x="1209392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2">
                  <a:lumMod val="50000"/>
                </a:schemeClr>
              </a:solidFill>
            </a:rPr>
            <a:t>Філософська</a:t>
          </a:r>
          <a:endParaRPr lang="ru-RU" sz="2200" kern="1200" dirty="0">
            <a:solidFill>
              <a:schemeClr val="bg2">
                <a:lumMod val="50000"/>
              </a:schemeClr>
            </a:solidFill>
          </a:endParaRPr>
        </a:p>
      </dsp:txBody>
      <dsp:txXfrm rot="5400000">
        <a:off x="1990721" y="1071716"/>
        <a:ext cx="2024944" cy="3275777"/>
      </dsp:txXfrm>
    </dsp:sp>
    <dsp:sp modelId="{2D1B0FDB-011B-4085-8CD2-63A594F6B95D}">
      <dsp:nvSpPr>
        <dsp:cNvPr id="0" name=""/>
        <dsp:cNvSpPr/>
      </dsp:nvSpPr>
      <dsp:spPr>
        <a:xfrm rot="5400000">
          <a:off x="3434946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2">
                  <a:lumMod val="50000"/>
                </a:schemeClr>
              </a:solidFill>
            </a:rPr>
            <a:t>Філософсько-наукова</a:t>
          </a:r>
          <a:endParaRPr lang="ru-RU" sz="22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4112333" y="1071716"/>
        <a:ext cx="2024944" cy="3275777"/>
      </dsp:txXfrm>
    </dsp:sp>
    <dsp:sp modelId="{838DE34F-0FE5-4F0C-8C03-EB480C60C595}">
      <dsp:nvSpPr>
        <dsp:cNvPr id="0" name=""/>
        <dsp:cNvSpPr/>
      </dsp:nvSpPr>
      <dsp:spPr>
        <a:xfrm>
          <a:off x="2951004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67752-F2CC-4326-B4F9-2F6E492D6291}">
      <dsp:nvSpPr>
        <dsp:cNvPr id="0" name=""/>
        <dsp:cNvSpPr/>
      </dsp:nvSpPr>
      <dsp:spPr>
        <a:xfrm rot="10800000">
          <a:off x="2951004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A26E4-5299-4853-B171-F947FEE30EC9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61E67-72AE-477F-AD5F-0D2D354DC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94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1E67-72AE-477F-AD5F-0D2D354DC43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75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1E67-72AE-477F-AD5F-0D2D354DC43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0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1E67-72AE-477F-AD5F-0D2D354DC43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36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91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33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22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131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69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813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04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45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27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3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49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79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83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33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34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81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482E-239A-4643-8FD8-EABF7E179E67}" type="datetimeFigureOut">
              <a:rPr lang="ru-RU" smtClean="0"/>
              <a:t>11.12.2022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0CC48-3380-44DF-9931-117FBBBA6B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096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sites/default/files/u333/zbirnik_materialiv_konferenciyi_svit_mov_i_movi_svitu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sites/default/files/u362/zbirnik_konf_nato_2.06.2022_05.08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10392" r="7016" b="21372"/>
          <a:stretch/>
        </p:blipFill>
        <p:spPr>
          <a:xfrm>
            <a:off x="521530" y="950870"/>
            <a:ext cx="7351059" cy="46795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Блок-схема: сортировка 3"/>
          <p:cNvSpPr/>
          <p:nvPr/>
        </p:nvSpPr>
        <p:spPr>
          <a:xfrm>
            <a:off x="7814320" y="-244823"/>
            <a:ext cx="4294094" cy="6858000"/>
          </a:xfrm>
          <a:prstGeom prst="flowChartSort">
            <a:avLst/>
          </a:prstGeom>
          <a:ln w="76200"/>
          <a:scene3d>
            <a:camera prst="perspectiveRelaxedModerately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187" y="80915"/>
            <a:ext cx="9439837" cy="971601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Орій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530" y="5428749"/>
            <a:ext cx="8825658" cy="1184428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Науковий керівник: </a:t>
            </a:r>
          </a:p>
          <a:p>
            <a:pPr algn="ctr"/>
            <a:r>
              <a:rPr lang="uk-UA" sz="32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філос. н., проф. Максюта М.Є.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55" y="1879383"/>
            <a:ext cx="2992624" cy="2822551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66288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35" y="537882"/>
            <a:ext cx="10282518" cy="2124636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 науково-практична конференція «</a:t>
            </a:r>
            <a:r>
              <a:rPr lang="ru-RU" sz="2400" i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Духовний</a:t>
            </a:r>
            <a:r>
              <a:rPr lang="ru-RU" sz="2400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код української ідентичності у вимірі міжкультурної комунікації» </a:t>
            </a:r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300-річчя від дня народження Г.С. Сковороди)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35" y="2176479"/>
            <a:ext cx="11672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34" y="2015114"/>
            <a:ext cx="119589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Максюта М.Є, Кобзар М.В. (студентка 2 курсу ТВБ факультету). До проблеми гідності філософування, як світоглядової засади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особистості;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Максюта М.Є, Романчук Т.С. (студентка 2 курсу ТВБ факультету). Інтелектуальна гідність – особистісна якість молодого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науковця;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Максюта М.Є, Щербакова М.М. (студентка 2 курсу ТВБ факультету). Імперативи зосередженості на «сердечному житті»: чи актуально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Максюта М.Є, Терещенко Ю.О. (студентка 2 курсу ТВБ факультету). Екзистенційність доброчинного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мислення;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Максюта М.Є, Волощук С.В. (студентка 2 курсу ТВБ факультету). Бути поборником чеснот: шляхи та життєстверджувальна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спрямованість;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Максюта М.Є, Волощук С.В. (студентка 2 курсу ТВБ факультету). Філософія Григорія Сковороди: народження людини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духовної;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Соколова О.М.,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Шепета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К.Ю. (студентка 2 курсу ТВБ факультету). Імплікації антропологічних ідей Михайла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Могилянського;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Максюта М.Є., Соколова О.М. «Буквар миру» Григорія Сковороди і «Мир з ближнім» Памфила Юркевича: антропологія єдності смислоперепрочитання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Максюта М.Є., Соколова О.М. Людськість особистісності життєздійснення: до актуальних імплікацій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9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12" y="1124363"/>
            <a:ext cx="7559665" cy="49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300" y="252522"/>
            <a:ext cx="6110872" cy="53036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45524" y="4276805"/>
            <a:ext cx="9212707" cy="2347071"/>
          </a:xfrm>
        </p:spPr>
        <p:txBody>
          <a:bodyPr/>
          <a:lstStyle/>
          <a:p>
            <a:pPr marL="182880"/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ДЯКУЮ ЗА УВАГУ!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72300" y="331695"/>
            <a:ext cx="5995182" cy="833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772300" y="4607858"/>
            <a:ext cx="6183441" cy="8424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2850776" y="1165412"/>
            <a:ext cx="8965" cy="42849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767482" y="331695"/>
            <a:ext cx="0" cy="419548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1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сортировка 3"/>
          <p:cNvSpPr/>
          <p:nvPr/>
        </p:nvSpPr>
        <p:spPr>
          <a:xfrm>
            <a:off x="0" y="0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сортировка 4"/>
          <p:cNvSpPr/>
          <p:nvPr/>
        </p:nvSpPr>
        <p:spPr>
          <a:xfrm>
            <a:off x="2325080" y="183777"/>
            <a:ext cx="290700" cy="649941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сортировка 5"/>
          <p:cNvSpPr/>
          <p:nvPr/>
        </p:nvSpPr>
        <p:spPr>
          <a:xfrm>
            <a:off x="11564470" y="0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сортировка 6"/>
          <p:cNvSpPr/>
          <p:nvPr/>
        </p:nvSpPr>
        <p:spPr>
          <a:xfrm>
            <a:off x="11564470" y="1367118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сортировка 7"/>
          <p:cNvSpPr/>
          <p:nvPr/>
        </p:nvSpPr>
        <p:spPr>
          <a:xfrm>
            <a:off x="11591364" y="2817160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сортировка 8"/>
          <p:cNvSpPr/>
          <p:nvPr/>
        </p:nvSpPr>
        <p:spPr>
          <a:xfrm>
            <a:off x="11591364" y="4258236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сортировка 9"/>
          <p:cNvSpPr/>
          <p:nvPr/>
        </p:nvSpPr>
        <p:spPr>
          <a:xfrm>
            <a:off x="11591364" y="5558118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сортировка 10"/>
          <p:cNvSpPr/>
          <p:nvPr/>
        </p:nvSpPr>
        <p:spPr>
          <a:xfrm>
            <a:off x="0" y="1479177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сортировка 11"/>
          <p:cNvSpPr/>
          <p:nvPr/>
        </p:nvSpPr>
        <p:spPr>
          <a:xfrm>
            <a:off x="0" y="2947149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сортировка 12"/>
          <p:cNvSpPr/>
          <p:nvPr/>
        </p:nvSpPr>
        <p:spPr>
          <a:xfrm>
            <a:off x="8964" y="4258236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сортировка 13"/>
          <p:cNvSpPr/>
          <p:nvPr/>
        </p:nvSpPr>
        <p:spPr>
          <a:xfrm>
            <a:off x="8964" y="5569323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 роботи студентського наукового гуртка </a:t>
            </a:r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«Орій» </a:t>
            </a:r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перше півріччя 2022-2023 </a:t>
            </a:r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н.р.</a:t>
            </a:r>
            <a:endParaRPr lang="ru-RU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t="10196" r="1250" b="2745"/>
          <a:stretch/>
        </p:blipFill>
        <p:spPr>
          <a:xfrm>
            <a:off x="1156448" y="2129118"/>
            <a:ext cx="9063318" cy="4545309"/>
          </a:xfrm>
          <a:prstGeom prst="rect">
            <a:avLst/>
          </a:prstGeom>
          <a:ln w="76200">
            <a:solidFill>
              <a:schemeClr val="bg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5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32" y="484287"/>
            <a:ext cx="9613861" cy="1080938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 спрямованість гуртка:</a:t>
            </a:r>
            <a:endParaRPr lang="ru-RU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29230659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083" y="3315228"/>
            <a:ext cx="2743200" cy="16668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37567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90110" y="681232"/>
            <a:ext cx="2886981" cy="1443490"/>
            <a:chOff x="2324848" y="1"/>
            <a:chExt cx="2886981" cy="144349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324848" y="1"/>
              <a:ext cx="2886981" cy="14434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367126" y="42279"/>
              <a:ext cx="2802425" cy="1358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58420" rIns="87630" bIns="5842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600" i="1" kern="12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Мета гуртка</a:t>
              </a:r>
              <a:endParaRPr lang="ru-RU" sz="4600" i="1" kern="12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78807" y="2543431"/>
            <a:ext cx="2309585" cy="1649592"/>
            <a:chOff x="2896903" y="1488172"/>
            <a:chExt cx="2309585" cy="144349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96903" y="1488172"/>
              <a:ext cx="2309585" cy="14434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896903" y="1572728"/>
              <a:ext cx="2225029" cy="1358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dirty="0" smtClean="0">
                  <a:solidFill>
                    <a:schemeClr val="bg2">
                      <a:lumMod val="75000"/>
                    </a:schemeClr>
                  </a:solidFill>
                </a:rPr>
                <a:t>Формування культури читання філософських першоджерел</a:t>
              </a:r>
              <a:endParaRPr lang="ru-RU" sz="1900" kern="1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62745" y="723510"/>
            <a:ext cx="3119890" cy="1443490"/>
            <a:chOff x="5928234" y="703443"/>
            <a:chExt cx="2886981" cy="144349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928234" y="703443"/>
              <a:ext cx="2886981" cy="14434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5970512" y="745721"/>
              <a:ext cx="2802425" cy="1358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58420" rIns="87630" bIns="5842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600" i="1" kern="12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Завдання</a:t>
              </a:r>
              <a:endParaRPr lang="ru-RU" sz="4600" i="1" kern="12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13145" y="2791811"/>
            <a:ext cx="2753820" cy="1673941"/>
            <a:chOff x="6716471" y="2075956"/>
            <a:chExt cx="2753820" cy="167394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716471" y="2075956"/>
              <a:ext cx="2753820" cy="167394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813528" y="2075956"/>
              <a:ext cx="2559705" cy="1562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kern="1200" dirty="0" smtClean="0">
                  <a:solidFill>
                    <a:schemeClr val="bg2">
                      <a:lumMod val="75000"/>
                    </a:schemeClr>
                  </a:solidFill>
                </a:rPr>
                <a:t>Освоєння учасниками гуртка філософських та філософсько-наукових знань</a:t>
              </a:r>
              <a:endParaRPr lang="ru-RU" sz="1900" kern="1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335177" y="2791811"/>
            <a:ext cx="2309585" cy="1443490"/>
            <a:chOff x="8985200" y="3655359"/>
            <a:chExt cx="2309585" cy="144349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985200" y="3655359"/>
              <a:ext cx="2309585" cy="14434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9027477" y="3655359"/>
              <a:ext cx="2225029" cy="1358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kern="1200" dirty="0" smtClean="0">
                  <a:solidFill>
                    <a:schemeClr val="bg2">
                      <a:lumMod val="75000"/>
                    </a:schemeClr>
                  </a:solidFill>
                </a:rPr>
                <a:t>Участь у наукових та науково-практичних конференціях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67897" y="5096524"/>
            <a:ext cx="2309585" cy="1443490"/>
            <a:chOff x="6505631" y="5413799"/>
            <a:chExt cx="2309585" cy="144349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505631" y="5413799"/>
              <a:ext cx="2309585" cy="14434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6547909" y="5456077"/>
              <a:ext cx="2225029" cy="1358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kern="1200" dirty="0" smtClean="0">
                  <a:solidFill>
                    <a:schemeClr val="bg2">
                      <a:lumMod val="75000"/>
                    </a:schemeClr>
                  </a:solidFill>
                </a:rPr>
                <a:t>Розширення кола інтересів студентства</a:t>
              </a:r>
              <a:endParaRPr lang="ru-RU" sz="1900" kern="1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cxnSp>
        <p:nvCxnSpPr>
          <p:cNvPr id="21" name="Прямая со стрелкой 20"/>
          <p:cNvCxnSpPr>
            <a:stCxn id="3" idx="2"/>
            <a:endCxn id="6" idx="0"/>
          </p:cNvCxnSpPr>
          <p:nvPr/>
        </p:nvCxnSpPr>
        <p:spPr>
          <a:xfrm flipH="1">
            <a:off x="2133600" y="2124722"/>
            <a:ext cx="1" cy="4187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2"/>
            <a:endCxn id="12" idx="0"/>
          </p:cNvCxnSpPr>
          <p:nvPr/>
        </p:nvCxnSpPr>
        <p:spPr>
          <a:xfrm flipH="1">
            <a:off x="5490055" y="2167000"/>
            <a:ext cx="1932635" cy="6248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2"/>
            <a:endCxn id="15" idx="0"/>
          </p:cNvCxnSpPr>
          <p:nvPr/>
        </p:nvCxnSpPr>
        <p:spPr>
          <a:xfrm>
            <a:off x="7422690" y="2167000"/>
            <a:ext cx="2067280" cy="6248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2"/>
            <a:endCxn id="18" idx="0"/>
          </p:cNvCxnSpPr>
          <p:nvPr/>
        </p:nvCxnSpPr>
        <p:spPr>
          <a:xfrm>
            <a:off x="7422690" y="2167000"/>
            <a:ext cx="0" cy="29295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8509" y="963706"/>
            <a:ext cx="6014665" cy="829235"/>
          </a:xfrm>
        </p:spPr>
        <p:txBody>
          <a:bodyPr/>
          <a:lstStyle/>
          <a:p>
            <a:pPr algn="ctr"/>
            <a:r>
              <a:rPr lang="uk-UA" sz="48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Проведені заходи:</a:t>
            </a:r>
            <a:endParaRPr lang="ru-RU" sz="4800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137" y="2548217"/>
            <a:ext cx="7601418" cy="302110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 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філософських </a:t>
            </a: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текстів; 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обговорення проблемних питань;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написання наукових публікацій;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</a:t>
            </a: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науково-методичних семінарах та конференціях.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сортировка 3"/>
          <p:cNvSpPr/>
          <p:nvPr/>
        </p:nvSpPr>
        <p:spPr>
          <a:xfrm>
            <a:off x="0" y="0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сортировка 4"/>
          <p:cNvSpPr/>
          <p:nvPr/>
        </p:nvSpPr>
        <p:spPr>
          <a:xfrm>
            <a:off x="2647809" y="974911"/>
            <a:ext cx="290700" cy="649941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сортировка 5"/>
          <p:cNvSpPr/>
          <p:nvPr/>
        </p:nvSpPr>
        <p:spPr>
          <a:xfrm>
            <a:off x="11564470" y="0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сортировка 6"/>
          <p:cNvSpPr/>
          <p:nvPr/>
        </p:nvSpPr>
        <p:spPr>
          <a:xfrm>
            <a:off x="11564470" y="1367118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сортировка 7"/>
          <p:cNvSpPr/>
          <p:nvPr/>
        </p:nvSpPr>
        <p:spPr>
          <a:xfrm>
            <a:off x="11591364" y="2817160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сортировка 8"/>
          <p:cNvSpPr/>
          <p:nvPr/>
        </p:nvSpPr>
        <p:spPr>
          <a:xfrm>
            <a:off x="11591364" y="4258236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сортировка 9"/>
          <p:cNvSpPr/>
          <p:nvPr/>
        </p:nvSpPr>
        <p:spPr>
          <a:xfrm>
            <a:off x="11591364" y="5558118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сортировка 10"/>
          <p:cNvSpPr/>
          <p:nvPr/>
        </p:nvSpPr>
        <p:spPr>
          <a:xfrm>
            <a:off x="0" y="1479177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сортировка 11"/>
          <p:cNvSpPr/>
          <p:nvPr/>
        </p:nvSpPr>
        <p:spPr>
          <a:xfrm>
            <a:off x="0" y="2947149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сортировка 12"/>
          <p:cNvSpPr/>
          <p:nvPr/>
        </p:nvSpPr>
        <p:spPr>
          <a:xfrm>
            <a:off x="8964" y="4258236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сортировка 13"/>
          <p:cNvSpPr/>
          <p:nvPr/>
        </p:nvSpPr>
        <p:spPr>
          <a:xfrm>
            <a:off x="8964" y="5569323"/>
            <a:ext cx="600636" cy="129988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9216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182" y="524436"/>
            <a:ext cx="9404723" cy="140053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Всеукраїнські Сковородинські навчання </a:t>
            </a:r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«Пізнай себе</a:t>
            </a:r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4"/>
          <a:stretch/>
        </p:blipFill>
        <p:spPr>
          <a:xfrm>
            <a:off x="4249271" y="2232210"/>
            <a:ext cx="3157420" cy="4343401"/>
          </a:xfrm>
          <a:prstGeom prst="rect">
            <a:avLst/>
          </a:prstGeom>
          <a:ln w="76200">
            <a:solidFill>
              <a:schemeClr val="bg2">
                <a:lumMod val="40000"/>
                <a:lumOff val="60000"/>
              </a:schemeClr>
            </a:solidFill>
          </a:ln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88" y="2232210"/>
            <a:ext cx="2575325" cy="3522571"/>
          </a:xfrm>
          <a:prstGeom prst="rect">
            <a:avLst/>
          </a:prstGeom>
          <a:ln w="76200">
            <a:solidFill>
              <a:schemeClr val="bg2">
                <a:lumMod val="40000"/>
                <a:lumOff val="60000"/>
              </a:schemeClr>
            </a:solidFill>
          </a:ln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18" y="2232210"/>
            <a:ext cx="1879787" cy="3834765"/>
          </a:xfrm>
          <a:prstGeom prst="rect">
            <a:avLst/>
          </a:prstGeom>
          <a:ln w="76200">
            <a:solidFill>
              <a:schemeClr val="bg2">
                <a:lumMod val="40000"/>
                <a:lumOff val="60000"/>
              </a:schemeClr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933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55813" y="304800"/>
            <a:ext cx="11573436" cy="2528047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Всеукраїнському науково-методичному </a:t>
            </a:r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онлайн-семінарі «</a:t>
            </a:r>
            <a:r>
              <a:rPr lang="uk-UA" sz="20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і </a:t>
            </a:r>
            <a:r>
              <a:rPr lang="uk-UA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br>
              <a:rPr lang="uk-UA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людини</a:t>
            </a:r>
            <a:r>
              <a:rPr lang="ru-RU" sz="2000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20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трансформації соціальних </a:t>
            </a:r>
            <a:r>
              <a:rPr lang="uk-UA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практик: минуле </a:t>
            </a:r>
            <a:r>
              <a:rPr lang="uk-UA" sz="20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сучасність»</a:t>
            </a:r>
            <a:r>
              <a:rPr lang="ru-RU" sz="2000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 300-ліття </a:t>
            </a:r>
            <a:r>
              <a:rPr lang="uk-UA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Григорія</a:t>
            </a:r>
            <a:r>
              <a:rPr lang="uk-UA" sz="20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Сковороди)</a:t>
            </a:r>
            <a:r>
              <a:rPr lang="ru-RU" sz="2000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uk-UA" sz="20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травня 2022 р.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7" y="2521155"/>
            <a:ext cx="108383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СОКОЛОВА </a:t>
            </a: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Олександра Максимівна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аспірантка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року навчання кафедри філософії та міжнародної комунікації, тема доповіді: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«Умійте, друзі мої, поминати Жінку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отову»: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школи духовного пробудження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ригорія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ковороди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ДОБРИДЕНЬ </a:t>
            </a: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Яна </a:t>
            </a:r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Ігорівна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студентка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курсу СТН,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спеціальність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«ТВППТ», факультет ТВБ,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доповіді: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«Антропологія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ригорія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ковороди і ми: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необхідність філософії»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ОНОФРІЄНКО Анастасія Василівна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студентка 2 курсу СТН, спеціальність «ТВППТ», факультет ТВБ, тема доповіді: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мплікації духовності прочитання тілесності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філософії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ригорія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ковороди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/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183" y="457199"/>
            <a:ext cx="9404723" cy="2120153"/>
          </a:xfrm>
        </p:spPr>
        <p:txBody>
          <a:bodyPr>
            <a:normAutofit/>
          </a:bodyPr>
          <a:lstStyle/>
          <a:p>
            <a:pPr algn="ctr"/>
            <a:r>
              <a:rPr lang="ru-RU" sz="27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ru-RU" sz="27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 науково-практична </a:t>
            </a:r>
            <a:r>
              <a:rPr lang="ru-RU" sz="27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студентська</a:t>
            </a:r>
            <a:r>
              <a:rPr lang="ru-RU" sz="27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конференція </a:t>
            </a:r>
            <a:r>
              <a:rPr lang="ru-RU" sz="27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«Світ мов і мови світу</a:t>
            </a:r>
            <a:r>
              <a:rPr lang="ru-RU" sz="27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</a:t>
            </a:r>
            <a:br>
              <a:rPr lang="ru-RU" sz="27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ru-RU" sz="2700" b="1" i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травня</a:t>
            </a:r>
            <a:r>
              <a:rPr lang="ru-RU" sz="27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 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470" y="2577352"/>
            <a:ext cx="116720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Соколова О.М.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(аспірантка 4 року навчання кафедри філософії та міжнародної комунікації НУБіП України), </a:t>
            </a:r>
            <a:r>
              <a:rPr lang="uk-UA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Максюта М.Є.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Феномен війни як предмет історико-філософського дискурсу: мова і дійсність: Матеріали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Міжнародної науково-практичної студентської конференції «Світ мов і мови світу», 26 травня 2022 р., Київ, 2022. С. 219-220.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nubip.edu.ua/sites/default/files/u333/zbirnik_materialiv_konferenciyi_svit_mov_i_movi_svitu.pdf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0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35" y="537882"/>
            <a:ext cx="10282518" cy="2124636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 науково-практична конференція </a:t>
            </a:r>
            <a:r>
              <a:rPr lang="ru-RU" sz="22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«Відносини між Україною і НАТО на сучасному етапі: досягнення та </a:t>
            </a:r>
            <a:r>
              <a:rPr lang="ru-RU" sz="22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виклики</a:t>
            </a:r>
            <a:r>
              <a:rPr lang="uk-UA" sz="22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2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2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червня</a:t>
            </a:r>
            <a:r>
              <a:rPr lang="ru-RU" sz="22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 р</a:t>
            </a:r>
            <a:r>
              <a:rPr lang="ru-RU" sz="22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554" y="2151530"/>
            <a:ext cx="114031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Максюта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М.Є., Соколова О.М.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аспірантка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року навчання кафедри філософії та міжнародної комунікації НУБіП України).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Александрія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виміри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моральності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ідеалу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вождя»: розмисли в умовах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цивілізаційної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війни рф проти України : Відносини між Україною і НАТО на сучасному етапі: досягнення та виклики : зб. наук. праць (за матеріалами Міжнародної науково-практичної конференції, Київ, 2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 р.). Київ, 2022. С. 182-184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nubip.edu.ua/sites/default/files/u362/zbirnik_konf_nato_2.06.2022_05.08.pdf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Максюта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М.Є., Соколова О.М.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аспірантка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року навчання кафедри філософії та міжнародної комунікації НУБіП України). Історико-філософські виміри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європейськості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України: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контекст : Відносини між Україною і НАТО на сучасному етапі: досягнення та виклики : зб. наук. праць (за матеріалами Міжнародної науково-практичної конференції, Київ, 2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 р.). Київ, 2022. С. 184-185.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nubip.edu.ua/sites/default/files/u362/zbirnik_konf_nato_2.06.2022_05.08.pdf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2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626</TotalTime>
  <Words>639</Words>
  <Application>Microsoft Office PowerPoint</Application>
  <PresentationFormat>Широкоэкранный</PresentationFormat>
  <Paragraphs>44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Берлин</vt:lpstr>
      <vt:lpstr>Орій</vt:lpstr>
      <vt:lpstr>Звіт роботи студентського наукового гуртка «Орій» за перше півріччя 2022-2023 н.р.</vt:lpstr>
      <vt:lpstr>Наукова спрямованість гуртка:</vt:lpstr>
      <vt:lpstr>Презентация PowerPoint</vt:lpstr>
      <vt:lpstr>Проведені заходи:</vt:lpstr>
      <vt:lpstr>Всеукраїнські Сковородинські навчання «Пізнай себе»</vt:lpstr>
      <vt:lpstr>Участь у Всеукраїнському науково-методичному онлайн-семінарі «Роль і значення  людини в трансформації соціальних практик: минуле і сучасність» (до 300-ліття Григорія Сковороди) 12 травня 2022 р. </vt:lpstr>
      <vt:lpstr>V Міжнародна науково-практична студентська конференція «Світ мов і мови світу», 26 травня 2022 р. </vt:lpstr>
      <vt:lpstr>Міжнародна науково-практична конференція «Відносини між Україною і НАТО на сучасному етапі: досягнення та виклики»  2 червня 2022 р.  </vt:lpstr>
      <vt:lpstr>Міжнародна науково-практична конференція «Духовний код української ідентичності у вимірі міжкультурної комунікації»  (до 300-річчя від дня народження Г.С. Сковороди)  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1.</dc:title>
  <dc:creator>Учетная запись Майкрософт</dc:creator>
  <cp:lastModifiedBy>Учетная запись Майкрософт</cp:lastModifiedBy>
  <cp:revision>45</cp:revision>
  <dcterms:created xsi:type="dcterms:W3CDTF">2021-04-28T10:15:42Z</dcterms:created>
  <dcterms:modified xsi:type="dcterms:W3CDTF">2022-12-11T17:25:17Z</dcterms:modified>
</cp:coreProperties>
</file>