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76" r:id="rId1"/>
  </p:sldMasterIdLst>
  <p:sldIdLst>
    <p:sldId id="256" r:id="rId2"/>
    <p:sldId id="257" r:id="rId3"/>
    <p:sldId id="259" r:id="rId4"/>
    <p:sldId id="258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3" autoAdjust="0"/>
    <p:restoredTop sz="94709" autoAdjust="0"/>
  </p:normalViewPr>
  <p:slideViewPr>
    <p:cSldViewPr>
      <p:cViewPr varScale="1">
        <p:scale>
          <a:sx n="93" d="100"/>
          <a:sy n="93" d="100"/>
        </p:scale>
        <p:origin x="1166" y="8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 useBgFill="1">
        <p:nvSpPr>
          <p:cNvPr id="5" name="Скругленный прямоугольник 12"/>
          <p:cNvSpPr/>
          <p:nvPr/>
        </p:nvSpPr>
        <p:spPr>
          <a:xfrm>
            <a:off x="65088" y="69850"/>
            <a:ext cx="9013825" cy="6691313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Прямоугольник 6"/>
          <p:cNvSpPr/>
          <p:nvPr/>
        </p:nvSpPr>
        <p:spPr>
          <a:xfrm>
            <a:off x="63500" y="1449388"/>
            <a:ext cx="9020175" cy="15271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Прямоугольник 9"/>
          <p:cNvSpPr/>
          <p:nvPr/>
        </p:nvSpPr>
        <p:spPr>
          <a:xfrm>
            <a:off x="63500" y="1397000"/>
            <a:ext cx="9020175" cy="12065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Прямоугольник 10"/>
          <p:cNvSpPr/>
          <p:nvPr/>
        </p:nvSpPr>
        <p:spPr>
          <a:xfrm>
            <a:off x="63500" y="2976563"/>
            <a:ext cx="9020175" cy="11112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/>
              <a:t>Образец подзаголовка</a:t>
            </a:r>
            <a:endParaRPr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11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EC9873-5DF0-415C-BCF0-627808731561}" type="datetimeFigureOut">
              <a:rPr lang="ru-RU"/>
              <a:pPr>
                <a:defRPr/>
              </a:pPr>
              <a:t>11.12.2022</a:t>
            </a:fld>
            <a:endParaRPr lang="ru-RU"/>
          </a:p>
        </p:txBody>
      </p:sp>
      <p:sp>
        <p:nvSpPr>
          <p:cNvPr id="12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3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400" smtClean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7F644ABC-77E8-405E-8C90-C0FB25EA430E}" type="slidenum">
              <a:rPr lang="ru-RU"/>
              <a:pPr>
                <a:defRPr/>
              </a:pPr>
              <a:t>‹№›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4E32BA-421D-44EF-B60F-012C2BED9DF9}" type="datetimeFigureOut">
              <a:rPr lang="ru-RU"/>
              <a:pPr>
                <a:defRPr/>
              </a:pPr>
              <a:t>11.12.2022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8C56DB-17E7-4968-8271-6AC7B884BAAE}" type="slidenum">
              <a:rPr lang="ru-RU"/>
              <a:pPr>
                <a:defRPr/>
              </a:pPr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08F66A-8274-4B86-BFD0-7CAB6597CFF6}" type="datetimeFigureOut">
              <a:rPr lang="ru-RU"/>
              <a:pPr>
                <a:defRPr/>
              </a:pPr>
              <a:t>11.12.2022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92B3C6-4974-4697-AA1A-EA3831858DC8}" type="slidenum">
              <a:rPr lang="ru-RU"/>
              <a:pPr>
                <a:defRPr/>
              </a:pPr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40009D-866E-482E-AEA7-F7E62B812812}" type="datetimeFigureOut">
              <a:rPr lang="ru-RU"/>
              <a:pPr>
                <a:defRPr/>
              </a:pPr>
              <a:t>11.12.2022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A63ACB-6191-40C3-A410-928BF0E8D855}" type="slidenum">
              <a:rPr lang="ru-RU"/>
              <a:pPr>
                <a:defRPr/>
              </a:pPr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 useBgFill="1">
        <p:nvSpPr>
          <p:cNvPr id="5" name="Скругленный прямоугольник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Прямоугольник 6"/>
          <p:cNvSpPr/>
          <p:nvPr/>
        </p:nvSpPr>
        <p:spPr>
          <a:xfrm flipV="1">
            <a:off x="69850" y="2376488"/>
            <a:ext cx="9013825" cy="920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Прямоугольник 7"/>
          <p:cNvSpPr/>
          <p:nvPr/>
        </p:nvSpPr>
        <p:spPr>
          <a:xfrm>
            <a:off x="69850" y="2341563"/>
            <a:ext cx="9013825" cy="46037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Прямоугольник 8"/>
          <p:cNvSpPr/>
          <p:nvPr/>
        </p:nvSpPr>
        <p:spPr>
          <a:xfrm>
            <a:off x="68263" y="2468563"/>
            <a:ext cx="9015412" cy="4603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/>
          <a:lstStyle>
            <a:lvl1pPr algn="l">
              <a:buNone/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9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F395C4-172D-4669-A7AD-CBACA2AFF61F}" type="datetimeFigureOut">
              <a:rPr lang="ru-RU"/>
              <a:pPr>
                <a:defRPr/>
              </a:pPr>
              <a:t>11.12.2022</a:t>
            </a:fld>
            <a:endParaRPr lang="ru-RU"/>
          </a:p>
        </p:txBody>
      </p:sp>
      <p:sp>
        <p:nvSpPr>
          <p:cNvPr id="10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146050" y="6208713"/>
            <a:ext cx="4572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9A86E8-CCCE-42A4-AE8A-94A32E0EECEB}" type="slidenum">
              <a:rPr lang="ru-RU"/>
              <a:pPr>
                <a:defRPr/>
              </a:pPr>
              <a:t>‹№›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5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717C62-BFEC-4EB6-839B-BCE1DE5E93E6}" type="datetimeFigureOut">
              <a:rPr lang="ru-RU"/>
              <a:pPr>
                <a:defRPr/>
              </a:pPr>
              <a:t>11.12.2022</a:t>
            </a:fld>
            <a:endParaRPr lang="ru-RU"/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C031B6-B2BE-4CF0-A042-7567611E64DC}" type="slidenum">
              <a:rPr lang="ru-RU"/>
              <a:pPr>
                <a:defRPr/>
              </a:pPr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1" name="Содержимое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7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F5D359-A721-4EB6-92FA-C35BD01D7ACF}" type="datetimeFigureOut">
              <a:rPr lang="ru-RU"/>
              <a:pPr>
                <a:defRPr/>
              </a:pPr>
              <a:t>11.12.2022</a:t>
            </a:fld>
            <a:endParaRPr lang="ru-RU"/>
          </a:p>
        </p:txBody>
      </p:sp>
      <p:sp>
        <p:nvSpPr>
          <p:cNvPr id="8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0BD1C0-996A-484A-A89E-1D9F437E214C}" type="slidenum">
              <a:rPr lang="ru-RU"/>
              <a:pPr>
                <a:defRPr/>
              </a:pPr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501389-BCDF-48AB-99C7-1068F412A5B2}" type="datetimeFigureOut">
              <a:rPr lang="ru-RU"/>
              <a:pPr>
                <a:defRPr/>
              </a:pPr>
              <a:t>11.12.2022</a:t>
            </a:fld>
            <a:endParaRPr lang="ru-RU"/>
          </a:p>
        </p:txBody>
      </p:sp>
      <p:sp>
        <p:nvSpPr>
          <p:cNvPr id="4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BE9686-C637-45EA-A2AA-25D433A64FA0}" type="slidenum">
              <a:rPr lang="ru-RU"/>
              <a:pPr>
                <a:defRPr/>
              </a:pPr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4D48C5-3F90-41EF-A5F6-E533892DBC03}" type="datetimeFigureOut">
              <a:rPr lang="ru-RU"/>
              <a:pPr>
                <a:defRPr/>
              </a:pPr>
              <a:t>11.12.2022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E11271-0DE0-43EA-8B96-5BEA9B425A8C}" type="slidenum">
              <a:rPr lang="ru-RU"/>
              <a:pPr>
                <a:defRPr/>
              </a:pPr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 useBgFill="1">
        <p:nvSpPr>
          <p:cNvPr id="6" name="Скругленный прямоугольник 8"/>
          <p:cNvSpPr/>
          <p:nvPr/>
        </p:nvSpPr>
        <p:spPr>
          <a:xfrm>
            <a:off x="63500" y="69850"/>
            <a:ext cx="9013825" cy="6692900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/>
          <a:lstStyle>
            <a:lvl1pPr algn="l">
              <a:buNone/>
              <a:defRPr sz="4000" b="0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7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F15C3A-3D9D-403E-B035-8698361AB403}" type="datetimeFigureOut">
              <a:rPr lang="ru-RU"/>
              <a:pPr>
                <a:defRPr/>
              </a:pPr>
              <a:t>11.12.2022</a:t>
            </a:fld>
            <a:endParaRPr lang="ru-RU"/>
          </a:p>
        </p:txBody>
      </p:sp>
      <p:sp>
        <p:nvSpPr>
          <p:cNvPr id="8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EC96D7-FDAF-4DF7-BABE-7B69E43FB517}" type="slidenum">
              <a:rPr lang="ru-RU"/>
              <a:pPr>
                <a:defRPr/>
              </a:pPr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10"/>
          <p:cNvSpPr/>
          <p:nvPr/>
        </p:nvSpPr>
        <p:spPr>
          <a:xfrm flipV="1">
            <a:off x="68263" y="4683125"/>
            <a:ext cx="9007475" cy="920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Прямоугольник 11"/>
          <p:cNvSpPr/>
          <p:nvPr/>
        </p:nvSpPr>
        <p:spPr>
          <a:xfrm>
            <a:off x="68263" y="4649788"/>
            <a:ext cx="9007475" cy="46037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Прямоугольник 12"/>
          <p:cNvSpPr/>
          <p:nvPr/>
        </p:nvSpPr>
        <p:spPr>
          <a:xfrm>
            <a:off x="68263" y="4773613"/>
            <a:ext cx="9007475" cy="4762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ru-RU" noProof="0"/>
              <a:t>Вставка рисунка</a:t>
            </a:r>
            <a:endParaRPr lang="en-US" noProof="0" dirty="0"/>
          </a:p>
        </p:txBody>
      </p:sp>
      <p:sp>
        <p:nvSpPr>
          <p:cNvPr id="8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4D1E40-E201-4E5B-A083-A9A925A92420}" type="datetimeFigureOut">
              <a:rPr lang="ru-RU"/>
              <a:pPr>
                <a:defRPr/>
              </a:pPr>
              <a:t>11.12.2022</a:t>
            </a:fld>
            <a:endParaRPr lang="ru-RU"/>
          </a:p>
        </p:txBody>
      </p:sp>
      <p:sp>
        <p:nvSpPr>
          <p:cNvPr id="9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46050" y="6208713"/>
            <a:ext cx="4572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1352B3-D99C-4B7A-BBB1-696435DF6684}" type="slidenum">
              <a:rPr lang="ru-RU"/>
              <a:pPr>
                <a:defRPr/>
              </a:pPr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 useBgFill="1">
        <p:nvSpPr>
          <p:cNvPr id="8" name="Скругленный прямоугольник 7"/>
          <p:cNvSpPr/>
          <p:nvPr/>
        </p:nvSpPr>
        <p:spPr>
          <a:xfrm>
            <a:off x="63500" y="69850"/>
            <a:ext cx="9013825" cy="6692900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28" name="Заголовок 21"/>
          <p:cNvSpPr>
            <a:spLocks noGrp="1"/>
          </p:cNvSpPr>
          <p:nvPr>
            <p:ph type="title"/>
          </p:nvPr>
        </p:nvSpPr>
        <p:spPr bwMode="auto">
          <a:xfrm>
            <a:off x="914400" y="274638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9144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1029" name="Текст 12"/>
          <p:cNvSpPr>
            <a:spLocks noGrp="1"/>
          </p:cNvSpPr>
          <p:nvPr>
            <p:ph type="body" idx="1"/>
          </p:nvPr>
        </p:nvSpPr>
        <p:spPr bwMode="auto">
          <a:xfrm>
            <a:off x="914400" y="1447800"/>
            <a:ext cx="77724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 smtClean="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3ABBE2F6-972A-4B50-B611-B36AE125710A}" type="datetimeFigureOut">
              <a:rPr lang="ru-RU"/>
              <a:pPr>
                <a:defRPr/>
              </a:pPr>
              <a:t>11.12.2022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146050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 smtClean="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fld id="{ED87607A-095E-4FFA-947E-EEB936D6DA1D}" type="slidenum">
              <a:rPr lang="ru-RU"/>
              <a:pPr>
                <a:defRPr/>
              </a:pPr>
              <a:t>‹№›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88" r:id="rId1"/>
    <p:sldLayoutId id="2147483887" r:id="rId2"/>
    <p:sldLayoutId id="2147483889" r:id="rId3"/>
    <p:sldLayoutId id="2147483886" r:id="rId4"/>
    <p:sldLayoutId id="2147483885" r:id="rId5"/>
    <p:sldLayoutId id="2147483884" r:id="rId6"/>
    <p:sldLayoutId id="2147483883" r:id="rId7"/>
    <p:sldLayoutId id="2147483890" r:id="rId8"/>
    <p:sldLayoutId id="2147483891" r:id="rId9"/>
    <p:sldLayoutId id="2147483882" r:id="rId10"/>
    <p:sldLayoutId id="2147483881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Calibri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Calibri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Calibri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fontAlgn="base">
        <a:spcBef>
          <a:spcPts val="575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28600" algn="l" rtl="0" fontAlgn="base">
        <a:spcBef>
          <a:spcPts val="375"/>
        </a:spcBef>
        <a:spcAft>
          <a:spcPct val="0"/>
        </a:spcAft>
        <a:buClr>
          <a:schemeClr val="accent2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325" indent="-228600" algn="l" rtl="0" fontAlgn="base">
        <a:spcBef>
          <a:spcPts val="375"/>
        </a:spcBef>
        <a:spcAft>
          <a:spcPct val="0"/>
        </a:spcAft>
        <a:buClr>
          <a:srgbClr val="BCCEBD"/>
        </a:buClr>
        <a:buSzPct val="8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228600" algn="l" rtl="0" fontAlgn="base">
        <a:spcBef>
          <a:spcPts val="375"/>
        </a:spcBef>
        <a:spcAft>
          <a:spcPct val="0"/>
        </a:spcAft>
        <a:buClr>
          <a:srgbClr val="A8CDD7"/>
        </a:buClr>
        <a:buSzPct val="80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fontAlgn="base">
        <a:spcBef>
          <a:spcPts val="375"/>
        </a:spcBef>
        <a:spcAft>
          <a:spcPct val="0"/>
        </a:spcAft>
        <a:buClr>
          <a:srgbClr val="A8CDD7"/>
        </a:buClr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jp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6857999"/>
          </a:xfrm>
          <a:blipFill>
            <a:blip r:embed="rId2"/>
            <a:tile sx="100000" sy="100000" algn="tl"/>
          </a:blipFill>
          <a:ln w="57150">
            <a:solidFill>
              <a:schemeClr val="accent4">
                <a:lumMod val="75000"/>
              </a:schemeClr>
            </a:solidFill>
          </a:ln>
          <a:effectLst>
            <a:glow rad="228600">
              <a:schemeClr val="accent4">
                <a:satMod val="175000"/>
                <a:alpha val="40000"/>
              </a:schemeClr>
            </a:glow>
            <a:innerShdw blurRad="63500" dist="50800" dir="2700000">
              <a:prstClr val="black">
                <a:alpha val="50000"/>
              </a:prstClr>
            </a:innerShdw>
          </a:effectLst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br>
              <a:rPr lang="uk-UA" altLang="ru-RU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br>
              <a:rPr lang="uk-UA" altLang="ru-RU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br>
              <a:rPr lang="uk-UA" altLang="ru-RU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br>
              <a:rPr lang="uk-UA" altLang="ru-RU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altLang="ru-RU" sz="3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Звіт роботи </a:t>
            </a:r>
            <a:br>
              <a:rPr lang="uk-UA" altLang="ru-RU" sz="3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altLang="ru-RU" sz="3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студентського наукового гуртка</a:t>
            </a:r>
            <a:br>
              <a:rPr lang="uk-UA" altLang="ru-RU" sz="3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altLang="ru-RU" sz="3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uk-UA" altLang="ru-RU" sz="3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Пізнай себе</a:t>
            </a:r>
            <a:r>
              <a:rPr lang="ru-RU" altLang="ru-RU" sz="3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»</a:t>
            </a:r>
            <a:br>
              <a:rPr lang="uk-UA" altLang="ru-RU" sz="3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altLang="ru-RU" sz="3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за 20</a:t>
            </a:r>
            <a:r>
              <a:rPr lang="en-US" altLang="ru-RU" sz="3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21</a:t>
            </a:r>
            <a:r>
              <a:rPr lang="uk-UA" altLang="ru-RU" sz="3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-20</a:t>
            </a:r>
            <a:r>
              <a:rPr lang="en-US" altLang="ru-RU" sz="3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22</a:t>
            </a:r>
            <a:r>
              <a:rPr lang="uk-UA" altLang="ru-RU" sz="3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н. р.</a:t>
            </a:r>
            <a:br>
              <a:rPr lang="uk-UA" altLang="ru-RU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br>
              <a:rPr lang="uk-UA" altLang="ru-RU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br>
              <a:rPr lang="uk-UA" altLang="ru-RU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dirty="0"/>
          </a:p>
        </p:txBody>
      </p:sp>
      <p:sp>
        <p:nvSpPr>
          <p:cNvPr id="13317" name="TextBox 6"/>
          <p:cNvSpPr txBox="1">
            <a:spLocks noChangeArrowheads="1"/>
          </p:cNvSpPr>
          <p:nvPr/>
        </p:nvSpPr>
        <p:spPr bwMode="auto">
          <a:xfrm>
            <a:off x="4429125" y="5429250"/>
            <a:ext cx="4143375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uk-UA" b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        Науковий</a:t>
            </a:r>
            <a:r>
              <a:rPr lang="ru-RU" b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b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керівник гуртка </a:t>
            </a:r>
          </a:p>
          <a:p>
            <a:pPr algn="ctr"/>
            <a:r>
              <a:rPr lang="ru-RU" b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        к.філос.н., доц. Супрун А.Г.</a:t>
            </a:r>
            <a:endParaRPr lang="ru-RU">
              <a:latin typeface="Cambria" pitchFamily="18" charset="0"/>
            </a:endParaRPr>
          </a:p>
        </p:txBody>
      </p:sp>
      <p:sp>
        <p:nvSpPr>
          <p:cNvPr id="13318" name="TextBox 7"/>
          <p:cNvSpPr txBox="1">
            <a:spLocks noChangeArrowheads="1"/>
          </p:cNvSpPr>
          <p:nvPr/>
        </p:nvSpPr>
        <p:spPr bwMode="auto">
          <a:xfrm>
            <a:off x="1547664" y="1490700"/>
            <a:ext cx="6662049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uk-UA" sz="24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Гуманітарно-педагогічний факультет</a:t>
            </a:r>
          </a:p>
          <a:p>
            <a:pPr algn="ctr"/>
            <a:r>
              <a:rPr lang="uk-UA" sz="24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Кафедра філософії та міжнародної комунікації</a:t>
            </a:r>
            <a:endParaRPr lang="ru-RU" sz="24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 descr="https://nubip.edu.ua/sites/all/themes/nauu/images/redesign2/nubip-logo-gerb.png?20022021">
            <a:extLst>
              <a:ext uri="{FF2B5EF4-FFF2-40B4-BE49-F238E27FC236}">
                <a16:creationId xmlns:a16="http://schemas.microsoft.com/office/drawing/2014/main" id="{B64B9590-9720-42EE-9CC0-00E742201DE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88640"/>
            <a:ext cx="5295900" cy="11239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8AD0E735-41CD-434E-B462-48EEB7FAA59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2581" y="4820562"/>
            <a:ext cx="3600400" cy="1863488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-3175" y="-3175"/>
            <a:ext cx="9144000" cy="6857999"/>
          </a:xfrm>
          <a:blipFill>
            <a:blip r:embed="rId2"/>
            <a:tile sx="100000" sy="100000" algn="tl"/>
          </a:blipFill>
          <a:ln w="57150">
            <a:solidFill>
              <a:schemeClr val="accent4">
                <a:lumMod val="75000"/>
              </a:schemeClr>
            </a:solidFill>
          </a:ln>
          <a:effectLst>
            <a:glow rad="228600">
              <a:schemeClr val="accent4">
                <a:satMod val="175000"/>
                <a:alpha val="40000"/>
              </a:schemeClr>
            </a:glow>
            <a:innerShdw blurRad="63500" dist="50800" dir="2700000">
              <a:prstClr val="black">
                <a:alpha val="50000"/>
              </a:prstClr>
            </a:innerShdw>
          </a:effectLst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br>
              <a:rPr lang="uk-UA" altLang="ru-RU" b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br>
              <a:rPr lang="uk-UA" altLang="ru-RU" b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br>
              <a:rPr lang="uk-UA" altLang="ru-RU" b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2000250" y="142875"/>
            <a:ext cx="5072063" cy="785813"/>
          </a:xfrm>
          <a:prstGeom prst="roundRect">
            <a:avLst/>
          </a:prstGeom>
          <a:gradFill flip="none" rotWithShape="1">
            <a:gsLst>
              <a:gs pos="0">
                <a:schemeClr val="accent1">
                  <a:tint val="50000"/>
                  <a:satMod val="300000"/>
                </a:schemeClr>
              </a:gs>
              <a:gs pos="35000">
                <a:schemeClr val="accent1">
                  <a:tint val="37000"/>
                  <a:satMod val="300000"/>
                </a:schemeClr>
              </a:gs>
              <a:gs pos="100000">
                <a:schemeClr val="accent1">
                  <a:tint val="15000"/>
                  <a:satMod val="350000"/>
                </a:schemeClr>
              </a:gs>
            </a:gsLst>
            <a:lin ang="10800000" scaled="1"/>
            <a:tileRect/>
          </a:gra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3200" b="1" dirty="0">
                <a:solidFill>
                  <a:srgbClr val="C00000"/>
                </a:solidFill>
                <a:latin typeface="Monotype Corsiva" pitchFamily="66" charset="0"/>
                <a:cs typeface="Times New Roman" pitchFamily="18" charset="0"/>
              </a:rPr>
              <a:t>Мета та завдання</a:t>
            </a:r>
            <a:endParaRPr lang="ru-RU" sz="3200" b="1" dirty="0">
              <a:solidFill>
                <a:srgbClr val="C00000"/>
              </a:solidFill>
              <a:latin typeface="Monotype Corsiva" pitchFamily="66" charset="0"/>
              <a:cs typeface="Times New Roman" pitchFamily="18" charset="0"/>
            </a:endParaRPr>
          </a:p>
        </p:txBody>
      </p:sp>
      <p:sp>
        <p:nvSpPr>
          <p:cNvPr id="17" name="Овал 16"/>
          <p:cNvSpPr/>
          <p:nvPr/>
        </p:nvSpPr>
        <p:spPr>
          <a:xfrm>
            <a:off x="5786438" y="1643063"/>
            <a:ext cx="2857500" cy="2071687"/>
          </a:xfrm>
          <a:prstGeom prst="ellipse">
            <a:avLst/>
          </a:prstGeom>
          <a:gradFill flip="none" rotWithShape="1">
            <a:gsLst>
              <a:gs pos="0">
                <a:schemeClr val="accent1">
                  <a:tint val="50000"/>
                  <a:satMod val="300000"/>
                </a:schemeClr>
              </a:gs>
              <a:gs pos="35000">
                <a:schemeClr val="accent1">
                  <a:tint val="37000"/>
                  <a:satMod val="300000"/>
                </a:schemeClr>
              </a:gs>
              <a:gs pos="100000">
                <a:schemeClr val="accent1">
                  <a:tint val="15000"/>
                  <a:satMod val="350000"/>
                </a:schemeClr>
              </a:gs>
            </a:gsLst>
            <a:lin ang="10800000" scaled="1"/>
            <a:tileRect/>
          </a:gra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1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Метою діяльності Гуртка є реалізація наукового і творчого потенціалу талановитих студентів Університету</a:t>
            </a:r>
            <a:endParaRPr lang="ru-RU" sz="1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Овал 18"/>
          <p:cNvSpPr/>
          <p:nvPr/>
        </p:nvSpPr>
        <p:spPr>
          <a:xfrm>
            <a:off x="500063" y="1285875"/>
            <a:ext cx="5000625" cy="5357813"/>
          </a:xfrm>
          <a:prstGeom prst="ellipse">
            <a:avLst/>
          </a:prstGeom>
          <a:gradFill flip="none" rotWithShape="1">
            <a:gsLst>
              <a:gs pos="0">
                <a:schemeClr val="accent1">
                  <a:tint val="50000"/>
                  <a:satMod val="300000"/>
                </a:schemeClr>
              </a:gs>
              <a:gs pos="35000">
                <a:schemeClr val="accent1">
                  <a:tint val="37000"/>
                  <a:satMod val="300000"/>
                </a:schemeClr>
              </a:gs>
              <a:gs pos="100000">
                <a:schemeClr val="accent1">
                  <a:tint val="15000"/>
                  <a:satMod val="350000"/>
                </a:schemeClr>
              </a:gs>
            </a:gsLst>
            <a:lin ang="10800000" scaled="1"/>
            <a:tileRect/>
          </a:gra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uk-UA" sz="1450" dirty="0">
              <a:latin typeface="Times New Roman" pitchFamily="18" charset="0"/>
              <a:cs typeface="Times New Roman" pitchFamily="18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uk-UA" sz="1450" dirty="0">
              <a:latin typeface="Times New Roman" pitchFamily="18" charset="0"/>
              <a:cs typeface="Times New Roman" pitchFamily="18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uk-UA" sz="1450" dirty="0">
              <a:latin typeface="Times New Roman" pitchFamily="18" charset="0"/>
              <a:cs typeface="Times New Roman" pitchFamily="18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uk-UA" sz="145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uk-UA" sz="145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145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Основними завданнями Гуртка є: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145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• організація науково-дослідницької, діяльності;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145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• створення умов для розкриття наукового та творчого потенціалу членів Гуртка;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145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• залучення до участі в наукових конференціях, семінарах, експедиціях та інших науково-дослідницьких і просвітницьких заходах;</a:t>
            </a:r>
            <a:endParaRPr lang="ru-RU" sz="145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5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• </a:t>
            </a:r>
            <a:r>
              <a:rPr lang="uk-UA" sz="145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створення сприятливих умов для активного залучення студентів до наукової діяльності;</a:t>
            </a:r>
            <a:endParaRPr lang="ru-RU" sz="145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5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•</a:t>
            </a:r>
            <a:r>
              <a:rPr lang="uk-UA" sz="145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сприяння фізичному розвитку студентів та формування високих моральних принципів;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145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• розвиток взаємозв’язків з благодійними фондами, організаціями і об’єднаннями в Україні та за її межами;</a:t>
            </a:r>
            <a:endParaRPr lang="ru-RU" sz="145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5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•</a:t>
            </a:r>
            <a:r>
              <a:rPr lang="uk-UA" sz="145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забезпечення і захист прав та інтересів членів Гуртка.</a:t>
            </a:r>
            <a:endParaRPr lang="ru-RU" sz="145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450" dirty="0">
              <a:latin typeface="Times New Roman" pitchFamily="18" charset="0"/>
              <a:cs typeface="Times New Roman" pitchFamily="18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dirty="0"/>
              <a:t> </a:t>
            </a: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6857999"/>
          </a:xfrm>
          <a:blipFill>
            <a:blip r:embed="rId2"/>
            <a:tile sx="100000" sy="100000" algn="tl"/>
          </a:blipFill>
          <a:ln w="57150">
            <a:solidFill>
              <a:schemeClr val="accent4">
                <a:lumMod val="75000"/>
              </a:schemeClr>
            </a:solidFill>
          </a:ln>
          <a:effectLst>
            <a:glow rad="228600">
              <a:schemeClr val="accent4">
                <a:satMod val="175000"/>
                <a:alpha val="40000"/>
              </a:schemeClr>
            </a:glow>
            <a:innerShdw blurRad="63500" dist="50800" dir="2700000">
              <a:prstClr val="black">
                <a:alpha val="50000"/>
              </a:prstClr>
            </a:innerShdw>
          </a:effectLst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br>
              <a:rPr lang="uk-UA" altLang="ru-RU" b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br>
              <a:rPr lang="uk-UA" altLang="ru-RU" b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br>
              <a:rPr lang="uk-UA" altLang="ru-RU" b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2000250" y="357188"/>
            <a:ext cx="5072063" cy="785812"/>
          </a:xfrm>
          <a:prstGeom prst="roundRect">
            <a:avLst/>
          </a:prstGeom>
          <a:gradFill flip="none" rotWithShape="1">
            <a:gsLst>
              <a:gs pos="0">
                <a:schemeClr val="accent1">
                  <a:tint val="50000"/>
                  <a:satMod val="300000"/>
                </a:schemeClr>
              </a:gs>
              <a:gs pos="35000">
                <a:schemeClr val="accent1">
                  <a:tint val="37000"/>
                  <a:satMod val="300000"/>
                </a:schemeClr>
              </a:gs>
              <a:gs pos="100000">
                <a:schemeClr val="accent1">
                  <a:tint val="15000"/>
                  <a:satMod val="350000"/>
                </a:schemeClr>
              </a:gs>
            </a:gsLst>
            <a:lin ang="10800000" scaled="1"/>
            <a:tileRect/>
          </a:gra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3200" b="1" dirty="0">
                <a:solidFill>
                  <a:srgbClr val="C00000"/>
                </a:solidFill>
                <a:latin typeface="Monotype Corsiva" pitchFamily="66" charset="0"/>
                <a:cs typeface="Times New Roman" pitchFamily="18" charset="0"/>
              </a:rPr>
              <a:t>Наукова спрямованість гуртка</a:t>
            </a:r>
            <a:endParaRPr lang="ru-RU" sz="3200" b="1" dirty="0">
              <a:solidFill>
                <a:srgbClr val="C00000"/>
              </a:solidFill>
              <a:latin typeface="Monotype Corsiva" pitchFamily="66" charset="0"/>
              <a:cs typeface="Times New Roman" pitchFamily="18" charset="0"/>
            </a:endParaRPr>
          </a:p>
        </p:txBody>
      </p:sp>
      <p:sp>
        <p:nvSpPr>
          <p:cNvPr id="11" name="Стрелка вправо 10"/>
          <p:cNvSpPr/>
          <p:nvPr/>
        </p:nvSpPr>
        <p:spPr>
          <a:xfrm>
            <a:off x="785813" y="1928813"/>
            <a:ext cx="8072437" cy="3500437"/>
          </a:xfrm>
          <a:prstGeom prst="rightArrow">
            <a:avLst/>
          </a:prstGeom>
          <a:gradFill flip="none" rotWithShape="1">
            <a:gsLst>
              <a:gs pos="0">
                <a:schemeClr val="accent1">
                  <a:tint val="50000"/>
                  <a:satMod val="300000"/>
                </a:schemeClr>
              </a:gs>
              <a:gs pos="35000">
                <a:schemeClr val="accent1">
                  <a:tint val="37000"/>
                  <a:satMod val="300000"/>
                </a:schemeClr>
              </a:gs>
              <a:gs pos="100000">
                <a:schemeClr val="accent1">
                  <a:tint val="15000"/>
                  <a:satMod val="350000"/>
                </a:schemeClr>
              </a:gs>
            </a:gsLst>
            <a:lin ang="10800000" scaled="1"/>
            <a:tileRect/>
          </a:gra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	Робота студентського наукового гуртка «Пізнай самого себе» спрямована на поглиблене вивчення актуальних філософських проблем, ознайомлення з історико-філософським досвідом, що сприяє формуванню критичної та  аналітичної думки</a:t>
            </a:r>
            <a:endParaRPr lang="ru-RU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6857999"/>
          </a:xfrm>
          <a:blipFill>
            <a:blip r:embed="rId2"/>
            <a:tile sx="100000" sy="100000" algn="tl"/>
          </a:blipFill>
          <a:ln w="57150">
            <a:solidFill>
              <a:schemeClr val="accent4">
                <a:lumMod val="75000"/>
              </a:schemeClr>
            </a:solidFill>
          </a:ln>
          <a:effectLst>
            <a:glow rad="228600">
              <a:schemeClr val="accent4">
                <a:satMod val="175000"/>
                <a:alpha val="40000"/>
              </a:schemeClr>
            </a:glow>
            <a:innerShdw blurRad="63500" dist="50800" dir="2700000">
              <a:prstClr val="black">
                <a:alpha val="50000"/>
              </a:prstClr>
            </a:innerShdw>
          </a:effectLst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br>
              <a:rPr lang="uk-UA" altLang="ru-RU" b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br>
              <a:rPr lang="uk-UA" altLang="ru-RU" b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br>
              <a:rPr lang="uk-UA" altLang="ru-RU" b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/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1928813" y="285750"/>
            <a:ext cx="5357812" cy="642938"/>
          </a:xfrm>
          <a:prstGeom prst="roundRect">
            <a:avLst/>
          </a:prstGeom>
          <a:gradFill flip="none" rotWithShape="1">
            <a:gsLst>
              <a:gs pos="0">
                <a:schemeClr val="accent1">
                  <a:tint val="50000"/>
                  <a:satMod val="300000"/>
                </a:schemeClr>
              </a:gs>
              <a:gs pos="35000">
                <a:schemeClr val="accent1">
                  <a:tint val="37000"/>
                  <a:satMod val="300000"/>
                </a:schemeClr>
              </a:gs>
              <a:gs pos="100000">
                <a:schemeClr val="accent1">
                  <a:tint val="15000"/>
                  <a:satMod val="350000"/>
                </a:schemeClr>
              </a:gs>
            </a:gsLst>
            <a:lin ang="10800000" scaled="1"/>
            <a:tileRect/>
          </a:gra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2800" b="1" dirty="0">
                <a:solidFill>
                  <a:srgbClr val="C00000"/>
                </a:solidFill>
                <a:latin typeface="Monotype Corsiva" pitchFamily="66" charset="0"/>
                <a:cs typeface="Times New Roman" pitchFamily="18" charset="0"/>
              </a:rPr>
              <a:t>Заходи проведені гуртком</a:t>
            </a:r>
            <a:endParaRPr lang="ru-RU" sz="2800" b="1" dirty="0">
              <a:solidFill>
                <a:srgbClr val="C00000"/>
              </a:solidFill>
              <a:latin typeface="Monotype Corsiva" pitchFamily="66" charset="0"/>
              <a:cs typeface="Times New Roman" pitchFamily="18" charset="0"/>
            </a:endParaRPr>
          </a:p>
        </p:txBody>
      </p:sp>
      <p:sp>
        <p:nvSpPr>
          <p:cNvPr id="11" name="Блок-схема: альтернативный процесс 10"/>
          <p:cNvSpPr/>
          <p:nvPr/>
        </p:nvSpPr>
        <p:spPr>
          <a:xfrm>
            <a:off x="1071563" y="2071688"/>
            <a:ext cx="7143750" cy="714375"/>
          </a:xfrm>
          <a:prstGeom prst="flowChartAlternateProcess">
            <a:avLst/>
          </a:prstGeom>
          <a:gradFill flip="none" rotWithShape="1">
            <a:gsLst>
              <a:gs pos="0">
                <a:schemeClr val="accent1">
                  <a:tint val="50000"/>
                  <a:satMod val="300000"/>
                </a:schemeClr>
              </a:gs>
              <a:gs pos="35000">
                <a:schemeClr val="accent1">
                  <a:tint val="37000"/>
                  <a:satMod val="300000"/>
                </a:schemeClr>
              </a:gs>
              <a:gs pos="100000">
                <a:schemeClr val="accent1">
                  <a:tint val="15000"/>
                  <a:satMod val="350000"/>
                </a:schemeClr>
              </a:gs>
            </a:gsLst>
            <a:lin ang="10800000" scaled="1"/>
            <a:tileRect/>
          </a:gra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Читання та обговорення філософських текстів</a:t>
            </a:r>
            <a:endParaRPr lang="ru-RU" sz="2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Блок-схема: альтернативный процесс 11"/>
          <p:cNvSpPr/>
          <p:nvPr/>
        </p:nvSpPr>
        <p:spPr>
          <a:xfrm>
            <a:off x="1071563" y="3214688"/>
            <a:ext cx="7143750" cy="928687"/>
          </a:xfrm>
          <a:prstGeom prst="flowChartAlternateProcess">
            <a:avLst/>
          </a:prstGeom>
          <a:gradFill flip="none" rotWithShape="1">
            <a:gsLst>
              <a:gs pos="0">
                <a:schemeClr val="accent1">
                  <a:tint val="50000"/>
                  <a:satMod val="300000"/>
                </a:schemeClr>
              </a:gs>
              <a:gs pos="35000">
                <a:schemeClr val="accent1">
                  <a:tint val="37000"/>
                  <a:satMod val="300000"/>
                </a:schemeClr>
              </a:gs>
              <a:gs pos="100000">
                <a:schemeClr val="accent1">
                  <a:tint val="15000"/>
                  <a:satMod val="350000"/>
                </a:schemeClr>
              </a:gs>
            </a:gsLst>
            <a:lin ang="10800000" scaled="1"/>
            <a:tileRect/>
          </a:gra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Участь у конференціях та круглих столах, науково-методологічних семінарах</a:t>
            </a:r>
            <a:endParaRPr lang="ru-RU" sz="2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Блок-схема: альтернативный процесс 12"/>
          <p:cNvSpPr/>
          <p:nvPr/>
        </p:nvSpPr>
        <p:spPr>
          <a:xfrm>
            <a:off x="1071563" y="4572000"/>
            <a:ext cx="7143750" cy="714375"/>
          </a:xfrm>
          <a:prstGeom prst="flowChartAlternateProcess">
            <a:avLst/>
          </a:prstGeom>
          <a:gradFill flip="none" rotWithShape="1">
            <a:gsLst>
              <a:gs pos="0">
                <a:schemeClr val="accent1">
                  <a:tint val="50000"/>
                  <a:satMod val="300000"/>
                </a:schemeClr>
              </a:gs>
              <a:gs pos="35000">
                <a:schemeClr val="accent1">
                  <a:tint val="37000"/>
                  <a:satMod val="300000"/>
                </a:schemeClr>
              </a:gs>
              <a:gs pos="100000">
                <a:schemeClr val="accent1">
                  <a:tint val="15000"/>
                  <a:satMod val="350000"/>
                </a:schemeClr>
              </a:gs>
            </a:gsLst>
            <a:lin ang="10800000" scaled="1"/>
            <a:tileRect/>
          </a:gra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Участь у тематичних дискусіях</a:t>
            </a:r>
            <a:endParaRPr lang="ru-RU" sz="2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6857999"/>
          </a:xfrm>
          <a:blipFill>
            <a:blip r:embed="rId2"/>
            <a:tile sx="100000" sy="100000" algn="tl"/>
          </a:blipFill>
          <a:ln w="57150">
            <a:solidFill>
              <a:schemeClr val="accent4">
                <a:lumMod val="75000"/>
              </a:schemeClr>
            </a:solidFill>
          </a:ln>
          <a:effectLst>
            <a:glow rad="228600">
              <a:schemeClr val="accent4">
                <a:satMod val="175000"/>
                <a:alpha val="40000"/>
              </a:schemeClr>
            </a:glow>
            <a:innerShdw blurRad="63500" dist="50800" dir="2700000">
              <a:prstClr val="black">
                <a:alpha val="50000"/>
              </a:prstClr>
            </a:innerShdw>
          </a:effectLst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br>
              <a:rPr lang="uk-UA" altLang="ru-RU" b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br>
              <a:rPr lang="uk-UA" altLang="ru-RU" b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br>
              <a:rPr lang="uk-UA" altLang="ru-RU" b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/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1928813" y="285750"/>
            <a:ext cx="5357812" cy="642938"/>
          </a:xfrm>
          <a:prstGeom prst="roundRect">
            <a:avLst/>
          </a:prstGeom>
          <a:gradFill flip="none" rotWithShape="1">
            <a:gsLst>
              <a:gs pos="0">
                <a:schemeClr val="accent1">
                  <a:tint val="50000"/>
                  <a:satMod val="300000"/>
                </a:schemeClr>
              </a:gs>
              <a:gs pos="35000">
                <a:schemeClr val="accent1">
                  <a:tint val="37000"/>
                  <a:satMod val="300000"/>
                </a:schemeClr>
              </a:gs>
              <a:gs pos="100000">
                <a:schemeClr val="accent1">
                  <a:tint val="15000"/>
                  <a:satMod val="350000"/>
                </a:schemeClr>
              </a:gs>
            </a:gsLst>
            <a:lin ang="10800000" scaled="1"/>
            <a:tileRect/>
          </a:gra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2800" b="1" dirty="0">
                <a:solidFill>
                  <a:srgbClr val="C00000"/>
                </a:solidFill>
                <a:latin typeface="Monotype Corsiva" pitchFamily="66" charset="0"/>
                <a:cs typeface="Times New Roman" pitchFamily="18" charset="0"/>
              </a:rPr>
              <a:t>Досягнуті  результати гуртка</a:t>
            </a:r>
            <a:endParaRPr lang="ru-RU" sz="2800" b="1" dirty="0">
              <a:solidFill>
                <a:srgbClr val="C00000"/>
              </a:solidFill>
              <a:latin typeface="Monotype Corsiva" pitchFamily="66" charset="0"/>
              <a:cs typeface="Times New Roman" pitchFamily="18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1214438" y="2000250"/>
            <a:ext cx="6929437" cy="3286125"/>
          </a:xfrm>
          <a:prstGeom prst="roundRect">
            <a:avLst/>
          </a:prstGeom>
          <a:gradFill flip="none" rotWithShape="1">
            <a:gsLst>
              <a:gs pos="0">
                <a:schemeClr val="accent1">
                  <a:tint val="50000"/>
                  <a:satMod val="300000"/>
                </a:schemeClr>
              </a:gs>
              <a:gs pos="35000">
                <a:schemeClr val="accent1">
                  <a:tint val="37000"/>
                  <a:satMod val="300000"/>
                </a:schemeClr>
              </a:gs>
              <a:gs pos="100000">
                <a:schemeClr val="accent1">
                  <a:tint val="15000"/>
                  <a:satMod val="350000"/>
                </a:schemeClr>
              </a:gs>
            </a:gsLst>
            <a:lin ang="10800000" scaled="1"/>
            <a:tileRect/>
          </a:gra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• Кількість членів гуртка – 1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r>
              <a:rPr lang="uk-UA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чоловік;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uk-UA" sz="2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• Кількість тез, матеріалів доповідей – 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6</a:t>
            </a:r>
            <a:r>
              <a:rPr lang="uk-UA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uk-UA" sz="2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• Кількість виступів студентів-учасників</a:t>
            </a: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гуртка в семінарах, конференціях, тощо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–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6</a:t>
            </a:r>
            <a:r>
              <a:rPr lang="uk-UA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17414" name="TextBox 7"/>
          <p:cNvSpPr txBox="1">
            <a:spLocks noChangeArrowheads="1"/>
          </p:cNvSpPr>
          <p:nvPr/>
        </p:nvSpPr>
        <p:spPr bwMode="auto">
          <a:xfrm>
            <a:off x="6000750" y="4143375"/>
            <a:ext cx="18415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ru-RU">
              <a:latin typeface="Cambria" pitchFamily="18" charset="0"/>
            </a:endParaRPr>
          </a:p>
        </p:txBody>
      </p:sp>
      <p:sp>
        <p:nvSpPr>
          <p:cNvPr id="17415" name="TextBox 8"/>
          <p:cNvSpPr txBox="1">
            <a:spLocks noChangeArrowheads="1"/>
          </p:cNvSpPr>
          <p:nvPr/>
        </p:nvSpPr>
        <p:spPr bwMode="auto">
          <a:xfrm>
            <a:off x="1785938" y="4214813"/>
            <a:ext cx="1841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ru-RU">
              <a:latin typeface="Cambria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 idx="4294967295"/>
          </p:nvPr>
        </p:nvSpPr>
        <p:spPr>
          <a:xfrm>
            <a:off x="-3175" y="-3175"/>
            <a:ext cx="9144000" cy="6858000"/>
          </a:xfrm>
          <a:blipFill>
            <a:blip r:embed="rId2"/>
            <a:tile sx="100000" sy="100000" algn="tl"/>
          </a:blipFill>
          <a:ln w="57150">
            <a:solidFill>
              <a:schemeClr val="accent4">
                <a:lumMod val="75000"/>
              </a:schemeClr>
            </a:solidFill>
          </a:ln>
          <a:effectLst>
            <a:glow rad="228600">
              <a:schemeClr val="accent4">
                <a:satMod val="175000"/>
                <a:alpha val="40000"/>
              </a:schemeClr>
            </a:glow>
            <a:innerShdw blurRad="63500" dist="50800" dir="2700000">
              <a:prstClr val="black">
                <a:alpha val="50000"/>
              </a:prstClr>
            </a:innerShdw>
          </a:effectLst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br>
              <a:rPr lang="uk-UA" altLang="ru-RU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br>
              <a:rPr lang="uk-UA" altLang="ru-RU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br>
              <a:rPr lang="uk-UA" altLang="ru-RU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dirty="0"/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1214438" y="285750"/>
            <a:ext cx="6858000" cy="642938"/>
          </a:xfrm>
          <a:prstGeom prst="roundRect">
            <a:avLst/>
          </a:prstGeom>
          <a:gradFill flip="none" rotWithShape="1">
            <a:gsLst>
              <a:gs pos="0">
                <a:schemeClr val="accent1">
                  <a:tint val="50000"/>
                  <a:satMod val="300000"/>
                </a:schemeClr>
              </a:gs>
              <a:gs pos="35000">
                <a:schemeClr val="accent1">
                  <a:tint val="37000"/>
                  <a:satMod val="300000"/>
                </a:schemeClr>
              </a:gs>
              <a:gs pos="100000">
                <a:schemeClr val="accent1">
                  <a:tint val="15000"/>
                  <a:satMod val="350000"/>
                </a:schemeClr>
              </a:gs>
            </a:gsLst>
            <a:lin ang="10800000" scaled="1"/>
            <a:tileRect/>
          </a:gra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r>
              <a:rPr lang="uk-UA" sz="2800" b="1">
                <a:solidFill>
                  <a:srgbClr val="C00000"/>
                </a:solidFill>
                <a:latin typeface="Monotype Corsiva" pitchFamily="66" charset="0"/>
                <a:cs typeface="Times New Roman" pitchFamily="18" charset="0"/>
              </a:rPr>
              <a:t>Участь у конференціях, круглих столах</a:t>
            </a:r>
            <a:endParaRPr lang="ru-RU" sz="2800" b="1">
              <a:solidFill>
                <a:srgbClr val="C00000"/>
              </a:solidFill>
              <a:latin typeface="Monotype Corsiva" pitchFamily="66" charset="0"/>
              <a:cs typeface="Times New Roman" pitchFamily="18" charset="0"/>
            </a:endParaRPr>
          </a:p>
        </p:txBody>
      </p:sp>
      <p:sp>
        <p:nvSpPr>
          <p:cNvPr id="18437" name="TextBox 7"/>
          <p:cNvSpPr txBox="1">
            <a:spLocks noChangeArrowheads="1"/>
          </p:cNvSpPr>
          <p:nvPr/>
        </p:nvSpPr>
        <p:spPr bwMode="auto">
          <a:xfrm>
            <a:off x="6000750" y="4143375"/>
            <a:ext cx="18415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ru-RU">
              <a:latin typeface="Cambria" pitchFamily="18" charset="0"/>
            </a:endParaRPr>
          </a:p>
        </p:txBody>
      </p:sp>
      <p:sp>
        <p:nvSpPr>
          <p:cNvPr id="18438" name="TextBox 8"/>
          <p:cNvSpPr txBox="1">
            <a:spLocks noChangeArrowheads="1"/>
          </p:cNvSpPr>
          <p:nvPr/>
        </p:nvSpPr>
        <p:spPr bwMode="auto">
          <a:xfrm>
            <a:off x="1785938" y="4214813"/>
            <a:ext cx="1841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ru-RU">
              <a:latin typeface="Cambria" pitchFamily="18" charset="0"/>
            </a:endParaRPr>
          </a:p>
        </p:txBody>
      </p:sp>
      <p:sp>
        <p:nvSpPr>
          <p:cNvPr id="18439" name="TextBox 9"/>
          <p:cNvSpPr txBox="1">
            <a:spLocks noChangeArrowheads="1"/>
          </p:cNvSpPr>
          <p:nvPr/>
        </p:nvSpPr>
        <p:spPr bwMode="auto">
          <a:xfrm>
            <a:off x="428625" y="767825"/>
            <a:ext cx="6929437" cy="62478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uk-UA" sz="3200" dirty="0">
                <a:latin typeface="Times New Roman" pitchFamily="18" charset="0"/>
                <a:cs typeface="Times New Roman" pitchFamily="18" charset="0"/>
              </a:rPr>
              <a:t>Студенти гуртка 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uk-UA" sz="3200" dirty="0">
                <a:latin typeface="Times New Roman" pitchFamily="18" charset="0"/>
                <a:cs typeface="Times New Roman" pitchFamily="18" charset="0"/>
              </a:rPr>
              <a:t>Пізнай себе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» брали участь: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uk-UA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 Всеукраїнському науково-методичному семінарі «Роль і значення людини в трансформації соціальних практик: минуле і сучасність» в рамках Всеукраїнських </a:t>
            </a:r>
            <a:r>
              <a:rPr lang="uk-UA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Сковородинівських</a:t>
            </a:r>
            <a:r>
              <a:rPr lang="uk-UA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навчань (До 300-ліття </a:t>
            </a:r>
            <a:r>
              <a:rPr lang="uk-UA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Г.Сковороди</a:t>
            </a:r>
            <a:r>
              <a:rPr lang="uk-UA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uk-UA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 тематичній дискусії </a:t>
            </a:r>
            <a:r>
              <a:rPr lang="ru-RU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Західний</a:t>
            </a:r>
            <a:r>
              <a:rPr lang="ru-RU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східний</a:t>
            </a:r>
            <a:r>
              <a:rPr lang="ru-RU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спосіб</a:t>
            </a:r>
            <a:r>
              <a:rPr lang="ru-RU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мислення</a:t>
            </a:r>
            <a:r>
              <a:rPr lang="ru-RU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контексті</a:t>
            </a:r>
            <a:r>
              <a:rPr lang="ru-RU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сучасного</a:t>
            </a:r>
            <a:r>
              <a:rPr lang="ru-RU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світобачення</a:t>
            </a:r>
            <a:r>
              <a:rPr lang="ru-RU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»</a:t>
            </a:r>
            <a:endParaRPr lang="uk-UA" sz="28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uk-UA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 науково-методичному семінарі «ІІ Кантівські читання»</a:t>
            </a:r>
          </a:p>
          <a:p>
            <a:pPr algn="just"/>
            <a:endParaRPr lang="ru-RU" sz="28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59417BC4-225F-4B9F-8CCD-C28155D0BA3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6246" y="124610"/>
            <a:ext cx="4392488" cy="3456384"/>
          </a:xfrm>
          <a:prstGeom prst="rect">
            <a:avLst/>
          </a:prstGeom>
        </p:spPr>
      </p:pic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C1BF1658-6896-46FC-9F45-ECFC93161B5B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35696" y="3580994"/>
            <a:ext cx="4499992" cy="3240360"/>
          </a:xfrm>
          <a:prstGeom prst="rect">
            <a:avLst/>
          </a:prstGeom>
        </p:spPr>
      </p:pic>
      <p:pic>
        <p:nvPicPr>
          <p:cNvPr id="10" name="Рисунок 9">
            <a:extLst>
              <a:ext uri="{FF2B5EF4-FFF2-40B4-BE49-F238E27FC236}">
                <a16:creationId xmlns:a16="http://schemas.microsoft.com/office/drawing/2014/main" id="{710F3D95-BCC4-46BF-B17B-11A7618164B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0" y="89383"/>
            <a:ext cx="4392488" cy="3376398"/>
          </a:xfrm>
          <a:prstGeom prst="rect">
            <a:avLst/>
          </a:prstGeom>
        </p:spPr>
      </p:pic>
    </p:spTree>
  </p:cSld>
  <p:clrMapOvr>
    <a:masterClrMapping/>
  </p:clrMapOvr>
  <p:transition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27FED523-39D6-4BE2-80AE-09236C873449}"/>
              </a:ext>
            </a:extLst>
          </p:cNvPr>
          <p:cNvSpPr/>
          <p:nvPr/>
        </p:nvSpPr>
        <p:spPr>
          <a:xfrm>
            <a:off x="539552" y="1556792"/>
            <a:ext cx="7848872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uk-UA" sz="3600" b="1" dirty="0">
                <a:latin typeface="Cambria" pitchFamily="18" charset="0"/>
              </a:rPr>
              <a:t>«І на оновленій землі, </a:t>
            </a:r>
            <a:r>
              <a:rPr lang="uk-UA" sz="3600" b="1" dirty="0" err="1">
                <a:latin typeface="Cambria" pitchFamily="18" charset="0"/>
              </a:rPr>
              <a:t>врага</a:t>
            </a:r>
            <a:r>
              <a:rPr lang="uk-UA" sz="3600" b="1" dirty="0">
                <a:latin typeface="Cambria" pitchFamily="18" charset="0"/>
              </a:rPr>
              <a:t> не буде супостата, а буде син і буде мати, і будуть люди на землі…»</a:t>
            </a:r>
            <a:br>
              <a:rPr lang="uk-UA" sz="3600" b="1" dirty="0">
                <a:latin typeface="Cambria" pitchFamily="18" charset="0"/>
              </a:rPr>
            </a:br>
            <a:endParaRPr lang="uk-UA" sz="3600" b="1" dirty="0">
              <a:latin typeface="Cambria" pitchFamily="18" charset="0"/>
            </a:endParaRPr>
          </a:p>
          <a:p>
            <a:pPr algn="r"/>
            <a:r>
              <a:rPr lang="uk-UA" sz="3600" b="1" dirty="0">
                <a:latin typeface="Cambria" pitchFamily="18" charset="0"/>
              </a:rPr>
              <a:t> Тарас Шевченко</a:t>
            </a:r>
          </a:p>
          <a:p>
            <a:endParaRPr lang="uk-UA" sz="3600" b="1" dirty="0">
              <a:latin typeface="Cambria" pitchFamily="18" charset="0"/>
            </a:endParaRPr>
          </a:p>
          <a:p>
            <a:pPr algn="ctr"/>
            <a:r>
              <a:rPr lang="uk-UA" sz="3600" b="1" dirty="0">
                <a:latin typeface="Cambria" pitchFamily="18" charset="0"/>
              </a:rPr>
              <a:t>Дякуємо за увагу! </a:t>
            </a:r>
            <a:endParaRPr lang="ru-RU" sz="3600" b="1" dirty="0">
              <a:latin typeface="Cambria" pitchFamily="18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праведливость">
  <a:themeElements>
    <a:clrScheme name="Литейная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Справедливость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Справедливость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437</TotalTime>
  <Words>365</Words>
  <Application>Microsoft Office PowerPoint</Application>
  <PresentationFormat>Екран (4:3)</PresentationFormat>
  <Paragraphs>51</Paragraphs>
  <Slides>8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8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8</vt:i4>
      </vt:variant>
    </vt:vector>
  </HeadingPairs>
  <TitlesOfParts>
    <vt:vector size="17" baseType="lpstr">
      <vt:lpstr>Arial</vt:lpstr>
      <vt:lpstr>Calibri</vt:lpstr>
      <vt:lpstr>Cambria</vt:lpstr>
      <vt:lpstr>Franklin Gothic Book</vt:lpstr>
      <vt:lpstr>Monotype Corsiva</vt:lpstr>
      <vt:lpstr>Perpetua</vt:lpstr>
      <vt:lpstr>Times New Roman</vt:lpstr>
      <vt:lpstr>Wingdings 2</vt:lpstr>
      <vt:lpstr>Справедливость</vt:lpstr>
      <vt:lpstr>    Звіт роботи  студентського наукового гуртка «Пізнай себе» за 2021-2022 н. р.   </vt:lpstr>
      <vt:lpstr>   </vt:lpstr>
      <vt:lpstr>   </vt:lpstr>
      <vt:lpstr>   </vt:lpstr>
      <vt:lpstr>   </vt:lpstr>
      <vt:lpstr>   </vt:lpstr>
      <vt:lpstr>Презентація PowerPoint</vt:lpstr>
      <vt:lpstr>Презентація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Alina</dc:creator>
  <cp:lastModifiedBy>Roma</cp:lastModifiedBy>
  <cp:revision>49</cp:revision>
  <dcterms:modified xsi:type="dcterms:W3CDTF">2022-12-11T14:35:25Z</dcterms:modified>
</cp:coreProperties>
</file>