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74" r:id="rId4"/>
    <p:sldId id="275" r:id="rId5"/>
    <p:sldId id="276" r:id="rId6"/>
    <p:sldId id="277" r:id="rId7"/>
    <p:sldId id="278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360" y="1538439"/>
            <a:ext cx="8120095" cy="289867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 </a:t>
            </a:r>
            <a:r>
              <a:rPr lang="uk-UA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 роботу </a:t>
            </a:r>
            <a:br>
              <a:rPr lang="uk-UA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студентського наукового гуртка</a:t>
            </a:r>
            <a:br>
              <a:rPr lang="ru-RU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«КРОК ДО ІСТИНИ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І семестр 2022 – 2023 </a:t>
            </a:r>
            <a:r>
              <a:rPr lang="uk-UA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258645" y="4560462"/>
            <a:ext cx="7201787" cy="1820865"/>
          </a:xfrm>
        </p:spPr>
        <p:txBody>
          <a:bodyPr>
            <a:normAutofit/>
          </a:bodyPr>
          <a:lstStyle/>
          <a:p>
            <a:pPr algn="r"/>
            <a:r>
              <a:rPr lang="uk-UA" b="1" dirty="0">
                <a:solidFill>
                  <a:schemeClr val="tx1"/>
                </a:solidFill>
              </a:rPr>
              <a:t>Підготувала:</a:t>
            </a:r>
          </a:p>
          <a:p>
            <a:pPr algn="r"/>
            <a:r>
              <a:rPr lang="uk-UA" b="1" dirty="0" err="1">
                <a:solidFill>
                  <a:schemeClr val="tx1"/>
                </a:solidFill>
              </a:rPr>
              <a:t>Кичкирук</a:t>
            </a:r>
            <a:r>
              <a:rPr lang="uk-UA" b="1" dirty="0">
                <a:solidFill>
                  <a:schemeClr val="tx1"/>
                </a:solidFill>
              </a:rPr>
              <a:t> Тетяна Василівна, </a:t>
            </a:r>
          </a:p>
          <a:p>
            <a:pPr algn="r"/>
            <a:r>
              <a:rPr lang="uk-UA" b="1" dirty="0">
                <a:solidFill>
                  <a:schemeClr val="tx1"/>
                </a:solidFill>
              </a:rPr>
              <a:t>науковий керівник, доцент кафедри філософії та міжнародної комунікації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F00578-7A10-4404-A43D-DFD8799D0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4824537" cy="10617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D8DC1D-CE78-415A-87C7-724F18F1E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456" y="692696"/>
            <a:ext cx="1656184" cy="1296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755ED1-212A-4B0C-9C21-4EE590790241}"/>
              </a:ext>
            </a:extLst>
          </p:cNvPr>
          <p:cNvSpPr txBox="1"/>
          <p:nvPr/>
        </p:nvSpPr>
        <p:spPr>
          <a:xfrm>
            <a:off x="2555776" y="3089985"/>
            <a:ext cx="4623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ru-RU" sz="1800" b="1" dirty="0">
                <a:solidFill>
                  <a:schemeClr val="bg1"/>
                </a:solidFill>
              </a:rPr>
              <a:t>Кафедра філософії та міжнародної</a:t>
            </a:r>
          </a:p>
        </p:txBody>
      </p:sp>
    </p:spTree>
    <p:extLst>
      <p:ext uri="{BB962C8B-B14F-4D97-AF65-F5344CB8AC3E}">
        <p14:creationId xmlns:p14="http://schemas.microsoft.com/office/powerpoint/2010/main" val="35234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027664"/>
            <a:ext cx="58724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Наук</a:t>
            </a:r>
            <a:r>
              <a:rPr lang="uk-UA" b="1" dirty="0">
                <a:solidFill>
                  <a:srgbClr val="002060"/>
                </a:solidFill>
              </a:rPr>
              <a:t>ова спрямованість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170664"/>
            <a:ext cx="7416940" cy="3661965"/>
          </a:xfrm>
        </p:spPr>
        <p:txBody>
          <a:bodyPr>
            <a:normAutofit/>
          </a:bodyPr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розширення наукового потенціалу й формування навичок науково-дослідної діяльності у студентів у вільний від навчання час або спеціально наданий час;</a:t>
            </a:r>
          </a:p>
          <a:p>
            <a:pPr algn="just"/>
            <a:r>
              <a:rPr kumimoji="0" lang="uk-UA" sz="1800" i="0" u="none" strike="noStrike" cap="none" normalizeH="0" baseline="0" dirty="0">
                <a:ln/>
                <a:effectLst/>
                <a:latin typeface="Century Gothic" panose="020B0502020202020204" pitchFamily="34" charset="0"/>
                <a:cs typeface="Times New Roman" pitchFamily="18" charset="0"/>
              </a:rPr>
              <a:t>розробка найважливіших філософських питань суспільного розвитку, </a:t>
            </a:r>
            <a:r>
              <a:rPr lang="uk-UA" sz="1800" dirty="0">
                <a:ln/>
                <a:latin typeface="Century Gothic" panose="020B0502020202020204" pitchFamily="34" charset="0"/>
                <a:cs typeface="Times New Roman" pitchFamily="18" charset="0"/>
              </a:rPr>
              <a:t> природничих та </a:t>
            </a:r>
            <a:r>
              <a:rPr kumimoji="0" lang="uk-UA" sz="1800" i="0" u="none" strike="noStrike" cap="none" normalizeH="0" baseline="0" dirty="0">
                <a:ln/>
                <a:effectLst/>
                <a:latin typeface="Century Gothic" panose="020B0502020202020204" pitchFamily="34" charset="0"/>
                <a:cs typeface="Times New Roman" pitchFamily="18" charset="0"/>
              </a:rPr>
              <a:t>цивілізаційних проблем сучасності;</a:t>
            </a:r>
          </a:p>
          <a:p>
            <a:pPr algn="just"/>
            <a:r>
              <a:rPr lang="uk-UA" sz="1800" dirty="0">
                <a:latin typeface="Century Gothic" panose="020B0502020202020204" pitchFamily="34" charset="0"/>
                <a:cs typeface="Times New Roman" pitchFamily="18" charset="0"/>
              </a:rPr>
              <a:t>д</a:t>
            </a:r>
            <a:r>
              <a:rPr lang="uk-UA" sz="1800" i="0" noProof="0" dirty="0" err="1">
                <a:latin typeface="Century Gothic" panose="020B0502020202020204" pitchFamily="34" charset="0"/>
                <a:cs typeface="Times New Roman" pitchFamily="18" charset="0"/>
              </a:rPr>
              <a:t>іяльність</a:t>
            </a:r>
            <a:r>
              <a:rPr lang="ru-RU" sz="1800" i="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1800" i="0" noProof="0" dirty="0">
                <a:latin typeface="Century Gothic" panose="020B0502020202020204" pitchFamily="34" charset="0"/>
                <a:cs typeface="Times New Roman" pitchFamily="18" charset="0"/>
              </a:rPr>
              <a:t>гуртка</a:t>
            </a:r>
            <a:r>
              <a:rPr lang="ru-RU" sz="1800" i="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1800" i="0" noProof="0" dirty="0">
                <a:latin typeface="Century Gothic" panose="020B0502020202020204" pitchFamily="34" charset="0"/>
                <a:cs typeface="Times New Roman" pitchFamily="18" charset="0"/>
              </a:rPr>
              <a:t>спрямована</a:t>
            </a:r>
            <a:r>
              <a:rPr lang="ru-RU" sz="1800" i="0" dirty="0">
                <a:latin typeface="Century Gothic" panose="020B0502020202020204" pitchFamily="34" charset="0"/>
                <a:cs typeface="Times New Roman" pitchFamily="18" charset="0"/>
              </a:rPr>
              <a:t> на </a:t>
            </a:r>
            <a:r>
              <a:rPr lang="uk-UA" sz="1800" i="0" noProof="0" dirty="0">
                <a:latin typeface="Century Gothic" panose="020B0502020202020204" pitchFamily="34" charset="0"/>
                <a:cs typeface="Times New Roman" pitchFamily="18" charset="0"/>
              </a:rPr>
              <a:t>актуальні</a:t>
            </a:r>
            <a:r>
              <a:rPr lang="ru-RU" sz="1800" i="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1800" i="0" noProof="0" dirty="0">
                <a:latin typeface="Century Gothic" panose="020B0502020202020204" pitchFamily="34" charset="0"/>
                <a:cs typeface="Times New Roman" pitchFamily="18" charset="0"/>
              </a:rPr>
              <a:t>проблеми</a:t>
            </a:r>
            <a:r>
              <a:rPr lang="ru-RU" sz="1800" i="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1800" i="0" noProof="0" dirty="0">
                <a:latin typeface="Century Gothic" panose="020B0502020202020204" pitchFamily="34" charset="0"/>
                <a:cs typeface="Times New Roman" pitchFamily="18" charset="0"/>
              </a:rPr>
              <a:t>пізнавальної діяльності людини, філософії</a:t>
            </a:r>
            <a:r>
              <a:rPr lang="ru-RU" sz="1800" i="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1800" i="0" noProof="0" dirty="0">
                <a:latin typeface="Century Gothic" panose="020B0502020202020204" pitchFamily="34" charset="0"/>
                <a:cs typeface="Times New Roman" pitchFamily="18" charset="0"/>
              </a:rPr>
              <a:t>культури</a:t>
            </a:r>
            <a:r>
              <a:rPr lang="ru-RU" sz="1800" i="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uk-UA" sz="1800" i="0" noProof="0" dirty="0">
                <a:latin typeface="Century Gothic" panose="020B0502020202020204" pitchFamily="34" charset="0"/>
                <a:cs typeface="Times New Roman" pitchFamily="18" charset="0"/>
              </a:rPr>
              <a:t>соціальної</a:t>
            </a:r>
            <a:r>
              <a:rPr lang="ru-RU" sz="1800" i="0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uk-UA" sz="1800" i="0" noProof="0" dirty="0">
                <a:latin typeface="Century Gothic" panose="020B0502020202020204" pitchFamily="34" charset="0"/>
                <a:cs typeface="Times New Roman" pitchFamily="18" charset="0"/>
              </a:rPr>
              <a:t>філософії</a:t>
            </a:r>
            <a:r>
              <a:rPr lang="ru-RU" sz="1800" noProof="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800" noProof="0" dirty="0" err="1">
                <a:latin typeface="Century Gothic" panose="020B0502020202020204" pitchFamily="34" charset="0"/>
                <a:cs typeface="Times New Roman" pitchFamily="18" charset="0"/>
              </a:rPr>
              <a:t>філософії</a:t>
            </a:r>
            <a:r>
              <a:rPr lang="ru-RU" sz="1800" noProof="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800" noProof="0" dirty="0" err="1">
                <a:latin typeface="Century Gothic" panose="020B0502020202020204" pitchFamily="34" charset="0"/>
                <a:cs typeface="Times New Roman" pitchFamily="18" charset="0"/>
              </a:rPr>
              <a:t>природи</a:t>
            </a:r>
            <a:r>
              <a:rPr lang="ru-RU" sz="1800" dirty="0">
                <a:latin typeface="Century Gothic" panose="020B0502020202020204" pitchFamily="34" charset="0"/>
                <a:cs typeface="Times New Roman" pitchFamily="18" charset="0"/>
              </a:rPr>
              <a:t>;</a:t>
            </a:r>
            <a:endParaRPr lang="ru-RU" sz="1800" noProof="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/>
            <a:r>
              <a:rPr lang="uk-UA" sz="1800" noProof="0" dirty="0">
                <a:latin typeface="Century Gothic" panose="020B0502020202020204" pitchFamily="34" charset="0"/>
                <a:cs typeface="Times New Roman" pitchFamily="18" charset="0"/>
              </a:rPr>
              <a:t>у роботі гуртка беруть участь студенти агробіологічного факультету.</a:t>
            </a:r>
          </a:p>
          <a:p>
            <a:pPr algn="just"/>
            <a:endParaRPr lang="uk-UA" sz="1600" noProof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F0C18E-00D6-4F15-92AC-2CEF1EEE6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187220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9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87501F3-1A35-444B-8661-C0539122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764704"/>
            <a:ext cx="580049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МЕТА ТА ЗАВДАННЯ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32843-AE3A-4C3A-A5FE-E41403DB123E}"/>
              </a:ext>
            </a:extLst>
          </p:cNvPr>
          <p:cNvSpPr txBox="1"/>
          <p:nvPr/>
        </p:nvSpPr>
        <p:spPr>
          <a:xfrm>
            <a:off x="611560" y="1196752"/>
            <a:ext cx="7920880" cy="639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b="1" dirty="0"/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МЕТА: 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творчого</a:t>
            </a:r>
            <a:r>
              <a:rPr lang="ru-RU" sz="1600" dirty="0"/>
              <a:t> </a:t>
            </a:r>
            <a:r>
              <a:rPr lang="ru-RU" sz="1600" dirty="0" err="1"/>
              <a:t>мислення</a:t>
            </a:r>
            <a:r>
              <a:rPr lang="ru-RU" sz="1600" dirty="0"/>
              <a:t>, </a:t>
            </a:r>
            <a:r>
              <a:rPr lang="ru-RU" sz="1600" dirty="0" err="1"/>
              <a:t>наукової</a:t>
            </a:r>
            <a:r>
              <a:rPr lang="ru-RU" sz="1600" dirty="0"/>
              <a:t> </a:t>
            </a:r>
            <a:r>
              <a:rPr lang="ru-RU" sz="1600" dirty="0" err="1"/>
              <a:t>самостійності</a:t>
            </a:r>
            <a:r>
              <a:rPr lang="ru-RU" sz="1600" dirty="0"/>
              <a:t>, </a:t>
            </a:r>
            <a:r>
              <a:rPr lang="ru-RU" sz="1600" dirty="0" err="1"/>
              <a:t>підвищення</a:t>
            </a:r>
            <a:r>
              <a:rPr lang="ru-RU" sz="1600" dirty="0"/>
              <a:t>         	</a:t>
            </a:r>
            <a:r>
              <a:rPr lang="ru-RU" sz="1600" dirty="0" err="1"/>
              <a:t>внутрішньої</a:t>
            </a:r>
            <a:r>
              <a:rPr lang="ru-RU" sz="1600" dirty="0"/>
              <a:t> </a:t>
            </a:r>
            <a:r>
              <a:rPr lang="ru-RU" sz="1600" dirty="0" err="1"/>
              <a:t>організованості</a:t>
            </a:r>
            <a:r>
              <a:rPr lang="ru-RU" sz="1600" dirty="0"/>
              <a:t>, </a:t>
            </a:r>
            <a:r>
              <a:rPr lang="ru-RU" sz="1600" dirty="0" err="1"/>
              <a:t>свідомого</a:t>
            </a:r>
            <a:r>
              <a:rPr lang="ru-RU" sz="1600" dirty="0"/>
              <a:t> </a:t>
            </a:r>
            <a:r>
              <a:rPr lang="ru-RU" sz="1600" dirty="0" err="1"/>
              <a:t>відношення</a:t>
            </a:r>
            <a:r>
              <a:rPr lang="ru-RU" sz="1600" dirty="0"/>
              <a:t> до </a:t>
            </a:r>
            <a:r>
              <a:rPr lang="ru-RU" sz="1600" dirty="0" err="1"/>
              <a:t>навчання</a:t>
            </a:r>
            <a:r>
              <a:rPr lang="ru-RU" sz="1600" dirty="0"/>
              <a:t>, 	</a:t>
            </a:r>
            <a:r>
              <a:rPr lang="ru-RU" sz="1600" dirty="0" err="1"/>
              <a:t>поглиблення</a:t>
            </a:r>
            <a:r>
              <a:rPr lang="ru-RU" sz="1600" dirty="0"/>
              <a:t> й </a:t>
            </a:r>
            <a:r>
              <a:rPr lang="ru-RU" sz="1600" dirty="0" err="1"/>
              <a:t>закріплення</a:t>
            </a:r>
            <a:r>
              <a:rPr lang="ru-RU" sz="1600" dirty="0"/>
              <a:t> </a:t>
            </a:r>
            <a:r>
              <a:rPr lang="ru-RU" sz="1600" dirty="0" err="1"/>
              <a:t>отриманих</a:t>
            </a:r>
            <a:r>
              <a:rPr lang="ru-RU" sz="1600" dirty="0"/>
              <a:t> у </a:t>
            </a:r>
            <a:r>
              <a:rPr lang="ru-RU" sz="1600" dirty="0" err="1"/>
              <a:t>процесі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 </a:t>
            </a:r>
            <a:r>
              <a:rPr lang="ru-RU" sz="1600" dirty="0" err="1"/>
              <a:t>знань</a:t>
            </a:r>
            <a:r>
              <a:rPr lang="ru-RU" sz="1600" dirty="0"/>
              <a:t>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ЗАВДАННЯ:</a:t>
            </a:r>
          </a:p>
          <a:p>
            <a:pPr marL="742950" lvl="1" indent="-285750" algn="just">
              <a:lnSpc>
                <a:spcPct val="1500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uk-UA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забезпечення активної участі студентів у проведенні наукових конференцій, конкурсів на кращу наукову працю, наукових семінарів;</a:t>
            </a:r>
            <a:endParaRPr lang="ru-UA" sz="16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uk-UA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  </a:r>
            <a:endParaRPr lang="ru-UA" sz="16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375"/>
              </a:spcAft>
              <a:buFont typeface="Courier New" panose="02070309020205020404" pitchFamily="49" charset="0"/>
              <a:buChar char="o"/>
            </a:pPr>
            <a:r>
              <a:rPr lang="uk-UA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-виявлення найбільш обдарованих і талановитих студентів, використання їх творчого й інтелектуального потенціалу для вирішення актуальних завдань підвищення ефективності освітнього процесу.</a:t>
            </a:r>
            <a:endParaRPr lang="ru-UA" sz="1600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uk-UA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E14DA5-7E9C-455F-AF84-AFA4577DD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32656"/>
            <a:ext cx="180020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4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A5ADC-D569-45E6-9F24-714E319E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764704"/>
            <a:ext cx="6048672" cy="140596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ДОСЯГНУТІ РЕЗУЛЬТАТИ ГУРТКА</a:t>
            </a:r>
            <a:endParaRPr lang="ru-UA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410D3C-F608-4A10-ACED-BBB51795D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2160240" cy="1656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C37B33-B5CA-4A16-BE21-D05D9594D3BB}"/>
              </a:ext>
            </a:extLst>
          </p:cNvPr>
          <p:cNvSpPr txBox="1"/>
          <p:nvPr/>
        </p:nvSpPr>
        <p:spPr>
          <a:xfrm>
            <a:off x="971600" y="2170664"/>
            <a:ext cx="5960695" cy="245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членів</a:t>
            </a:r>
            <a:r>
              <a:rPr lang="ru-RU" sz="2000" dirty="0"/>
              <a:t> </a:t>
            </a:r>
            <a:r>
              <a:rPr lang="ru-RU" sz="2000" dirty="0" err="1"/>
              <a:t>гуртка</a:t>
            </a:r>
            <a:r>
              <a:rPr lang="ru-RU" sz="2000" dirty="0"/>
              <a:t> – 15 </a:t>
            </a:r>
            <a:r>
              <a:rPr lang="ru-RU" sz="2000" dirty="0" err="1"/>
              <a:t>чол</a:t>
            </a:r>
            <a:r>
              <a:rPr lang="ru-RU" sz="2000" dirty="0"/>
              <a:t>.</a:t>
            </a:r>
          </a:p>
          <a:p>
            <a:pPr>
              <a:lnSpc>
                <a:spcPct val="200000"/>
              </a:lnSpc>
            </a:pPr>
            <a:r>
              <a:rPr lang="ru-RU" sz="2000" dirty="0" err="1"/>
              <a:t>Кількість</a:t>
            </a:r>
            <a:r>
              <a:rPr lang="ru-RU" sz="2000" dirty="0"/>
              <a:t> тез, </a:t>
            </a:r>
            <a:r>
              <a:rPr lang="ru-RU" sz="2000" dirty="0" err="1"/>
              <a:t>матеріалів</a:t>
            </a:r>
            <a:r>
              <a:rPr lang="ru-RU" sz="2000" dirty="0"/>
              <a:t> </a:t>
            </a:r>
            <a:r>
              <a:rPr lang="ru-RU" sz="2000" dirty="0" err="1"/>
              <a:t>доповідей</a:t>
            </a:r>
            <a:r>
              <a:rPr lang="ru-RU" sz="2000" dirty="0"/>
              <a:t> – 10;</a:t>
            </a:r>
          </a:p>
          <a:p>
            <a:pPr>
              <a:lnSpc>
                <a:spcPct val="200000"/>
              </a:lnSpc>
            </a:pP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виступів</a:t>
            </a:r>
            <a:r>
              <a:rPr lang="ru-RU" sz="2000" dirty="0"/>
              <a:t> </a:t>
            </a:r>
            <a:r>
              <a:rPr lang="ru-RU" sz="2000" dirty="0" err="1"/>
              <a:t>студентів-учасників</a:t>
            </a:r>
            <a:r>
              <a:rPr lang="ru-RU" sz="2000" dirty="0"/>
              <a:t> </a:t>
            </a:r>
          </a:p>
          <a:p>
            <a:pPr>
              <a:lnSpc>
                <a:spcPct val="200000"/>
              </a:lnSpc>
            </a:pPr>
            <a:r>
              <a:rPr lang="ru-RU" sz="2000" dirty="0" err="1"/>
              <a:t>гуртка</a:t>
            </a:r>
            <a:r>
              <a:rPr lang="ru-RU" sz="2000" dirty="0"/>
              <a:t> в </a:t>
            </a:r>
            <a:r>
              <a:rPr lang="ru-RU" sz="2000" dirty="0" err="1"/>
              <a:t>семінарах</a:t>
            </a:r>
            <a:r>
              <a:rPr lang="ru-RU" sz="2000" dirty="0"/>
              <a:t>, </a:t>
            </a:r>
            <a:r>
              <a:rPr lang="ru-RU" sz="2000" dirty="0" err="1"/>
              <a:t>конференціях</a:t>
            </a:r>
            <a:r>
              <a:rPr lang="ru-RU" sz="2000" dirty="0"/>
              <a:t>, </a:t>
            </a:r>
            <a:r>
              <a:rPr lang="ru-RU" sz="2000" dirty="0" err="1"/>
              <a:t>тощо</a:t>
            </a:r>
            <a:r>
              <a:rPr lang="ru-RU" sz="2000" dirty="0"/>
              <a:t> - 7;</a:t>
            </a:r>
          </a:p>
        </p:txBody>
      </p:sp>
    </p:spTree>
    <p:extLst>
      <p:ext uri="{BB962C8B-B14F-4D97-AF65-F5344CB8AC3E}">
        <p14:creationId xmlns:p14="http://schemas.microsoft.com/office/powerpoint/2010/main" val="200564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1394E-CA5C-4DA6-B3EC-FED7CB65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548680"/>
            <a:ext cx="5616624" cy="1944216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uk-UA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Times New Roman" pitchFamily="18" charset="0"/>
              </a:rPr>
              <a:t>Участь у конференціях, </a:t>
            </a:r>
            <a:br>
              <a:rPr lang="uk-UA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Times New Roman" pitchFamily="18" charset="0"/>
              </a:rPr>
            </a:br>
            <a:r>
              <a:rPr lang="uk-UA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Times New Roman" pitchFamily="18" charset="0"/>
              </a:rPr>
              <a:t>  </a:t>
            </a:r>
            <a:r>
              <a:rPr lang="uk-UA" sz="3200" b="1" cap="all" dirty="0" err="1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Times New Roman" pitchFamily="18" charset="0"/>
              </a:rPr>
              <a:t>вебінарах</a:t>
            </a:r>
            <a:r>
              <a:rPr lang="uk-UA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Times New Roman" pitchFamily="18" charset="0"/>
              </a:rPr>
              <a:t>, семінарах</a:t>
            </a:r>
            <a:br>
              <a:rPr lang="uk-UA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Times New Roman" pitchFamily="18" charset="0"/>
              </a:rPr>
            </a:br>
            <a:endParaRPr lang="ru-UA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0C839D-87FB-4C67-9232-CFEDE635F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2520280" cy="1728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80B067-9229-4B3F-99AF-10762F7EA767}"/>
              </a:ext>
            </a:extLst>
          </p:cNvPr>
          <p:cNvSpPr txBox="1"/>
          <p:nvPr/>
        </p:nvSpPr>
        <p:spPr>
          <a:xfrm>
            <a:off x="395536" y="1916832"/>
            <a:ext cx="820891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6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uk-UA" sz="2000" dirty="0">
              <a:solidFill>
                <a:srgbClr val="000000"/>
              </a:solidFill>
              <a:effectLst/>
              <a:ea typeface="Arial Unicode MS" panose="020B0604020202020204" pitchFamily="34" charset="-128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uk-UA" sz="2000" dirty="0">
                <a:solidFill>
                  <a:srgbClr val="000000"/>
                </a:solidFill>
                <a:effectLst/>
                <a:ea typeface="Arial Unicode MS" panose="020B0604020202020204" pitchFamily="34" charset="-128"/>
              </a:rPr>
              <a:t>Всеукраїнська науково-практична онлайн</a:t>
            </a:r>
            <a:r>
              <a:rPr lang="ru-RU" sz="2000" dirty="0">
                <a:solidFill>
                  <a:srgbClr val="000000"/>
                </a:solidFill>
                <a:effectLst/>
                <a:ea typeface="Arial Unicode MS" panose="020B0604020202020204" pitchFamily="34" charset="-128"/>
              </a:rPr>
              <a:t>-</a:t>
            </a:r>
            <a:r>
              <a:rPr lang="uk-UA" sz="2000" dirty="0">
                <a:solidFill>
                  <a:srgbClr val="000000"/>
                </a:solidFill>
                <a:effectLst/>
                <a:ea typeface="Arial Unicode MS" panose="020B0604020202020204" pitchFamily="34" charset="-128"/>
              </a:rPr>
              <a:t>конференція молодих науковців, 20 жовтня 2022 р.</a:t>
            </a:r>
            <a:endParaRPr lang="ru-RU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i="0" dirty="0" err="1">
                <a:solidFill>
                  <a:srgbClr val="333333"/>
                </a:solidFill>
                <a:effectLst/>
              </a:rPr>
              <a:t>науково-практичний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000" i="0" dirty="0" err="1">
                <a:solidFill>
                  <a:srgbClr val="333333"/>
                </a:solidFill>
                <a:effectLst/>
              </a:rPr>
              <a:t>семінар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 "Роль і </a:t>
            </a:r>
            <a:r>
              <a:rPr lang="ru-RU" sz="2000" i="0" dirty="0" err="1">
                <a:solidFill>
                  <a:srgbClr val="333333"/>
                </a:solidFill>
                <a:effectLst/>
              </a:rPr>
              <a:t>значення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000" i="0" dirty="0" err="1">
                <a:solidFill>
                  <a:srgbClr val="333333"/>
                </a:solidFill>
                <a:effectLst/>
              </a:rPr>
              <a:t>людини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 в </a:t>
            </a:r>
            <a:r>
              <a:rPr lang="ru-RU" sz="2000" i="0" dirty="0" err="1">
                <a:solidFill>
                  <a:srgbClr val="333333"/>
                </a:solidFill>
                <a:effectLst/>
              </a:rPr>
              <a:t>трансформації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000" i="0" dirty="0" err="1">
                <a:solidFill>
                  <a:srgbClr val="333333"/>
                </a:solidFill>
                <a:effectLst/>
              </a:rPr>
              <a:t>соціальних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 практик: </a:t>
            </a:r>
            <a:r>
              <a:rPr lang="ru-RU" sz="2000" i="0" dirty="0" err="1">
                <a:solidFill>
                  <a:srgbClr val="333333"/>
                </a:solidFill>
                <a:effectLst/>
              </a:rPr>
              <a:t>минуле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 і </a:t>
            </a:r>
            <a:r>
              <a:rPr lang="ru-RU" sz="2000" i="0" dirty="0" err="1">
                <a:solidFill>
                  <a:srgbClr val="333333"/>
                </a:solidFill>
                <a:effectLst/>
              </a:rPr>
              <a:t>сучасність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" (до 300-ліття Г. Сковороди),  22 </a:t>
            </a:r>
            <a:r>
              <a:rPr lang="ru-RU" sz="2000" i="0" dirty="0" err="1">
                <a:solidFill>
                  <a:srgbClr val="333333"/>
                </a:solidFill>
                <a:effectLst/>
              </a:rPr>
              <a:t>травня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000" dirty="0"/>
              <a:t>2022 р.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 err="1"/>
              <a:t>Міжнародна</a:t>
            </a:r>
            <a:r>
              <a:rPr lang="ru-RU" sz="2000" dirty="0"/>
              <a:t> </a:t>
            </a:r>
            <a:r>
              <a:rPr lang="ru-RU" sz="2000" dirty="0" err="1"/>
              <a:t>науково</a:t>
            </a:r>
            <a:r>
              <a:rPr lang="ru-RU" sz="2000" dirty="0"/>
              <a:t>-практична </a:t>
            </a:r>
            <a:r>
              <a:rPr lang="ru-RU" sz="2000" dirty="0" err="1"/>
              <a:t>конференція</a:t>
            </a:r>
            <a:r>
              <a:rPr lang="ru-RU" sz="2000" dirty="0"/>
              <a:t> «</a:t>
            </a:r>
            <a:r>
              <a:rPr lang="ru-RU" sz="2000" dirty="0" err="1"/>
              <a:t>Духовний</a:t>
            </a:r>
            <a:r>
              <a:rPr lang="ru-RU" sz="2000" dirty="0"/>
              <a:t> код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ідентичності</a:t>
            </a:r>
            <a:r>
              <a:rPr lang="ru-RU" sz="2000" dirty="0"/>
              <a:t> у </a:t>
            </a:r>
            <a:r>
              <a:rPr lang="ru-RU" sz="2000" dirty="0" err="1"/>
              <a:t>вимірі</a:t>
            </a:r>
            <a:r>
              <a:rPr lang="ru-RU" sz="2000" dirty="0"/>
              <a:t> </a:t>
            </a:r>
            <a:r>
              <a:rPr lang="ru-RU" sz="2000" dirty="0" err="1"/>
              <a:t>міжкультурної</a:t>
            </a:r>
            <a:r>
              <a:rPr lang="ru-RU" sz="2000" dirty="0"/>
              <a:t> </a:t>
            </a:r>
            <a:r>
              <a:rPr lang="ru-RU" sz="2000" dirty="0" err="1"/>
              <a:t>комунікації</a:t>
            </a:r>
            <a:r>
              <a:rPr lang="ru-RU" sz="2000" dirty="0"/>
              <a:t>» (до 300-річчя </a:t>
            </a:r>
            <a:r>
              <a:rPr lang="ru-RU" sz="2000" dirty="0" err="1"/>
              <a:t>від</a:t>
            </a:r>
            <a:r>
              <a:rPr lang="ru-RU" sz="2000" dirty="0"/>
              <a:t> дня </a:t>
            </a:r>
            <a:r>
              <a:rPr lang="ru-RU" sz="2000" dirty="0" err="1"/>
              <a:t>народження</a:t>
            </a:r>
            <a:r>
              <a:rPr lang="ru-RU" sz="2000" dirty="0"/>
              <a:t> Г.С. Сковороди) м. </a:t>
            </a:r>
            <a:r>
              <a:rPr lang="ru-RU" sz="2000" dirty="0" err="1"/>
              <a:t>Київ</a:t>
            </a:r>
            <a:r>
              <a:rPr lang="ru-RU" sz="2000" dirty="0"/>
              <a:t>, 10-11 листопада 2022 р.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392917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41CF-73FE-4D34-BE71-49F81D75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65618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800" b="1" dirty="0">
                <a:solidFill>
                  <a:srgbClr val="002060"/>
                </a:solidFill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2200" b="1" dirty="0" err="1">
                <a:solidFill>
                  <a:srgbClr val="002060"/>
                </a:solidFill>
              </a:rPr>
              <a:t>Науково-практичний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семінар</a:t>
            </a:r>
            <a:r>
              <a:rPr lang="ru-RU" sz="2200" b="1" dirty="0">
                <a:solidFill>
                  <a:srgbClr val="002060"/>
                </a:solidFill>
              </a:rPr>
              <a:t> "Роль і </a:t>
            </a:r>
            <a:r>
              <a:rPr lang="ru-RU" sz="2200" b="1" dirty="0" err="1">
                <a:solidFill>
                  <a:srgbClr val="002060"/>
                </a:solidFill>
              </a:rPr>
              <a:t>значення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людини</a:t>
            </a:r>
            <a:r>
              <a:rPr lang="ru-RU" sz="2200" b="1" dirty="0">
                <a:solidFill>
                  <a:srgbClr val="002060"/>
                </a:solidFill>
              </a:rPr>
              <a:t> в </a:t>
            </a:r>
            <a:r>
              <a:rPr lang="ru-RU" sz="2200" b="1" dirty="0" err="1">
                <a:solidFill>
                  <a:srgbClr val="002060"/>
                </a:solidFill>
              </a:rPr>
              <a:t>трансформації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соціальних</a:t>
            </a:r>
            <a:r>
              <a:rPr lang="ru-RU" sz="2200" b="1" dirty="0">
                <a:solidFill>
                  <a:srgbClr val="002060"/>
                </a:solidFill>
              </a:rPr>
              <a:t> практик: </a:t>
            </a:r>
            <a:r>
              <a:rPr lang="ru-RU" sz="2200" b="1" dirty="0" err="1">
                <a:solidFill>
                  <a:srgbClr val="002060"/>
                </a:solidFill>
              </a:rPr>
              <a:t>минуле</a:t>
            </a:r>
            <a:r>
              <a:rPr lang="ru-RU" sz="2200" b="1" dirty="0">
                <a:solidFill>
                  <a:srgbClr val="002060"/>
                </a:solidFill>
              </a:rPr>
              <a:t> і </a:t>
            </a:r>
            <a:r>
              <a:rPr lang="ru-RU" sz="2200" b="1" dirty="0" err="1">
                <a:solidFill>
                  <a:srgbClr val="002060"/>
                </a:solidFill>
              </a:rPr>
              <a:t>сучасність</a:t>
            </a:r>
            <a:r>
              <a:rPr lang="ru-RU" sz="2200" b="1">
                <a:solidFill>
                  <a:srgbClr val="002060"/>
                </a:solidFill>
              </a:rPr>
              <a:t>" </a:t>
            </a:r>
            <a:br>
              <a:rPr lang="ru-RU" sz="2200" b="1">
                <a:solidFill>
                  <a:srgbClr val="002060"/>
                </a:solidFill>
              </a:rPr>
            </a:br>
            <a:r>
              <a:rPr lang="ru-RU" sz="2200" b="1">
                <a:solidFill>
                  <a:srgbClr val="002060"/>
                </a:solidFill>
              </a:rPr>
              <a:t>(</a:t>
            </a:r>
            <a:r>
              <a:rPr lang="ru-RU" sz="2200" b="1" dirty="0">
                <a:solidFill>
                  <a:srgbClr val="002060"/>
                </a:solidFill>
              </a:rPr>
              <a:t>до 300-ліття Г. Сковороди)</a:t>
            </a:r>
            <a:br>
              <a:rPr lang="ru-RU" sz="2200" b="1" dirty="0">
                <a:solidFill>
                  <a:srgbClr val="002060"/>
                </a:solidFill>
              </a:rPr>
            </a:br>
            <a:endParaRPr lang="ru-UA" sz="2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4E3BA9-14D8-4563-BE8C-E0FF179CF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7" b="11743"/>
          <a:stretch/>
        </p:blipFill>
        <p:spPr>
          <a:xfrm>
            <a:off x="467544" y="1556792"/>
            <a:ext cx="82089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3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E00C8-C7C7-42A0-8A2E-65814EFB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1368152"/>
          </a:xfrm>
        </p:spPr>
        <p:txBody>
          <a:bodyPr>
            <a:noAutofit/>
          </a:bodyPr>
          <a:lstStyle/>
          <a:p>
            <a:pPr algn="ctr"/>
            <a:br>
              <a:rPr lang="ru-RU" sz="1800" b="1" dirty="0">
                <a:solidFill>
                  <a:srgbClr val="002060"/>
                </a:solidFill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 err="1">
                <a:solidFill>
                  <a:srgbClr val="002060"/>
                </a:solidFill>
              </a:rPr>
              <a:t>Міжнародна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науково</a:t>
            </a:r>
            <a:r>
              <a:rPr lang="ru-RU" sz="1800" b="1" dirty="0">
                <a:solidFill>
                  <a:srgbClr val="002060"/>
                </a:solidFill>
              </a:rPr>
              <a:t>-практична </a:t>
            </a:r>
            <a:r>
              <a:rPr lang="ru-RU" sz="1800" b="1" dirty="0" err="1">
                <a:solidFill>
                  <a:srgbClr val="002060"/>
                </a:solidFill>
              </a:rPr>
              <a:t>конференція</a:t>
            </a:r>
            <a:r>
              <a:rPr lang="ru-RU" sz="1800" b="1" dirty="0">
                <a:solidFill>
                  <a:srgbClr val="002060"/>
                </a:solidFill>
              </a:rPr>
              <a:t> «</a:t>
            </a:r>
            <a:r>
              <a:rPr lang="ru-RU" sz="1800" b="1" dirty="0" err="1">
                <a:solidFill>
                  <a:srgbClr val="002060"/>
                </a:solidFill>
              </a:rPr>
              <a:t>Духовний</a:t>
            </a:r>
            <a:r>
              <a:rPr lang="ru-RU" sz="1800" b="1" dirty="0">
                <a:solidFill>
                  <a:srgbClr val="002060"/>
                </a:solidFill>
              </a:rPr>
              <a:t> код </a:t>
            </a:r>
            <a:r>
              <a:rPr lang="ru-RU" sz="1800" b="1" dirty="0" err="1">
                <a:solidFill>
                  <a:srgbClr val="002060"/>
                </a:solidFill>
              </a:rPr>
              <a:t>української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ідентичності</a:t>
            </a:r>
            <a:r>
              <a:rPr lang="ru-RU" sz="1800" b="1" dirty="0">
                <a:solidFill>
                  <a:srgbClr val="002060"/>
                </a:solidFill>
              </a:rPr>
              <a:t> у </a:t>
            </a:r>
            <a:r>
              <a:rPr lang="ru-RU" sz="1800" b="1" dirty="0" err="1">
                <a:solidFill>
                  <a:srgbClr val="002060"/>
                </a:solidFill>
              </a:rPr>
              <a:t>вимірі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міжкультурної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комунікації</a:t>
            </a:r>
            <a:r>
              <a:rPr lang="ru-RU" sz="1800" b="1" dirty="0">
                <a:solidFill>
                  <a:srgbClr val="002060"/>
                </a:solidFill>
              </a:rPr>
              <a:t>» 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(до 300-річчя </a:t>
            </a:r>
            <a:r>
              <a:rPr lang="ru-RU" sz="1800" b="1" dirty="0" err="1">
                <a:solidFill>
                  <a:srgbClr val="002060"/>
                </a:solidFill>
              </a:rPr>
              <a:t>від</a:t>
            </a:r>
            <a:r>
              <a:rPr lang="ru-RU" sz="1800" b="1" dirty="0">
                <a:solidFill>
                  <a:srgbClr val="002060"/>
                </a:solidFill>
              </a:rPr>
              <a:t> дня </a:t>
            </a:r>
            <a:r>
              <a:rPr lang="ru-RU" sz="1800" b="1" dirty="0" err="1">
                <a:solidFill>
                  <a:srgbClr val="002060"/>
                </a:solidFill>
              </a:rPr>
              <a:t>народження</a:t>
            </a:r>
            <a:r>
              <a:rPr lang="ru-RU" sz="1800" b="1" dirty="0">
                <a:solidFill>
                  <a:srgbClr val="002060"/>
                </a:solidFill>
              </a:rPr>
              <a:t> Г.С. Сковороди),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 10-11 листопада 2022 р.</a:t>
            </a:r>
            <a:br>
              <a:rPr lang="ru-UA" sz="1800" b="1" dirty="0">
                <a:solidFill>
                  <a:srgbClr val="002060"/>
                </a:solidFill>
              </a:rPr>
            </a:br>
            <a:endParaRPr lang="ru-UA" sz="1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3A6FC4-2957-401B-9147-55486D8D0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3" b="18462"/>
          <a:stretch/>
        </p:blipFill>
        <p:spPr>
          <a:xfrm>
            <a:off x="689968" y="1772816"/>
            <a:ext cx="3233959" cy="46085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F0536F-5EC8-4AC8-8B12-E0B31D364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468052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B9A19B-DBCE-4300-8023-165ED6AD7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6652"/>
            <a:ext cx="8280920" cy="6264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D9C96D-EA2E-4FC5-8E45-455D40B5C955}"/>
              </a:ext>
            </a:extLst>
          </p:cNvPr>
          <p:cNvSpPr txBox="1"/>
          <p:nvPr/>
        </p:nvSpPr>
        <p:spPr>
          <a:xfrm>
            <a:off x="2051720" y="1854220"/>
            <a:ext cx="4880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!</a:t>
            </a:r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A0352C-5858-4A2C-968C-FC2D9D799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3" y="1340768"/>
            <a:ext cx="776477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96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272</TotalTime>
  <Words>394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Century Gothic</vt:lpstr>
      <vt:lpstr>Courier New</vt:lpstr>
      <vt:lpstr>Tahoma</vt:lpstr>
      <vt:lpstr>Times New Roman</vt:lpstr>
      <vt:lpstr>Wingdings 2</vt:lpstr>
      <vt:lpstr>Остин</vt:lpstr>
      <vt:lpstr>Звіт про роботу  студентського наукового гуртка  «КРОК ДО ІСТИНИ»  за І семестр 2022 – 2023 н.р. </vt:lpstr>
      <vt:lpstr>Наукова спрямованість гуртка</vt:lpstr>
      <vt:lpstr>МЕТА ТА ЗАВДАННЯ</vt:lpstr>
      <vt:lpstr>ДОСЯГНУТІ РЕЗУЛЬТАТИ ГУРТКА</vt:lpstr>
      <vt:lpstr>Участь у конференціях,    вебінарах, семінарах </vt:lpstr>
      <vt:lpstr>     Науково-практичний семінар "Роль і значення людини в трансформації соціальних практик: минуле і сучасність"  (до 300-ліття Г. Сковороди) </vt:lpstr>
      <vt:lpstr>  Міжнародна науково-практична конференція «Духовний код української ідентичності у вимірі міжкультурної комунікації»  (до 300-річчя від дня народження Г.С. Сковороди),  10-11 листопада 2022 р.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Пізнавальна активність людини</dc:title>
  <dc:creator>Катерина</dc:creator>
  <cp:lastModifiedBy>TatiyanaKych@outlook.com</cp:lastModifiedBy>
  <cp:revision>26</cp:revision>
  <dcterms:created xsi:type="dcterms:W3CDTF">2021-04-12T16:23:19Z</dcterms:created>
  <dcterms:modified xsi:type="dcterms:W3CDTF">2022-12-11T18:36:41Z</dcterms:modified>
</cp:coreProperties>
</file>