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8" r:id="rId4"/>
  </p:sldMasterIdLst>
  <p:notesMasterIdLst>
    <p:notesMasterId r:id="rId22"/>
  </p:notesMasterIdLst>
  <p:handoutMasterIdLst>
    <p:handoutMasterId r:id="rId23"/>
  </p:handoutMasterIdLst>
  <p:sldIdLst>
    <p:sldId id="256" r:id="rId5"/>
    <p:sldId id="258" r:id="rId6"/>
    <p:sldId id="287" r:id="rId7"/>
    <p:sldId id="283" r:id="rId8"/>
    <p:sldId id="294" r:id="rId9"/>
    <p:sldId id="289" r:id="rId10"/>
    <p:sldId id="282" r:id="rId11"/>
    <p:sldId id="291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6" r:id="rId20"/>
    <p:sldId id="30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8989"/>
    <a:srgbClr val="F5ECD7"/>
    <a:srgbClr val="F6FDC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2" autoAdjust="0"/>
    <p:restoredTop sz="90655" autoAdjust="0"/>
  </p:normalViewPr>
  <p:slideViewPr>
    <p:cSldViewPr snapToGrid="0">
      <p:cViewPr>
        <p:scale>
          <a:sx n="72" d="100"/>
          <a:sy n="72" d="100"/>
        </p:scale>
        <p:origin x="344" y="-484"/>
      </p:cViewPr>
      <p:guideLst/>
    </p:cSldViewPr>
  </p:slideViewPr>
  <p:outlineViewPr>
    <p:cViewPr>
      <p:scale>
        <a:sx n="33" d="100"/>
        <a:sy n="33" d="100"/>
      </p:scale>
      <p:origin x="0" y="-28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3403" y="29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7F456E-01A6-4013-ACA5-F5492591A2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4983A3-9B9B-4D61-97C9-B9E239A315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F32FC-4BD9-442A-A8C6-51598C909FE3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EABE74-7A97-4D17-8390-42ADD25C33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2C1DBD-1052-425E-BF3C-983304BED5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EFA9E-C190-4F5C-8394-BD5F1CD55C02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801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371FA-A98D-41E8-93F4-09945841298A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89C57-55D7-40A4-A101-E74FAC7A092B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90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1288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1881F-DB5D-49F6-B0A8-C1939B3EDE13}" type="slidenum">
              <a:rPr lang="uk-UA" smtClean="0"/>
              <a:pPr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0902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1881F-DB5D-49F6-B0A8-C1939B3EDE13}" type="slidenum">
              <a:rPr lang="uk-UA" smtClean="0"/>
              <a:pPr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0994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3766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1881F-DB5D-49F6-B0A8-C1939B3EDE13}" type="slidenum">
              <a:rPr lang="uk-UA" smtClean="0"/>
              <a:pPr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27938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5595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874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954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268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986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42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72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59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04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1881F-DB5D-49F6-B0A8-C1939B3EDE13}" type="slidenum">
              <a:rPr lang="uk-UA" smtClean="0"/>
              <a:pPr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9564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27470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3021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3663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41918" y="3329790"/>
            <a:ext cx="4941771" cy="3200400"/>
          </a:xfrm>
        </p:spPr>
        <p:txBody>
          <a:bodyPr anchor="ctr">
            <a:noAutofit/>
          </a:bodyPr>
          <a:lstStyle>
            <a:lvl1pPr algn="l">
              <a:defRPr sz="3600" spc="150" baseline="0"/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12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2318" y="268360"/>
            <a:ext cx="7288282" cy="2121177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EAC9D25F-5B3D-F5B2-5D02-C6BC6AA8987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322388" y="2763078"/>
            <a:ext cx="7288212" cy="340705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E16CF1-2502-F2F0-2C27-2DD797903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096374" y="-25401"/>
            <a:ext cx="3095625" cy="6883401"/>
            <a:chOff x="9096375" y="-25401"/>
            <a:chExt cx="3095625" cy="688340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322A6FB-333C-65AE-23D8-08BCEA174D43}"/>
                </a:ext>
              </a:extLst>
            </p:cNvPr>
            <p:cNvCxnSpPr/>
            <p:nvPr userDrawn="1"/>
          </p:nvCxnSpPr>
          <p:spPr>
            <a:xfrm>
              <a:off x="9096375" y="1497012"/>
              <a:ext cx="30956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62BB247-4598-A983-DEBF-6F042C1DB0B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381744" y="-25401"/>
              <a:ext cx="2810256" cy="68834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4E84FEE-D475-A71D-7996-5925602EC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-1" y="-25403"/>
            <a:ext cx="1210573" cy="20481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7459776D-4049-CB00-C321-0627C169B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50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DE114AF-34C6-A062-7340-858BC27DA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461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345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895350"/>
            <a:ext cx="3247662" cy="1917700"/>
          </a:xfrm>
        </p:spPr>
        <p:txBody>
          <a:bodyPr>
            <a:normAutofit/>
          </a:bodyPr>
          <a:lstStyle>
            <a:lvl1pPr algn="l">
              <a:defRPr lang="en-US" sz="24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A14C3057-3BCC-F9A2-98D8-17DDB36F1823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38200" y="2813049"/>
            <a:ext cx="3247662" cy="3238499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5214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216396" y="895927"/>
            <a:ext cx="7137404" cy="511588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F91997C-538B-C8B9-14D7-31A1932F6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615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F777EF4-982E-9337-7E82-31DC723C1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‹№›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34303BA-AFB6-0E22-486F-785994E3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327564" cy="1505528"/>
            <a:chOff x="0" y="0"/>
            <a:chExt cx="2238376" cy="310515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66E3A08-02EB-7B54-5089-E7A7F19FD72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1238250" cy="31051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14F9BE5-00B2-ADDF-771C-AB098B36C82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2238376" cy="2476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04235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806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20" y="558801"/>
            <a:ext cx="9953308" cy="1780860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217F83-0BDB-C70B-29FE-2651DE1915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429817" y="0"/>
            <a:ext cx="7762183" cy="2754814"/>
            <a:chOff x="7334250" y="0"/>
            <a:chExt cx="4857750" cy="172402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C62368-3F79-C078-7086-B23D2F5A09F8}"/>
                </a:ext>
              </a:extLst>
            </p:cNvPr>
            <p:cNvCxnSpPr/>
            <p:nvPr userDrawn="1"/>
          </p:nvCxnSpPr>
          <p:spPr>
            <a:xfrm flipH="1" flipV="1">
              <a:off x="7334250" y="0"/>
              <a:ext cx="485775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09BDD71-BF2E-BDB0-A625-D8371AEA1CA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87150" y="0"/>
              <a:ext cx="704850" cy="17240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3354B96-CD25-BE1C-8CA2-3825F820B75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1120" y="2960877"/>
            <a:ext cx="2722880" cy="35128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DD81865-54C7-7674-4B2E-041D05C1D146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341120" y="3392035"/>
            <a:ext cx="2722880" cy="2907164"/>
          </a:xfrm>
        </p:spPr>
        <p:txBody>
          <a:bodyPr tIns="0">
            <a:normAutofit/>
          </a:bodyPr>
          <a:lstStyle>
            <a:lvl1pPr marL="283464" indent="-283464">
              <a:lnSpc>
                <a:spcPct val="100000"/>
              </a:lnSpc>
              <a:buFont typeface="+mj-lt"/>
              <a:buAutoNum type="arabicPeriod"/>
              <a:defRPr sz="1800" b="0" spc="50" baseline="0"/>
            </a:lvl1pPr>
            <a:lvl2pPr marL="566928" indent="-342900">
              <a:lnSpc>
                <a:spcPct val="100000"/>
              </a:lnSpc>
              <a:spcBef>
                <a:spcPts val="1000"/>
              </a:spcBef>
              <a:buFont typeface="+mj-lt"/>
              <a:buAutoNum type="alphaLcPeriod"/>
              <a:defRPr sz="1800" spc="50" baseline="0"/>
            </a:lvl2pPr>
            <a:lvl3pPr marL="850392" indent="-342900">
              <a:lnSpc>
                <a:spcPct val="100000"/>
              </a:lnSpc>
              <a:spcBef>
                <a:spcPts val="1000"/>
              </a:spcBef>
              <a:buFont typeface="+mj-lt"/>
              <a:buAutoNum type="arabicParenR"/>
              <a:defRPr sz="1800" spc="50" baseline="0"/>
            </a:lvl3pPr>
            <a:lvl4pPr marL="1042416" indent="-342900">
              <a:lnSpc>
                <a:spcPct val="100000"/>
              </a:lnSpc>
              <a:spcBef>
                <a:spcPts val="1000"/>
              </a:spcBef>
              <a:buFont typeface="+mj-lt"/>
              <a:buAutoNum type="alphaLcParenR"/>
              <a:defRPr sz="1800" spc="50" baseline="0"/>
            </a:lvl4pPr>
            <a:lvl5pPr marL="1074420" indent="-400050">
              <a:lnSpc>
                <a:spcPct val="100000"/>
              </a:lnSpc>
              <a:spcBef>
                <a:spcPts val="1000"/>
              </a:spcBef>
              <a:buFont typeface="+mj-lt"/>
              <a:buAutoNum type="romanLcPeriod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F39BA57-7F1C-623F-BC7F-B689C5AC33E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754881" y="2960877"/>
            <a:ext cx="5516880" cy="35128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4BF07A4-5A33-0B3C-A378-AB2435F1D5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754881" y="3324859"/>
            <a:ext cx="5506720" cy="3031489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3DC63A6-41FE-6C2D-9A53-0AE4A6DBF3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33350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0B5130EC-B05B-5489-FBEC-DBEB6D1E737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219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9804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487018"/>
            <a:ext cx="4179570" cy="3377354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96E214-6A61-C8A7-B1DB-C8C260C13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557818" cy="6858000"/>
            <a:chOff x="0" y="0"/>
            <a:chExt cx="4762501" cy="518636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18BC1BC-99D6-D9F4-19F9-AAE722E2AE61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876300"/>
              <a:ext cx="4762500" cy="1628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816F797-248B-2C75-29B9-DB65A809D47B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2638425" y="0"/>
              <a:ext cx="2124076" cy="51863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82501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747164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487680"/>
            <a:ext cx="4179570" cy="3376691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D8E94DD-0F7B-3F92-58EA-5F06D557B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90667" y="0"/>
            <a:ext cx="1126278" cy="25122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19F5397-34DB-BC88-ADF5-AA470A06FE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5080"/>
            <a:ext cx="6576291" cy="6872605"/>
          </a:xfrm>
          <a:custGeom>
            <a:avLst/>
            <a:gdLst>
              <a:gd name="connsiteX0" fmla="*/ 0 w 6576291"/>
              <a:gd name="connsiteY0" fmla="*/ 0 h 6867525"/>
              <a:gd name="connsiteX1" fmla="*/ 6576291 w 6576291"/>
              <a:gd name="connsiteY1" fmla="*/ 0 h 6867525"/>
              <a:gd name="connsiteX2" fmla="*/ 6576291 w 6576291"/>
              <a:gd name="connsiteY2" fmla="*/ 6867525 h 6867525"/>
              <a:gd name="connsiteX3" fmla="*/ 0 w 6576291"/>
              <a:gd name="connsiteY3" fmla="*/ 6867525 h 6867525"/>
              <a:gd name="connsiteX4" fmla="*/ 0 w 6576291"/>
              <a:gd name="connsiteY4" fmla="*/ 0 h 6867525"/>
              <a:gd name="connsiteX0" fmla="*/ 0 w 6576291"/>
              <a:gd name="connsiteY0" fmla="*/ 5080 h 6872605"/>
              <a:gd name="connsiteX1" fmla="*/ 3604491 w 6576291"/>
              <a:gd name="connsiteY1" fmla="*/ 0 h 6872605"/>
              <a:gd name="connsiteX2" fmla="*/ 6576291 w 6576291"/>
              <a:gd name="connsiteY2" fmla="*/ 6872605 h 6872605"/>
              <a:gd name="connsiteX3" fmla="*/ 0 w 6576291"/>
              <a:gd name="connsiteY3" fmla="*/ 6872605 h 6872605"/>
              <a:gd name="connsiteX4" fmla="*/ 0 w 6576291"/>
              <a:gd name="connsiteY4" fmla="*/ 5080 h 6872605"/>
              <a:gd name="connsiteX0" fmla="*/ 0 w 6576291"/>
              <a:gd name="connsiteY0" fmla="*/ 0 h 6867525"/>
              <a:gd name="connsiteX1" fmla="*/ 3624811 w 6576291"/>
              <a:gd name="connsiteY1" fmla="*/ 10160 h 6867525"/>
              <a:gd name="connsiteX2" fmla="*/ 6576291 w 6576291"/>
              <a:gd name="connsiteY2" fmla="*/ 6867525 h 6867525"/>
              <a:gd name="connsiteX3" fmla="*/ 0 w 6576291"/>
              <a:gd name="connsiteY3" fmla="*/ 6867525 h 6867525"/>
              <a:gd name="connsiteX4" fmla="*/ 0 w 6576291"/>
              <a:gd name="connsiteY4" fmla="*/ 0 h 6867525"/>
              <a:gd name="connsiteX0" fmla="*/ 0 w 6576291"/>
              <a:gd name="connsiteY0" fmla="*/ 5080 h 6872605"/>
              <a:gd name="connsiteX1" fmla="*/ 3629891 w 6576291"/>
              <a:gd name="connsiteY1" fmla="*/ 0 h 6872605"/>
              <a:gd name="connsiteX2" fmla="*/ 6576291 w 6576291"/>
              <a:gd name="connsiteY2" fmla="*/ 6872605 h 6872605"/>
              <a:gd name="connsiteX3" fmla="*/ 0 w 6576291"/>
              <a:gd name="connsiteY3" fmla="*/ 6872605 h 6872605"/>
              <a:gd name="connsiteX4" fmla="*/ 0 w 6576291"/>
              <a:gd name="connsiteY4" fmla="*/ 5080 h 687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6291" h="6872605">
                <a:moveTo>
                  <a:pt x="0" y="5080"/>
                </a:moveTo>
                <a:lnTo>
                  <a:pt x="3629891" y="0"/>
                </a:lnTo>
                <a:lnTo>
                  <a:pt x="6576291" y="6872605"/>
                </a:lnTo>
                <a:lnTo>
                  <a:pt x="0" y="6872605"/>
                </a:lnTo>
                <a:lnTo>
                  <a:pt x="0" y="5080"/>
                </a:lnTo>
                <a:close/>
              </a:path>
            </a:pathLst>
          </a:custGeom>
        </p:spPr>
        <p:txBody>
          <a:bodyPr lIns="182880" tIns="182880" bIns="9144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0186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406400"/>
            <a:ext cx="4179570" cy="3457971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E045004-3604-59DC-13E0-7A0B2DF78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296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955F7B05-9431-1FBA-415D-6CF2DF562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093633" cy="39123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568961"/>
            <a:ext cx="8420100" cy="1780860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97255"/>
            <a:ext cx="3924300" cy="464499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7FF22E3-5928-787E-B062-FA18127D3BD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2933700" y="3251596"/>
            <a:ext cx="3943627" cy="3234264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97255"/>
            <a:ext cx="3943627" cy="464499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78E4D0B-96F1-45F3-6B2A-5FA31A37257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410173" y="3251595"/>
            <a:ext cx="3943627" cy="3234264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F41582C-9AD2-F126-40F3-D43E77D15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6926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41F76B1-7BEF-7A88-1394-1164BFF08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127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2CC92D-F90A-CB67-4860-D6939AC29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094182" y="0"/>
            <a:ext cx="1745673" cy="38977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4" y="1671639"/>
            <a:ext cx="5884027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C376638-5C5B-8E5B-0C26-8F63B98EA4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8230" y="-9144"/>
            <a:ext cx="5481955" cy="6876288"/>
          </a:xfrm>
          <a:custGeom>
            <a:avLst/>
            <a:gdLst>
              <a:gd name="connsiteX0" fmla="*/ 0 w 5476875"/>
              <a:gd name="connsiteY0" fmla="*/ 0 h 6858000"/>
              <a:gd name="connsiteX1" fmla="*/ 5476875 w 5476875"/>
              <a:gd name="connsiteY1" fmla="*/ 0 h 6858000"/>
              <a:gd name="connsiteX2" fmla="*/ 5476875 w 5476875"/>
              <a:gd name="connsiteY2" fmla="*/ 6858000 h 6858000"/>
              <a:gd name="connsiteX3" fmla="*/ 0 w 5476875"/>
              <a:gd name="connsiteY3" fmla="*/ 6858000 h 6858000"/>
              <a:gd name="connsiteX4" fmla="*/ 0 w 5476875"/>
              <a:gd name="connsiteY4" fmla="*/ 0 h 6858000"/>
              <a:gd name="connsiteX0" fmla="*/ 0 w 5476875"/>
              <a:gd name="connsiteY0" fmla="*/ 0 h 6858000"/>
              <a:gd name="connsiteX1" fmla="*/ 2520315 w 5476875"/>
              <a:gd name="connsiteY1" fmla="*/ 0 h 6858000"/>
              <a:gd name="connsiteX2" fmla="*/ 5476875 w 5476875"/>
              <a:gd name="connsiteY2" fmla="*/ 6858000 h 6858000"/>
              <a:gd name="connsiteX3" fmla="*/ 0 w 5476875"/>
              <a:gd name="connsiteY3" fmla="*/ 6858000 h 6858000"/>
              <a:gd name="connsiteX4" fmla="*/ 0 w 5476875"/>
              <a:gd name="connsiteY4" fmla="*/ 0 h 6858000"/>
              <a:gd name="connsiteX0" fmla="*/ 5080 w 5481955"/>
              <a:gd name="connsiteY0" fmla="*/ 0 h 6858000"/>
              <a:gd name="connsiteX1" fmla="*/ 2525395 w 5481955"/>
              <a:gd name="connsiteY1" fmla="*/ 0 h 6858000"/>
              <a:gd name="connsiteX2" fmla="*/ 5481955 w 5481955"/>
              <a:gd name="connsiteY2" fmla="*/ 6858000 h 6858000"/>
              <a:gd name="connsiteX3" fmla="*/ 5080 w 5481955"/>
              <a:gd name="connsiteY3" fmla="*/ 6858000 h 6858000"/>
              <a:gd name="connsiteX4" fmla="*/ 0 w 5481955"/>
              <a:gd name="connsiteY4" fmla="*/ 4805680 h 6858000"/>
              <a:gd name="connsiteX5" fmla="*/ 5080 w 5481955"/>
              <a:gd name="connsiteY5" fmla="*/ 0 h 685800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75996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759960 h 6863080"/>
              <a:gd name="connsiteX5" fmla="*/ 5080 w 5481955"/>
              <a:gd name="connsiteY5" fmla="*/ 0 h 686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1955" h="6863080">
                <a:moveTo>
                  <a:pt x="5080" y="0"/>
                </a:moveTo>
                <a:lnTo>
                  <a:pt x="2525395" y="0"/>
                </a:lnTo>
                <a:lnTo>
                  <a:pt x="5481955" y="6858000"/>
                </a:lnTo>
                <a:lnTo>
                  <a:pt x="899160" y="6863080"/>
                </a:lnTo>
                <a:cubicBezTo>
                  <a:pt x="506307" y="5933440"/>
                  <a:pt x="413173" y="5720080"/>
                  <a:pt x="0" y="4759960"/>
                </a:cubicBezTo>
                <a:cubicBezTo>
                  <a:pt x="1693" y="3158067"/>
                  <a:pt x="3387" y="1601893"/>
                  <a:pt x="5080" y="0"/>
                </a:cubicBezTo>
                <a:close/>
              </a:path>
            </a:pathLst>
          </a:custGeom>
        </p:spPr>
        <p:txBody>
          <a:bodyPr lIns="274320" tIns="91440" bIns="91440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4569D00-2037-2A8D-943B-22FAC1C0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550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5967A9D-0B53-4F3F-0872-495C23A33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43B0E9A-A777-8745-6A36-0A79CB5E036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453725" y="3660774"/>
            <a:ext cx="5907176" cy="2536826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5214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7780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37192"/>
            <a:ext cx="5655197" cy="1997867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2705177"/>
            <a:ext cx="5733772" cy="448990"/>
          </a:xfrm>
        </p:spPr>
        <p:txBody>
          <a:bodyPr anchor="ctr">
            <a:no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199" y="3154166"/>
            <a:ext cx="5733773" cy="3032733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887108" y="2705177"/>
            <a:ext cx="3943627" cy="448989"/>
          </a:xfrm>
        </p:spPr>
        <p:txBody>
          <a:bodyPr anchor="ctr">
            <a:no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120DFF5-B64A-9744-4500-1D7BBA19BF1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887107" y="3164867"/>
            <a:ext cx="3943627" cy="3032733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5214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3986" y="6356350"/>
            <a:ext cx="4114800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‹№›</a:t>
            </a:fld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0588715-35AD-8BE1-A5FC-E28BDD385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645" t="319" r="28732" b="73496"/>
          <a:stretch/>
        </p:blipFill>
        <p:spPr>
          <a:xfrm rot="10800000" flipH="1">
            <a:off x="6308436" y="-11"/>
            <a:ext cx="5883564" cy="236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519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44E9C70-0200-3C21-7766-CB9EA5FBF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590800" cy="1027906"/>
            <a:chOff x="0" y="0"/>
            <a:chExt cx="2590800" cy="102790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5E4B16-2071-DEE9-BE53-F35AFBEFCA5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0" y="0"/>
              <a:ext cx="259080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CB2B071-0355-D550-18A8-9D515CA1698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704850" cy="10279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3550"/>
            <a:ext cx="10515600" cy="1325563"/>
          </a:xfrm>
        </p:spPr>
        <p:txBody>
          <a:bodyPr anchor="b"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8200" y="2111381"/>
            <a:ext cx="10515600" cy="3570963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B554B2-4C33-2975-9F27-94B8AE71D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03C6776-E983-2BA3-1054-75996FE0F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680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"/>
          <p:cNvSpPr txBox="1">
            <a:spLocks noGrp="1"/>
          </p:cNvSpPr>
          <p:nvPr>
            <p:ph type="body" idx="1"/>
          </p:nvPr>
        </p:nvSpPr>
        <p:spPr>
          <a:xfrm>
            <a:off x="980267" y="5468667"/>
            <a:ext cx="10231600" cy="37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Clr>
                <a:srgbClr val="8A9BA6"/>
              </a:buClr>
              <a:buSzPts val="1400"/>
              <a:buNone/>
              <a:defRPr sz="1400" i="1">
                <a:solidFill>
                  <a:srgbClr val="8A9BA6"/>
                </a:solidFill>
              </a:defRPr>
            </a:lvl1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150" name="Google Shape;150;p10"/>
          <p:cNvSpPr txBox="1">
            <a:spLocks noGrp="1"/>
          </p:cNvSpPr>
          <p:nvPr>
            <p:ph type="sldNum" idx="12"/>
          </p:nvPr>
        </p:nvSpPr>
        <p:spPr>
          <a:xfrm>
            <a:off x="5730200" y="6126367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7B86F903-5933-4249-9E0B-E48F4492D9D8}" type="slidenum">
              <a:rPr lang="uk-UA" smtClean="0"/>
              <a:pPr>
                <a:defRPr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23227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tally blank">
  <p:cSld name="Totally blank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3"/>
          <p:cNvSpPr txBox="1">
            <a:spLocks noGrp="1"/>
          </p:cNvSpPr>
          <p:nvPr>
            <p:ph type="sldNum" idx="12"/>
          </p:nvPr>
        </p:nvSpPr>
        <p:spPr>
          <a:xfrm>
            <a:off x="5730200" y="6126367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defRPr/>
            </a:pPr>
            <a:fld id="{7B86F903-5933-4249-9E0B-E48F4492D9D8}" type="slidenum">
              <a:rPr lang="uk-UA" smtClean="0"/>
              <a:pPr>
                <a:defRPr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0547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D3988-1E2A-420F-9F30-C880E40007B1}" type="datetimeFigureOut">
              <a:rPr lang="uk-UA"/>
              <a:pPr>
                <a:defRPr/>
              </a:pPr>
              <a:t>13.04.2025</a:t>
            </a:fld>
            <a:endParaRPr lang="uk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267AA-D72D-49AA-AA02-F83EABCDDABC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4112428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859067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81229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15687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69340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010785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33803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32873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DFD55-3C28-40EF-9E31-A92D2E4017FF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779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669" r:id="rId19"/>
    <p:sldLayoutId id="2147483670" r:id="rId20"/>
    <p:sldLayoutId id="2147483671" r:id="rId21"/>
    <p:sldLayoutId id="2147483672" r:id="rId22"/>
    <p:sldLayoutId id="2147483664" r:id="rId23"/>
    <p:sldLayoutId id="2147483653" r:id="rId24"/>
    <p:sldLayoutId id="2147483667" r:id="rId25"/>
    <p:sldLayoutId id="2147483757" r:id="rId26"/>
    <p:sldLayoutId id="2147483758" r:id="rId27"/>
    <p:sldLayoutId id="2147483759" r:id="rId2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9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9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nubip.edu.ua/node/25205" TargetMode="External"/><Relationship Id="rId5" Type="http://schemas.microsoft.com/office/2007/relationships/hdphoto" Target="../media/hdphoto1.wdp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919033" y="2615354"/>
            <a:ext cx="1899699" cy="5499094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7999103" y="6314751"/>
            <a:ext cx="1392503" cy="3473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uk-UA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Київ – 2025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19335" y="234174"/>
            <a:ext cx="7488832" cy="510778"/>
          </a:xfrm>
          <a:prstGeom prst="roundRect">
            <a:avLst/>
          </a:prstGeom>
          <a:solidFill>
            <a:schemeClr val="bg1"/>
          </a:solidFill>
          <a:ln>
            <a:solidFill>
              <a:srgbClr val="89898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гурток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кафедри </a:t>
            </a:r>
            <a:r>
              <a:rPr lang="ru-RU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геодезії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картографії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Прямоугольник с одним скругленным углом 17"/>
          <p:cNvSpPr/>
          <p:nvPr/>
        </p:nvSpPr>
        <p:spPr>
          <a:xfrm>
            <a:off x="224441" y="4573708"/>
            <a:ext cx="5616624" cy="1643527"/>
          </a:xfrm>
          <a:prstGeom prst="round1Rect">
            <a:avLst>
              <a:gd name="adj" fmla="val 18015"/>
            </a:avLst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uk-UA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керівник:</a:t>
            </a:r>
            <a:r>
              <a:rPr lang="uk-UA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just">
              <a:lnSpc>
                <a:spcPct val="80000"/>
              </a:lnSpc>
            </a:pP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доктор географічних наук,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професор </a:t>
            </a:r>
            <a:r>
              <a:rPr lang="uk-UA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Ковальчук І.П.,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асистент </a:t>
            </a:r>
            <a:r>
              <a:rPr lang="uk-UA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Степчук Я.А.</a:t>
            </a:r>
          </a:p>
          <a:p>
            <a:pPr algn="just">
              <a:lnSpc>
                <a:spcPct val="80000"/>
              </a:lnSpc>
            </a:pPr>
            <a:endParaRPr lang="en-US" b="1" u="sng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uk-UA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Староста гуртка: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Пронь О., ст. магістратури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факультету землевпорядкування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463146" y="2100716"/>
            <a:ext cx="7369315" cy="1938992"/>
          </a:xfrm>
          <a:prstGeom prst="rect">
            <a:avLst/>
          </a:prstGeom>
          <a:solidFill>
            <a:schemeClr val="bg1"/>
          </a:solidFill>
          <a:ln>
            <a:solidFill>
              <a:srgbClr val="89898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КАРТОГРАФІЧНЕ МОДЕЛЮВАННЯ ПРОБЛЕМ ПРИРОДОКОРИСТУВАННЯ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058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46159" y="-4803525"/>
            <a:ext cx="1866243" cy="116698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380" y="141721"/>
            <a:ext cx="11233248" cy="67890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процесі роботи гуртківці працюють з новітніми електронними приладами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3269A2-42AD-4122-A467-E64EDBF7B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71" y="1031375"/>
            <a:ext cx="2286000" cy="304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FB98AB2-8D50-44D5-84D9-2905269C91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8347" y="977055"/>
            <a:ext cx="4158343" cy="311875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3A55BE9-BB5B-486C-8FC8-3006388762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771" y="4360882"/>
            <a:ext cx="3048000" cy="2286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736055D-5720-455F-8E7D-9AD334476E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2279" y="4292280"/>
            <a:ext cx="3289955" cy="246746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D8B351D-A2A0-482F-88E5-C52712B972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6266" y="910212"/>
            <a:ext cx="3092428" cy="231932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27A8F78-D733-4C0E-8941-23F4832D24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19635" y="3628468"/>
            <a:ext cx="3905956" cy="292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588430"/>
      </p:ext>
    </p:extLst>
  </p:cSld>
  <p:clrMapOvr>
    <a:masterClrMapping/>
  </p:clrMapOvr>
  <p:transition spd="slow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100750" y="-119106"/>
            <a:ext cx="5511876" cy="844234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25930" y="318629"/>
            <a:ext cx="3130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/>
            <a:r>
              <a:rPr lang="ru-RU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Засідання</a:t>
            </a:r>
            <a:r>
              <a:rPr lang="ru-RU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endParaRPr lang="ru-RU" sz="32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427239F-3036-4758-BBD2-9AE3D623D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343" y="1143000"/>
            <a:ext cx="3048000" cy="2286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525E87-778E-49D7-A0EE-175EC72821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3519" y="3917612"/>
            <a:ext cx="3048000" cy="2286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019D5E-471E-4BCB-9652-C35EFEEA4D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1545" y="822743"/>
            <a:ext cx="3777998" cy="24320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AE54B5-95C6-4B8F-A4AE-C990C6C1D2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4173" y="422693"/>
            <a:ext cx="2286000" cy="304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67700B-7D35-452E-99AB-61807C74AB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41107" y="4352433"/>
            <a:ext cx="3048000" cy="228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B6C0A2C-1E68-4240-B088-F84CDDD786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930" y="4352433"/>
            <a:ext cx="3048001" cy="228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60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183096" y="-555568"/>
            <a:ext cx="1825807" cy="12192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19800" y="-2695128"/>
            <a:ext cx="1352400" cy="12192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53" r="992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286" y="3400871"/>
            <a:ext cx="3698966" cy="321324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863879" y="394468"/>
            <a:ext cx="49689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Веб-сторінку гуртка можна знайти за посиланням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https://nubip.edu.ua/node/25205</a:t>
            </a:r>
            <a:b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сторінці розміщена інформація про гурток, план роботи, члени гуртка та багато цікавого.</a:t>
            </a:r>
            <a:endParaRPr lang="en-US" sz="24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/>
          <a:srcRect l="62334" t="16990" r="7968" b="6209"/>
          <a:stretch/>
        </p:blipFill>
        <p:spPr>
          <a:xfrm>
            <a:off x="134541" y="693737"/>
            <a:ext cx="6370184" cy="541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34754"/>
      </p:ext>
    </p:extLst>
  </p:cSld>
  <p:clrMapOvr>
    <a:masterClrMapping/>
  </p:clrMapOvr>
  <p:transition spd="slow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51806" y="-2435552"/>
            <a:ext cx="2849472" cy="12192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079776" y="116632"/>
            <a:ext cx="8112224" cy="55646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Досягнуті результати роботи гуртка</a:t>
            </a:r>
            <a:endParaRPr lang="ru-RU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336" y="702332"/>
            <a:ext cx="70460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тез, матеріалів доповідей членів гуртка - 5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6895" y="1448585"/>
            <a:ext cx="11191461" cy="536364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666750" indent="-285750" algn="just">
              <a:lnSpc>
                <a:spcPct val="11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Вплив земельної реформи на ефективність сільськогосподарського землекористування в Україні, </a:t>
            </a:r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Пронь О,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 магістр, матеріали Міжнародної науково-практичної студентської конференції «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Geopoint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», м. Київ, 6-7 березня 2025 р.</a:t>
            </a:r>
            <a:endParaRPr lang="en-US" sz="1600" dirty="0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  <a:p>
            <a:pPr marL="666750" indent="-285750" algn="just">
              <a:lnSpc>
                <a:spcPct val="11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Аналіз пішої доступності до зелених зон деснянського району, </a:t>
            </a:r>
            <a:r>
              <a:rPr lang="uk-UA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Козерєва</a:t>
            </a:r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 С.,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 ст. 3 курсу, матеріали Міжнародної науково-практичної студентської конференції «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Geopoint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», м. Київ, 6-7 березня 2025 р.</a:t>
            </a:r>
            <a:endParaRPr lang="en-US" sz="1600" dirty="0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  <a:p>
            <a:pPr marL="666750" indent="-285750" algn="just">
              <a:lnSpc>
                <a:spcPct val="11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Проблемні питання створення інформаційного забезпечення картографічного моделювання стану і використання земельних ресурсів територіальної громади в умовах воєнного стану, </a:t>
            </a:r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Степаненко Д.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, магістр, матеріали Міжнародної науково-практичної студентської конференції «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Geopoint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», м. Київ, 6-7 березня 2025 р.</a:t>
            </a:r>
            <a:endParaRPr lang="en-US" sz="1600" dirty="0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  <a:p>
            <a:pPr marL="666750" indent="-285750" algn="just">
              <a:lnSpc>
                <a:spcPct val="11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Використання ГІС для планування розмінування та відновлення сільськогосподарських земель, </a:t>
            </a:r>
            <a:r>
              <a:rPr lang="uk-UA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Богушевський</a:t>
            </a:r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 Б.,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 ст. 1 курсу, матеріали Міжнародної науково-практичної конференції «ДЕВЕЛОПМЕНТ НЕРУХОМОСТІ: ІННОВАЦІЇ ТА ТРАНСФОРМАЦІЇ»</a:t>
            </a:r>
            <a:endParaRPr lang="en-US" sz="1600" dirty="0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  <a:p>
            <a:pPr marL="666750" indent="-285750" algn="just">
              <a:lnSpc>
                <a:spcPct val="11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Геопросторовий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 аналіз економічних наслідків деградації ґрунтів на рівні територіальних громад, </a:t>
            </a:r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Бондарчук В.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elvetica Neue"/>
              </a:rPr>
              <a:t>, ст. 2 курсу, матеріали Міжнародної науково-практичної конференції «ДЕВЕЛОПМЕНТ НЕРУХОМОСТІ: ІННОВАЦІЇ ТА ТРАНСФОРМАЦІЇ»</a:t>
            </a:r>
            <a:endParaRPr lang="en-US" sz="1600" dirty="0">
              <a:solidFill>
                <a:srgbClr val="000000"/>
              </a:solidFill>
              <a:effectLst/>
              <a:latin typeface="Helvetica Neue"/>
              <a:ea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15192789"/>
      </p:ext>
    </p:extLst>
  </p:cSld>
  <p:clrMapOvr>
    <a:masterClrMapping/>
  </p:clrMapOvr>
  <p:transition spd="slow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930178" y="-4666063"/>
            <a:ext cx="2138620" cy="11765512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986271" y="439553"/>
            <a:ext cx="380439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Відзнаки гуртка та його членів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6017" y="2548883"/>
            <a:ext cx="7439269" cy="4613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3700" algn="just">
              <a:lnSpc>
                <a:spcPct val="150000"/>
              </a:lnSpc>
              <a:spcAft>
                <a:spcPts val="0"/>
              </a:spcAft>
              <a:tabLst>
                <a:tab pos="550545" algn="l"/>
              </a:tabLst>
            </a:pPr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Степаненко Д.,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магістр 1-го року навчання. Тема наукової роботи </a:t>
            </a:r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«Картографічне моделювання стану і використання земельних ресурсів та оптимізації землекористування територіальної громади (на прикладі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Підгороднянської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ТГ, Тернопільської обл.)». </a:t>
            </a:r>
            <a:r>
              <a:rPr lang="uk-UA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Науковий керівник - </a:t>
            </a:r>
            <a:r>
              <a:rPr lang="uk-UA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д.геогр.н</a:t>
            </a:r>
            <a:r>
              <a:rPr lang="uk-UA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., проф. Іван Ковальчук. </a:t>
            </a:r>
          </a:p>
          <a:p>
            <a:pPr marL="393700" algn="just">
              <a:lnSpc>
                <a:spcPct val="150000"/>
              </a:lnSpc>
              <a:spcAft>
                <a:spcPts val="0"/>
              </a:spcAft>
              <a:tabLst>
                <a:tab pos="550545" algn="l"/>
              </a:tabLst>
            </a:pPr>
            <a:endParaRPr lang="uk-UA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93700" algn="just">
              <a:lnSpc>
                <a:spcPct val="150000"/>
              </a:lnSpc>
              <a:spcAft>
                <a:spcPts val="0"/>
              </a:spcAft>
              <a:tabLst>
                <a:tab pos="550545" algn="l"/>
              </a:tabLst>
            </a:pPr>
            <a:r>
              <a:rPr lang="uk-UA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Різніченко</a:t>
            </a:r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К.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студентка 3 курсу ОС «Бакалавр». Тема наукової роботи «Комплексна оцінка потенціалу використання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самозалісених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ділянок»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Helvetica Neue"/>
              <a:cs typeface="Times New Roman" panose="02020603050405020304" pitchFamily="18" charset="0"/>
            </a:endParaRPr>
          </a:p>
          <a:p>
            <a:pPr marL="393700" algn="just">
              <a:lnSpc>
                <a:spcPct val="150000"/>
              </a:lnSpc>
              <a:spcAft>
                <a:spcPts val="0"/>
              </a:spcAft>
              <a:tabLst>
                <a:tab pos="550545" algn="l"/>
              </a:tabLst>
            </a:pPr>
            <a:r>
              <a:rPr lang="uk-UA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Науковий керівник - ас. Яніна </a:t>
            </a:r>
            <a:r>
              <a:rPr lang="uk-UA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Степчук</a:t>
            </a:r>
            <a:r>
              <a:rPr lang="uk-UA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93700" algn="just">
              <a:lnSpc>
                <a:spcPct val="150000"/>
              </a:lnSpc>
              <a:spcAft>
                <a:spcPts val="0"/>
              </a:spcAft>
              <a:tabLst>
                <a:tab pos="550545" algn="l"/>
              </a:tabLst>
            </a:pPr>
            <a:endParaRPr lang="en-US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Helvetica Neue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13241" y="1398222"/>
            <a:ext cx="105690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Перемога 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Всеукраїнському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робіт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Obraz Award ribbon gold icon number first. Design winner golden medal na  wymiar • miejsce, pierwszy, złoto • REDRO.pl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442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517" y="2671081"/>
            <a:ext cx="3880727" cy="38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096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19800" y="-1241058"/>
            <a:ext cx="1352400" cy="12192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D8B22A-511F-470F-811E-DB98DBF7F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573" y="1823876"/>
            <a:ext cx="4942694" cy="34598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330256-41E5-4DFE-AD11-F146DD4024E5}"/>
              </a:ext>
            </a:extLst>
          </p:cNvPr>
          <p:cNvSpPr txBox="1"/>
          <p:nvPr/>
        </p:nvSpPr>
        <p:spPr>
          <a:xfrm>
            <a:off x="247371" y="5495497"/>
            <a:ext cx="63735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Магістр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1-року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Денис Степаненко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взяв участь онлайн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Освіта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наука в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викликів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загроз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Внесок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молодих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вчених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сталий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/>
              <a:t>розвиток</a:t>
            </a:r>
            <a:r>
              <a:rPr lang="ru-RU" b="1" i="1" dirty="0"/>
              <a:t>». </a:t>
            </a:r>
            <a:endParaRPr lang="uk-UA" b="1" i="1" dirty="0"/>
          </a:p>
        </p:txBody>
      </p:sp>
    </p:spTree>
    <p:extLst>
      <p:ext uri="{BB962C8B-B14F-4D97-AF65-F5344CB8AC3E}">
        <p14:creationId xmlns:p14="http://schemas.microsoft.com/office/powerpoint/2010/main" val="1435792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767328" y="-2237889"/>
            <a:ext cx="669986" cy="122046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742775" y="-3058408"/>
            <a:ext cx="669986" cy="12204642"/>
          </a:xfrm>
          <a:prstGeom prst="rect">
            <a:avLst/>
          </a:prstGeom>
        </p:spPr>
      </p:pic>
      <p:sp>
        <p:nvSpPr>
          <p:cNvPr id="8" name="Прямокутник 1"/>
          <p:cNvSpPr/>
          <p:nvPr/>
        </p:nvSpPr>
        <p:spPr>
          <a:xfrm>
            <a:off x="454108" y="523063"/>
            <a:ext cx="5544616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uk-U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Перспективні напрями роботи студентського гуртка на 2024/25 </a:t>
            </a:r>
            <a:r>
              <a:rPr lang="uk-UA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uk-U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46698" y="2708920"/>
            <a:ext cx="10269721" cy="34163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Оволодіння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студентами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методикою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технологіями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дослідницької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Оволодіння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студентами методикою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робіт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отриманих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Ознайомлення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профільних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підприємств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(ДНВП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Картографія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передових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Участь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виставках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картографічної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виставках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Днях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дверей, Днях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Дні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землевпорядника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724049" y="-3891136"/>
            <a:ext cx="72008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14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003226" y="1984526"/>
            <a:ext cx="3101088" cy="654513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BDF1EDE-5423-435C-B149-87AB1BC22B83}"/>
              </a:ext>
            </a:extLst>
          </p:cNvPr>
          <p:cNvSpPr txBox="1">
            <a:spLocks/>
          </p:cNvSpPr>
          <p:nvPr/>
        </p:nvSpPr>
        <p:spPr>
          <a:xfrm>
            <a:off x="6914677" y="2309137"/>
            <a:ext cx="4439123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b="1" dirty="0" err="1">
                <a:ln w="9525">
                  <a:solidFill>
                    <a:schemeClr val="bg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Дякую</a:t>
            </a:r>
            <a:r>
              <a:rPr lang="ru-RU" sz="6600" b="1" dirty="0">
                <a:ln w="9525">
                  <a:solidFill>
                    <a:schemeClr val="bg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6600" b="1" dirty="0" err="1">
                <a:ln w="9525">
                  <a:solidFill>
                    <a:schemeClr val="bg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sz="6600" b="1" dirty="0">
                <a:ln w="9525">
                  <a:solidFill>
                    <a:schemeClr val="bg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C127D99-645F-4FCF-9573-FDFE2A344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5" name="Picture 2" descr="https://nubip.edu.ua/sites/default/files/u380/kar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1" y="442911"/>
            <a:ext cx="6096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172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774389" y="-3175152"/>
            <a:ext cx="1411358" cy="7761667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CE635A2-70B8-3EAB-6A18-952B02EBA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z="1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</a:t>
            </a:fld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0"/>
          <p:cNvSpPr/>
          <p:nvPr/>
        </p:nvSpPr>
        <p:spPr>
          <a:xfrm>
            <a:off x="4284150" y="731242"/>
            <a:ext cx="6289080" cy="11183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375"/>
              </a:lnSpc>
            </a:pPr>
            <a:r>
              <a:rPr lang="en-US" sz="3600" dirty="0">
                <a:solidFill>
                  <a:srgbClr val="38512F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Наукова спрямованість гуртка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1"/>
          <p:cNvSpPr/>
          <p:nvPr/>
        </p:nvSpPr>
        <p:spPr>
          <a:xfrm>
            <a:off x="4284150" y="2070695"/>
            <a:ext cx="6289080" cy="2128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00" dirty="0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Мета наукового гуртка - ознайомити студентів з методами та технологіями дослідження в галузі картографічного моделювання проблем природокористування, розвинути навички збору, аналізу, узагальнення та візуалізації даних, пов'язаних з землекористуванням, управлінням природними ресурсами та оцінкою проблем навколишнього середовища та стимулювати науковий та творчий потенціал талановитих студентів факультету землевпорядкування.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2"/>
          <p:cNvSpPr/>
          <p:nvPr/>
        </p:nvSpPr>
        <p:spPr>
          <a:xfrm>
            <a:off x="4284150" y="4420492"/>
            <a:ext cx="6289080" cy="12164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00" dirty="0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Робота гуртка спрямована на пошук та використання наукового і творчого потенціалу талановитих студентів факультету землевпорядкування для вирішення завдань картографічного забезпечення землеустрою, охорони природи та раціонального використання природних ресурсів.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3"/>
          <p:cNvSpPr/>
          <p:nvPr/>
        </p:nvSpPr>
        <p:spPr>
          <a:xfrm>
            <a:off x="5237460" y="5865118"/>
            <a:ext cx="304205" cy="304205"/>
          </a:xfrm>
          <a:prstGeom prst="roundRect">
            <a:avLst>
              <a:gd name="adj" fmla="val 25046393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1026" name="Picture 2" descr="https://nubip.edu.ua/sites/default/files/u380/kar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0"/>
          <a:stretch/>
        </p:blipFill>
        <p:spPr bwMode="auto">
          <a:xfrm>
            <a:off x="0" y="2"/>
            <a:ext cx="3941692" cy="693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516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285754" y="-3129720"/>
            <a:ext cx="1411358" cy="7761667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600372" y="596801"/>
            <a:ext cx="6497142" cy="5045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958"/>
              </a:lnSpc>
            </a:pPr>
            <a:r>
              <a:rPr lang="en-US" sz="3167" dirty="0">
                <a:solidFill>
                  <a:srgbClr val="38512F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Основними завданнями гуртка є:</a:t>
            </a:r>
            <a:endParaRPr lang="en-US" sz="31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00372" y="1637208"/>
            <a:ext cx="385862" cy="385862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207" y="1678782"/>
            <a:ext cx="242094" cy="30261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157685" y="1637209"/>
            <a:ext cx="4852591" cy="7566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58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Сприяння науковим дослідженням, дослідницьким проектам і пізнавальній діяльності;</a:t>
            </a:r>
            <a:endParaRPr lang="en-US" sz="158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181725" y="1637208"/>
            <a:ext cx="385862" cy="385862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3560" y="1678782"/>
            <a:ext cx="242094" cy="30261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739037" y="1637209"/>
            <a:ext cx="4852591" cy="5044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58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Створення сприятливих умов для активного залучення студентів до наукової діяльності;</a:t>
            </a:r>
            <a:endParaRPr lang="en-US" sz="158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5"/>
          <p:cNvSpPr/>
          <p:nvPr/>
        </p:nvSpPr>
        <p:spPr>
          <a:xfrm>
            <a:off x="600372" y="2758182"/>
            <a:ext cx="385862" cy="385862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207" y="2799755"/>
            <a:ext cx="242094" cy="30261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157685" y="2758182"/>
            <a:ext cx="4852591" cy="10088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58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Надання можливості студентам реалізувати свій науковий та творчий потенціал у сфері картографічного моделювання стану земель та використання природних ресурсів;</a:t>
            </a:r>
            <a:endParaRPr lang="en-US" sz="158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7"/>
          <p:cNvSpPr/>
          <p:nvPr/>
        </p:nvSpPr>
        <p:spPr>
          <a:xfrm>
            <a:off x="6181725" y="2758182"/>
            <a:ext cx="385862" cy="385862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3560" y="2799755"/>
            <a:ext cx="242094" cy="302618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739037" y="2758182"/>
            <a:ext cx="4852591" cy="10088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58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Використання картографічних методів для вирішення завдань землеустрою, охорони природи та раціонального використання природних ресурсів</a:t>
            </a:r>
            <a:endParaRPr lang="en-US" sz="158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9"/>
          <p:cNvSpPr/>
          <p:nvPr/>
        </p:nvSpPr>
        <p:spPr>
          <a:xfrm>
            <a:off x="600372" y="4131369"/>
            <a:ext cx="385862" cy="385862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207" y="4172943"/>
            <a:ext cx="242094" cy="302618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1157685" y="4131369"/>
            <a:ext cx="4852591" cy="7566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58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Заохочення участі студентів у наукових конференціях, семінарах, експедиціях та інших науково-освітніх заходах;</a:t>
            </a:r>
            <a:endParaRPr lang="en-US" sz="158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hape 11"/>
          <p:cNvSpPr/>
          <p:nvPr/>
        </p:nvSpPr>
        <p:spPr>
          <a:xfrm>
            <a:off x="6181725" y="4131369"/>
            <a:ext cx="385862" cy="385862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pic>
        <p:nvPicPr>
          <p:cNvPr id="19" name="Image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3560" y="4172943"/>
            <a:ext cx="242094" cy="302618"/>
          </a:xfrm>
          <a:prstGeom prst="rect">
            <a:avLst/>
          </a:prstGeom>
        </p:spPr>
      </p:pic>
      <p:sp>
        <p:nvSpPr>
          <p:cNvPr id="20" name="Text 12"/>
          <p:cNvSpPr/>
          <p:nvPr/>
        </p:nvSpPr>
        <p:spPr>
          <a:xfrm>
            <a:off x="6739037" y="4131369"/>
            <a:ext cx="4852591" cy="10088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58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Сприяння розширенню студентської співпраці у сферах землеустрою, картографії та інновацій на університетському, регіональному, національному та міжнародному рівнях;</a:t>
            </a:r>
            <a:endParaRPr lang="en-US" sz="158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hape 13"/>
          <p:cNvSpPr/>
          <p:nvPr/>
        </p:nvSpPr>
        <p:spPr>
          <a:xfrm>
            <a:off x="600372" y="5504557"/>
            <a:ext cx="385862" cy="385862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pic>
        <p:nvPicPr>
          <p:cNvPr id="22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207" y="5546130"/>
            <a:ext cx="242094" cy="302618"/>
          </a:xfrm>
          <a:prstGeom prst="rect">
            <a:avLst/>
          </a:prstGeom>
        </p:spPr>
      </p:pic>
      <p:sp>
        <p:nvSpPr>
          <p:cNvPr id="23" name="Text 14"/>
          <p:cNvSpPr/>
          <p:nvPr/>
        </p:nvSpPr>
        <p:spPr>
          <a:xfrm>
            <a:off x="1157685" y="5504557"/>
            <a:ext cx="4852591" cy="7566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58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Сприяння всебічному розвитку студентів та виховання високих моральних засад науково-дослідної роботи;</a:t>
            </a:r>
            <a:endParaRPr lang="en-US" sz="158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Shape 15"/>
          <p:cNvSpPr/>
          <p:nvPr/>
        </p:nvSpPr>
        <p:spPr>
          <a:xfrm>
            <a:off x="6181725" y="5504557"/>
            <a:ext cx="385862" cy="385862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pic>
        <p:nvPicPr>
          <p:cNvPr id="25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3560" y="5546130"/>
            <a:ext cx="242094" cy="302618"/>
          </a:xfrm>
          <a:prstGeom prst="rect">
            <a:avLst/>
          </a:prstGeom>
        </p:spPr>
      </p:pic>
      <p:sp>
        <p:nvSpPr>
          <p:cNvPr id="26" name="Text 16"/>
          <p:cNvSpPr/>
          <p:nvPr/>
        </p:nvSpPr>
        <p:spPr>
          <a:xfrm>
            <a:off x="6739037" y="5504557"/>
            <a:ext cx="4852591" cy="7566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58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Налагодження зв'язків із фондами, організаціями та асоціаціями в геодезичній та картографічній галузях в Україні та за кордоном та ін.</a:t>
            </a:r>
            <a:endParaRPr lang="en-US" sz="158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278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ая соединительная линия 3"/>
          <p:cNvSpPr/>
          <p:nvPr/>
        </p:nvSpPr>
        <p:spPr>
          <a:xfrm>
            <a:off x="5955257" y="2926902"/>
            <a:ext cx="4644496" cy="73678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502098"/>
                </a:lnTo>
                <a:lnTo>
                  <a:pt x="4644496" y="502098"/>
                </a:lnTo>
                <a:lnTo>
                  <a:pt x="4644496" y="736786"/>
                </a:lnTo>
              </a:path>
            </a:pathLst>
          </a:custGeom>
          <a:noFill/>
        </p:spPr>
        <p:style>
          <a:lnRef idx="1">
            <a:schemeClr val="accent4">
              <a:tint val="9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Прямая соединительная линия 4"/>
          <p:cNvSpPr/>
          <p:nvPr/>
        </p:nvSpPr>
        <p:spPr>
          <a:xfrm>
            <a:off x="5955257" y="2926902"/>
            <a:ext cx="1548165" cy="73678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502098"/>
                </a:lnTo>
                <a:lnTo>
                  <a:pt x="1548165" y="502098"/>
                </a:lnTo>
                <a:lnTo>
                  <a:pt x="1548165" y="736786"/>
                </a:lnTo>
              </a:path>
            </a:pathLst>
          </a:custGeom>
          <a:noFill/>
        </p:spPr>
        <p:style>
          <a:lnRef idx="1">
            <a:schemeClr val="accent4">
              <a:tint val="9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Прямая соединительная линия 5"/>
          <p:cNvSpPr/>
          <p:nvPr/>
        </p:nvSpPr>
        <p:spPr>
          <a:xfrm>
            <a:off x="4407092" y="2926902"/>
            <a:ext cx="1548165" cy="73678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548165" y="0"/>
                </a:moveTo>
                <a:lnTo>
                  <a:pt x="1548165" y="502098"/>
                </a:lnTo>
                <a:lnTo>
                  <a:pt x="0" y="502098"/>
                </a:lnTo>
                <a:lnTo>
                  <a:pt x="0" y="736786"/>
                </a:lnTo>
              </a:path>
            </a:pathLst>
          </a:custGeom>
          <a:noFill/>
        </p:spPr>
        <p:style>
          <a:lnRef idx="1">
            <a:schemeClr val="accent4">
              <a:tint val="9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Прямая соединительная линия 6"/>
          <p:cNvSpPr/>
          <p:nvPr/>
        </p:nvSpPr>
        <p:spPr>
          <a:xfrm>
            <a:off x="1310761" y="2926902"/>
            <a:ext cx="4644496" cy="73678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644496" y="0"/>
                </a:moveTo>
                <a:lnTo>
                  <a:pt x="4644496" y="502098"/>
                </a:lnTo>
                <a:lnTo>
                  <a:pt x="0" y="502098"/>
                </a:lnTo>
                <a:lnTo>
                  <a:pt x="0" y="736786"/>
                </a:lnTo>
              </a:path>
            </a:pathLst>
          </a:custGeom>
          <a:noFill/>
        </p:spPr>
        <p:style>
          <a:lnRef idx="1">
            <a:schemeClr val="accent4">
              <a:tint val="9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Скругленный прямоугольник 33"/>
          <p:cNvSpPr/>
          <p:nvPr/>
        </p:nvSpPr>
        <p:spPr>
          <a:xfrm>
            <a:off x="2233419" y="1318217"/>
            <a:ext cx="7443675" cy="1608684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alpha val="80000"/>
              <a:hueOff val="0"/>
              <a:satOff val="0"/>
              <a:lumOff val="0"/>
              <a:alphaOff val="0"/>
            </a:schemeClr>
          </a:fillRef>
          <a:effectRef idx="2">
            <a:schemeClr val="accent4">
              <a:alpha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5" name="Группа 34"/>
          <p:cNvGrpSpPr/>
          <p:nvPr/>
        </p:nvGrpSpPr>
        <p:grpSpPr>
          <a:xfrm>
            <a:off x="2514904" y="1585627"/>
            <a:ext cx="7443675" cy="1608684"/>
            <a:chOff x="2474372" y="1585626"/>
            <a:chExt cx="7443675" cy="1608684"/>
          </a:xfrm>
        </p:grpSpPr>
        <p:sp>
          <p:nvSpPr>
            <p:cNvPr id="52" name="Скругленный прямоугольник 51"/>
            <p:cNvSpPr/>
            <p:nvPr/>
          </p:nvSpPr>
          <p:spPr>
            <a:xfrm>
              <a:off x="2474372" y="1585626"/>
              <a:ext cx="7443675" cy="1608684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3" name="Скругленный прямоугольник 9"/>
            <p:cNvSpPr txBox="1"/>
            <p:nvPr/>
          </p:nvSpPr>
          <p:spPr>
            <a:xfrm>
              <a:off x="2521489" y="1632743"/>
              <a:ext cx="7349441" cy="15144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У </a:t>
              </a:r>
              <a:r>
                <a:rPr lang="ru-RU" sz="2400" b="1" kern="1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процесі</a:t>
              </a:r>
              <a:r>
                <a:rPr lang="ru-RU" sz="2400" b="1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400" b="1" kern="1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роботи</a:t>
              </a:r>
              <a:r>
                <a:rPr lang="ru-RU" sz="2400" b="1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400" b="1" kern="1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гуртка</a:t>
              </a:r>
              <a:r>
                <a:rPr lang="ru-RU" sz="2400" b="1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студентами </a:t>
              </a:r>
              <a:r>
                <a:rPr lang="ru-RU" sz="2400" b="1" kern="1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здійснюється</a:t>
              </a:r>
              <a:endParaRPr lang="uk-UA" sz="2400" b="1" kern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endParaRPr>
            </a:p>
          </p:txBody>
        </p:sp>
      </p:grpSp>
      <p:sp>
        <p:nvSpPr>
          <p:cNvPr id="36" name="Скругленный прямоугольник 35"/>
          <p:cNvSpPr/>
          <p:nvPr/>
        </p:nvSpPr>
        <p:spPr>
          <a:xfrm>
            <a:off x="44080" y="3663688"/>
            <a:ext cx="2533361" cy="1608684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alpha val="70000"/>
              <a:hueOff val="0"/>
              <a:satOff val="0"/>
              <a:lumOff val="0"/>
              <a:alphaOff val="0"/>
            </a:schemeClr>
          </a:fillRef>
          <a:effectRef idx="2">
            <a:schemeClr val="accent4">
              <a:alpha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7" name="Группа 36"/>
          <p:cNvGrpSpPr/>
          <p:nvPr/>
        </p:nvGrpSpPr>
        <p:grpSpPr>
          <a:xfrm>
            <a:off x="325564" y="3931098"/>
            <a:ext cx="2533361" cy="1608684"/>
            <a:chOff x="285032" y="3931097"/>
            <a:chExt cx="2533361" cy="1608684"/>
          </a:xfrm>
        </p:grpSpPr>
        <p:sp>
          <p:nvSpPr>
            <p:cNvPr id="50" name="Скругленный прямоугольник 49"/>
            <p:cNvSpPr/>
            <p:nvPr/>
          </p:nvSpPr>
          <p:spPr>
            <a:xfrm>
              <a:off x="285032" y="3931097"/>
              <a:ext cx="2533361" cy="1608684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4">
                <a:tint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1" name="Скругленный прямоугольник 12"/>
            <p:cNvSpPr txBox="1"/>
            <p:nvPr/>
          </p:nvSpPr>
          <p:spPr>
            <a:xfrm>
              <a:off x="332149" y="3978214"/>
              <a:ext cx="2439127" cy="15144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0" i="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Освоєння технологій НДР у сфері картографічного забезпечення землекористування</a:t>
              </a:r>
              <a:endParaRPr lang="uk-UA" sz="1600" b="0" i="0" kern="1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140411" y="3663688"/>
            <a:ext cx="2533361" cy="1608684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alpha val="70000"/>
              <a:hueOff val="0"/>
              <a:satOff val="0"/>
              <a:lumOff val="0"/>
              <a:alphaOff val="0"/>
            </a:schemeClr>
          </a:fillRef>
          <a:effectRef idx="2">
            <a:schemeClr val="accent4">
              <a:alpha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9" name="Группа 38"/>
          <p:cNvGrpSpPr/>
          <p:nvPr/>
        </p:nvGrpSpPr>
        <p:grpSpPr>
          <a:xfrm>
            <a:off x="3421895" y="3931098"/>
            <a:ext cx="2533361" cy="1608684"/>
            <a:chOff x="3381363" y="3931097"/>
            <a:chExt cx="2533361" cy="1608684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3381363" y="3931097"/>
              <a:ext cx="2533361" cy="1608684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4">
                <a:tint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Скругленный прямоугольник 15"/>
            <p:cNvSpPr txBox="1"/>
            <p:nvPr/>
          </p:nvSpPr>
          <p:spPr>
            <a:xfrm>
              <a:off x="3428480" y="3978214"/>
              <a:ext cx="2439127" cy="15144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0" i="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Оволодіння методикою виконання НДР, підготовки та виголошення доповідей</a:t>
              </a:r>
              <a:endParaRPr lang="uk-UA" sz="1600" b="0" i="0" kern="1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40" name="Скругленный прямоугольник 39"/>
          <p:cNvSpPr/>
          <p:nvPr/>
        </p:nvSpPr>
        <p:spPr>
          <a:xfrm>
            <a:off x="6236742" y="3663688"/>
            <a:ext cx="2533361" cy="1608684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alpha val="70000"/>
              <a:hueOff val="0"/>
              <a:satOff val="0"/>
              <a:lumOff val="0"/>
              <a:alphaOff val="0"/>
            </a:schemeClr>
          </a:fillRef>
          <a:effectRef idx="2">
            <a:schemeClr val="accent4">
              <a:alpha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1" name="Группа 40"/>
          <p:cNvGrpSpPr/>
          <p:nvPr/>
        </p:nvGrpSpPr>
        <p:grpSpPr>
          <a:xfrm>
            <a:off x="6518226" y="3931098"/>
            <a:ext cx="2533361" cy="1608684"/>
            <a:chOff x="6477694" y="3931097"/>
            <a:chExt cx="2533361" cy="1608684"/>
          </a:xfrm>
        </p:grpSpPr>
        <p:sp>
          <p:nvSpPr>
            <p:cNvPr id="46" name="Скругленный прямоугольник 45"/>
            <p:cNvSpPr/>
            <p:nvPr/>
          </p:nvSpPr>
          <p:spPr>
            <a:xfrm>
              <a:off x="6477694" y="3931097"/>
              <a:ext cx="2533361" cy="1608684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4">
                <a:tint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Скругленный прямоугольник 18"/>
            <p:cNvSpPr txBox="1"/>
            <p:nvPr/>
          </p:nvSpPr>
          <p:spPr>
            <a:xfrm>
              <a:off x="6524811" y="3978214"/>
              <a:ext cx="2439127" cy="15144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0" i="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Оволодіння навиками ведення наукової дискусії у сфері картографічного забезпечення землевпорядкування</a:t>
              </a:r>
              <a:endParaRPr lang="uk-UA" sz="1600" b="0" i="0" kern="1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42" name="Скругленный прямоугольник 41"/>
          <p:cNvSpPr/>
          <p:nvPr/>
        </p:nvSpPr>
        <p:spPr>
          <a:xfrm>
            <a:off x="9333073" y="3663688"/>
            <a:ext cx="2533361" cy="1608684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alpha val="70000"/>
              <a:hueOff val="0"/>
              <a:satOff val="0"/>
              <a:lumOff val="0"/>
              <a:alphaOff val="0"/>
            </a:schemeClr>
          </a:fillRef>
          <a:effectRef idx="2">
            <a:schemeClr val="accent4">
              <a:alpha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3" name="Группа 42"/>
          <p:cNvGrpSpPr/>
          <p:nvPr/>
        </p:nvGrpSpPr>
        <p:grpSpPr>
          <a:xfrm>
            <a:off x="9614558" y="3931098"/>
            <a:ext cx="2533361" cy="1608684"/>
            <a:chOff x="9574026" y="3931097"/>
            <a:chExt cx="2533361" cy="1608684"/>
          </a:xfrm>
        </p:grpSpPr>
        <p:sp>
          <p:nvSpPr>
            <p:cNvPr id="44" name="Скругленный прямоугольник 43"/>
            <p:cNvSpPr/>
            <p:nvPr/>
          </p:nvSpPr>
          <p:spPr>
            <a:xfrm>
              <a:off x="9574026" y="3931097"/>
              <a:ext cx="2533361" cy="1608684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4">
                <a:tint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Скругленный прямоугольник 21"/>
            <p:cNvSpPr txBox="1"/>
            <p:nvPr/>
          </p:nvSpPr>
          <p:spPr>
            <a:xfrm>
              <a:off x="9621143" y="3978214"/>
              <a:ext cx="2439127" cy="15144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0" i="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Оволодіння методикою підготовки публікацій</a:t>
              </a:r>
              <a:endParaRPr lang="uk-UA" sz="1600" b="0" i="0" kern="1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855460" y="521462"/>
            <a:ext cx="457202" cy="1221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64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08399" y="-3026067"/>
            <a:ext cx="1033673" cy="776166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4B0ADB-527F-A58C-9372-D8502ED6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0"/>
          <p:cNvSpPr/>
          <p:nvPr/>
        </p:nvSpPr>
        <p:spPr>
          <a:xfrm>
            <a:off x="3557388" y="572444"/>
            <a:ext cx="4931966" cy="586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667" dirty="0">
                <a:solidFill>
                  <a:srgbClr val="38512F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Очікувані результати:</a:t>
            </a:r>
            <a:endParaRPr lang="en-US" sz="3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1"/>
          <p:cNvSpPr/>
          <p:nvPr/>
        </p:nvSpPr>
        <p:spPr>
          <a:xfrm>
            <a:off x="698104" y="1704579"/>
            <a:ext cx="149523" cy="293291"/>
          </a:xfrm>
          <a:prstGeom prst="roundRect">
            <a:avLst>
              <a:gd name="adj" fmla="val 20012"/>
            </a:avLst>
          </a:prstGeom>
          <a:solidFill>
            <a:srgbClr val="F3E7D4"/>
          </a:solidFill>
          <a:ln/>
        </p:spPr>
      </p:sp>
      <p:sp>
        <p:nvSpPr>
          <p:cNvPr id="12" name="Text 2"/>
          <p:cNvSpPr/>
          <p:nvPr/>
        </p:nvSpPr>
        <p:spPr>
          <a:xfrm>
            <a:off x="1146770" y="1704579"/>
            <a:ext cx="9753203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Підвищення рівня знань та навичок студентів у галузі картографічного моделювання.</a:t>
            </a:r>
            <a:endParaRPr lang="en-US" sz="18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3"/>
          <p:cNvSpPr/>
          <p:nvPr/>
        </p:nvSpPr>
        <p:spPr>
          <a:xfrm>
            <a:off x="997248" y="2197299"/>
            <a:ext cx="149523" cy="293291"/>
          </a:xfrm>
          <a:prstGeom prst="roundRect">
            <a:avLst>
              <a:gd name="adj" fmla="val 20012"/>
            </a:avLst>
          </a:prstGeom>
          <a:solidFill>
            <a:srgbClr val="F3E7D4"/>
          </a:solidFill>
          <a:ln/>
        </p:spPr>
      </p:sp>
      <p:sp>
        <p:nvSpPr>
          <p:cNvPr id="14" name="Text 4"/>
          <p:cNvSpPr/>
          <p:nvPr/>
        </p:nvSpPr>
        <p:spPr>
          <a:xfrm>
            <a:off x="1445915" y="2197299"/>
            <a:ext cx="6314480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Вирішення актуальних проблем природокористування.</a:t>
            </a:r>
            <a:endParaRPr lang="en-US" sz="18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5"/>
          <p:cNvSpPr/>
          <p:nvPr/>
        </p:nvSpPr>
        <p:spPr>
          <a:xfrm>
            <a:off x="1296492" y="2690020"/>
            <a:ext cx="149523" cy="293291"/>
          </a:xfrm>
          <a:prstGeom prst="roundRect">
            <a:avLst>
              <a:gd name="adj" fmla="val 20012"/>
            </a:avLst>
          </a:prstGeom>
          <a:solidFill>
            <a:srgbClr val="F3E7D4"/>
          </a:solidFill>
          <a:ln/>
        </p:spPr>
      </p:sp>
      <p:sp>
        <p:nvSpPr>
          <p:cNvPr id="16" name="Text 6"/>
          <p:cNvSpPr/>
          <p:nvPr/>
        </p:nvSpPr>
        <p:spPr>
          <a:xfrm>
            <a:off x="1745159" y="2690020"/>
            <a:ext cx="6154936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Розвиток наукового та творчого потенціалу студентів.</a:t>
            </a:r>
            <a:endParaRPr lang="en-US" sz="18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7"/>
          <p:cNvSpPr/>
          <p:nvPr/>
        </p:nvSpPr>
        <p:spPr>
          <a:xfrm>
            <a:off x="1595735" y="3182740"/>
            <a:ext cx="149523" cy="293291"/>
          </a:xfrm>
          <a:prstGeom prst="roundRect">
            <a:avLst>
              <a:gd name="adj" fmla="val 20012"/>
            </a:avLst>
          </a:prstGeom>
          <a:solidFill>
            <a:srgbClr val="F3E7D4"/>
          </a:solidFill>
          <a:ln/>
        </p:spPr>
      </p:sp>
      <p:sp>
        <p:nvSpPr>
          <p:cNvPr id="18" name="Text 8"/>
          <p:cNvSpPr/>
          <p:nvPr/>
        </p:nvSpPr>
        <p:spPr>
          <a:xfrm>
            <a:off x="2044403" y="3182740"/>
            <a:ext cx="5547419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Розвиток аналітичного та критичного мислення.</a:t>
            </a:r>
            <a:endParaRPr lang="en-US" sz="18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hape 9"/>
          <p:cNvSpPr/>
          <p:nvPr/>
        </p:nvSpPr>
        <p:spPr>
          <a:xfrm>
            <a:off x="1296492" y="3675460"/>
            <a:ext cx="149523" cy="293291"/>
          </a:xfrm>
          <a:prstGeom prst="roundRect">
            <a:avLst>
              <a:gd name="adj" fmla="val 20012"/>
            </a:avLst>
          </a:prstGeom>
          <a:solidFill>
            <a:srgbClr val="F3E7D4"/>
          </a:solidFill>
          <a:ln/>
        </p:spPr>
      </p:sp>
      <p:sp>
        <p:nvSpPr>
          <p:cNvPr id="20" name="Text 10"/>
          <p:cNvSpPr/>
          <p:nvPr/>
        </p:nvSpPr>
        <p:spPr>
          <a:xfrm>
            <a:off x="1745159" y="3675460"/>
            <a:ext cx="7239794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Вміння самостійно працювати над дослідницькими проектами.</a:t>
            </a:r>
            <a:endParaRPr lang="en-US" sz="18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hape 11"/>
          <p:cNvSpPr/>
          <p:nvPr/>
        </p:nvSpPr>
        <p:spPr>
          <a:xfrm>
            <a:off x="997248" y="4168180"/>
            <a:ext cx="149523" cy="293291"/>
          </a:xfrm>
          <a:prstGeom prst="roundRect">
            <a:avLst>
              <a:gd name="adj" fmla="val 20012"/>
            </a:avLst>
          </a:prstGeom>
          <a:solidFill>
            <a:srgbClr val="F3E7D4"/>
          </a:solidFill>
          <a:ln/>
        </p:spPr>
      </p:sp>
      <p:sp>
        <p:nvSpPr>
          <p:cNvPr id="22" name="Text 12"/>
          <p:cNvSpPr/>
          <p:nvPr/>
        </p:nvSpPr>
        <p:spPr>
          <a:xfrm>
            <a:off x="1445915" y="4168180"/>
            <a:ext cx="9340453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Оволодіння навичками публічних виступів та презентації результатів досліджень.</a:t>
            </a:r>
            <a:endParaRPr lang="en-US" sz="18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Shape 13"/>
          <p:cNvSpPr/>
          <p:nvPr/>
        </p:nvSpPr>
        <p:spPr>
          <a:xfrm>
            <a:off x="698104" y="4660900"/>
            <a:ext cx="149523" cy="293291"/>
          </a:xfrm>
          <a:prstGeom prst="roundRect">
            <a:avLst>
              <a:gd name="adj" fmla="val 20012"/>
            </a:avLst>
          </a:prstGeom>
          <a:solidFill>
            <a:srgbClr val="F3E7D4"/>
          </a:solidFill>
          <a:ln/>
        </p:spPr>
      </p:sp>
      <p:sp>
        <p:nvSpPr>
          <p:cNvPr id="24" name="Text 14"/>
          <p:cNvSpPr/>
          <p:nvPr/>
        </p:nvSpPr>
        <p:spPr>
          <a:xfrm>
            <a:off x="1146770" y="4660900"/>
            <a:ext cx="7310338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Вміння генерувати нові ідеї та знаходити нестандартні рішення.</a:t>
            </a:r>
            <a:endParaRPr lang="en-US" sz="18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Shape 15"/>
          <p:cNvSpPr/>
          <p:nvPr/>
        </p:nvSpPr>
        <p:spPr>
          <a:xfrm>
            <a:off x="997248" y="5153620"/>
            <a:ext cx="149523" cy="293291"/>
          </a:xfrm>
          <a:prstGeom prst="roundRect">
            <a:avLst>
              <a:gd name="adj" fmla="val 20012"/>
            </a:avLst>
          </a:prstGeom>
          <a:solidFill>
            <a:srgbClr val="F3E7D4"/>
          </a:solidFill>
          <a:ln/>
        </p:spPr>
      </p:sp>
      <p:sp>
        <p:nvSpPr>
          <p:cNvPr id="26" name="Text 16"/>
          <p:cNvSpPr/>
          <p:nvPr/>
        </p:nvSpPr>
        <p:spPr>
          <a:xfrm>
            <a:off x="1445915" y="5153620"/>
            <a:ext cx="8686205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Підготовка оригінальних картографічних продуктів (карт, атласів, веб-карт).</a:t>
            </a:r>
            <a:endParaRPr lang="en-US" sz="18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Shape 17"/>
          <p:cNvSpPr/>
          <p:nvPr/>
        </p:nvSpPr>
        <p:spPr>
          <a:xfrm>
            <a:off x="1296492" y="5646341"/>
            <a:ext cx="149523" cy="293291"/>
          </a:xfrm>
          <a:prstGeom prst="roundRect">
            <a:avLst>
              <a:gd name="adj" fmla="val 20012"/>
            </a:avLst>
          </a:prstGeom>
          <a:solidFill>
            <a:srgbClr val="F3E7D4"/>
          </a:solidFill>
          <a:ln/>
        </p:spPr>
      </p:sp>
      <p:sp>
        <p:nvSpPr>
          <p:cNvPr id="28" name="Text 18"/>
          <p:cNvSpPr/>
          <p:nvPr/>
        </p:nvSpPr>
        <p:spPr>
          <a:xfrm>
            <a:off x="1745158" y="5646341"/>
            <a:ext cx="7357070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Підвищення конкурентоспроможності студентів на ринку праці.</a:t>
            </a:r>
            <a:endParaRPr lang="en-US" sz="18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743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928256" y="-2664141"/>
            <a:ext cx="2138620" cy="7761667"/>
          </a:xfrm>
          <a:prstGeom prst="rect">
            <a:avLst/>
          </a:prstGeom>
        </p:spPr>
      </p:pic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042" y="626963"/>
            <a:ext cx="6385918" cy="15555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042"/>
              </a:lnSpc>
            </a:pPr>
            <a:r>
              <a:rPr lang="en-US" sz="3250" dirty="0">
                <a:solidFill>
                  <a:srgbClr val="38512F"/>
                </a:solidFill>
                <a:latin typeface="Lora" panose="020B0604020202020204" charset="-52"/>
                <a:ea typeface="Lora" pitchFamily="34" charset="-122"/>
                <a:cs typeface="Lora" pitchFamily="34" charset="-120"/>
              </a:rPr>
              <a:t>Гурток «Картографічне моделювання проблем природокористування»</a:t>
            </a:r>
            <a:endParaRPr lang="en-US" sz="3250" dirty="0">
              <a:latin typeface="Lora" panose="020B0604020202020204" charset="-52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17042" y="2446933"/>
            <a:ext cx="3104853" cy="1810344"/>
          </a:xfrm>
          <a:prstGeom prst="roundRect">
            <a:avLst>
              <a:gd name="adj" fmla="val 1691"/>
            </a:avLst>
          </a:prstGeom>
          <a:solidFill>
            <a:srgbClr val="F3E7D4"/>
          </a:solidFill>
          <a:ln/>
        </p:spPr>
      </p:sp>
      <p:sp>
        <p:nvSpPr>
          <p:cNvPr id="5" name="Text 2"/>
          <p:cNvSpPr/>
          <p:nvPr/>
        </p:nvSpPr>
        <p:spPr>
          <a:xfrm>
            <a:off x="793254" y="2623145"/>
            <a:ext cx="2074168" cy="259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3A3630"/>
                </a:solidFill>
                <a:latin typeface="Lora" panose="020B0604020202020204" charset="-52"/>
                <a:ea typeface="Lora" pitchFamily="34" charset="-122"/>
                <a:cs typeface="Lora" pitchFamily="34" charset="-120"/>
              </a:rPr>
              <a:t>Картографування</a:t>
            </a:r>
            <a:endParaRPr lang="en-US" sz="1625" dirty="0">
              <a:latin typeface="Lora" panose="020B0604020202020204" charset="-52"/>
            </a:endParaRPr>
          </a:p>
        </p:txBody>
      </p:sp>
      <p:sp>
        <p:nvSpPr>
          <p:cNvPr id="6" name="Text 3"/>
          <p:cNvSpPr/>
          <p:nvPr/>
        </p:nvSpPr>
        <p:spPr>
          <a:xfrm>
            <a:off x="793254" y="2988171"/>
            <a:ext cx="2752428" cy="8462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375" dirty="0">
                <a:solidFill>
                  <a:srgbClr val="3A3630"/>
                </a:solidFill>
                <a:latin typeface="Lora" panose="020B0604020202020204" charset="-52"/>
                <a:ea typeface="Source Sans Pro" pitchFamily="34" charset="-122"/>
                <a:cs typeface="Source Sans Pro" pitchFamily="34" charset="-120"/>
              </a:rPr>
              <a:t>Дослідження методів та технологій створення карт для аналізу проблем природокористування</a:t>
            </a:r>
            <a:endParaRPr lang="en-US" sz="1375" dirty="0">
              <a:latin typeface="Lora" panose="020B0604020202020204" charset="-52"/>
            </a:endParaRPr>
          </a:p>
        </p:txBody>
      </p:sp>
      <p:sp>
        <p:nvSpPr>
          <p:cNvPr id="7" name="Shape 4"/>
          <p:cNvSpPr/>
          <p:nvPr/>
        </p:nvSpPr>
        <p:spPr>
          <a:xfrm>
            <a:off x="3898107" y="2446933"/>
            <a:ext cx="3104853" cy="1810344"/>
          </a:xfrm>
          <a:prstGeom prst="roundRect">
            <a:avLst>
              <a:gd name="adj" fmla="val 1691"/>
            </a:avLst>
          </a:prstGeom>
          <a:solidFill>
            <a:srgbClr val="F3E7D4"/>
          </a:solidFill>
          <a:ln/>
        </p:spPr>
      </p:sp>
      <p:sp>
        <p:nvSpPr>
          <p:cNvPr id="8" name="Text 5"/>
          <p:cNvSpPr/>
          <p:nvPr/>
        </p:nvSpPr>
        <p:spPr>
          <a:xfrm>
            <a:off x="4074319" y="2623145"/>
            <a:ext cx="2074168" cy="259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3A3630"/>
                </a:solidFill>
                <a:latin typeface="Lora" panose="020B0604020202020204" charset="-52"/>
                <a:ea typeface="Lora" pitchFamily="34" charset="-122"/>
                <a:cs typeface="Lora" pitchFamily="34" charset="-120"/>
              </a:rPr>
              <a:t>Геоінформатика</a:t>
            </a:r>
            <a:endParaRPr lang="en-US" sz="1625" dirty="0">
              <a:latin typeface="Lora" panose="020B0604020202020204" charset="-52"/>
            </a:endParaRPr>
          </a:p>
        </p:txBody>
      </p:sp>
      <p:sp>
        <p:nvSpPr>
          <p:cNvPr id="9" name="Text 6"/>
          <p:cNvSpPr/>
          <p:nvPr/>
        </p:nvSpPr>
        <p:spPr>
          <a:xfrm>
            <a:off x="4074319" y="2988171"/>
            <a:ext cx="2752428" cy="8462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375" dirty="0">
                <a:solidFill>
                  <a:srgbClr val="3A3630"/>
                </a:solidFill>
                <a:latin typeface="Lora" panose="020B0604020202020204" charset="-52"/>
                <a:ea typeface="Source Sans Pro" pitchFamily="34" charset="-122"/>
                <a:cs typeface="Source Sans Pro" pitchFamily="34" charset="-120"/>
              </a:rPr>
              <a:t>Використання ГІС-технологій для моделювання та аналізу просторових даних</a:t>
            </a:r>
            <a:endParaRPr lang="en-US" sz="1375" dirty="0">
              <a:latin typeface="Lora" panose="020B0604020202020204" charset="-52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17042" y="4363045"/>
            <a:ext cx="6385918" cy="1281608"/>
          </a:xfrm>
          <a:prstGeom prst="roundRect">
            <a:avLst>
              <a:gd name="adj" fmla="val 2064"/>
            </a:avLst>
          </a:prstGeom>
          <a:solidFill>
            <a:srgbClr val="F3E7D4"/>
          </a:solidFill>
          <a:ln/>
        </p:spPr>
      </p:sp>
      <p:sp>
        <p:nvSpPr>
          <p:cNvPr id="11" name="Text 8"/>
          <p:cNvSpPr/>
          <p:nvPr/>
        </p:nvSpPr>
        <p:spPr>
          <a:xfrm>
            <a:off x="793254" y="4363045"/>
            <a:ext cx="2074168" cy="259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3A3630"/>
                </a:solidFill>
                <a:latin typeface="Lora" panose="020B0604020202020204" charset="-52"/>
                <a:ea typeface="Lora" pitchFamily="34" charset="-122"/>
                <a:cs typeface="Lora" pitchFamily="34" charset="-120"/>
              </a:rPr>
              <a:t>Природні ресурси</a:t>
            </a:r>
            <a:endParaRPr lang="en-US" sz="1625" dirty="0">
              <a:latin typeface="Lora" panose="020B0604020202020204" charset="-52"/>
            </a:endParaRPr>
          </a:p>
        </p:txBody>
      </p:sp>
      <p:sp>
        <p:nvSpPr>
          <p:cNvPr id="12" name="Text 9"/>
          <p:cNvSpPr/>
          <p:nvPr/>
        </p:nvSpPr>
        <p:spPr>
          <a:xfrm>
            <a:off x="793254" y="4728071"/>
            <a:ext cx="6033493" cy="564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375" dirty="0">
                <a:solidFill>
                  <a:srgbClr val="3A3630"/>
                </a:solidFill>
                <a:latin typeface="Lora" panose="020B0604020202020204" charset="-52"/>
                <a:ea typeface="Source Sans Pro" pitchFamily="34" charset="-122"/>
                <a:cs typeface="Source Sans Pro" pitchFamily="34" charset="-120"/>
              </a:rPr>
              <a:t>Вивчення підходів до раціонального використання та збереження природних ресурсів</a:t>
            </a:r>
            <a:endParaRPr lang="en-US" sz="1375" dirty="0">
              <a:latin typeface="Lora" panose="020B0604020202020204" charset="-52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17042" y="5666780"/>
            <a:ext cx="6385918" cy="564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375" dirty="0">
                <a:solidFill>
                  <a:srgbClr val="3A3630"/>
                </a:solidFill>
                <a:latin typeface="Lora" panose="020B0604020202020204" charset="-52"/>
                <a:ea typeface="Source Sans Pro" pitchFamily="34" charset="-122"/>
                <a:cs typeface="Source Sans Pro" pitchFamily="34" charset="-120"/>
              </a:rPr>
              <a:t>досліджував широкий спектр тем, пов'язаних з картографуванням, геоінформатикою та раціональним використанням природних ресурсів.</a:t>
            </a:r>
            <a:endParaRPr lang="en-US" sz="1375" dirty="0">
              <a:latin typeface="Lora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44714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167666-0120-4715-A304-E25D7045FE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>
            <a:off x="-294853" y="0"/>
            <a:ext cx="9144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  <a:softEdge rad="546100"/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343510" y="-1768425"/>
            <a:ext cx="1003699" cy="6177064"/>
          </a:xfrm>
          <a:prstGeom prst="rect">
            <a:avLst/>
          </a:prstGeom>
        </p:spPr>
      </p:pic>
      <p:sp>
        <p:nvSpPr>
          <p:cNvPr id="17" name="Text 0"/>
          <p:cNvSpPr/>
          <p:nvPr/>
        </p:nvSpPr>
        <p:spPr>
          <a:xfrm>
            <a:off x="5169197" y="818258"/>
            <a:ext cx="6425605" cy="10036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917"/>
              </a:lnSpc>
            </a:pPr>
            <a:r>
              <a:rPr lang="en-US" sz="3125" dirty="0">
                <a:solidFill>
                  <a:srgbClr val="38512F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Основні напрями досліджень гуртківців 2024-2025 року:</a:t>
            </a:r>
            <a:endParaRPr lang="en-US" sz="312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Image 1" descr="preencoded.png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69197" y="1924249"/>
            <a:ext cx="853182" cy="4268986"/>
          </a:xfrm>
          <a:prstGeom prst="rect">
            <a:avLst/>
          </a:prstGeom>
        </p:spPr>
      </p:pic>
      <p:sp>
        <p:nvSpPr>
          <p:cNvPr id="19" name="Text 1"/>
          <p:cNvSpPr/>
          <p:nvPr/>
        </p:nvSpPr>
        <p:spPr>
          <a:xfrm>
            <a:off x="6278265" y="2094806"/>
            <a:ext cx="4365328" cy="25082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542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Методологія картографічного моделювання:</a:t>
            </a:r>
            <a:endParaRPr lang="en-US" sz="154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2"/>
          <p:cNvSpPr/>
          <p:nvPr/>
        </p:nvSpPr>
        <p:spPr>
          <a:xfrm>
            <a:off x="6278265" y="2447925"/>
            <a:ext cx="5316538" cy="5461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 anchor="t"/>
          <a:lstStyle/>
          <a:p>
            <a:pPr marL="285739" indent="-285739">
              <a:lnSpc>
                <a:spcPts val="2125"/>
              </a:lnSpc>
              <a:buSzPct val="100000"/>
              <a:buFont typeface="+mj-lt"/>
              <a:buAutoNum type="arabicPeriod"/>
            </a:pPr>
            <a:r>
              <a:rPr lang="en-US" sz="1333" dirty="0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Розробка алгоритмів створення топографічних карт з використанням новітніх сканерів.</a:t>
            </a:r>
            <a:endParaRPr lang="en-US" sz="13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3"/>
          <p:cNvSpPr/>
          <p:nvPr/>
        </p:nvSpPr>
        <p:spPr>
          <a:xfrm>
            <a:off x="6278265" y="3053656"/>
            <a:ext cx="5316538" cy="5461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 anchor="t"/>
          <a:lstStyle/>
          <a:p>
            <a:pPr marL="285739" indent="-285739">
              <a:lnSpc>
                <a:spcPts val="2125"/>
              </a:lnSpc>
              <a:buSzPct val="100000"/>
              <a:buFont typeface="+mj-lt"/>
              <a:buAutoNum type="arabicPeriod" startAt="2"/>
            </a:pPr>
            <a:r>
              <a:rPr lang="en-US" sz="1333" dirty="0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Картографічне моделювання стану компонентів навколишнього середовища.</a:t>
            </a:r>
            <a:endParaRPr lang="en-US" sz="13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4"/>
          <p:cNvSpPr/>
          <p:nvPr/>
        </p:nvSpPr>
        <p:spPr>
          <a:xfrm>
            <a:off x="6278265" y="3659386"/>
            <a:ext cx="5316538" cy="5461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 anchor="t"/>
          <a:lstStyle/>
          <a:p>
            <a:pPr marL="285739" indent="-285739">
              <a:lnSpc>
                <a:spcPts val="2125"/>
              </a:lnSpc>
              <a:buSzPct val="100000"/>
              <a:buFont typeface="+mj-lt"/>
              <a:buAutoNum type="arabicPeriod" startAt="3"/>
            </a:pPr>
            <a:r>
              <a:rPr lang="en-US" sz="1333" dirty="0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Аналіз впливу землекористування на світову продовольчу безпеку.</a:t>
            </a:r>
            <a:endParaRPr lang="en-US" sz="13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5"/>
          <p:cNvSpPr/>
          <p:nvPr/>
        </p:nvSpPr>
        <p:spPr>
          <a:xfrm>
            <a:off x="6278265" y="4265117"/>
            <a:ext cx="5316538" cy="5461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 anchor="t"/>
          <a:lstStyle/>
          <a:p>
            <a:pPr marL="285739" indent="-285739">
              <a:lnSpc>
                <a:spcPts val="2125"/>
              </a:lnSpc>
              <a:buSzPct val="100000"/>
              <a:buFont typeface="+mj-lt"/>
              <a:buAutoNum type="arabicPeriod" startAt="4"/>
            </a:pPr>
            <a:r>
              <a:rPr lang="en-US" sz="1333" dirty="0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Ознайомлення з вітчизняними та зарубіжними дослідженнями з картографічного моделювання.</a:t>
            </a:r>
            <a:endParaRPr lang="en-US" sz="13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6"/>
          <p:cNvSpPr/>
          <p:nvPr/>
        </p:nvSpPr>
        <p:spPr>
          <a:xfrm>
            <a:off x="6278265" y="4870847"/>
            <a:ext cx="5316538" cy="5461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 anchor="t"/>
          <a:lstStyle/>
          <a:p>
            <a:pPr marL="285739" indent="-285739">
              <a:lnSpc>
                <a:spcPts val="2125"/>
              </a:lnSpc>
              <a:buSzPct val="100000"/>
              <a:buFont typeface="+mj-lt"/>
              <a:buAutoNum type="arabicPeriod" startAt="5"/>
            </a:pPr>
            <a:r>
              <a:rPr lang="en-US" sz="1333" dirty="0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Розробка картографічних методів досліджень стану компонентів навколишнього середовища.</a:t>
            </a:r>
            <a:endParaRPr lang="en-US" sz="13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7"/>
          <p:cNvSpPr/>
          <p:nvPr/>
        </p:nvSpPr>
        <p:spPr>
          <a:xfrm>
            <a:off x="6278265" y="5476578"/>
            <a:ext cx="5316538" cy="5461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 anchor="t"/>
          <a:lstStyle/>
          <a:p>
            <a:pPr marL="285739" indent="-285739">
              <a:lnSpc>
                <a:spcPts val="2125"/>
              </a:lnSpc>
              <a:buSzPct val="100000"/>
              <a:buFont typeface="+mj-lt"/>
              <a:buAutoNum type="arabicPeriod" startAt="6"/>
            </a:pPr>
            <a:r>
              <a:rPr lang="en-US" sz="1333" dirty="0">
                <a:solidFill>
                  <a:srgbClr val="3A3630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Вивчення динамічної картографії, веб-картографування, використання аерокосмічної інформації в картографуванні.</a:t>
            </a:r>
            <a:endParaRPr lang="en-US" sz="13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929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305336" y="-2124734"/>
            <a:ext cx="5555357" cy="11725105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436860" y="343297"/>
            <a:ext cx="3499048" cy="367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3600" dirty="0">
                <a:solidFill>
                  <a:srgbClr val="38512F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Прикладні дослідження: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089650" y="960140"/>
            <a:ext cx="12700" cy="5555357"/>
          </a:xfrm>
          <a:prstGeom prst="roundRect">
            <a:avLst>
              <a:gd name="adj" fmla="val 147454"/>
            </a:avLst>
          </a:prstGeom>
          <a:solidFill>
            <a:srgbClr val="D9CDBA"/>
          </a:solidFill>
          <a:ln/>
        </p:spPr>
      </p:sp>
      <p:sp>
        <p:nvSpPr>
          <p:cNvPr id="4" name="Shape 2"/>
          <p:cNvSpPr/>
          <p:nvPr/>
        </p:nvSpPr>
        <p:spPr>
          <a:xfrm>
            <a:off x="5593804" y="1234579"/>
            <a:ext cx="374452" cy="12700"/>
          </a:xfrm>
          <a:prstGeom prst="roundRect">
            <a:avLst>
              <a:gd name="adj" fmla="val 147454"/>
            </a:avLst>
          </a:prstGeom>
          <a:solidFill>
            <a:srgbClr val="D9CDBA"/>
          </a:solidFill>
          <a:ln/>
        </p:spPr>
      </p:sp>
      <p:sp>
        <p:nvSpPr>
          <p:cNvPr id="5" name="Shape 3"/>
          <p:cNvSpPr/>
          <p:nvPr/>
        </p:nvSpPr>
        <p:spPr>
          <a:xfrm>
            <a:off x="5955556" y="1100534"/>
            <a:ext cx="280888" cy="280888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7844" y="1130796"/>
            <a:ext cx="176213" cy="220266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436860" y="1084957"/>
            <a:ext cx="5034955" cy="367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Картографічне моделювання стану земельних ресурсів Рівненської області.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6223744" y="1858764"/>
            <a:ext cx="374452" cy="12700"/>
          </a:xfrm>
          <a:prstGeom prst="roundRect">
            <a:avLst>
              <a:gd name="adj" fmla="val 147454"/>
            </a:avLst>
          </a:prstGeom>
          <a:solidFill>
            <a:srgbClr val="D9CDBA"/>
          </a:solidFill>
          <a:ln/>
        </p:spPr>
      </p:sp>
      <p:sp>
        <p:nvSpPr>
          <p:cNvPr id="9" name="Shape 6"/>
          <p:cNvSpPr/>
          <p:nvPr/>
        </p:nvSpPr>
        <p:spPr>
          <a:xfrm>
            <a:off x="5955556" y="1724719"/>
            <a:ext cx="280888" cy="280888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7844" y="1754982"/>
            <a:ext cx="176213" cy="220266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6720185" y="1709143"/>
            <a:ext cx="5034955" cy="367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Дослідження стану малих річок та їх змін під впливом діяльності людини.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5593804" y="2420541"/>
            <a:ext cx="374452" cy="12700"/>
          </a:xfrm>
          <a:prstGeom prst="roundRect">
            <a:avLst>
              <a:gd name="adj" fmla="val 147454"/>
            </a:avLst>
          </a:prstGeom>
          <a:solidFill>
            <a:srgbClr val="D9CDBA"/>
          </a:solidFill>
          <a:ln/>
        </p:spPr>
      </p:sp>
      <p:sp>
        <p:nvSpPr>
          <p:cNvPr id="13" name="Shape 9"/>
          <p:cNvSpPr/>
          <p:nvPr/>
        </p:nvSpPr>
        <p:spPr>
          <a:xfrm>
            <a:off x="5955556" y="2286496"/>
            <a:ext cx="280888" cy="280888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7844" y="2316758"/>
            <a:ext cx="176213" cy="220266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436860" y="2270919"/>
            <a:ext cx="5034955" cy="367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Створення цифрових карт національних парків та заповідників для моніторингу їх стану.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1"/>
          <p:cNvSpPr/>
          <p:nvPr/>
        </p:nvSpPr>
        <p:spPr>
          <a:xfrm>
            <a:off x="6223744" y="2982318"/>
            <a:ext cx="374452" cy="12700"/>
          </a:xfrm>
          <a:prstGeom prst="roundRect">
            <a:avLst>
              <a:gd name="adj" fmla="val 147454"/>
            </a:avLst>
          </a:prstGeom>
          <a:solidFill>
            <a:srgbClr val="D9CDBA"/>
          </a:solidFill>
          <a:ln/>
        </p:spPr>
      </p:sp>
      <p:sp>
        <p:nvSpPr>
          <p:cNvPr id="17" name="Shape 12"/>
          <p:cNvSpPr/>
          <p:nvPr/>
        </p:nvSpPr>
        <p:spPr>
          <a:xfrm>
            <a:off x="5955556" y="2848273"/>
            <a:ext cx="280888" cy="280888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7844" y="2878535"/>
            <a:ext cx="176213" cy="220266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6720185" y="2832696"/>
            <a:ext cx="5034955" cy="5506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Аналіз досвіду картографічного моделювання проблем землекористування, лісокористування, водокористування, агропромислового комплексу.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hape 14"/>
          <p:cNvSpPr/>
          <p:nvPr/>
        </p:nvSpPr>
        <p:spPr>
          <a:xfrm>
            <a:off x="5593804" y="3544094"/>
            <a:ext cx="374452" cy="12700"/>
          </a:xfrm>
          <a:prstGeom prst="roundRect">
            <a:avLst>
              <a:gd name="adj" fmla="val 147454"/>
            </a:avLst>
          </a:prstGeom>
          <a:solidFill>
            <a:srgbClr val="D9CDBA"/>
          </a:solidFill>
          <a:ln/>
        </p:spPr>
      </p:sp>
      <p:sp>
        <p:nvSpPr>
          <p:cNvPr id="21" name="Shape 15"/>
          <p:cNvSpPr/>
          <p:nvPr/>
        </p:nvSpPr>
        <p:spPr>
          <a:xfrm>
            <a:off x="5955556" y="3410049"/>
            <a:ext cx="280888" cy="280888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844" y="3440311"/>
            <a:ext cx="176213" cy="220266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436860" y="3394472"/>
            <a:ext cx="5034955" cy="367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Створення картографічних моделей стану та використання земельних ресурсів.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Shape 17"/>
          <p:cNvSpPr/>
          <p:nvPr/>
        </p:nvSpPr>
        <p:spPr>
          <a:xfrm>
            <a:off x="6223744" y="4105870"/>
            <a:ext cx="374452" cy="12700"/>
          </a:xfrm>
          <a:prstGeom prst="roundRect">
            <a:avLst>
              <a:gd name="adj" fmla="val 147454"/>
            </a:avLst>
          </a:prstGeom>
          <a:solidFill>
            <a:srgbClr val="D9CDBA"/>
          </a:solidFill>
          <a:ln/>
        </p:spPr>
      </p:sp>
      <p:sp>
        <p:nvSpPr>
          <p:cNvPr id="25" name="Shape 18"/>
          <p:cNvSpPr/>
          <p:nvPr/>
        </p:nvSpPr>
        <p:spPr>
          <a:xfrm>
            <a:off x="5955556" y="3971826"/>
            <a:ext cx="280888" cy="280888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</p:sp>
      <p:pic>
        <p:nvPicPr>
          <p:cNvPr id="26" name="Image 5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7844" y="4002088"/>
            <a:ext cx="176213" cy="220266"/>
          </a:xfrm>
          <a:prstGeom prst="rect">
            <a:avLst/>
          </a:prstGeom>
        </p:spPr>
      </p:pic>
      <p:sp>
        <p:nvSpPr>
          <p:cNvPr id="27" name="Text 19"/>
          <p:cNvSpPr/>
          <p:nvPr/>
        </p:nvSpPr>
        <p:spPr>
          <a:xfrm>
            <a:off x="6720185" y="3956249"/>
            <a:ext cx="5034955" cy="367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Дослідження деградаційних процесів на землях сільськогосподарського призначення.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Shape 20"/>
          <p:cNvSpPr/>
          <p:nvPr/>
        </p:nvSpPr>
        <p:spPr>
          <a:xfrm>
            <a:off x="5593804" y="4667647"/>
            <a:ext cx="374452" cy="12700"/>
          </a:xfrm>
          <a:prstGeom prst="roundRect">
            <a:avLst>
              <a:gd name="adj" fmla="val 147454"/>
            </a:avLst>
          </a:prstGeom>
          <a:solidFill>
            <a:srgbClr val="D9CDBA"/>
          </a:solidFill>
          <a:ln/>
        </p:spPr>
      </p:sp>
      <p:sp>
        <p:nvSpPr>
          <p:cNvPr id="29" name="Shape 21"/>
          <p:cNvSpPr/>
          <p:nvPr/>
        </p:nvSpPr>
        <p:spPr>
          <a:xfrm>
            <a:off x="5955556" y="4533603"/>
            <a:ext cx="280888" cy="280888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</p:sp>
      <p:pic>
        <p:nvPicPr>
          <p:cNvPr id="30" name="Image 6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7844" y="4563865"/>
            <a:ext cx="176213" cy="220266"/>
          </a:xfrm>
          <a:prstGeom prst="rect">
            <a:avLst/>
          </a:prstGeom>
        </p:spPr>
      </p:pic>
      <p:sp>
        <p:nvSpPr>
          <p:cNvPr id="31" name="Text 22"/>
          <p:cNvSpPr/>
          <p:nvPr/>
        </p:nvSpPr>
        <p:spPr>
          <a:xfrm>
            <a:off x="634603" y="4518025"/>
            <a:ext cx="4837212" cy="1835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/>
            <a:r>
              <a:rPr lang="en-US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Геоінформаційно-картографічне </a:t>
            </a:r>
            <a:r>
              <a:rPr lang="en-US" dirty="0" err="1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моделювання</a:t>
            </a:r>
            <a:r>
              <a:rPr lang="en-US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 </a:t>
            </a:r>
            <a:endParaRPr lang="uk-UA" dirty="0">
              <a:solidFill>
                <a:srgbClr val="3A3630"/>
              </a:solidFill>
              <a:latin typeface="Times New Roman" panose="02020603050405020304" pitchFamily="18" charset="0"/>
              <a:ea typeface="Lora" pitchFamily="34" charset="-122"/>
              <a:cs typeface="Times New Roman" panose="02020603050405020304" pitchFamily="18" charset="0"/>
            </a:endParaRPr>
          </a:p>
          <a:p>
            <a:pPr algn="r"/>
            <a:r>
              <a:rPr lang="en-US" dirty="0" err="1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ерозійних</a:t>
            </a:r>
            <a:r>
              <a:rPr lang="en-US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 процесів.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Shape 23"/>
          <p:cNvSpPr/>
          <p:nvPr/>
        </p:nvSpPr>
        <p:spPr>
          <a:xfrm>
            <a:off x="6223744" y="5229423"/>
            <a:ext cx="374452" cy="12700"/>
          </a:xfrm>
          <a:prstGeom prst="roundRect">
            <a:avLst>
              <a:gd name="adj" fmla="val 147454"/>
            </a:avLst>
          </a:prstGeom>
          <a:solidFill>
            <a:srgbClr val="D9CDBA"/>
          </a:solidFill>
          <a:ln/>
        </p:spPr>
      </p:sp>
      <p:sp>
        <p:nvSpPr>
          <p:cNvPr id="33" name="Shape 24"/>
          <p:cNvSpPr/>
          <p:nvPr/>
        </p:nvSpPr>
        <p:spPr>
          <a:xfrm>
            <a:off x="5955556" y="5095379"/>
            <a:ext cx="280888" cy="280888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</p:sp>
      <p:pic>
        <p:nvPicPr>
          <p:cNvPr id="34" name="Image 7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07844" y="5125641"/>
            <a:ext cx="176213" cy="220266"/>
          </a:xfrm>
          <a:prstGeom prst="rect">
            <a:avLst/>
          </a:prstGeom>
        </p:spPr>
      </p:pic>
      <p:sp>
        <p:nvSpPr>
          <p:cNvPr id="35" name="Text 25"/>
          <p:cNvSpPr/>
          <p:nvPr/>
        </p:nvSpPr>
        <p:spPr>
          <a:xfrm>
            <a:off x="6720185" y="5079802"/>
            <a:ext cx="3993853" cy="1835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Цифрове атласне </a:t>
            </a:r>
            <a:r>
              <a:rPr lang="en-US" dirty="0" err="1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картографування</a:t>
            </a:r>
            <a:r>
              <a:rPr lang="en-US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 </a:t>
            </a:r>
            <a:endParaRPr lang="uk-UA" dirty="0">
              <a:solidFill>
                <a:srgbClr val="3A3630"/>
              </a:solidFill>
              <a:latin typeface="Times New Roman" panose="02020603050405020304" pitchFamily="18" charset="0"/>
              <a:ea typeface="Lora" pitchFamily="34" charset="-122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земельних</a:t>
            </a:r>
            <a:r>
              <a:rPr lang="en-US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 ресурсів.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Shape 26"/>
          <p:cNvSpPr/>
          <p:nvPr/>
        </p:nvSpPr>
        <p:spPr>
          <a:xfrm>
            <a:off x="5593804" y="5791200"/>
            <a:ext cx="374452" cy="12700"/>
          </a:xfrm>
          <a:prstGeom prst="roundRect">
            <a:avLst>
              <a:gd name="adj" fmla="val 147454"/>
            </a:avLst>
          </a:prstGeom>
          <a:solidFill>
            <a:srgbClr val="D9CDBA"/>
          </a:solidFill>
          <a:ln/>
        </p:spPr>
      </p:sp>
      <p:sp>
        <p:nvSpPr>
          <p:cNvPr id="37" name="Shape 27"/>
          <p:cNvSpPr/>
          <p:nvPr/>
        </p:nvSpPr>
        <p:spPr>
          <a:xfrm>
            <a:off x="5955556" y="5657156"/>
            <a:ext cx="280888" cy="280888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</p:sp>
      <p:pic>
        <p:nvPicPr>
          <p:cNvPr id="38" name="Image 8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07844" y="5687418"/>
            <a:ext cx="176213" cy="220266"/>
          </a:xfrm>
          <a:prstGeom prst="rect">
            <a:avLst/>
          </a:prstGeom>
        </p:spPr>
      </p:pic>
      <p:sp>
        <p:nvSpPr>
          <p:cNvPr id="39" name="Text 28"/>
          <p:cNvSpPr/>
          <p:nvPr/>
        </p:nvSpPr>
        <p:spPr>
          <a:xfrm>
            <a:off x="436860" y="5641579"/>
            <a:ext cx="5034955" cy="367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dirty="0">
                <a:solidFill>
                  <a:srgbClr val="3A3630"/>
                </a:solidFill>
                <a:latin typeface="Times New Roman" panose="02020603050405020304" pitchFamily="18" charset="0"/>
                <a:ea typeface="Lora" pitchFamily="34" charset="-122"/>
                <a:cs typeface="Times New Roman" panose="02020603050405020304" pitchFamily="18" charset="0"/>
              </a:rPr>
              <a:t>Створення цифрових атласів річково-басейнових систем, вартості земель, моделей забезпечення розвитку поселень.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951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930178" y="-4666063"/>
            <a:ext cx="2138620" cy="1176551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05234" y="576583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000" algn="ctr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засіданнях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2024-2025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брали участь 38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членів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числі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аспіранта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DBEA809-1943-4993-8D91-D4B386B35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055" y="312657"/>
            <a:ext cx="3328685" cy="249651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715B5F-FBF4-4BD0-8283-9F2E2FB49A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1311" y="312657"/>
            <a:ext cx="4097866" cy="3073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DCBA2E-76DB-4ADE-B0B2-0E80DF5F6D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183" y="3020819"/>
            <a:ext cx="3328685" cy="24965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D491A2-FA3F-4DB2-B977-56AEB68FB3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4133" y="3656768"/>
            <a:ext cx="3851433" cy="28885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7DE52A-8603-4C2B-A39B-A6E202F725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9930" y="393984"/>
            <a:ext cx="3502447" cy="26268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DF05FFE-9D6D-4E7B-BAF0-8D196FD38E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1312" y="3099376"/>
            <a:ext cx="3502447" cy="262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67218"/>
      </p:ext>
    </p:extLst>
  </p:cSld>
  <p:clrMapOvr>
    <a:masterClrMapping/>
  </p:clrMapOvr>
  <p:transition spd="slow">
    <p:pull/>
  </p:transition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9168DCE-134F-4610-A6AA-88CEBE8D71D2}">
  <ds:schemaRefs>
    <ds:schemaRef ds:uri="http://schemas.microsoft.com/sharepoint/v3"/>
    <ds:schemaRef ds:uri="http://purl.org/dc/terms/"/>
    <ds:schemaRef ds:uri="16c05727-aa75-4e4a-9b5f-8a80a1165891"/>
    <ds:schemaRef ds:uri="http://purl.org/dc/dcmitype/"/>
    <ds:schemaRef ds:uri="230e9df3-be65-4c73-a93b-d1236ebd677e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EDE3176-A15D-46A3-BDDB-64A0D73632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ABF691C-888B-4061-8A6F-D5CE84A0254B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</TotalTime>
  <Words>1048</Words>
  <Application>Microsoft Office PowerPoint</Application>
  <PresentationFormat>Широкий екран</PresentationFormat>
  <Paragraphs>109</Paragraphs>
  <Slides>17</Slides>
  <Notes>15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Helvetica Neue</vt:lpstr>
      <vt:lpstr>Lora</vt:lpstr>
      <vt:lpstr>Times New Roman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У процесі роботи гуртківці працюють з новітніми електронними приладами</vt:lpstr>
      <vt:lpstr>Презентація PowerPoint</vt:lpstr>
      <vt:lpstr>Презентація PowerPoint</vt:lpstr>
      <vt:lpstr>Досягнуті результати роботи гуртка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Presentation</dc:title>
  <dc:creator>Янина</dc:creator>
  <cp:lastModifiedBy>Дениc Алєксєєв</cp:lastModifiedBy>
  <cp:revision>12</cp:revision>
  <dcterms:created xsi:type="dcterms:W3CDTF">2024-02-14T19:04:18Z</dcterms:created>
  <dcterms:modified xsi:type="dcterms:W3CDTF">2025-04-13T19:12:36Z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