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3" r:id="rId5"/>
    <p:sldId id="272" r:id="rId6"/>
    <p:sldId id="259" r:id="rId7"/>
    <p:sldId id="262" r:id="rId8"/>
    <p:sldId id="419" r:id="rId9"/>
    <p:sldId id="281" r:id="rId10"/>
    <p:sldId id="420" r:id="rId11"/>
    <p:sldId id="421" r:id="rId12"/>
    <p:sldId id="422" r:id="rId13"/>
    <p:sldId id="339" r:id="rId14"/>
    <p:sldId id="340" r:id="rId15"/>
    <p:sldId id="333" r:id="rId16"/>
    <p:sldId id="264" r:id="rId17"/>
    <p:sldId id="263" r:id="rId18"/>
    <p:sldId id="265" r:id="rId19"/>
    <p:sldId id="274" r:id="rId20"/>
    <p:sldId id="424" r:id="rId21"/>
    <p:sldId id="423" r:id="rId22"/>
    <p:sldId id="282" r:id="rId23"/>
    <p:sldId id="276" r:id="rId24"/>
    <p:sldId id="277" r:id="rId25"/>
    <p:sldId id="278" r:id="rId26"/>
    <p:sldId id="280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2" autoAdjust="0"/>
    <p:restoredTop sz="94660"/>
  </p:normalViewPr>
  <p:slideViewPr>
    <p:cSldViewPr>
      <p:cViewPr varScale="1">
        <p:scale>
          <a:sx n="69" d="100"/>
          <a:sy n="69" d="100"/>
        </p:scale>
        <p:origin x="145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772816"/>
            <a:ext cx="9144000" cy="13849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Студентський науковий гурток </a:t>
            </a:r>
          </a:p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«Геодезія» 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2021 – 2022 навчальний рік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4890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Факультет землевпорядкування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Кафедра геодезії та картографії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59492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/>
              <a:t>Керівник</a:t>
            </a:r>
            <a:r>
              <a:rPr lang="ru-RU" b="1" dirty="0"/>
              <a:t> </a:t>
            </a:r>
            <a:r>
              <a:rPr lang="ru-RU" b="1" dirty="0" err="1"/>
              <a:t>гуртка</a:t>
            </a:r>
            <a:r>
              <a:rPr lang="ru-RU" b="1" dirty="0"/>
              <a:t>: </a:t>
            </a:r>
            <a:r>
              <a:rPr lang="ru-RU" b="1" dirty="0" err="1"/>
              <a:t>к.е.н</a:t>
            </a:r>
            <a:r>
              <a:rPr lang="ru-RU" b="1" dirty="0"/>
              <a:t>, доц., </a:t>
            </a:r>
            <a:r>
              <a:rPr lang="uk-UA" b="1" dirty="0"/>
              <a:t>доцент кафедри геодезії та картографії</a:t>
            </a:r>
            <a:r>
              <a:rPr lang="ru-RU" b="1" dirty="0"/>
              <a:t>,</a:t>
            </a:r>
            <a:br>
              <a:rPr lang="ru-RU" b="1" dirty="0"/>
            </a:br>
            <a:r>
              <a:rPr lang="ru-RU" b="1" dirty="0"/>
              <a:t>Шевченко Олександр Вікторович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56584" y="5949280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Староста </a:t>
            </a:r>
            <a:r>
              <a:rPr lang="ru-RU" b="1" dirty="0" err="1"/>
              <a:t>гуртка</a:t>
            </a:r>
            <a:r>
              <a:rPr lang="ru-RU" b="1" dirty="0"/>
              <a:t>: студентка </a:t>
            </a:r>
            <a:r>
              <a:rPr lang="uk-UA" b="1" dirty="0"/>
              <a:t>4 </a:t>
            </a:r>
            <a:r>
              <a:rPr lang="ru-RU" b="1" dirty="0"/>
              <a:t>курсу</a:t>
            </a:r>
            <a:endParaRPr lang="en-US" b="1" dirty="0"/>
          </a:p>
          <a:p>
            <a:pPr algn="ctr"/>
            <a:r>
              <a:rPr lang="uk-UA" b="1" dirty="0"/>
              <a:t>факультету землевпорядкування</a:t>
            </a:r>
            <a:br>
              <a:rPr lang="ru-RU" b="1" dirty="0"/>
            </a:br>
            <a:r>
              <a:rPr lang="ru-RU" b="1" dirty="0" err="1"/>
              <a:t>Іщенко</a:t>
            </a:r>
            <a:r>
              <a:rPr lang="ru-RU" b="1" dirty="0"/>
              <a:t> </a:t>
            </a:r>
            <a:r>
              <a:rPr lang="ru-RU" b="1" dirty="0" err="1"/>
              <a:t>Надія</a:t>
            </a:r>
            <a:r>
              <a:rPr lang="ru-RU" b="1" dirty="0"/>
              <a:t> </a:t>
            </a:r>
            <a:r>
              <a:rPr lang="ru-RU" b="1" dirty="0" err="1"/>
              <a:t>Олегівна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8EFB8-AFD3-4822-9A99-23F6579B3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4"/>
            <a:ext cx="5295900" cy="1123950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чоловік, костюм, краватка&#10;&#10;Автоматично згенерований опис">
            <a:extLst>
              <a:ext uri="{FF2B5EF4-FFF2-40B4-BE49-F238E27FC236}">
                <a16:creationId xmlns:a16="http://schemas.microsoft.com/office/drawing/2014/main" id="{E2BD48A9-0C6B-4B03-9212-0E23DE82DC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1202024" y="3345849"/>
            <a:ext cx="2238944" cy="2600931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одяг, жінка, стоячий&#10;&#10;Автоматично згенерований опис">
            <a:extLst>
              <a:ext uri="{FF2B5EF4-FFF2-40B4-BE49-F238E27FC236}">
                <a16:creationId xmlns:a16="http://schemas.microsoft.com/office/drawing/2014/main" id="{DD0AA2ED-0E01-4728-A6B0-1BF934B6A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26056"/>
            <a:ext cx="2429086" cy="26232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6660232" y="2917439"/>
            <a:ext cx="2483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/>
              <a:t>Ортофотоплан</a:t>
            </a:r>
            <a:r>
              <a:rPr lang="uk-UA" sz="2800" b="1" dirty="0"/>
              <a:t> 6-го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A645DE-1D64-4B1B-8ECD-3B2D947CF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6" t="13561" r="39544" b="13582"/>
          <a:stretch/>
        </p:blipFill>
        <p:spPr>
          <a:xfrm>
            <a:off x="108762" y="1109139"/>
            <a:ext cx="6551470" cy="57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0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960764" y="970694"/>
            <a:ext cx="722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/>
              <a:t>Ортофотоплан</a:t>
            </a:r>
            <a:r>
              <a:rPr lang="uk-UA" sz="2800" b="1" dirty="0"/>
              <a:t> 3-го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C1528F-A1B6-4274-9C99-32DBA8D7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6580" r="16926" b="12182"/>
          <a:stretch/>
        </p:blipFill>
        <p:spPr>
          <a:xfrm>
            <a:off x="733903" y="1486630"/>
            <a:ext cx="7676193" cy="53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1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141343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побудови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модель об’єктів місцевості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D4963-C378-4C49-B58F-F11B166AC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16384" r="3538" b="37394"/>
          <a:stretch/>
        </p:blipFill>
        <p:spPr>
          <a:xfrm>
            <a:off x="17659" y="4473430"/>
            <a:ext cx="6552728" cy="23762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07B9F5-B394-4D90-9A0E-87E051706848}"/>
              </a:ext>
            </a:extLst>
          </p:cNvPr>
          <p:cNvSpPr txBox="1"/>
          <p:nvPr/>
        </p:nvSpPr>
        <p:spPr>
          <a:xfrm>
            <a:off x="6106899" y="1035399"/>
            <a:ext cx="3012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1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16" name="Пряма зі стрілкою 15">
            <a:extLst>
              <a:ext uri="{FF2B5EF4-FFF2-40B4-BE49-F238E27FC236}">
                <a16:creationId xmlns:a16="http://schemas.microsoft.com/office/drawing/2014/main" id="{B0BA9A0F-815A-45E7-8C41-CC3BF6C164C8}"/>
              </a:ext>
            </a:extLst>
          </p:cNvPr>
          <p:cNvCxnSpPr>
            <a:cxnSpLocks/>
          </p:cNvCxnSpPr>
          <p:nvPr/>
        </p:nvCxnSpPr>
        <p:spPr>
          <a:xfrm flipH="1">
            <a:off x="6075178" y="1706306"/>
            <a:ext cx="30445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D32925-1807-40F4-8564-6D1571B416EA}"/>
              </a:ext>
            </a:extLst>
          </p:cNvPr>
          <p:cNvSpPr txBox="1"/>
          <p:nvPr/>
        </p:nvSpPr>
        <p:spPr>
          <a:xfrm>
            <a:off x="6520764" y="5377697"/>
            <a:ext cx="2605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4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18" name="Пряма зі стрілкою 17">
            <a:extLst>
              <a:ext uri="{FF2B5EF4-FFF2-40B4-BE49-F238E27FC236}">
                <a16:creationId xmlns:a16="http://schemas.microsoft.com/office/drawing/2014/main" id="{F7823E63-E856-49F0-8B94-A78E1F9123B4}"/>
              </a:ext>
            </a:extLst>
          </p:cNvPr>
          <p:cNvCxnSpPr>
            <a:cxnSpLocks/>
          </p:cNvCxnSpPr>
          <p:nvPr/>
        </p:nvCxnSpPr>
        <p:spPr>
          <a:xfrm flipH="1">
            <a:off x="6570388" y="6237312"/>
            <a:ext cx="2555953" cy="21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725AD7-1E93-440A-BDFF-975AD60D0004}"/>
              </a:ext>
            </a:extLst>
          </p:cNvPr>
          <p:cNvSpPr txBox="1"/>
          <p:nvPr/>
        </p:nvSpPr>
        <p:spPr>
          <a:xfrm>
            <a:off x="755576" y="3574757"/>
            <a:ext cx="3670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3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22" name="Пряма зі стрілкою 21">
            <a:extLst>
              <a:ext uri="{FF2B5EF4-FFF2-40B4-BE49-F238E27FC236}">
                <a16:creationId xmlns:a16="http://schemas.microsoft.com/office/drawing/2014/main" id="{098C7916-9808-4EB3-9A91-E472276D91AE}"/>
              </a:ext>
            </a:extLst>
          </p:cNvPr>
          <p:cNvCxnSpPr>
            <a:cxnSpLocks/>
          </p:cNvCxnSpPr>
          <p:nvPr/>
        </p:nvCxnSpPr>
        <p:spPr>
          <a:xfrm>
            <a:off x="755576" y="4221088"/>
            <a:ext cx="37927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B1498D-AD0C-45EF-B8C4-59911C63E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0" t="19185" r="24366" b="34593"/>
          <a:stretch/>
        </p:blipFill>
        <p:spPr>
          <a:xfrm>
            <a:off x="4548305" y="2481073"/>
            <a:ext cx="4648200" cy="2376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4BBD6-FDE4-4AB3-B322-C3B9D4686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88" t="18756" r="2750" b="24788"/>
          <a:stretch/>
        </p:blipFill>
        <p:spPr>
          <a:xfrm>
            <a:off x="24247" y="773221"/>
            <a:ext cx="6026684" cy="26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14785-6737-493A-AAD9-16B8DD0CC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" y="1655193"/>
            <a:ext cx="4261730" cy="242580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931778" y="1070019"/>
            <a:ext cx="7632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Цифрова модель рельєфу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цифрової моделі рельєфу</a:t>
            </a:r>
            <a:endParaRPr lang="uk-UA" sz="22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0592A3-13C1-4DA3-92F1-13B2D829E3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27590" r="7476" b="31791"/>
          <a:stretch/>
        </p:blipFill>
        <p:spPr>
          <a:xfrm>
            <a:off x="-81656" y="4592960"/>
            <a:ext cx="6311871" cy="2232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B3D31-B090-416C-BE34-D6C5B0BE4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060" y="1626980"/>
            <a:ext cx="3857686" cy="24513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3C7124-FA8F-4E75-B606-9329702203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26" t="12182" r="25375" b="26189"/>
          <a:stretch/>
        </p:blipFill>
        <p:spPr>
          <a:xfrm>
            <a:off x="6228184" y="4348638"/>
            <a:ext cx="2808312" cy="24823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21E247-B0BF-41FE-BB78-220F99950913}"/>
              </a:ext>
            </a:extLst>
          </p:cNvPr>
          <p:cNvSpPr txBox="1"/>
          <p:nvPr/>
        </p:nvSpPr>
        <p:spPr>
          <a:xfrm>
            <a:off x="1803809" y="6196530"/>
            <a:ext cx="3744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Навчальні корпуси 10, 4, 3 та 2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D942D-221F-4D95-AA25-2843B2FFD52F}"/>
              </a:ext>
            </a:extLst>
          </p:cNvPr>
          <p:cNvSpPr txBox="1"/>
          <p:nvPr/>
        </p:nvSpPr>
        <p:spPr>
          <a:xfrm>
            <a:off x="4788024" y="4077072"/>
            <a:ext cx="3988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Навчальний корпус 1 та гуртожитки 11, 10, 12, 9 НУБіП України </a:t>
            </a:r>
            <a:endParaRPr lang="uk-UA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7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asha\Desktop\091.jpg">
            <a:extLst>
              <a:ext uri="{FF2B5EF4-FFF2-40B4-BE49-F238E27FC236}">
                <a16:creationId xmlns:a16="http://schemas.microsoft.com/office/drawing/2014/main" id="{A2EB5269-AD4B-4484-B2F3-2344DA97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832D2-6B00-4955-B5DC-63E0B9E0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72" y="571532"/>
            <a:ext cx="3907157" cy="3385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7640C-1501-498E-AABE-6E30822A3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929" y="612713"/>
            <a:ext cx="3717503" cy="33445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CCA3F1-36DC-42B2-AC95-F11E4A02B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96" y="4003963"/>
            <a:ext cx="7642436" cy="2801737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AB969ADB-CA6C-4357-AC03-AA4C60FB8D0F}"/>
              </a:ext>
            </a:extLst>
          </p:cNvPr>
          <p:cNvSpPr/>
          <p:nvPr/>
        </p:nvSpPr>
        <p:spPr>
          <a:xfrm>
            <a:off x="0" y="146796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розрахунку об’ємів земляних робіт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75565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asha\Desktop\091.jpg">
            <a:extLst>
              <a:ext uri="{FF2B5EF4-FFF2-40B4-BE49-F238E27FC236}">
                <a16:creationId xmlns:a16="http://schemas.microsoft.com/office/drawing/2014/main" id="{04C084ED-E92B-4998-9169-EC80ACBFB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9" name="Рисунок 8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8ADA1727-C386-4B9E-A620-CCD53C3EA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853"/>
            <a:ext cx="2927012" cy="2927012"/>
          </a:xfrm>
          <a:prstGeom prst="rect">
            <a:avLst/>
          </a:prstGeom>
        </p:spPr>
      </p:pic>
      <p:pic>
        <p:nvPicPr>
          <p:cNvPr id="11" name="Рисунок 10" descr="Зображення, що містить будівля, надворі, жовтий, небо&#10;&#10;Опис створено автоматично">
            <a:extLst>
              <a:ext uri="{FF2B5EF4-FFF2-40B4-BE49-F238E27FC236}">
                <a16:creationId xmlns:a16="http://schemas.microsoft.com/office/drawing/2014/main" id="{8E6E6977-E48F-421B-9F80-FCA3541DC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765043"/>
            <a:ext cx="2927013" cy="2927013"/>
          </a:xfrm>
          <a:prstGeom prst="rect">
            <a:avLst/>
          </a:prstGeom>
        </p:spPr>
      </p:pic>
      <p:pic>
        <p:nvPicPr>
          <p:cNvPr id="13" name="Рисунок 12" descr="Зображення, що містить контейнер&#10;&#10;Опис створено автоматично">
            <a:extLst>
              <a:ext uri="{FF2B5EF4-FFF2-40B4-BE49-F238E27FC236}">
                <a16:creationId xmlns:a16="http://schemas.microsoft.com/office/drawing/2014/main" id="{9C0219C0-4E72-4395-BB84-EC0F81C2F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24" y="765043"/>
            <a:ext cx="2993253" cy="2927013"/>
          </a:xfrm>
          <a:prstGeom prst="rect">
            <a:avLst/>
          </a:prstGeom>
        </p:spPr>
      </p:pic>
      <p:pic>
        <p:nvPicPr>
          <p:cNvPr id="15" name="Рисунок 14" descr="Зображення, що містить дерево, небо, надворі&#10;&#10;Опис створено автоматично">
            <a:extLst>
              <a:ext uri="{FF2B5EF4-FFF2-40B4-BE49-F238E27FC236}">
                <a16:creationId xmlns:a16="http://schemas.microsoft.com/office/drawing/2014/main" id="{E826F592-7DE2-4D4C-88F7-72728B088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546"/>
            <a:ext cx="2927013" cy="2927013"/>
          </a:xfrm>
          <a:prstGeom prst="rect">
            <a:avLst/>
          </a:prstGeom>
        </p:spPr>
      </p:pic>
      <p:pic>
        <p:nvPicPr>
          <p:cNvPr id="17" name="Рисунок 16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38D29BC3-BAA8-43FB-929D-484517405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3830546"/>
            <a:ext cx="2927014" cy="2927014"/>
          </a:xfrm>
          <a:prstGeom prst="rect">
            <a:avLst/>
          </a:prstGeom>
        </p:spPr>
      </p:pic>
      <p:pic>
        <p:nvPicPr>
          <p:cNvPr id="21" name="Рисунок 20" descr="Зображення, що містить дерево, сніг, надворі&#10;&#10;Опис створено автоматично">
            <a:extLst>
              <a:ext uri="{FF2B5EF4-FFF2-40B4-BE49-F238E27FC236}">
                <a16:creationId xmlns:a16="http://schemas.microsoft.com/office/drawing/2014/main" id="{86512AA9-87F3-494B-A2AC-68E7A77A6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63" y="3830546"/>
            <a:ext cx="2927014" cy="2927014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567EE268-983D-43B5-BAD0-CB734A443DC9}"/>
              </a:ext>
            </a:extLst>
          </p:cNvPr>
          <p:cNvSpPr/>
          <p:nvPr/>
        </p:nvSpPr>
        <p:spPr>
          <a:xfrm>
            <a:off x="0" y="26491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ведення термального моніторингу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1353195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2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методиками математичної обробки результатів геодезичних вимірювань</a:t>
            </a:r>
            <a:endParaRPr lang="uk-UA" sz="2200" b="1" i="1" dirty="0"/>
          </a:p>
        </p:txBody>
      </p:sp>
      <p:pic>
        <p:nvPicPr>
          <p:cNvPr id="18437" name="Picture 5" descr="C:\Users\Sasha\Desktop\INeHx6I_188 (1).jpg"/>
          <p:cNvPicPr>
            <a:picLocks noChangeAspect="1" noChangeArrowheads="1"/>
          </p:cNvPicPr>
          <p:nvPr/>
        </p:nvPicPr>
        <p:blipFill>
          <a:blip r:embed="rId3" cstate="print"/>
          <a:srcRect l="12065" b="36479"/>
          <a:stretch>
            <a:fillRect/>
          </a:stretch>
        </p:blipFill>
        <p:spPr bwMode="auto">
          <a:xfrm>
            <a:off x="0" y="2564904"/>
            <a:ext cx="4457396" cy="4293096"/>
          </a:xfrm>
          <a:prstGeom prst="rect">
            <a:avLst/>
          </a:prstGeom>
          <a:noFill/>
        </p:spPr>
      </p:pic>
      <p:pic>
        <p:nvPicPr>
          <p:cNvPr id="18434" name="Picture 2" descr="D:\Саша\Кафедра\Студентський науковий гурток Геодезія\фото на парах\IMAG176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44018" t="3726" r="8637" b="23615"/>
          <a:stretch>
            <a:fillRect/>
          </a:stretch>
        </p:blipFill>
        <p:spPr bwMode="auto">
          <a:xfrm>
            <a:off x="1776037" y="1966193"/>
            <a:ext cx="3057649" cy="2806308"/>
          </a:xfrm>
          <a:prstGeom prst="rect">
            <a:avLst/>
          </a:prstGeom>
          <a:noFill/>
        </p:spPr>
      </p:pic>
      <p:pic>
        <p:nvPicPr>
          <p:cNvPr id="8" name="Picture 6" descr="C:\Users\Sasha\Desktop\GEValuVqB2Q.jpg"/>
          <p:cNvPicPr>
            <a:picLocks noChangeAspect="1" noChangeArrowheads="1"/>
          </p:cNvPicPr>
          <p:nvPr/>
        </p:nvPicPr>
        <p:blipFill rotWithShape="1">
          <a:blip r:embed="rId5" cstate="print"/>
          <a:srcRect l="7555" t="10200" r="21067" b="49626"/>
          <a:stretch/>
        </p:blipFill>
        <p:spPr bwMode="auto">
          <a:xfrm>
            <a:off x="5209976" y="3905672"/>
            <a:ext cx="3934024" cy="2952328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дерево, надворі, трава, небо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D7677D34-3256-4C3F-9D79-87B1937891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21651"/>
          <a:stretch/>
        </p:blipFill>
        <p:spPr>
          <a:xfrm>
            <a:off x="4904986" y="1789069"/>
            <a:ext cx="3415133" cy="26230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освоєння технологій створення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топографо-картографічних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матеріалів за результатами геодезичних вимірювань</a:t>
            </a:r>
            <a:endParaRPr lang="uk-UA" sz="2200" b="1" i="1" dirty="0"/>
          </a:p>
        </p:txBody>
      </p:sp>
      <p:pic>
        <p:nvPicPr>
          <p:cNvPr id="8" name="Picture 3" descr="D:\Саша\Кафедра\Студентський науковий гурток Геодезія\Події\IMAG1758.jpg"/>
          <p:cNvPicPr>
            <a:picLocks noChangeAspect="1" noChangeArrowheads="1"/>
          </p:cNvPicPr>
          <p:nvPr/>
        </p:nvPicPr>
        <p:blipFill>
          <a:blip r:embed="rId4" cstate="print"/>
          <a:srcRect l="9033" t="11765"/>
          <a:stretch>
            <a:fillRect/>
          </a:stretch>
        </p:blipFill>
        <p:spPr bwMode="auto">
          <a:xfrm>
            <a:off x="-36512" y="2924944"/>
            <a:ext cx="5076056" cy="3403302"/>
          </a:xfrm>
          <a:prstGeom prst="rect">
            <a:avLst/>
          </a:prstGeom>
          <a:noFill/>
        </p:spPr>
      </p:pic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836989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5" imgW="22707483" imgH="32098946" progId="AcroExch.Document.DC">
                  <p:embed/>
                </p:oleObj>
              </mc:Choice>
              <mc:Fallback>
                <p:oleObj name="Acrobat Document" r:id="rId5" imgW="22707483" imgH="32098946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6989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2987824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7" imgW="22707483" imgH="32098946" progId="AcroExch.Document.DC">
                  <p:embed/>
                </p:oleObj>
              </mc:Choice>
              <mc:Fallback>
                <p:oleObj name="Acrobat Document" r:id="rId7" imgW="22707483" imgH="32098946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9399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оволодіння методикою виконання науково-дослідної роботи, підготовки та виголошення доповідей за результатами досліджень</a:t>
            </a:r>
            <a:endParaRPr lang="uk-UA" sz="22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233750"/>
            <a:ext cx="8064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Опубліковано </a:t>
            </a:r>
            <a:r>
              <a:rPr lang="uk-UA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2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тез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та матеріалів доповідей членів гуртка у збірниках конференцій різних рангів;</a:t>
            </a:r>
          </a:p>
        </p:txBody>
      </p:sp>
      <p:pic>
        <p:nvPicPr>
          <p:cNvPr id="4" name="Рисунок 3" descr="Зображення, що містить у приміщенні, стеля, стіл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3951A22E-8507-4868-B013-6C8FC2B4A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3" b="10026"/>
          <a:stretch/>
        </p:blipFill>
        <p:spPr>
          <a:xfrm>
            <a:off x="54880" y="3356992"/>
            <a:ext cx="9034240" cy="33934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Публікації членів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27659" y="1340768"/>
            <a:ext cx="5810471" cy="47262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Іщенко Надія.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Продовольство, біоекономіка, природні ресурси, сільське господарство та навколишнє середовище.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uk-UA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Місяйло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Марія.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Встановлення меж зон санітарної охорони джерел та об’єктів централізованого питного водопостачання.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Іщенко Надія.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 проблеми геодезії.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Янченко Яна.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 організації раціонального використання та охорони земельних ресурсів територіальних громад.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Іщенко Надія.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Інформаційна основа для просторового планування та управління землями територіальних громад.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9A6C5340-BDFE-4EE3-A81F-C6A2F5861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218" b="320"/>
          <a:stretch/>
        </p:blipFill>
        <p:spPr>
          <a:xfrm>
            <a:off x="32227" y="951131"/>
            <a:ext cx="3089563" cy="2226518"/>
          </a:xfrm>
          <a:prstGeom prst="rect">
            <a:avLst/>
          </a:prstGeom>
        </p:spPr>
      </p:pic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B91DEB8B-5B66-4C64-9B61-D3BF17079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8650" y="2870328"/>
            <a:ext cx="4271317" cy="3089563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FDFDA70-F611-4435-8CDE-3876CC558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9487"/>
            <a:ext cx="2731308" cy="20484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908720"/>
            <a:ext cx="9144000" cy="107721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Мета студентського </a:t>
            </a:r>
          </a:p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9144000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3200" dirty="0"/>
              <a:t>є допомога в оволодінні методикою й технологіями наукового-практичного і творчого потенціалу студентів факультету землевпорядкування з топографо-геодезичної діяльності.</a:t>
            </a:r>
            <a:endParaRPr lang="uk-UA" sz="2800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11512"/>
            <a:ext cx="9144000" cy="14773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Секретар гуртка, </a:t>
            </a:r>
            <a:r>
              <a:rPr lang="uk-U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Надія Іщенко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16 квітня 2021 р. на базі Полтавського національного педагогічного університету імені В.Г. Короленка </a:t>
            </a:r>
            <a:r>
              <a:rPr lang="uk-U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прийняла участь у ІІ етап Всеукраїнського конкурсу студентських наукових робіт з географії.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За результатами підсумкової науково-практичної конференції наукова робота </a:t>
            </a:r>
            <a:r>
              <a:rPr lang="uk-U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Надії Іщенко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отримала високу оцінку і була відзначена </a:t>
            </a:r>
            <a:r>
              <a:rPr lang="uk-UA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дипломом 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III </a:t>
            </a:r>
            <a:r>
              <a:rPr lang="uk-UA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ступеня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2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62F84-0C49-4D7C-8854-C020C20B9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0503"/>
            <a:ext cx="4632515" cy="2605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3B98FC-67FC-4D2A-AA68-D34258040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48" y="1917263"/>
            <a:ext cx="4632514" cy="26057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9F29A6-CCAA-474E-8A50-61729BEC0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53" y="4252211"/>
            <a:ext cx="4632515" cy="26057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5E5E41-EBD2-4728-9E29-33FA049E4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" y="4283934"/>
            <a:ext cx="4632514" cy="26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6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113877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 гуртка, </a:t>
            </a:r>
            <a:r>
              <a:rPr lang="uk-UA" sz="2200" b="1" dirty="0"/>
              <a:t>Юлія </a:t>
            </a:r>
            <a:r>
              <a:rPr lang="uk-UA" sz="2200" b="1" dirty="0" err="1"/>
              <a:t>Чіфліклій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200" dirty="0"/>
              <a:t>17-19 вересня </a:t>
            </a:r>
            <a:r>
              <a:rPr lang="uk-UA" sz="2200" dirty="0">
                <a:cs typeface="Times New Roman" pitchFamily="18" charset="0"/>
              </a:rPr>
              <a:t>2020 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р. прийняла участь в </a:t>
            </a:r>
            <a:r>
              <a:rPr lang="uk-UA" sz="2200" b="1" dirty="0">
                <a:solidFill>
                  <a:srgbClr val="000000"/>
                </a:solidFill>
                <a:cs typeface="Times New Roman" pitchFamily="18" charset="0"/>
              </a:rPr>
              <a:t>міжнародної конференції-виставки </a:t>
            </a:r>
            <a:r>
              <a:rPr lang="uk-UA" sz="2200" b="1" dirty="0" err="1">
                <a:solidFill>
                  <a:srgbClr val="FF0000"/>
                </a:solidFill>
                <a:cs typeface="Times New Roman" pitchFamily="18" charset="0"/>
              </a:rPr>
              <a:t>INTERGEO</a:t>
            </a:r>
            <a:r>
              <a:rPr lang="uk-UA" sz="2200" b="1" dirty="0">
                <a:solidFill>
                  <a:srgbClr val="FF0000"/>
                </a:solidFill>
                <a:cs typeface="Times New Roman" pitchFamily="18" charset="0"/>
              </a:rPr>
              <a:t> 2019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, м. </a:t>
            </a:r>
            <a:r>
              <a:rPr lang="uk-UA" sz="2200" dirty="0" err="1">
                <a:solidFill>
                  <a:srgbClr val="000000"/>
                </a:solidFill>
                <a:cs typeface="Times New Roman" pitchFamily="18" charset="0"/>
              </a:rPr>
              <a:t>Штудгарт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, Німеччина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200" dirty="0"/>
          </a:p>
        </p:txBody>
      </p:sp>
      <p:pic>
        <p:nvPicPr>
          <p:cNvPr id="6" name="Рисунок 5" descr="Зображення, що містить знак, жінка, стоячий, тримає&#10;&#10;Автоматично згенерований опис">
            <a:extLst>
              <a:ext uri="{FF2B5EF4-FFF2-40B4-BE49-F238E27FC236}">
                <a16:creationId xmlns:a16="http://schemas.microsoft.com/office/drawing/2014/main" id="{AD1D1CC1-5462-40AC-A8B8-A5DF67093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1" y="1679633"/>
            <a:ext cx="4162494" cy="5133743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у приміщенні, стоячий, чоловік&#10;&#10;Автоматично згенерований опис">
            <a:extLst>
              <a:ext uri="{FF2B5EF4-FFF2-40B4-BE49-F238E27FC236}">
                <a16:creationId xmlns:a16="http://schemas.microsoft.com/office/drawing/2014/main" id="{D3076B6F-B121-429C-A638-3CCC457F8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46" y="1655003"/>
            <a:ext cx="3877910" cy="51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1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15443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 гуртка, </a:t>
            </a:r>
            <a:r>
              <a:rPr lang="uk-UA" sz="2200" b="1" dirty="0"/>
              <a:t>Дар’я </a:t>
            </a:r>
            <a:r>
              <a:rPr lang="uk-UA" sz="2200" b="1" dirty="0" err="1"/>
              <a:t>Шишова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200" dirty="0"/>
              <a:t>28-29 </a:t>
            </a:r>
            <a:r>
              <a:rPr lang="ru-RU" sz="2200" dirty="0" err="1"/>
              <a:t>березня</a:t>
            </a:r>
            <a:r>
              <a:rPr lang="ru-RU" sz="2200" dirty="0"/>
              <a:t> </a:t>
            </a:r>
            <a:r>
              <a:rPr lang="uk-UA" sz="2200" dirty="0">
                <a:cs typeface="Times New Roman" pitchFamily="18" charset="0"/>
              </a:rPr>
              <a:t>2019 р. прийняла участь </a:t>
            </a:r>
            <a:r>
              <a:rPr lang="uk-UA" sz="2200" dirty="0">
                <a:solidFill>
                  <a:srgbClr val="FF0000"/>
                </a:solidFill>
                <a:cs typeface="Times New Roman" pitchFamily="18" charset="0"/>
              </a:rPr>
              <a:t>в </a:t>
            </a:r>
            <a:r>
              <a:rPr lang="uk-UA" sz="2200" b="1" dirty="0">
                <a:solidFill>
                  <a:srgbClr val="FF0000"/>
                </a:solidFill>
                <a:cs typeface="Times New Roman" pitchFamily="18" charset="0"/>
              </a:rPr>
              <a:t>ІІ етапі </a:t>
            </a:r>
            <a:r>
              <a:rPr lang="ru-RU" sz="2200" b="1" dirty="0" err="1">
                <a:solidFill>
                  <a:srgbClr val="FF0000"/>
                </a:solidFill>
              </a:rPr>
              <a:t>Всеукраїнського</a:t>
            </a:r>
            <a:r>
              <a:rPr lang="ru-RU" sz="2200" b="1" dirty="0">
                <a:solidFill>
                  <a:srgbClr val="FF0000"/>
                </a:solidFill>
              </a:rPr>
              <a:t> конкурсу </a:t>
            </a:r>
            <a:r>
              <a:rPr lang="ru-RU" sz="2200" b="1" dirty="0" err="1">
                <a:solidFill>
                  <a:srgbClr val="FF0000"/>
                </a:solidFill>
              </a:rPr>
              <a:t>студентських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наукових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робіт</a:t>
            </a:r>
            <a:r>
              <a:rPr lang="ru-RU" sz="2200" dirty="0"/>
              <a:t> з </a:t>
            </a:r>
            <a:r>
              <a:rPr lang="ru-RU" sz="2200" dirty="0" err="1"/>
              <a:t>природничих</a:t>
            </a:r>
            <a:r>
              <a:rPr lang="ru-RU" sz="2200" dirty="0"/>
              <a:t>, </a:t>
            </a:r>
            <a:r>
              <a:rPr lang="ru-RU" sz="2200" dirty="0" err="1"/>
              <a:t>технічних</a:t>
            </a:r>
            <a:r>
              <a:rPr lang="ru-RU" sz="2200" dirty="0"/>
              <a:t> та </a:t>
            </a:r>
            <a:r>
              <a:rPr lang="ru-RU" sz="2200" dirty="0" err="1"/>
              <a:t>гуманітарних</a:t>
            </a:r>
            <a:r>
              <a:rPr lang="ru-RU" sz="2200" dirty="0"/>
              <a:t> наук за </a:t>
            </a:r>
            <a:r>
              <a:rPr lang="ru-RU" sz="2200" dirty="0" err="1"/>
              <a:t>напрямом</a:t>
            </a:r>
            <a:r>
              <a:rPr lang="ru-RU" sz="2200" dirty="0"/>
              <a:t> </a:t>
            </a:r>
            <a:r>
              <a:rPr lang="ru-RU" sz="2200" b="1" dirty="0"/>
              <a:t>«</a:t>
            </a:r>
            <a:r>
              <a:rPr lang="ru-RU" sz="2200" b="1" dirty="0" err="1"/>
              <a:t>Геодезія</a:t>
            </a:r>
            <a:r>
              <a:rPr lang="ru-RU" sz="2200" b="1" dirty="0"/>
              <a:t> та </a:t>
            </a:r>
            <a:r>
              <a:rPr lang="ru-RU" sz="2200" b="1" dirty="0" err="1"/>
              <a:t>землеустрій</a:t>
            </a:r>
            <a:r>
              <a:rPr lang="ru-RU" sz="2200" b="1" dirty="0"/>
              <a:t>»</a:t>
            </a:r>
            <a:r>
              <a:rPr lang="uk-UA" sz="2200" b="1" dirty="0">
                <a:cs typeface="Times New Roman" pitchFamily="18" charset="0"/>
              </a:rPr>
              <a:t> </a:t>
            </a:r>
            <a:r>
              <a:rPr lang="ru-RU" sz="2200" dirty="0"/>
              <a:t>у </a:t>
            </a:r>
            <a:r>
              <a:rPr lang="ru-RU" sz="2200" dirty="0" err="1"/>
              <a:t>Львівському</a:t>
            </a:r>
            <a:r>
              <a:rPr lang="ru-RU" sz="2200" dirty="0"/>
              <a:t> </a:t>
            </a:r>
            <a:r>
              <a:rPr lang="ru-RU" sz="2200" dirty="0" err="1"/>
              <a:t>національному</a:t>
            </a:r>
            <a:r>
              <a:rPr lang="ru-RU" sz="2200" dirty="0"/>
              <a:t> аграрному </a:t>
            </a:r>
            <a:r>
              <a:rPr lang="ru-RU" sz="2200" dirty="0" err="1"/>
              <a:t>університеті</a:t>
            </a:r>
            <a:r>
              <a:rPr lang="uk-UA" sz="2200" dirty="0">
                <a:cs typeface="Times New Roman" pitchFamily="18" charset="0"/>
              </a:rPr>
              <a:t>, </a:t>
            </a:r>
            <a:r>
              <a:rPr lang="ru-RU" sz="2200" dirty="0" err="1"/>
              <a:t>отримала</a:t>
            </a:r>
            <a:r>
              <a:rPr lang="ru-RU" sz="2200" dirty="0"/>
              <a:t> </a:t>
            </a:r>
            <a:r>
              <a:rPr lang="ru-RU" sz="2200" dirty="0" err="1"/>
              <a:t>високу</a:t>
            </a:r>
            <a:r>
              <a:rPr lang="ru-RU" sz="2200" dirty="0"/>
              <a:t> </a:t>
            </a:r>
            <a:r>
              <a:rPr lang="ru-RU" sz="2200" dirty="0" err="1"/>
              <a:t>оцінку</a:t>
            </a:r>
            <a:r>
              <a:rPr lang="ru-RU" sz="2200" dirty="0"/>
              <a:t> і </a:t>
            </a:r>
            <a:r>
              <a:rPr lang="ru-RU" sz="2200" dirty="0" err="1"/>
              <a:t>була</a:t>
            </a:r>
            <a:r>
              <a:rPr lang="ru-RU" sz="2200" dirty="0"/>
              <a:t> </a:t>
            </a:r>
            <a:r>
              <a:rPr lang="ru-RU" sz="2200" dirty="0" err="1"/>
              <a:t>відзначена</a:t>
            </a:r>
            <a:r>
              <a:rPr lang="ru-RU" sz="2200" dirty="0"/>
              <a:t> дипломом </a:t>
            </a:r>
            <a:r>
              <a:rPr lang="ru-RU" sz="2200" dirty="0" err="1"/>
              <a:t>переможця</a:t>
            </a:r>
            <a:r>
              <a:rPr lang="ru-RU" sz="2200" dirty="0"/>
              <a:t> (</a:t>
            </a:r>
            <a:r>
              <a:rPr lang="ru-RU" sz="2400" b="1" dirty="0">
                <a:solidFill>
                  <a:srgbClr val="C00000"/>
                </a:solidFill>
              </a:rPr>
              <a:t>I </a:t>
            </a:r>
            <a:r>
              <a:rPr lang="ru-RU" sz="2400" b="1" dirty="0" err="1">
                <a:solidFill>
                  <a:srgbClr val="C00000"/>
                </a:solidFill>
              </a:rPr>
              <a:t>місце</a:t>
            </a:r>
            <a:r>
              <a:rPr lang="ru-RU" sz="2200" dirty="0"/>
              <a:t>).</a:t>
            </a:r>
            <a:endParaRPr lang="uk-UA" sz="22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37D0717-BB34-4EB9-994D-3E91F4465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12318"/>
            <a:ext cx="3096344" cy="4212712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у приміщенні, група, сидить&#10;&#10;Автоматично згенерований опис">
            <a:extLst>
              <a:ext uri="{FF2B5EF4-FFF2-40B4-BE49-F238E27FC236}">
                <a16:creationId xmlns:a16="http://schemas.microsoft.com/office/drawing/2014/main" id="{5C54852D-BB96-4250-B6C5-743B645D67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26325"/>
          <a:stretch/>
        </p:blipFill>
        <p:spPr>
          <a:xfrm>
            <a:off x="3275856" y="2665936"/>
            <a:ext cx="5461746" cy="40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74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Члени гуртка, </a:t>
            </a:r>
            <a:r>
              <a:rPr lang="uk-UA" sz="2100" b="1" dirty="0"/>
              <a:t>Олег Федорченко</a:t>
            </a:r>
            <a:r>
              <a:rPr lang="uk-UA" sz="2100" dirty="0"/>
              <a:t>, </a:t>
            </a:r>
            <a:r>
              <a:rPr lang="uk-UA" sz="2100" b="1" dirty="0"/>
              <a:t>Юлія </a:t>
            </a:r>
            <a:r>
              <a:rPr lang="uk-UA" sz="2100" b="1" dirty="0" err="1"/>
              <a:t>Чіфліклій</a:t>
            </a:r>
            <a:r>
              <a:rPr lang="uk-UA" sz="2100" b="1" dirty="0"/>
              <a:t> </a:t>
            </a:r>
            <a:r>
              <a:rPr lang="uk-UA" sz="2100" dirty="0"/>
              <a:t>та </a:t>
            </a:r>
            <a:r>
              <a:rPr lang="uk-UA" sz="2100" b="1" dirty="0"/>
              <a:t>Дар’я </a:t>
            </a:r>
            <a:r>
              <a:rPr lang="uk-UA" sz="2100" b="1" dirty="0" err="1"/>
              <a:t>Шишова</a:t>
            </a:r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17-</a:t>
            </a:r>
            <a:r>
              <a:rPr lang="uk-UA" sz="2100" dirty="0">
                <a:cs typeface="Times New Roman" pitchFamily="18" charset="0"/>
              </a:rPr>
              <a:t>19 квітня 2019 р. прийняли участь в </a:t>
            </a:r>
            <a:r>
              <a:rPr lang="uk-UA" sz="2100" b="1" dirty="0">
                <a:solidFill>
                  <a:srgbClr val="C00000"/>
                </a:solidFill>
                <a:cs typeface="Times New Roman" pitchFamily="18" charset="0"/>
              </a:rPr>
              <a:t>ІІ етапі Всеукраїнської студентської олімпіади із спеціальності 193 “Землеустрій та кадастр” </a:t>
            </a:r>
            <a:r>
              <a:rPr lang="uk-UA" sz="2100" dirty="0">
                <a:cs typeface="Times New Roman" pitchFamily="18" charset="0"/>
              </a:rPr>
              <a:t>в Одеському державному аграрному університету, де зайняли </a:t>
            </a:r>
            <a:r>
              <a:rPr lang="uk-UA" sz="2100" b="1" dirty="0">
                <a:cs typeface="Times New Roman" pitchFamily="18" charset="0"/>
              </a:rPr>
              <a:t>друге місце</a:t>
            </a:r>
            <a:r>
              <a:rPr lang="uk-UA" sz="2100" dirty="0">
                <a:cs typeface="Times New Roman" pitchFamily="18" charset="0"/>
              </a:rPr>
              <a:t> в командному заліку. </a:t>
            </a:r>
            <a:r>
              <a:rPr lang="uk-UA" sz="2100" b="1" dirty="0"/>
              <a:t>Юлія </a:t>
            </a:r>
            <a:r>
              <a:rPr lang="uk-UA" sz="2100" b="1" dirty="0" err="1"/>
              <a:t>Чіфліклій</a:t>
            </a:r>
            <a:r>
              <a:rPr lang="uk-UA" sz="2100" b="1" dirty="0"/>
              <a:t> </a:t>
            </a:r>
            <a:r>
              <a:rPr lang="uk-UA" sz="2100" dirty="0"/>
              <a:t>в індивідуальній першості зайняла </a:t>
            </a:r>
            <a:r>
              <a:rPr lang="uk-UA" sz="2100" b="1" dirty="0" err="1">
                <a:solidFill>
                  <a:srgbClr val="C00000"/>
                </a:solidFill>
              </a:rPr>
              <a:t>ІІ</a:t>
            </a:r>
            <a:r>
              <a:rPr lang="uk-UA" sz="2100" b="1" dirty="0">
                <a:solidFill>
                  <a:srgbClr val="C00000"/>
                </a:solidFill>
              </a:rPr>
              <a:t> місце </a:t>
            </a:r>
            <a:r>
              <a:rPr lang="uk-UA" sz="2100" dirty="0"/>
              <a:t>і була нагороджена дипломом </a:t>
            </a:r>
            <a:r>
              <a:rPr lang="uk-UA" sz="2100" dirty="0" err="1"/>
              <a:t>ІІ</a:t>
            </a:r>
            <a:r>
              <a:rPr lang="uk-UA" sz="2100" dirty="0"/>
              <a:t>-го ступеня.</a:t>
            </a:r>
            <a:endParaRPr lang="uk-UA" sz="21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3356" y="3282719"/>
            <a:ext cx="2825148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Зокрема, підготовка до конкурсного завдання з дисципліни </a:t>
            </a:r>
            <a:r>
              <a:rPr lang="uk-UA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 здійснювалася під час роботи студентського наукового гуртка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 descr="Зображення, що містить текст, їжа&#10;&#10;Автоматично згенерований опис">
            <a:extLst>
              <a:ext uri="{FF2B5EF4-FFF2-40B4-BE49-F238E27FC236}">
                <a16:creationId xmlns:a16="http://schemas.microsoft.com/office/drawing/2014/main" id="{ABF9D950-6DB6-4EAC-BC9B-2E6D5B7C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" y="2564695"/>
            <a:ext cx="3038484" cy="4275804"/>
          </a:xfrm>
          <a:prstGeom prst="rect">
            <a:avLst/>
          </a:prstGeom>
        </p:spPr>
      </p:pic>
      <p:pic>
        <p:nvPicPr>
          <p:cNvPr id="10" name="Рисунок 9" descr="Зображення, що містить підлога, у приміщенні, особа, стіна&#10;&#10;Автоматично згенерований опис">
            <a:extLst>
              <a:ext uri="{FF2B5EF4-FFF2-40B4-BE49-F238E27FC236}">
                <a16:creationId xmlns:a16="http://schemas.microsoft.com/office/drawing/2014/main" id="{97DFF031-DB0D-4061-8E34-0100942B3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64" y="2564694"/>
            <a:ext cx="3038484" cy="42758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15673"/>
            <a:ext cx="9144000" cy="489364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сучасних електронних, лазерних і супутникових приладів та технологій виконання топографо-геодезичних робіт.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обґрунтування використання методик застосування безпілотних літальних апаратів (</a:t>
            </a:r>
            <a:r>
              <a:rPr lang="uk-UA" sz="2400" dirty="0" err="1"/>
              <a:t>БПЛА</a:t>
            </a:r>
            <a:r>
              <a:rPr lang="uk-UA" sz="2400" dirty="0"/>
              <a:t>) при створенні топографічної основи для вирішення топографо-геодезичних завдань.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засобів пошуку підземних комунікацій для визначення точного місцезнаходження електрокабелів, кабелів зв’язку та таких підземних комунікацій як газопроводи, тепломережі, водопроводи, каналізаційні мережі.</a:t>
            </a:r>
            <a:endParaRPr lang="uk-UA" sz="2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722288"/>
            <a:ext cx="9144000" cy="415498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Опрацювання польових вимірювань в сучасному спеціалізованому програмному забезпеченні.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Удосконалення навиків та вмінь щодо створення топографічних планів інших топографо-геодезичних матеріалів і даних у графічній та цифровій формах.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Підготовка членами гуртка доповідей для виступів як на засіданнях гуртка, так і на наукових конференціях, а також публікація тез та статей в різних наукових виданнях.</a:t>
            </a:r>
          </a:p>
          <a:p>
            <a:pPr marL="360000" indent="457200" algn="just"/>
            <a:endParaRPr lang="uk-UA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Web-сторінка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2736"/>
            <a:ext cx="9144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/>
              <a:t>Детальна інформація розміщена на сайті студентського наукового гуртка «Геодезія»</a:t>
            </a:r>
          </a:p>
          <a:p>
            <a:pPr algn="ctr"/>
            <a:r>
              <a:rPr lang="en-US" sz="2400" b="1" dirty="0"/>
              <a:t>https://nubip.edu.ua/node/25845</a:t>
            </a:r>
            <a:endParaRPr lang="uk-UA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ADFB05-5118-43C9-987C-CC342E86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55966"/>
            <a:ext cx="8696850" cy="455778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886035"/>
            <a:ext cx="9144000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366878"/>
            <a:ext cx="9144000" cy="32316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uk-UA" sz="3400" dirty="0"/>
              <a:t>В засіданнях гуртка у </a:t>
            </a:r>
            <a:r>
              <a:rPr lang="uk-UA" sz="3400" b="1" dirty="0"/>
              <a:t>2021-2022</a:t>
            </a:r>
            <a:r>
              <a:rPr lang="uk-UA" sz="3400" dirty="0"/>
              <a:t> навчальному році брали участь </a:t>
            </a:r>
            <a:r>
              <a:rPr lang="uk-UA" sz="3400" b="1" dirty="0"/>
              <a:t>41</a:t>
            </a:r>
            <a:r>
              <a:rPr lang="uk-UA" sz="3400" dirty="0"/>
              <a:t> членів студентського наукового гуртка, з них </a:t>
            </a:r>
            <a:r>
              <a:rPr lang="uk-UA" sz="3400" b="1" dirty="0"/>
              <a:t>24 </a:t>
            </a:r>
            <a:r>
              <a:rPr lang="uk-UA" sz="3400" dirty="0"/>
              <a:t>студентів другого курсу, </a:t>
            </a:r>
            <a:r>
              <a:rPr lang="uk-UA" sz="3400" b="1" dirty="0"/>
              <a:t>10</a:t>
            </a:r>
            <a:r>
              <a:rPr lang="uk-UA" sz="3400" dirty="0"/>
              <a:t> студентів четвертого курсу та </a:t>
            </a:r>
            <a:r>
              <a:rPr lang="uk-UA" sz="3400" b="1" dirty="0"/>
              <a:t>7</a:t>
            </a:r>
            <a:r>
              <a:rPr lang="uk-UA" sz="3400" dirty="0"/>
              <a:t> магістрів другого року навчання.</a:t>
            </a:r>
            <a:endParaRPr lang="ru-RU" sz="3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976314"/>
            <a:ext cx="9144000" cy="267765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2800" dirty="0">
                <a:cs typeface="Times New Roman" panose="02020603050405020304" pitchFamily="18" charset="0"/>
              </a:rPr>
              <a:t>Проведено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6</a:t>
            </a:r>
            <a:r>
              <a:rPr lang="uk-UA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 засідань </a:t>
            </a:r>
            <a:r>
              <a:rPr lang="uk-UA" sz="2800" dirty="0">
                <a:cs typeface="Times New Roman" panose="02020603050405020304" pitchFamily="18" charset="0"/>
              </a:rPr>
              <a:t>наукового гуртка на яких проводилися заходи відповідно до Плану роботи гуртка </a:t>
            </a:r>
            <a:r>
              <a:rPr lang="uk-UA" sz="2800" dirty="0"/>
              <a:t>на 2021-2022 навчальний рік</a:t>
            </a:r>
            <a:r>
              <a:rPr lang="uk-UA" sz="2800" dirty="0">
                <a:cs typeface="Times New Roman" panose="02020603050405020304" pitchFamily="18" charset="0"/>
              </a:rPr>
              <a:t>. Крім того, на засіданнях було заслухано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r>
              <a:rPr lang="uk-UA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 доповідей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r>
              <a:rPr lang="uk-UA" sz="2800" dirty="0">
                <a:cs typeface="Times New Roman" panose="02020603050405020304" pitchFamily="18" charset="0"/>
              </a:rPr>
              <a:t>-и членів на різноманітні теми в розрізі Плану роботи гуртка на 2021/22 навчальний рік. </a:t>
            </a:r>
            <a:endParaRPr lang="ru-RU" sz="28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8969" y="2220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pic>
        <p:nvPicPr>
          <p:cNvPr id="3" name="Рисунок 2" descr="Зображення, що містить стеля, стіна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997E9E70-E555-43CA-A931-9FFA51A47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6"/>
          <a:stretch/>
        </p:blipFill>
        <p:spPr>
          <a:xfrm>
            <a:off x="3497049" y="3697453"/>
            <a:ext cx="5599738" cy="31185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студентського наукового гуртка «Геодезія» на 2021-2022 навчальний рік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824610"/>
              </p:ext>
            </p:extLst>
          </p:nvPr>
        </p:nvGraphicFramePr>
        <p:xfrm>
          <a:off x="35496" y="1052736"/>
          <a:ext cx="9036497" cy="5760720"/>
        </p:xfrm>
        <a:graphic>
          <a:graphicData uri="http://schemas.openxmlformats.org/drawingml/2006/table">
            <a:tbl>
              <a:tblPr/>
              <a:tblGrid>
                <a:gridCol w="46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8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Заходи 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Дата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Місце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Організаційні питання: обговорення плану роботи гуртка, старости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Вересень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2021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Підготовка доповідей для виступів на засіданнях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Жовтень-грудень 2021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Дистанційно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підготовки публікацій до друку (за результатами проведених досліджень)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Січень-лютий 2022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Дистанційно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Знайомство з будовою та принципом роботи сучасних геодезичних приладів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Березень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2022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Дистанційно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створення картографічних матеріалів (за результатами вимірювань сучасних геодезичних приладів)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Квітень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2022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Дистанційно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4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Підведення підсумків роботи наукового геодезичного гуртка «Геодезія». Підготовка презентації про роботу гуртка на «Фестиваль студентської науки»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Травень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2022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Дистанційно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О.В., Іщенко Н.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освоєння будови та принципів роботи сучасних геодезичних приладів, які використовуватимуться при вирішенні завдань землекористування та будівництва</a:t>
            </a:r>
            <a:endParaRPr lang="uk-UA" sz="2200" b="1" i="1" dirty="0"/>
          </a:p>
        </p:txBody>
      </p:sp>
      <p:pic>
        <p:nvPicPr>
          <p:cNvPr id="16386" name="Picture 2" descr="D:\Саша\Кафедра\Студентський науковий гурток Геодезія\Виставка приладів (круглий стіл)\eyu97Txcg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49916"/>
            <a:ext cx="4824536" cy="3211332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надворі, дерево, будівля, особ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BE915B53-4220-4AAD-9E0E-6B69C6AC5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105"/>
          <a:stretch/>
        </p:blipFill>
        <p:spPr>
          <a:xfrm>
            <a:off x="4365376" y="3104968"/>
            <a:ext cx="4796813" cy="37530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топографо-геодезичних знімань</a:t>
            </a:r>
            <a:endParaRPr lang="uk-UA" sz="2200" b="1" i="1" dirty="0"/>
          </a:p>
        </p:txBody>
      </p:sp>
      <p:pic>
        <p:nvPicPr>
          <p:cNvPr id="17411" name="Picture 3" descr="D:\Саша\Кафедра\Студентський науковий гурток Геодезія\Фото практика\Новый рисунок (3).png"/>
          <p:cNvPicPr>
            <a:picLocks noChangeAspect="1" noChangeArrowheads="1"/>
          </p:cNvPicPr>
          <p:nvPr/>
        </p:nvPicPr>
        <p:blipFill>
          <a:blip r:embed="rId3" cstate="print"/>
          <a:srcRect t="14084"/>
          <a:stretch>
            <a:fillRect/>
          </a:stretch>
        </p:blipFill>
        <p:spPr bwMode="auto">
          <a:xfrm>
            <a:off x="6084168" y="1772816"/>
            <a:ext cx="3059832" cy="4831252"/>
          </a:xfrm>
          <a:prstGeom prst="rect">
            <a:avLst/>
          </a:prstGeom>
          <a:noFill/>
        </p:spPr>
      </p:pic>
      <p:pic>
        <p:nvPicPr>
          <p:cNvPr id="17412" name="Picture 4" descr="D:\Саша\Кафедра\Студентський науковий гурток Геодезія\Фото практика\Новый рисунок (4).png"/>
          <p:cNvPicPr>
            <a:picLocks noChangeAspect="1" noChangeArrowheads="1"/>
          </p:cNvPicPr>
          <p:nvPr/>
        </p:nvPicPr>
        <p:blipFill>
          <a:blip r:embed="rId4" cstate="print"/>
          <a:srcRect t="13726"/>
          <a:stretch>
            <a:fillRect/>
          </a:stretch>
        </p:blipFill>
        <p:spPr bwMode="auto">
          <a:xfrm>
            <a:off x="0" y="1832284"/>
            <a:ext cx="2987824" cy="3755795"/>
          </a:xfrm>
          <a:prstGeom prst="rect">
            <a:avLst/>
          </a:prstGeom>
          <a:noFill/>
        </p:spPr>
      </p:pic>
      <p:pic>
        <p:nvPicPr>
          <p:cNvPr id="17410" name="Picture 2" descr="D:\Саша\Кафедра\Студентський науковий гурток Геодезія\Фото практика\Новый рисунок (6).png"/>
          <p:cNvPicPr>
            <a:picLocks noChangeAspect="1" noChangeArrowheads="1"/>
          </p:cNvPicPr>
          <p:nvPr/>
        </p:nvPicPr>
        <p:blipFill>
          <a:blip r:embed="rId5" cstate="print"/>
          <a:srcRect l="9311" r="10171"/>
          <a:stretch>
            <a:fillRect/>
          </a:stretch>
        </p:blipFill>
        <p:spPr bwMode="auto">
          <a:xfrm>
            <a:off x="2919490" y="1793213"/>
            <a:ext cx="3420326" cy="2833367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трава, дерево, надворі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28E383AC-960B-42CA-802F-D2079AF3F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0601" r="24013"/>
          <a:stretch/>
        </p:blipFill>
        <p:spPr>
          <a:xfrm>
            <a:off x="0" y="4293096"/>
            <a:ext cx="4024990" cy="2564904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надворі, особа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D042D02-63F8-45BE-BBB3-5F2D1C2B13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4692" r="1991"/>
          <a:stretch/>
        </p:blipFill>
        <p:spPr>
          <a:xfrm>
            <a:off x="4421370" y="4266443"/>
            <a:ext cx="4326249" cy="26119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87" y="112474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аерофотознімань</a:t>
            </a:r>
            <a:endParaRPr lang="uk-UA" sz="2200" b="1" i="1" dirty="0"/>
          </a:p>
        </p:txBody>
      </p:sp>
      <p:pic>
        <p:nvPicPr>
          <p:cNvPr id="9" name="Рисунок 8" descr="Зображення, що містить трава, надвор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17E2F8C-B916-4BE1-A950-5EA50FC0B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6"/>
          <a:stretch/>
        </p:blipFill>
        <p:spPr>
          <a:xfrm>
            <a:off x="-787" y="1733049"/>
            <a:ext cx="4185815" cy="230425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ED2EFAA-A002-4FEE-8F6E-E165A6BBDE27}"/>
              </a:ext>
            </a:extLst>
          </p:cNvPr>
          <p:cNvSpPr/>
          <p:nvPr/>
        </p:nvSpPr>
        <p:spPr>
          <a:xfrm>
            <a:off x="1005036" y="1671914"/>
            <a:ext cx="1830373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sz="2000" b="1" dirty="0" err="1"/>
              <a:t>БПЛА</a:t>
            </a:r>
            <a:endParaRPr lang="en-US" sz="2000" b="1" dirty="0"/>
          </a:p>
          <a:p>
            <a:r>
              <a:rPr lang="en-US" sz="2000" b="1" dirty="0" err="1"/>
              <a:t>DJI</a:t>
            </a:r>
            <a:r>
              <a:rPr lang="en-US" sz="2000" b="1" dirty="0"/>
              <a:t> </a:t>
            </a:r>
            <a:r>
              <a:rPr lang="en-US" sz="2000" b="1" dirty="0" err="1"/>
              <a:t>Matrice</a:t>
            </a:r>
            <a:r>
              <a:rPr lang="en-US" sz="2000" b="1" dirty="0"/>
              <a:t> 100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3D53E9-FE26-49E0-BACB-CC19CEFC0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95282"/>
            <a:ext cx="5364088" cy="4023066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надворі, повітряний, ліс&#10;&#10;Автоматично згенерований опис">
            <a:extLst>
              <a:ext uri="{FF2B5EF4-FFF2-40B4-BE49-F238E27FC236}">
                <a16:creationId xmlns:a16="http://schemas.microsoft.com/office/drawing/2014/main" id="{64C5C226-7AB2-406D-901A-492B1DD0D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r="5637" b="9803"/>
          <a:stretch/>
        </p:blipFill>
        <p:spPr>
          <a:xfrm>
            <a:off x="161764" y="4472663"/>
            <a:ext cx="3456384" cy="2304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D8F50D-6576-4313-B8A2-F41545463035}"/>
              </a:ext>
            </a:extLst>
          </p:cNvPr>
          <p:cNvSpPr txBox="1"/>
          <p:nvPr/>
        </p:nvSpPr>
        <p:spPr>
          <a:xfrm>
            <a:off x="770050" y="4153552"/>
            <a:ext cx="223981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1"/>
            </a:lvl1pPr>
          </a:lstStyle>
          <a:p>
            <a:r>
              <a:rPr lang="uk-UA" sz="2000" dirty="0"/>
              <a:t>БПЛА</a:t>
            </a:r>
            <a:endParaRPr lang="en-US" sz="2000" dirty="0"/>
          </a:p>
          <a:p>
            <a:r>
              <a:rPr lang="en-US" sz="2000" dirty="0"/>
              <a:t>DJI Inspire 1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37531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5" y="95708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камеральної обробки знімків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2200" b="1" i="1" dirty="0" err="1">
                <a:latin typeface="Times New Roman" pitchFamily="18" charset="0"/>
                <a:cs typeface="Times New Roman" pitchFamily="18" charset="0"/>
              </a:rPr>
              <a:t>Agisoft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 Photo Scan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Digitals)</a:t>
            </a:r>
            <a:endParaRPr lang="uk-UA" sz="2200" b="1" i="1" dirty="0"/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8B255F38-9DF6-4C5C-B739-615FA1866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6"/>
          <a:stretch/>
        </p:blipFill>
        <p:spPr bwMode="auto">
          <a:xfrm>
            <a:off x="35496" y="1845533"/>
            <a:ext cx="9036496" cy="489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8600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2677</TotalTime>
  <Words>1082</Words>
  <Application>Microsoft Office PowerPoint</Application>
  <PresentationFormat>Екран (4:3)</PresentationFormat>
  <Paragraphs>133</Paragraphs>
  <Slides>27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Acrobat Document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Sasha</dc:creator>
  <cp:lastModifiedBy>Шевченко Олександр Вікторович</cp:lastModifiedBy>
  <cp:revision>85</cp:revision>
  <dcterms:created xsi:type="dcterms:W3CDTF">2017-03-29T09:22:52Z</dcterms:created>
  <dcterms:modified xsi:type="dcterms:W3CDTF">2022-05-02T16:34:46Z</dcterms:modified>
</cp:coreProperties>
</file>