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56" r:id="rId4"/>
    <p:sldId id="258" r:id="rId5"/>
    <p:sldId id="257" r:id="rId6"/>
    <p:sldId id="259" r:id="rId7"/>
    <p:sldId id="260" r:id="rId8"/>
    <p:sldId id="309" r:id="rId9"/>
    <p:sldId id="264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7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7" r:id="rId35"/>
    <p:sldId id="298" r:id="rId36"/>
    <p:sldId id="299" r:id="rId37"/>
    <p:sldId id="300" r:id="rId38"/>
    <p:sldId id="302" r:id="rId39"/>
    <p:sldId id="303" r:id="rId40"/>
    <p:sldId id="304" r:id="rId41"/>
    <p:sldId id="305" r:id="rId42"/>
    <p:sldId id="306" r:id="rId43"/>
    <p:sldId id="307" r:id="rId44"/>
    <p:sldId id="30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uk-UA" sz="2000" b="1">
                <a:solidFill>
                  <a:srgbClr val="002060"/>
                </a:solidFill>
              </a:rPr>
              <a:t>Обсяг фінансування, тис. грн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B10-49B0-893D-D71CE3564FE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B10-49B0-893D-D71CE3564F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Лист1!$B$4:$B$10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Лист1!$C$4:$C$10</c:f>
              <c:numCache>
                <c:formatCode>General</c:formatCode>
                <c:ptCount val="7"/>
                <c:pt idx="0">
                  <c:v>1275</c:v>
                </c:pt>
                <c:pt idx="1">
                  <c:v>1609.3</c:v>
                </c:pt>
                <c:pt idx="2">
                  <c:v>1914.1</c:v>
                </c:pt>
                <c:pt idx="3">
                  <c:v>2781.9</c:v>
                </c:pt>
                <c:pt idx="4">
                  <c:v>2440</c:v>
                </c:pt>
                <c:pt idx="5">
                  <c:v>2790.8</c:v>
                </c:pt>
                <c:pt idx="6">
                  <c:v>1671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10-49B0-893D-D71CE3564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06045423"/>
        <c:axId val="1506040431"/>
        <c:axId val="0"/>
      </c:bar3DChart>
      <c:catAx>
        <c:axId val="1506045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040431"/>
        <c:crosses val="autoZero"/>
        <c:auto val="1"/>
        <c:lblAlgn val="ctr"/>
        <c:lblOffset val="100"/>
        <c:noMultiLvlLbl val="0"/>
      </c:catAx>
      <c:valAx>
        <c:axId val="1506040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604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DA37-6A37-4EE1-A036-F58912807AB1}" type="datetimeFigureOut">
              <a:rPr lang="uk-UA" smtClean="0"/>
              <a:t>02.12.2022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2D8C7-7C04-4E9A-870C-0AF1DC7650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276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CB8FB-FA6C-466C-9D92-C6D2A179CEC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031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CB8FB-FA6C-466C-9D92-C6D2A179CEC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3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2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3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08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618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6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23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89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73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18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2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8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093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519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91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70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49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277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101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72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478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687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29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42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920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4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2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0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9E7BF-EF01-4659-B6B0-CC45CC8C8F35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E8FF-EDD3-4EC0-9CB6-A48860C4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0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A21DD-4CE4-45C2-9D7C-81DC9B6827C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0B9B0-C6DC-4A88-AA62-3EB38D282E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6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64F42-E2E9-4AB3-9C34-89DD40AA2D7A}" type="datetimeFigureOut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02.12.2022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6BC50-9B89-4312-AA13-A313BA6451AA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3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63762"/>
            <a:ext cx="12192000" cy="2776537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uk-UA" sz="3200" b="1" dirty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  <a:t>Про результати наукової та інноваційної діяльності у </a:t>
            </a:r>
            <a:r>
              <a:rPr lang="uk-UA" sz="3200" b="1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  <a:t>2022 </a:t>
            </a:r>
            <a:r>
              <a:rPr lang="uk-UA" sz="3200" b="1" dirty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  <a:t>р. та перспективи розвитку НДІ здоров’я тварин у рамках  програми розвитку НУБіП України “Голосіївська ініціатива - 2025</a:t>
            </a:r>
            <a:r>
              <a:rPr lang="uk-UA" sz="3200" b="1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  <a:t>”</a:t>
            </a:r>
            <a:r>
              <a:rPr lang="uk-UA" sz="3200" b="1" dirty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  <a:t/>
            </a:r>
            <a:br>
              <a:rPr lang="uk-UA" sz="3200" b="1" dirty="0">
                <a:solidFill>
                  <a:srgbClr val="002060"/>
                </a:solidFill>
                <a:latin typeface="Calibri" pitchFamily="34" charset="0"/>
                <a:ea typeface="+mn-ea"/>
                <a:cs typeface="Arial" pitchFamily="34" charset="0"/>
              </a:rPr>
            </a:br>
            <a:endParaRPr lang="uk-UA" sz="3200" b="1" dirty="0">
              <a:solidFill>
                <a:srgbClr val="002060"/>
              </a:solidFill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29500" y="5262558"/>
            <a:ext cx="4660900" cy="952500"/>
          </a:xfrm>
        </p:spPr>
        <p:txBody>
          <a:bodyPr/>
          <a:lstStyle/>
          <a:p>
            <a:r>
              <a:rPr lang="uk-UA" dirty="0" err="1" smtClean="0">
                <a:solidFill>
                  <a:srgbClr val="002060"/>
                </a:solidFill>
              </a:rPr>
              <a:t>Голопура</a:t>
            </a:r>
            <a:r>
              <a:rPr lang="uk-UA" dirty="0" smtClean="0">
                <a:solidFill>
                  <a:srgbClr val="002060"/>
                </a:solidFill>
              </a:rPr>
              <a:t> С.І. </a:t>
            </a:r>
            <a:r>
              <a:rPr lang="uk-UA" dirty="0" err="1" smtClean="0">
                <a:solidFill>
                  <a:srgbClr val="002060"/>
                </a:solidFill>
              </a:rPr>
              <a:t>д.вет.н</a:t>
            </a:r>
            <a:r>
              <a:rPr lang="uk-UA" dirty="0" smtClean="0">
                <a:solidFill>
                  <a:srgbClr val="002060"/>
                </a:solidFill>
              </a:rPr>
              <a:t>., доцент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2070100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dobe Caslon Pro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НАЦІОНАЛЬНИЙ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 УНІВЕРСИТЕТ БІОРЕСУРСІВ І ПРИРОДОКОРИСТУВАННЯ УКРАЇНИ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800" dirty="0">
              <a:solidFill>
                <a:sysClr val="window" lastClr="FFFFFF"/>
              </a:solidFill>
              <a:latin typeface="Adobe Caslon Pro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dobe Caslon Pro" pitchFamily="18" charset="0"/>
                <a:ea typeface="+mn-ea"/>
                <a:cs typeface="+mn-cs"/>
              </a:rPr>
              <a:t>Факультет ветеринарної медицини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1" y="93765"/>
            <a:ext cx="2419151" cy="2865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998" y="520700"/>
            <a:ext cx="2370402" cy="21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477816"/>
            <a:ext cx="112014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Створено 4 </a:t>
            </a:r>
            <a:r>
              <a:rPr lang="ru-RU" sz="32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спеціалізованих</a:t>
            </a:r>
            <a: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вчених</a:t>
            </a:r>
            <a: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ради </a:t>
            </a:r>
            <a:b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із</a:t>
            </a:r>
            <a: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захисту</a:t>
            </a:r>
            <a: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дисертацій</a:t>
            </a:r>
            <a:r>
              <a:rPr lang="ru-RU" sz="32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: </a:t>
            </a:r>
            <a:endParaRPr lang="en-US" sz="32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34929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821" y="765229"/>
            <a:ext cx="2171379" cy="1628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821" y="2513729"/>
            <a:ext cx="2171380" cy="16251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821" y="4181777"/>
            <a:ext cx="2156431" cy="161732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513612"/>
              </p:ext>
            </p:extLst>
          </p:nvPr>
        </p:nvGraphicFramePr>
        <p:xfrm>
          <a:off x="127000" y="1647456"/>
          <a:ext cx="9715822" cy="44983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1100">
                  <a:extLst>
                    <a:ext uri="{9D8B030D-6E8A-4147-A177-3AD203B41FA5}">
                      <a16:colId xmlns:a16="http://schemas.microsoft.com/office/drawing/2014/main" val="3272120558"/>
                    </a:ext>
                  </a:extLst>
                </a:gridCol>
                <a:gridCol w="1536700">
                  <a:extLst>
                    <a:ext uri="{9D8B030D-6E8A-4147-A177-3AD203B41FA5}">
                      <a16:colId xmlns:a16="http://schemas.microsoft.com/office/drawing/2014/main" val="2178343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703397869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3292687716"/>
                    </a:ext>
                  </a:extLst>
                </a:gridCol>
                <a:gridCol w="3556322">
                  <a:extLst>
                    <a:ext uri="{9D8B030D-6E8A-4147-A177-3AD203B41FA5}">
                      <a16:colId xmlns:a16="http://schemas.microsoft.com/office/drawing/2014/main" val="2254015086"/>
                    </a:ext>
                  </a:extLst>
                </a:gridCol>
              </a:tblGrid>
              <a:tr h="586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Спецрада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Голова спецради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Дата початку повноважень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Дата закінчення повноважень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Спеціальності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28606"/>
                  </a:ext>
                </a:extLst>
              </a:tr>
              <a:tr h="423484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Д 26.004.03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b="1" dirty="0" err="1">
                          <a:solidFill>
                            <a:srgbClr val="002060"/>
                          </a:solidFill>
                          <a:effectLst/>
                        </a:rPr>
                        <a:t>Грушанська</a:t>
                      </a:r>
                      <a:r>
                        <a:rPr lang="uk-UA" sz="1400" b="1" dirty="0">
                          <a:solidFill>
                            <a:srgbClr val="002060"/>
                          </a:solidFill>
                          <a:effectLst/>
                        </a:rPr>
                        <a:t> Н.Г.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03.00.04 «Біохімія» (ветеринарні науки)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368408"/>
                  </a:ext>
                </a:extLst>
              </a:tr>
              <a:tr h="4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03.00.13 «Фізіологія людини і тварин»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139667"/>
                  </a:ext>
                </a:extLst>
              </a:tr>
              <a:tr h="397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16.00.01 «Діагностика і терапія тварин»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12565"/>
                  </a:ext>
                </a:extLst>
              </a:tr>
              <a:tr h="614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Д 26.004.12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b="1" dirty="0">
                          <a:solidFill>
                            <a:srgbClr val="002060"/>
                          </a:solidFill>
                          <a:effectLst/>
                        </a:rPr>
                        <a:t>Шевченко Л.В. 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16.00.06 «Гігієна тварин та ветеринарна санітарія»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819184"/>
                  </a:ext>
                </a:extLst>
              </a:tr>
              <a:tr h="39762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</a:rPr>
                        <a:t>Д 26.004.14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b="1" dirty="0">
                          <a:solidFill>
                            <a:srgbClr val="002060"/>
                          </a:solidFill>
                          <a:effectLst/>
                        </a:rPr>
                        <a:t>Малюк М.О.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</a:rPr>
                        <a:t>10.10.2022</a:t>
                      </a:r>
                      <a:endParaRPr lang="en-US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10.10.2025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16.00.02 «Патологія, онкологія і морфологія тварин»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6007734"/>
                  </a:ext>
                </a:extLst>
              </a:tr>
              <a:tr h="5964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16.00.03 «Ветеринарна мікробіологія, епізоотологія, інфекційні хвороби та імунологія»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709430"/>
                  </a:ext>
                </a:extLst>
              </a:tr>
              <a:tr h="198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16.00.11 «Паразитологія»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055674"/>
                  </a:ext>
                </a:extLst>
              </a:tr>
              <a:tr h="26167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Д 26.004.08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b="1" dirty="0" err="1">
                          <a:solidFill>
                            <a:srgbClr val="002060"/>
                          </a:solidFill>
                          <a:effectLst/>
                        </a:rPr>
                        <a:t>Захаренко</a:t>
                      </a:r>
                      <a:r>
                        <a:rPr lang="uk-UA" sz="1400" b="1" dirty="0">
                          <a:solidFill>
                            <a:srgbClr val="002060"/>
                          </a:solidFill>
                          <a:effectLst/>
                        </a:rPr>
                        <a:t> М.О</a:t>
                      </a:r>
                      <a:r>
                        <a:rPr lang="uk-UA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06.06.2025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03.00.01 «Радіобіологія»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176708"/>
                  </a:ext>
                </a:extLst>
              </a:tr>
              <a:tr h="397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</a:rPr>
                        <a:t>03.00.04 «Біохімія» (біологічні науки)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576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041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300" y="573090"/>
            <a:ext cx="9753600" cy="944558"/>
          </a:xfrm>
        </p:spPr>
        <p:txBody>
          <a:bodyPr>
            <a:normAutofit fontScale="90000"/>
          </a:bodyPr>
          <a:lstStyle/>
          <a:p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Науковий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доробок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докторів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наук факультету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ветеринарної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медицини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з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підготовки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кадрів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вищої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7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кваліфікації</a:t>
            </a:r>
            <a:r>
              <a:rPr lang="ru-RU" sz="27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(станом на 30.11.2022 р.)</a:t>
            </a:r>
            <a:endParaRPr lang="en-US" sz="36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883559"/>
              </p:ext>
            </p:extLst>
          </p:nvPr>
        </p:nvGraphicFramePr>
        <p:xfrm>
          <a:off x="167425" y="1429559"/>
          <a:ext cx="11797047" cy="4715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2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1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87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3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8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45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16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789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п/п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ПІБ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докторів 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Рік захисту докторської дисертації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Стаж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доктора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Підготовлено </a:t>
                      </a: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 і </a:t>
                      </a: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 них працюють у НУБіП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Всього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у тому числі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29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д.н.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к.н.+д.ф.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Рудик С.К.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1985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9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Мазуркевич А.Й.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Цвіліховський М.І.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1998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Карповський В.І.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Сорока Н.М.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Якубчак О.М.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1997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7.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Захаренко М.О.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1993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Ушкалов В.О.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Недосєков В.В.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2003 (ностриф. у 2009)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 (13)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8+1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Борисевич Б.В.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Засєкін Д.А.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3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Прус М.П.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13.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Мельник О.П.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2011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95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0" y="542925"/>
            <a:ext cx="10515600" cy="1031875"/>
          </a:xfrm>
        </p:spPr>
        <p:txBody>
          <a:bodyPr/>
          <a:lstStyle/>
          <a:p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Науковий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доробок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докторів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наук факультету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ветеринарної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медицини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з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підготовки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кадрів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вищої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кваліфікації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(станом на </a:t>
            </a:r>
            <a:r>
              <a:rPr lang="ru-RU" sz="2400" b="1" dirty="0" smtClean="0">
                <a:solidFill>
                  <a:srgbClr val="A08D4F"/>
                </a:solidFill>
                <a:latin typeface="Calibri" panose="020F0502020204030204"/>
              </a:rPr>
              <a:t>30.11.2022 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р.)</a:t>
            </a:r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845140"/>
              </p:ext>
            </p:extLst>
          </p:nvPr>
        </p:nvGraphicFramePr>
        <p:xfrm>
          <a:off x="180305" y="1429552"/>
          <a:ext cx="11655382" cy="4786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3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6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04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925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0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117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п/п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ПІБ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докторів 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Рік захисту докторської дисертації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Стаж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доктора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Підготовлено </a:t>
                      </a: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 і </a:t>
                      </a: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З них працюють у НУБіП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00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Всього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у тому числі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1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д.н.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к.н.+д.ф.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к.н.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14.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Ткачук С.А.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Духницький В.Б.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16.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Мазур Т.В.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Костюк В.К.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18.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Шевченко Л.В.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1+1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19.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Калачнюк Л.Г.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Томчук В.А.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21.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Грищенко В.А.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22.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Виговська Л.М.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23.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Кучерук М.Д.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24.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Радзиховський М.Л.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25.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Журенко О.В.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26.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Голопура С.І.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17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27.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Кладницька Л.В.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1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500" y="530225"/>
            <a:ext cx="10515600" cy="1031875"/>
          </a:xfrm>
        </p:spPr>
        <p:txBody>
          <a:bodyPr/>
          <a:lstStyle/>
          <a:p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Науковий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доробок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докторів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наук факультету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ветеринарної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медицини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з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підготовки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кадрів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вищої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400" b="1" dirty="0" err="1">
                <a:solidFill>
                  <a:srgbClr val="A08D4F"/>
                </a:solidFill>
                <a:latin typeface="Calibri" panose="020F0502020204030204"/>
              </a:rPr>
              <a:t>кваліфікації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 (станом на </a:t>
            </a:r>
            <a:r>
              <a:rPr lang="ru-RU" sz="2400" b="1" dirty="0" smtClean="0">
                <a:solidFill>
                  <a:srgbClr val="A08D4F"/>
                </a:solidFill>
                <a:latin typeface="Calibri" panose="020F0502020204030204"/>
              </a:rPr>
              <a:t>30.11.2022 </a:t>
            </a:r>
            <a:r>
              <a:rPr lang="ru-RU" sz="2400" b="1" dirty="0">
                <a:solidFill>
                  <a:srgbClr val="A08D4F"/>
                </a:solidFill>
                <a:latin typeface="Calibri" panose="020F0502020204030204"/>
              </a:rPr>
              <a:t>р.)</a:t>
            </a:r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55049"/>
              </p:ext>
            </p:extLst>
          </p:nvPr>
        </p:nvGraphicFramePr>
        <p:xfrm>
          <a:off x="128791" y="1403797"/>
          <a:ext cx="11900075" cy="4724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9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6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3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689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572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№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п/п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ПІБ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докторів 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Рік захисту докторської дисертації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Стаж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доктора</a:t>
                      </a: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наук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Підготовлено </a:t>
                      </a: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 і </a:t>
                      </a: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 них працюють у НУБіП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1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Всього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у тому числі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839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д.н.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д.н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</a:rPr>
                        <a:t>к.н</a:t>
                      </a:r>
                      <a:r>
                        <a:rPr lang="uk-UA" sz="1600" dirty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28.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Мазуркевич Т.А.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29.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Галат М.В.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30.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Постой Р.В.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2020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31.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Дишлюк Н.В.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32.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Ковпак В.В.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33.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Грушанська Н.Г.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34.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Шарандак П.В.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35.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Малюк М.О.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36.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Кліх Л.В.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37.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Калінін І.В.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2014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38.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Яблонська О.В.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2004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0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42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2942"/>
            <a:ext cx="10515600" cy="714375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A08D4F"/>
                </a:solidFill>
                <a:latin typeface="Calibri" panose="020F0502020204030204"/>
              </a:rPr>
              <a:t>КІЛЬКІСТЬ КОНФЕРЕНЦІЙ ТА </a:t>
            </a:r>
            <a:r>
              <a:rPr lang="uk-UA" sz="2400" b="1" dirty="0" smtClean="0">
                <a:solidFill>
                  <a:srgbClr val="A08D4F"/>
                </a:solidFill>
                <a:latin typeface="Calibri" panose="020F0502020204030204"/>
              </a:rPr>
              <a:t>СЕМІНАРІВ</a:t>
            </a:r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613" y="3390175"/>
            <a:ext cx="2336800" cy="131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937" y="4704625"/>
            <a:ext cx="2374900" cy="1335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6979" t="17057" r="25938" b="7292"/>
          <a:stretch/>
        </p:blipFill>
        <p:spPr>
          <a:xfrm>
            <a:off x="9270937" y="796843"/>
            <a:ext cx="2043875" cy="262719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071840"/>
              </p:ext>
            </p:extLst>
          </p:nvPr>
        </p:nvGraphicFramePr>
        <p:xfrm>
          <a:off x="406400" y="1285884"/>
          <a:ext cx="8724583" cy="495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44900">
                  <a:extLst>
                    <a:ext uri="{9D8B030D-6E8A-4147-A177-3AD203B41FA5}">
                      <a16:colId xmlns:a16="http://schemas.microsoft.com/office/drawing/2014/main" val="3537667425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269729009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377048529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125826997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43836271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708849147"/>
                    </a:ext>
                  </a:extLst>
                </a:gridCol>
                <a:gridCol w="812483">
                  <a:extLst>
                    <a:ext uri="{9D8B030D-6E8A-4147-A177-3AD203B41FA5}">
                      <a16:colId xmlns:a16="http://schemas.microsoft.com/office/drawing/2014/main" val="447555534"/>
                    </a:ext>
                  </a:extLst>
                </a:gridCol>
              </a:tblGrid>
              <a:tr h="2205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860593"/>
                  </a:ext>
                </a:extLst>
              </a:tr>
              <a:tr h="912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Міжнародні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та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всеукраїнські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конференції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rgbClr val="FF0000"/>
                          </a:solidFill>
                        </a:rPr>
                        <a:t>38</a:t>
                      </a:r>
                      <a:endParaRPr lang="uk-UA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61413"/>
                  </a:ext>
                </a:extLst>
              </a:tr>
              <a:tr h="9127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Семінари, проведені на базі факультету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097181"/>
                  </a:ext>
                </a:extLst>
              </a:tr>
              <a:tr h="1374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Кількість штатних НПП, що брали участь у роботі конференцій: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243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236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361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253</a:t>
                      </a:r>
                      <a:endParaRPr lang="uk-UA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645392"/>
                  </a:ext>
                </a:extLst>
              </a:tr>
              <a:tr h="2205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в Україні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278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187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275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221</a:t>
                      </a:r>
                      <a:endParaRPr lang="uk-UA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93700"/>
                  </a:ext>
                </a:extLst>
              </a:tr>
              <a:tr h="45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далеке зарубіжжя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21</a:t>
                      </a:r>
                      <a:endParaRPr lang="uk-UA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4711"/>
                  </a:ext>
                </a:extLst>
              </a:tr>
              <a:tr h="451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близьке зарубіжжя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63</a:t>
                      </a:r>
                      <a:endParaRPr lang="en-US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37</a:t>
                      </a:r>
                      <a:endParaRPr lang="en-US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uk-UA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625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7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350" y="517525"/>
            <a:ext cx="10655300" cy="815975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rgbClr val="A08D4F"/>
                </a:solidFill>
                <a:latin typeface="Calibri" panose="020F0502020204030204"/>
              </a:rPr>
              <a:t>НАУКОВА ВИДАВНИЧА ДІЯЛЬНІСТЬ</a:t>
            </a:r>
            <a:endParaRPr lang="en-US" sz="24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0" y="1183479"/>
            <a:ext cx="3149600" cy="2590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42500" y="1531137"/>
            <a:ext cx="1778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accent2">
                    <a:lumMod val="50000"/>
                  </a:schemeClr>
                </a:solidFill>
              </a:rPr>
              <a:t>Видавнича діяльність НДІ здоров’я тварин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325" y="3971916"/>
            <a:ext cx="2996205" cy="2120909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030870"/>
              </p:ext>
            </p:extLst>
          </p:nvPr>
        </p:nvGraphicFramePr>
        <p:xfrm>
          <a:off x="330199" y="1160466"/>
          <a:ext cx="8712201" cy="5294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2801">
                  <a:extLst>
                    <a:ext uri="{9D8B030D-6E8A-4147-A177-3AD203B41FA5}">
                      <a16:colId xmlns:a16="http://schemas.microsoft.com/office/drawing/2014/main" val="243232962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45379860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1733903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64906775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23597075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23775513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822644221"/>
                    </a:ext>
                  </a:extLst>
                </a:gridCol>
              </a:tblGrid>
              <a:tr h="4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2022</a:t>
                      </a:r>
                      <a:endParaRPr lang="uk-UA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895350"/>
                  </a:ext>
                </a:extLst>
              </a:tr>
              <a:tr h="4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Монографії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18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787341"/>
                  </a:ext>
                </a:extLst>
              </a:tr>
              <a:tr h="51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Словники. Довідники. Брошури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rgbClr val="FF0000"/>
                          </a:solidFill>
                        </a:rPr>
                        <a:t>19</a:t>
                      </a:r>
                      <a:endParaRPr lang="uk-UA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658712"/>
                  </a:ext>
                </a:extLst>
              </a:tr>
              <a:tr h="675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Науково-практичні рекомендації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uk-UA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35319"/>
                  </a:ext>
                </a:extLst>
              </a:tr>
              <a:tr h="490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Патенти, свідоцтва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10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84279"/>
                  </a:ext>
                </a:extLst>
              </a:tr>
              <a:tr h="5222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Наукові статті, в </a:t>
                      </a:r>
                      <a:r>
                        <a:rPr lang="uk-UA" sz="2000" dirty="0" err="1">
                          <a:effectLst/>
                        </a:rPr>
                        <a:t>т.ч</a:t>
                      </a:r>
                      <a:r>
                        <a:rPr lang="uk-UA" sz="2000" dirty="0">
                          <a:effectLst/>
                        </a:rPr>
                        <a:t>.: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339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261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199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174029"/>
                  </a:ext>
                </a:extLst>
              </a:tr>
              <a:tr h="675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у міжнародній базі  </a:t>
                      </a:r>
                      <a:r>
                        <a:rPr lang="en-US" sz="2000" dirty="0">
                          <a:effectLst/>
                        </a:rPr>
                        <a:t>SCOPUS</a:t>
                      </a:r>
                      <a:r>
                        <a:rPr lang="uk-UA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WoS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46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501749"/>
                  </a:ext>
                </a:extLst>
              </a:tr>
              <a:tr h="4589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 інших </a:t>
                      </a:r>
                      <a:r>
                        <a:rPr lang="uk-UA" sz="2000" dirty="0" err="1">
                          <a:effectLst/>
                        </a:rPr>
                        <a:t>наукометричних</a:t>
                      </a:r>
                      <a:r>
                        <a:rPr lang="uk-UA" sz="2000" dirty="0">
                          <a:effectLst/>
                        </a:rPr>
                        <a:t> базах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203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150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7682990"/>
                  </a:ext>
                </a:extLst>
              </a:tr>
              <a:tr h="4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Тези доповідей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360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234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>
                          <a:solidFill>
                            <a:srgbClr val="FF0000"/>
                          </a:solidFill>
                        </a:rPr>
                        <a:t>293</a:t>
                      </a:r>
                      <a:endParaRPr lang="uk-UA" sz="2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17563"/>
                  </a:ext>
                </a:extLst>
              </a:tr>
              <a:tr h="406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Всього</a:t>
                      </a:r>
                      <a:r>
                        <a:rPr lang="en-US" sz="2000">
                          <a:effectLst/>
                        </a:rPr>
                        <a:t>: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887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774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462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</a:rPr>
                        <a:t>820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743</a:t>
                      </a:r>
                      <a:endParaRPr lang="uk-UA" sz="2000" dirty="0"/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631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53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0" y="542101"/>
            <a:ext cx="10515600" cy="942975"/>
          </a:xfrm>
        </p:spPr>
        <p:txBody>
          <a:bodyPr>
            <a:normAutofit/>
          </a:bodyPr>
          <a:lstStyle/>
          <a:p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НПП </a:t>
            </a:r>
            <a:r>
              <a:rPr lang="uk-UA" sz="2700" b="1" dirty="0" smtClean="0">
                <a:solidFill>
                  <a:srgbClr val="A08D4F"/>
                </a:solidFill>
                <a:latin typeface="Calibri" panose="020F0502020204030204"/>
              </a:rPr>
              <a:t>ФВМ, </a:t>
            </a:r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які мають </a:t>
            </a:r>
            <a:r>
              <a:rPr lang="uk-UA" sz="2700" b="1" dirty="0" smtClean="0">
                <a:solidFill>
                  <a:srgbClr val="A08D4F"/>
                </a:solidFill>
                <a:latin typeface="Calibri" panose="020F0502020204030204"/>
              </a:rPr>
              <a:t>найбільшу кількість публікацій </a:t>
            </a:r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у </a:t>
            </a:r>
            <a:r>
              <a:rPr lang="en-US" sz="2700" b="1" dirty="0">
                <a:solidFill>
                  <a:srgbClr val="A08D4F"/>
                </a:solidFill>
                <a:latin typeface="Calibri" panose="020F0502020204030204"/>
              </a:rPr>
              <a:t>Scopus </a:t>
            </a:r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і </a:t>
            </a:r>
            <a:r>
              <a:rPr lang="en-US" sz="2700" b="1" dirty="0">
                <a:solidFill>
                  <a:srgbClr val="A08D4F"/>
                </a:solidFill>
                <a:latin typeface="Calibri" panose="020F0502020204030204"/>
              </a:rPr>
              <a:t>Web of Science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5185"/>
          <a:stretch/>
        </p:blipFill>
        <p:spPr>
          <a:xfrm>
            <a:off x="9715628" y="1265789"/>
            <a:ext cx="2425700" cy="14299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86900" y="2476499"/>
            <a:ext cx="342900" cy="173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028" y="3145370"/>
            <a:ext cx="2527300" cy="1016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628" y="4517653"/>
            <a:ext cx="2388235" cy="1594034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748711"/>
              </p:ext>
            </p:extLst>
          </p:nvPr>
        </p:nvGraphicFramePr>
        <p:xfrm>
          <a:off x="171322" y="1353865"/>
          <a:ext cx="9487028" cy="5297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151242282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3241197782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81026512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255359030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val="25420920"/>
                    </a:ext>
                  </a:extLst>
                </a:gridCol>
                <a:gridCol w="1828928">
                  <a:extLst>
                    <a:ext uri="{9D8B030D-6E8A-4147-A177-3AD203B41FA5}">
                      <a16:colId xmlns:a16="http://schemas.microsoft.com/office/drawing/2014/main" val="4134864574"/>
                    </a:ext>
                  </a:extLst>
                </a:gridCol>
              </a:tblGrid>
              <a:tr h="327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№ п/п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ПІБ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К-сть статей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№ п/п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ПІБ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К-сть статей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576660"/>
                  </a:ext>
                </a:extLst>
              </a:tr>
              <a:tr h="317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Грищенко В.А.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21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Ушкалов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В.О.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7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244092"/>
                  </a:ext>
                </a:extLst>
              </a:tr>
              <a:tr h="2956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Шевченко Л.В.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20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Мазуркевич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 А.Й.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6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382330"/>
                  </a:ext>
                </a:extLst>
              </a:tr>
              <a:tr h="2354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Захаренко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М.О.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effectLst/>
                        </a:rPr>
                        <a:t>15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Таран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Т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.В.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6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513"/>
                  </a:ext>
                </a:extLst>
              </a:tr>
              <a:tr h="2387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Калачнюк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Л.Г.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Духницький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 В.Б.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smtClean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23410"/>
                  </a:ext>
                </a:extLst>
              </a:tr>
              <a:tr h="267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Михальська В.М.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16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Цвіліховський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 М.І.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16886"/>
                  </a:ext>
                </a:extLst>
              </a:tr>
              <a:tr h="2961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Недосєков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В.В.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14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Засєкін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Д.А.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25475"/>
                  </a:ext>
                </a:extLst>
              </a:tr>
              <a:tr h="3502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Томчук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В.А.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14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Ткачук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С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А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00536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Мельник О.П.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11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Малюк М.О.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039858"/>
                  </a:ext>
                </a:extLst>
              </a:tr>
              <a:tr h="280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9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Якубчак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 О.М.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9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Деркач І.М.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657516"/>
                  </a:ext>
                </a:extLst>
              </a:tr>
              <a:tr h="2840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Сорока Н.М.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9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22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Деркач С.С.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>
                          <a:solidFill>
                            <a:schemeClr val="accent2"/>
                          </a:solidFill>
                          <a:effectLst/>
                        </a:rPr>
                        <a:t>5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529889"/>
                  </a:ext>
                </a:extLst>
              </a:tr>
              <a:tr h="22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Галат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 М.В.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8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23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Харкевич</a:t>
                      </a:r>
                      <a:r>
                        <a:rPr lang="uk-UA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Ю.О.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kern="1200" dirty="0" smtClean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US" sz="1800" b="1" kern="1200" dirty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263514"/>
                  </a:ext>
                </a:extLst>
              </a:tr>
              <a:tr h="150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>
                          <a:effectLst/>
                        </a:rPr>
                        <a:t>12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Прус</a:t>
                      </a:r>
                      <a:r>
                        <a:rPr lang="uk-UA" sz="18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М.П.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800" b="1" dirty="0" smtClean="0">
                          <a:solidFill>
                            <a:schemeClr val="accent2"/>
                          </a:solidFill>
                          <a:effectLst/>
                        </a:rPr>
                        <a:t>8</a:t>
                      </a: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b="1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429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НПП ФВМ , які мають не менше </a:t>
            </a:r>
            <a:r>
              <a:rPr lang="uk-UA" sz="2700" b="1" dirty="0" smtClean="0">
                <a:solidFill>
                  <a:srgbClr val="A08D4F"/>
                </a:solidFill>
                <a:latin typeface="Calibri" panose="020F0502020204030204"/>
              </a:rPr>
              <a:t>3-х </a:t>
            </a:r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публікацій у </a:t>
            </a:r>
            <a:r>
              <a:rPr lang="en-US" sz="2700" b="1" dirty="0">
                <a:solidFill>
                  <a:srgbClr val="A08D4F"/>
                </a:solidFill>
                <a:latin typeface="Calibri" panose="020F0502020204030204"/>
              </a:rPr>
              <a:t>Scopus </a:t>
            </a:r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і </a:t>
            </a:r>
            <a:r>
              <a:rPr lang="en-US" sz="2700" b="1" dirty="0">
                <a:solidFill>
                  <a:srgbClr val="A08D4F"/>
                </a:solidFill>
                <a:latin typeface="Calibri" panose="020F0502020204030204"/>
              </a:rPr>
              <a:t>Web of Science </a:t>
            </a:r>
            <a:r>
              <a:rPr lang="uk-UA" sz="2700" b="1" dirty="0" smtClean="0">
                <a:solidFill>
                  <a:srgbClr val="A08D4F"/>
                </a:solidFill>
                <a:latin typeface="Calibri" panose="020F0502020204030204"/>
              </a:rPr>
              <a:t>у 2022 році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655" y="1066476"/>
            <a:ext cx="3302001" cy="1793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673" y="4331631"/>
            <a:ext cx="3291983" cy="17787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255" y="2906396"/>
            <a:ext cx="3327401" cy="1351757"/>
          </a:xfrm>
          <a:prstGeom prst="rect">
            <a:avLst/>
          </a:prstGeom>
        </p:spPr>
      </p:pic>
      <p:graphicFrame>
        <p:nvGraphicFramePr>
          <p:cNvPr id="9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816925"/>
              </p:ext>
            </p:extLst>
          </p:nvPr>
        </p:nvGraphicFramePr>
        <p:xfrm>
          <a:off x="467868" y="1795390"/>
          <a:ext cx="7708899" cy="3770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500">
                  <a:extLst>
                    <a:ext uri="{9D8B030D-6E8A-4147-A177-3AD203B41FA5}">
                      <a16:colId xmlns:a16="http://schemas.microsoft.com/office/drawing/2014/main" val="1669831554"/>
                    </a:ext>
                  </a:extLst>
                </a:gridCol>
                <a:gridCol w="4432300">
                  <a:extLst>
                    <a:ext uri="{9D8B030D-6E8A-4147-A177-3AD203B41FA5}">
                      <a16:colId xmlns:a16="http://schemas.microsoft.com/office/drawing/2014/main" val="1788823569"/>
                    </a:ext>
                  </a:extLst>
                </a:gridCol>
                <a:gridCol w="2324099">
                  <a:extLst>
                    <a:ext uri="{9D8B030D-6E8A-4147-A177-3AD203B41FA5}">
                      <a16:colId xmlns:a16="http://schemas.microsoft.com/office/drawing/2014/main" val="853835930"/>
                    </a:ext>
                  </a:extLst>
                </a:gridCol>
              </a:tblGrid>
              <a:tr h="4455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№ п/п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ПІБ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К-сть статей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51412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rgbClr val="002060"/>
                          </a:solidFill>
                          <a:effectLst/>
                        </a:rPr>
                        <a:t>Томчук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 В.А.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32097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err="1" smtClean="0">
                          <a:solidFill>
                            <a:srgbClr val="002060"/>
                          </a:solidFill>
                          <a:effectLst/>
                        </a:rPr>
                        <a:t>Недосєков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 В. В.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821274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Галат</a:t>
                      </a:r>
                      <a:r>
                        <a:rPr lang="uk-UA" sz="24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М.В.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895623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Сорока Н.М.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961232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Кладницька</a:t>
                      </a:r>
                      <a:r>
                        <a:rPr lang="uk-UA" sz="24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Л.В.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526321"/>
                  </a:ext>
                </a:extLst>
              </a:tr>
              <a:tr h="3716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err="1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Журенко</a:t>
                      </a:r>
                      <a:r>
                        <a:rPr lang="uk-UA" sz="2400" dirty="0" smtClean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О.В.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43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96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58825"/>
            <a:ext cx="10515600" cy="58737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РОЗПОДІЛ КАФЕДР ФАКУЛЬТЕТУ ЗА ДАНИМИ БАЗИ SCOPUS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1522"/>
              </p:ext>
            </p:extLst>
          </p:nvPr>
        </p:nvGraphicFramePr>
        <p:xfrm>
          <a:off x="228600" y="1236041"/>
          <a:ext cx="11734800" cy="5357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1829453067"/>
                    </a:ext>
                  </a:extLst>
                </a:gridCol>
                <a:gridCol w="5753100">
                  <a:extLst>
                    <a:ext uri="{9D8B030D-6E8A-4147-A177-3AD203B41FA5}">
                      <a16:colId xmlns:a16="http://schemas.microsoft.com/office/drawing/2014/main" val="2348742178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551787037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val="30167781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011971461"/>
                    </a:ext>
                  </a:extLst>
                </a:gridCol>
              </a:tblGrid>
              <a:tr h="35670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Кафедра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h-індекс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К-ть публікацій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К-ть </a:t>
                      </a:r>
                      <a:r>
                        <a:rPr lang="uk-UA" sz="2000" kern="1200" dirty="0" smtClean="0">
                          <a:effectLst/>
                        </a:rPr>
                        <a:t>цитувань </a:t>
                      </a:r>
                      <a:r>
                        <a:rPr lang="uk-UA" sz="2000" kern="1200" dirty="0">
                          <a:effectLst/>
                        </a:rPr>
                        <a:t>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extLst>
                  <a:ext uri="{0D108BD9-81ED-4DB2-BD59-A6C34878D82A}">
                    <a16:rowId xmlns:a16="http://schemas.microsoft.com/office/drawing/2014/main" val="3514573495"/>
                  </a:ext>
                </a:extLst>
              </a:tr>
              <a:tr h="56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Кафедра біохімії і фізіології тварин імені академіка М. Ф. Гулого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63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126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806339"/>
                  </a:ext>
                </a:extLst>
              </a:tr>
              <a:tr h="56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Кафедра ветеринарної гігієни імені професора А. К. Скороходька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46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44745"/>
                  </a:ext>
                </a:extLst>
              </a:tr>
              <a:tr h="38211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Кафедра</a:t>
                      </a:r>
                      <a:r>
                        <a:rPr lang="en-US" sz="2000" kern="1200">
                          <a:effectLst/>
                        </a:rPr>
                        <a:t> </a:t>
                      </a:r>
                      <a:r>
                        <a:rPr lang="uk-UA" sz="2000" kern="1200">
                          <a:effectLst/>
                        </a:rPr>
                        <a:t>епізоотології, мікробіології і вірусології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55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785795"/>
                  </a:ext>
                </a:extLst>
              </a:tr>
              <a:tr h="38211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Кафедра хірургії і патофізіології ім. акад. </a:t>
                      </a:r>
                      <a:r>
                        <a:rPr lang="ru-RU" sz="2000" kern="1200">
                          <a:effectLst/>
                        </a:rPr>
                        <a:t>І.О. Поваженка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42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781236"/>
                  </a:ext>
                </a:extLst>
              </a:tr>
              <a:tr h="56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Кафедра </a:t>
                      </a:r>
                      <a:r>
                        <a:rPr lang="ru-RU" sz="2000" kern="1200">
                          <a:effectLst/>
                        </a:rPr>
                        <a:t>фармакології, паразитології і тропічної ветеринарії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31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01305"/>
                  </a:ext>
                </a:extLst>
              </a:tr>
              <a:tr h="57390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Кафедра анатомії, гістології і патоморфології тварин ім. акад. В.Г. Касяненка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13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10105"/>
                  </a:ext>
                </a:extLst>
              </a:tr>
              <a:tr h="38211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Кафедра т</a:t>
                      </a:r>
                      <a:r>
                        <a:rPr lang="ru-RU" sz="2000" kern="1200">
                          <a:effectLst/>
                        </a:rPr>
                        <a:t>ерапії і клінічної діагностики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274326"/>
                  </a:ext>
                </a:extLst>
              </a:tr>
              <a:tr h="5685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Кафедра акушерства, гінекології та біотехнології відтворення тварин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966" marR="65966" marT="9162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39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11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800" y="746125"/>
            <a:ext cx="10515600" cy="58737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ТОП-10 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ВЧЕНИХ ФАКУЛЬТЕТУ ЗА ДАНИМИ БАЗИ SCOPUS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017324"/>
              </p:ext>
            </p:extLst>
          </p:nvPr>
        </p:nvGraphicFramePr>
        <p:xfrm>
          <a:off x="323849" y="1167951"/>
          <a:ext cx="11544301" cy="5047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647">
                  <a:extLst>
                    <a:ext uri="{9D8B030D-6E8A-4147-A177-3AD203B41FA5}">
                      <a16:colId xmlns:a16="http://schemas.microsoft.com/office/drawing/2014/main" val="2115342015"/>
                    </a:ext>
                  </a:extLst>
                </a:gridCol>
                <a:gridCol w="4552299">
                  <a:extLst>
                    <a:ext uri="{9D8B030D-6E8A-4147-A177-3AD203B41FA5}">
                      <a16:colId xmlns:a16="http://schemas.microsoft.com/office/drawing/2014/main" val="2388326363"/>
                    </a:ext>
                  </a:extLst>
                </a:gridCol>
                <a:gridCol w="2342870">
                  <a:extLst>
                    <a:ext uri="{9D8B030D-6E8A-4147-A177-3AD203B41FA5}">
                      <a16:colId xmlns:a16="http://schemas.microsoft.com/office/drawing/2014/main" val="3588653485"/>
                    </a:ext>
                  </a:extLst>
                </a:gridCol>
                <a:gridCol w="1674490">
                  <a:extLst>
                    <a:ext uri="{9D8B030D-6E8A-4147-A177-3AD203B41FA5}">
                      <a16:colId xmlns:a16="http://schemas.microsoft.com/office/drawing/2014/main" val="2106651510"/>
                    </a:ext>
                  </a:extLst>
                </a:gridCol>
                <a:gridCol w="1840995">
                  <a:extLst>
                    <a:ext uri="{9D8B030D-6E8A-4147-A177-3AD203B41FA5}">
                      <a16:colId xmlns:a16="http://schemas.microsoft.com/office/drawing/2014/main" val="554718011"/>
                    </a:ext>
                  </a:extLst>
                </a:gridCol>
              </a:tblGrid>
              <a:tr h="108651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Прізвище, ім’я, по-батькові, посада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h-індекс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Кількість публікацій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Кількість </a:t>
                      </a:r>
                      <a:r>
                        <a:rPr lang="uk-UA" sz="2000" kern="1200" dirty="0" smtClean="0">
                          <a:effectLst/>
                        </a:rPr>
                        <a:t>цитувань </a:t>
                      </a:r>
                      <a:r>
                        <a:rPr lang="uk-UA" sz="2000" kern="1200" dirty="0">
                          <a:effectLst/>
                        </a:rPr>
                        <a:t>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2465687419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effectLst/>
                        </a:rPr>
                        <a:t>Недосєков</a:t>
                      </a:r>
                      <a:r>
                        <a:rPr lang="ru-RU" sz="2000" kern="1200" dirty="0">
                          <a:effectLst/>
                        </a:rPr>
                        <a:t> В.В., </a:t>
                      </a:r>
                      <a:r>
                        <a:rPr lang="ru-RU" sz="2000" kern="1200" dirty="0" err="1">
                          <a:effectLst/>
                        </a:rPr>
                        <a:t>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44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577064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Калачнюк Л.Г., професор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104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576901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Мазуркевич А.Й., професор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017431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effectLst/>
                        </a:rPr>
                        <a:t>Томчук</a:t>
                      </a:r>
                      <a:r>
                        <a:rPr lang="ru-RU" sz="2000" kern="1200" dirty="0">
                          <a:effectLst/>
                        </a:rPr>
                        <a:t> В.А., зав</a:t>
                      </a:r>
                      <a:r>
                        <a:rPr lang="uk-UA" sz="2000" kern="1200" dirty="0">
                          <a:effectLst/>
                        </a:rPr>
                        <a:t>.</a:t>
                      </a:r>
                      <a:r>
                        <a:rPr lang="ru-RU" sz="2000" kern="1200" dirty="0">
                          <a:effectLst/>
                        </a:rPr>
                        <a:t> </a:t>
                      </a:r>
                      <a:r>
                        <a:rPr lang="ru-RU" sz="2000" kern="1200" dirty="0" err="1">
                          <a:effectLst/>
                        </a:rPr>
                        <a:t>кафедри</a:t>
                      </a:r>
                      <a:r>
                        <a:rPr lang="ru-RU" sz="2000" kern="1200" dirty="0">
                          <a:effectLst/>
                        </a:rPr>
                        <a:t>, </a:t>
                      </a:r>
                      <a:r>
                        <a:rPr lang="ru-RU" sz="2000" kern="1200" dirty="0" err="1">
                          <a:effectLst/>
                        </a:rPr>
                        <a:t>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648042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Галат М.В., доцент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73428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Малюк М.О., зав</a:t>
                      </a:r>
                      <a:r>
                        <a:rPr lang="uk-UA" sz="2000" kern="1200">
                          <a:effectLst/>
                        </a:rPr>
                        <a:t>.</a:t>
                      </a:r>
                      <a:r>
                        <a:rPr lang="ru-RU" sz="2000" kern="1200">
                          <a:effectLst/>
                        </a:rPr>
                        <a:t> кафедри, професор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864271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Харкевич Ю.О., доцент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396018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Сорока Н. М., професор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91339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Шевченко Л.В., </a:t>
                      </a:r>
                      <a:r>
                        <a:rPr lang="uk-UA" sz="2000" dirty="0">
                          <a:effectLst/>
                        </a:rPr>
                        <a:t>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819349"/>
                  </a:ext>
                </a:extLst>
              </a:tr>
              <a:tr h="396059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Грищенко В.А., </a:t>
                      </a:r>
                      <a:r>
                        <a:rPr lang="uk-UA" sz="2000" dirty="0">
                          <a:effectLst/>
                        </a:rPr>
                        <a:t>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58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13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2974" y="835892"/>
            <a:ext cx="10515600" cy="701675"/>
          </a:xfrm>
        </p:spPr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Помічники</a:t>
            </a:r>
            <a:r>
              <a:rPr lang="ru-RU" dirty="0" smtClean="0">
                <a:solidFill>
                  <a:srgbClr val="002060"/>
                </a:solidFill>
              </a:rPr>
              <a:t> директора НДІ </a:t>
            </a:r>
            <a:r>
              <a:rPr lang="ru-RU" dirty="0" err="1" smtClean="0">
                <a:solidFill>
                  <a:srgbClr val="002060"/>
                </a:solidFill>
              </a:rPr>
              <a:t>здоров’я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тварин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67391" y="3666170"/>
            <a:ext cx="18415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uk-UA" dirty="0" smtClean="0">
                <a:solidFill>
                  <a:srgbClr val="002060"/>
                </a:solidFill>
              </a:rPr>
              <a:t>Козловська Г.В.</a:t>
            </a:r>
            <a:endParaRPr lang="uk-UA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uk-UA" dirty="0">
                <a:solidFill>
                  <a:srgbClr val="002060"/>
                </a:solidFill>
              </a:rPr>
              <a:t>Секретар </a:t>
            </a:r>
            <a:r>
              <a:rPr lang="uk-UA" dirty="0" smtClean="0">
                <a:solidFill>
                  <a:srgbClr val="002060"/>
                </a:solidFill>
              </a:rPr>
              <a:t>НР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4051" y="3614251"/>
            <a:ext cx="17653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uk-UA" dirty="0" err="1" smtClean="0">
                <a:solidFill>
                  <a:srgbClr val="002060"/>
                </a:solidFill>
              </a:rPr>
              <a:t>Засєкін</a:t>
            </a:r>
            <a:r>
              <a:rPr lang="uk-UA" dirty="0" smtClean="0">
                <a:solidFill>
                  <a:srgbClr val="002060"/>
                </a:solidFill>
              </a:rPr>
              <a:t> Д.А.</a:t>
            </a:r>
            <a:endParaRPr lang="uk-UA" dirty="0">
              <a:solidFill>
                <a:srgbClr val="002060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uk-UA" dirty="0">
                <a:solidFill>
                  <a:srgbClr val="002060"/>
                </a:solidFill>
              </a:rPr>
              <a:t>Заст. голови </a:t>
            </a:r>
            <a:r>
              <a:rPr lang="uk-UA" dirty="0" smtClean="0">
                <a:solidFill>
                  <a:srgbClr val="002060"/>
                </a:solidFill>
              </a:rPr>
              <a:t>НР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5568" y="3668441"/>
            <a:ext cx="1717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2060"/>
                </a:solidFill>
              </a:rPr>
              <a:t>Мартинюк </a:t>
            </a:r>
            <a:r>
              <a:rPr lang="uk-UA" dirty="0" smtClean="0">
                <a:solidFill>
                  <a:srgbClr val="002060"/>
                </a:solidFill>
              </a:rPr>
              <a:t>О.Г.</a:t>
            </a:r>
            <a:endParaRPr lang="uk-UA" dirty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Заст</a:t>
            </a:r>
            <a:r>
              <a:rPr lang="ru-RU" dirty="0" smtClean="0">
                <a:solidFill>
                  <a:srgbClr val="002060"/>
                </a:solidFill>
              </a:rPr>
              <a:t>. </a:t>
            </a:r>
            <a:r>
              <a:rPr lang="ru-RU" dirty="0" err="1" smtClean="0">
                <a:solidFill>
                  <a:srgbClr val="002060"/>
                </a:solidFill>
              </a:rPr>
              <a:t>дир</a:t>
            </a:r>
            <a:r>
              <a:rPr lang="ru-RU" dirty="0" smtClean="0">
                <a:solidFill>
                  <a:srgbClr val="002060"/>
                </a:solidFill>
              </a:rPr>
              <a:t>. НДІ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76839" y="3669355"/>
            <a:ext cx="137060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uk-UA" dirty="0" smtClean="0">
                <a:solidFill>
                  <a:srgbClr val="002060"/>
                </a:solidFill>
              </a:rPr>
              <a:t>Димко Р.О.</a:t>
            </a:r>
            <a:endParaRPr lang="uk-UA" dirty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uk-UA" dirty="0">
                <a:solidFill>
                  <a:srgbClr val="002060"/>
                </a:solidFill>
              </a:rPr>
              <a:t>Голова РМВ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05848" y="3687303"/>
            <a:ext cx="147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Сторожук В.І.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Голова РА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986" y="1845071"/>
            <a:ext cx="1668321" cy="18497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91" y="1797728"/>
            <a:ext cx="1266006" cy="18930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61" y="1786730"/>
            <a:ext cx="1398983" cy="18536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371" y="1786730"/>
            <a:ext cx="1271008" cy="19005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914" y="1845071"/>
            <a:ext cx="1442353" cy="185102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291763" y="3641950"/>
            <a:ext cx="215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</a:rPr>
              <a:t>Бокотько</a:t>
            </a:r>
            <a:r>
              <a:rPr lang="ru-RU" dirty="0" smtClean="0">
                <a:solidFill>
                  <a:srgbClr val="002060"/>
                </a:solidFill>
              </a:rPr>
              <a:t> Р. Р.</a:t>
            </a:r>
          </a:p>
          <a:p>
            <a:r>
              <a:rPr lang="ru-RU" dirty="0" err="1" smtClean="0">
                <a:solidFill>
                  <a:srgbClr val="002060"/>
                </a:solidFill>
              </a:rPr>
              <a:t>Помічник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 err="1" smtClean="0">
                <a:solidFill>
                  <a:srgbClr val="002060"/>
                </a:solidFill>
              </a:rPr>
              <a:t>дир</a:t>
            </a:r>
            <a:r>
              <a:rPr lang="ru-RU" dirty="0" smtClean="0">
                <a:solidFill>
                  <a:srgbClr val="002060"/>
                </a:solidFill>
              </a:rPr>
              <a:t>. НДІ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5226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4568" y="1730517"/>
            <a:ext cx="1463797" cy="19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642942"/>
            <a:ext cx="10515600" cy="638175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РОЗПОДІЛ КАФЕДР ФАКУЛЬТЕТУ ЗА ДАНИМИ БАЗИ WEB OF </a:t>
            </a:r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SCIENCE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33194"/>
              </p:ext>
            </p:extLst>
          </p:nvPr>
        </p:nvGraphicFramePr>
        <p:xfrm>
          <a:off x="323850" y="1126966"/>
          <a:ext cx="11544299" cy="5635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550">
                  <a:extLst>
                    <a:ext uri="{9D8B030D-6E8A-4147-A177-3AD203B41FA5}">
                      <a16:colId xmlns:a16="http://schemas.microsoft.com/office/drawing/2014/main" val="594627290"/>
                    </a:ext>
                  </a:extLst>
                </a:gridCol>
                <a:gridCol w="4699000">
                  <a:extLst>
                    <a:ext uri="{9D8B030D-6E8A-4147-A177-3AD203B41FA5}">
                      <a16:colId xmlns:a16="http://schemas.microsoft.com/office/drawing/2014/main" val="17107075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761380576"/>
                    </a:ext>
                  </a:extLst>
                </a:gridCol>
                <a:gridCol w="2527300">
                  <a:extLst>
                    <a:ext uri="{9D8B030D-6E8A-4147-A177-3AD203B41FA5}">
                      <a16:colId xmlns:a16="http://schemas.microsoft.com/office/drawing/2014/main" val="923739610"/>
                    </a:ext>
                  </a:extLst>
                </a:gridCol>
                <a:gridCol w="2368549">
                  <a:extLst>
                    <a:ext uri="{9D8B030D-6E8A-4147-A177-3AD203B41FA5}">
                      <a16:colId xmlns:a16="http://schemas.microsoft.com/office/drawing/2014/main" val="2473088847"/>
                    </a:ext>
                  </a:extLst>
                </a:gridCol>
              </a:tblGrid>
              <a:tr h="625634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h-індекс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Кількість публікацій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</a:t>
                      </a:r>
                      <a:r>
                        <a:rPr lang="uk-UA" sz="2000" dirty="0" smtClean="0">
                          <a:effectLst/>
                        </a:rPr>
                        <a:t>цитувань </a:t>
                      </a:r>
                      <a:r>
                        <a:rPr lang="uk-UA" sz="2000" dirty="0">
                          <a:effectLst/>
                        </a:rPr>
                        <a:t>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576851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 ветеринарної гігієни імені професора А. К. </a:t>
                      </a:r>
                      <a:r>
                        <a:rPr lang="uk-UA" sz="2000" dirty="0" err="1">
                          <a:effectLst/>
                        </a:rPr>
                        <a:t>Скороходька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74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64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 біохімії і фізіології тварин імені академіка М. Ф. Гулого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b="1" dirty="0" smtClean="0">
                          <a:solidFill>
                            <a:schemeClr val="tx1"/>
                          </a:solidFill>
                          <a:effectLst/>
                        </a:rPr>
                        <a:t>522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7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</a:t>
                      </a:r>
                      <a:r>
                        <a:rPr lang="en-US" sz="2000">
                          <a:effectLst/>
                        </a:rPr>
                        <a:t> </a:t>
                      </a:r>
                      <a:r>
                        <a:rPr lang="uk-UA" sz="2000">
                          <a:effectLst/>
                        </a:rPr>
                        <a:t>епізоотології, мікробіології і вірусології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88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 хірургії і патофізіології ім. акад. І.О. Поваженка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105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 анатомії, гістології і патоморфології тварин ім. акад. В.Г. Касьяненка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56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 </a:t>
                      </a:r>
                      <a:r>
                        <a:rPr lang="ru-RU" sz="2000">
                          <a:effectLst/>
                        </a:rPr>
                        <a:t>фармакології, паразитології і тропічної ветеринарії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054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Кафедра акушерства, гінекології та біотехнології відтворення тварин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56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 т</a:t>
                      </a:r>
                      <a:r>
                        <a:rPr lang="ru-RU" sz="2000">
                          <a:effectLst/>
                        </a:rPr>
                        <a:t>ерапії і клінічної діагностики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24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49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642942"/>
            <a:ext cx="10515600" cy="62547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ТОП-10 ВЧЕНИХ ФАКУЛЬТЕТУ ЗА ДАНИМИ БАЗИ WEB OF </a:t>
            </a:r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SCIENCE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475112"/>
              </p:ext>
            </p:extLst>
          </p:nvPr>
        </p:nvGraphicFramePr>
        <p:xfrm>
          <a:off x="387349" y="1087263"/>
          <a:ext cx="11417301" cy="5142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863">
                  <a:extLst>
                    <a:ext uri="{9D8B030D-6E8A-4147-A177-3AD203B41FA5}">
                      <a16:colId xmlns:a16="http://schemas.microsoft.com/office/drawing/2014/main" val="902887548"/>
                    </a:ext>
                  </a:extLst>
                </a:gridCol>
                <a:gridCol w="4173100">
                  <a:extLst>
                    <a:ext uri="{9D8B030D-6E8A-4147-A177-3AD203B41FA5}">
                      <a16:colId xmlns:a16="http://schemas.microsoft.com/office/drawing/2014/main" val="3895042543"/>
                    </a:ext>
                  </a:extLst>
                </a:gridCol>
                <a:gridCol w="1980791">
                  <a:extLst>
                    <a:ext uri="{9D8B030D-6E8A-4147-A177-3AD203B41FA5}">
                      <a16:colId xmlns:a16="http://schemas.microsoft.com/office/drawing/2014/main" val="1096369367"/>
                    </a:ext>
                  </a:extLst>
                </a:gridCol>
                <a:gridCol w="1823028">
                  <a:extLst>
                    <a:ext uri="{9D8B030D-6E8A-4147-A177-3AD203B41FA5}">
                      <a16:colId xmlns:a16="http://schemas.microsoft.com/office/drawing/2014/main" val="530379492"/>
                    </a:ext>
                  </a:extLst>
                </a:gridCol>
                <a:gridCol w="2318519">
                  <a:extLst>
                    <a:ext uri="{9D8B030D-6E8A-4147-A177-3AD203B41FA5}">
                      <a16:colId xmlns:a16="http://schemas.microsoft.com/office/drawing/2014/main" val="3766875992"/>
                    </a:ext>
                  </a:extLst>
                </a:gridCol>
              </a:tblGrid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Прізвище, ім’я, по-батькові, посада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h-індекс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Кількість публікацій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</a:t>
                      </a:r>
                      <a:r>
                        <a:rPr lang="uk-UA" sz="2000" dirty="0" smtClean="0">
                          <a:effectLst/>
                        </a:rPr>
                        <a:t>цитувань </a:t>
                      </a:r>
                      <a:r>
                        <a:rPr lang="uk-UA" sz="2000" dirty="0">
                          <a:effectLst/>
                        </a:rPr>
                        <a:t>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13306000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Шевченко Л.В.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203133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Михальська В.М.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588612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Недосєков</a:t>
                      </a:r>
                      <a:r>
                        <a:rPr lang="uk-UA" sz="2000" dirty="0">
                          <a:effectLst/>
                        </a:rPr>
                        <a:t> В.В.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23844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Ушкалов</a:t>
                      </a:r>
                      <a:r>
                        <a:rPr lang="uk-UA" sz="2000" dirty="0">
                          <a:effectLst/>
                        </a:rPr>
                        <a:t> В.О.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578342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uk-UA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Галат</a:t>
                      </a:r>
                      <a:r>
                        <a:rPr lang="uk-UA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М.В.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3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5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537435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Мазуркевич</a:t>
                      </a:r>
                      <a:r>
                        <a:rPr lang="uk-UA" sz="2000" dirty="0">
                          <a:effectLst/>
                        </a:rPr>
                        <a:t> А.Й.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301610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Якубчак</a:t>
                      </a:r>
                      <a:r>
                        <a:rPr lang="uk-UA" sz="2000" dirty="0">
                          <a:effectLst/>
                        </a:rPr>
                        <a:t> О.М.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438433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Харкевич</a:t>
                      </a:r>
                      <a:r>
                        <a:rPr lang="uk-UA" sz="2000" dirty="0">
                          <a:effectLst/>
                        </a:rPr>
                        <a:t> Ю.О.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995921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uk-UA" sz="2000" dirty="0" err="1" smtClean="0"/>
                        <a:t>Томчук</a:t>
                      </a:r>
                      <a:r>
                        <a:rPr lang="uk-UA" sz="2000" dirty="0" smtClean="0"/>
                        <a:t> В.А.</a:t>
                      </a:r>
                      <a:endParaRPr lang="en-US" sz="2000" dirty="0"/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5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9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497057"/>
                  </a:ext>
                </a:extLst>
              </a:tr>
              <a:tr h="4154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Малюк М.О.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78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2942"/>
            <a:ext cx="10515600" cy="51117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РОЗПОДІЛ КАФЕДР ФАКУЛЬТЕТУ ЗА ДАНИМИ БАЗИ GOOGLE </a:t>
            </a:r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SCHOLAR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158015"/>
              </p:ext>
            </p:extLst>
          </p:nvPr>
        </p:nvGraphicFramePr>
        <p:xfrm>
          <a:off x="444501" y="1034857"/>
          <a:ext cx="11328399" cy="549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374">
                  <a:extLst>
                    <a:ext uri="{9D8B030D-6E8A-4147-A177-3AD203B41FA5}">
                      <a16:colId xmlns:a16="http://schemas.microsoft.com/office/drawing/2014/main" val="581131997"/>
                    </a:ext>
                  </a:extLst>
                </a:gridCol>
                <a:gridCol w="5429819">
                  <a:extLst>
                    <a:ext uri="{9D8B030D-6E8A-4147-A177-3AD203B41FA5}">
                      <a16:colId xmlns:a16="http://schemas.microsoft.com/office/drawing/2014/main" val="571505855"/>
                    </a:ext>
                  </a:extLst>
                </a:gridCol>
                <a:gridCol w="1093777">
                  <a:extLst>
                    <a:ext uri="{9D8B030D-6E8A-4147-A177-3AD203B41FA5}">
                      <a16:colId xmlns:a16="http://schemas.microsoft.com/office/drawing/2014/main" val="1722349736"/>
                    </a:ext>
                  </a:extLst>
                </a:gridCol>
                <a:gridCol w="2031299">
                  <a:extLst>
                    <a:ext uri="{9D8B030D-6E8A-4147-A177-3AD203B41FA5}">
                      <a16:colId xmlns:a16="http://schemas.microsoft.com/office/drawing/2014/main" val="1901257306"/>
                    </a:ext>
                  </a:extLst>
                </a:gridCol>
                <a:gridCol w="1927130">
                  <a:extLst>
                    <a:ext uri="{9D8B030D-6E8A-4147-A177-3AD203B41FA5}">
                      <a16:colId xmlns:a16="http://schemas.microsoft.com/office/drawing/2014/main" val="2248800073"/>
                    </a:ext>
                  </a:extLst>
                </a:gridCol>
              </a:tblGrid>
              <a:tr h="612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h-індекс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публікацій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Кількість цитувань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1174729297"/>
                  </a:ext>
                </a:extLst>
              </a:tr>
              <a:tr h="537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 біохімії і фізіології тварин імені академіка М. Ф. Гулого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2446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3657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16644"/>
                  </a:ext>
                </a:extLst>
              </a:tr>
              <a:tr h="5628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 ветеринарної гігієни імені професора А. К. Скороходька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1200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2129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022236"/>
                  </a:ext>
                </a:extLst>
              </a:tr>
              <a:tr h="5378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Кафедра анатомії, гістології і патоморфології тварин ім. акад. В.Г. Касяненка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64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1246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163533"/>
                  </a:ext>
                </a:extLst>
              </a:tr>
              <a:tr h="525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</a:rPr>
                        <a:t>Кафедра</a:t>
                      </a:r>
                      <a:r>
                        <a:rPr lang="en-US" sz="2000" dirty="0" smtClean="0">
                          <a:effectLst/>
                        </a:rPr>
                        <a:t> </a:t>
                      </a:r>
                      <a:r>
                        <a:rPr lang="uk-UA" sz="2000" dirty="0" smtClean="0">
                          <a:effectLst/>
                        </a:rPr>
                        <a:t>епізоотології, мікробіології і вірусології</a:t>
                      </a:r>
                      <a:endParaRPr lang="en-US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66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966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1837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923321"/>
                  </a:ext>
                </a:extLst>
              </a:tr>
              <a:tr h="5767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>
                          <a:effectLst/>
                        </a:rPr>
                        <a:t>Кафедра </a:t>
                      </a:r>
                      <a:r>
                        <a:rPr lang="ru-RU" sz="2000" dirty="0" err="1" smtClean="0">
                          <a:effectLst/>
                        </a:rPr>
                        <a:t>фармакології</a:t>
                      </a:r>
                      <a:r>
                        <a:rPr lang="ru-RU" sz="2000" dirty="0" smtClean="0">
                          <a:effectLst/>
                        </a:rPr>
                        <a:t>, </a:t>
                      </a:r>
                      <a:r>
                        <a:rPr lang="ru-RU" sz="2000" dirty="0" err="1" smtClean="0">
                          <a:effectLst/>
                        </a:rPr>
                        <a:t>паразитології</a:t>
                      </a:r>
                      <a:r>
                        <a:rPr lang="ru-RU" sz="2000" dirty="0" smtClean="0">
                          <a:effectLst/>
                        </a:rPr>
                        <a:t> і </a:t>
                      </a:r>
                      <a:r>
                        <a:rPr lang="ru-RU" sz="2000" dirty="0" err="1" smtClean="0">
                          <a:effectLst/>
                        </a:rPr>
                        <a:t>тропічної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  <a:r>
                        <a:rPr lang="ru-RU" sz="2000" dirty="0" err="1" smtClean="0">
                          <a:effectLst/>
                        </a:rPr>
                        <a:t>ветеринарії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61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1762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365128"/>
                  </a:ext>
                </a:extLst>
              </a:tr>
              <a:tr h="323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 т</a:t>
                      </a:r>
                      <a:r>
                        <a:rPr lang="ru-RU" sz="2000" dirty="0" err="1">
                          <a:effectLst/>
                        </a:rPr>
                        <a:t>ерапії</a:t>
                      </a:r>
                      <a:r>
                        <a:rPr lang="ru-RU" sz="2000" dirty="0">
                          <a:effectLst/>
                        </a:rPr>
                        <a:t> і </a:t>
                      </a:r>
                      <a:r>
                        <a:rPr lang="ru-RU" sz="2000" dirty="0" err="1">
                          <a:effectLst/>
                        </a:rPr>
                        <a:t>клінічної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діагностики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1304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891819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Кафедра хірургії і патофізіології ім. акад. І.О. </a:t>
                      </a:r>
                      <a:r>
                        <a:rPr lang="uk-UA" sz="2000" dirty="0" err="1">
                          <a:effectLst/>
                        </a:rPr>
                        <a:t>Поваженка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723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413844"/>
                  </a:ext>
                </a:extLst>
              </a:tr>
              <a:tr h="495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</a:rPr>
                        <a:t>Кафедра акушерства, </a:t>
                      </a:r>
                      <a:r>
                        <a:rPr lang="ru-RU" sz="2000" dirty="0" err="1">
                          <a:effectLst/>
                        </a:rPr>
                        <a:t>гінекології</a:t>
                      </a:r>
                      <a:r>
                        <a:rPr lang="ru-RU" sz="2000" dirty="0">
                          <a:effectLst/>
                        </a:rPr>
                        <a:t> та </a:t>
                      </a:r>
                      <a:r>
                        <a:rPr lang="ru-RU" sz="2000" dirty="0" err="1">
                          <a:effectLst/>
                        </a:rPr>
                        <a:t>біотехнології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відтворення</a:t>
                      </a: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err="1">
                          <a:effectLst/>
                        </a:rPr>
                        <a:t>тварин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387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1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165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733425"/>
            <a:ext cx="10515600" cy="561975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ТОП-10 ВЧЕНИХ ФАКУЛЬТЕТУ ЗА ДАНИМИ БАЗИ GOOGLE SCHOLAR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23500"/>
              </p:ext>
            </p:extLst>
          </p:nvPr>
        </p:nvGraphicFramePr>
        <p:xfrm>
          <a:off x="571500" y="1295400"/>
          <a:ext cx="11049000" cy="450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0">
                  <a:extLst>
                    <a:ext uri="{9D8B030D-6E8A-4147-A177-3AD203B41FA5}">
                      <a16:colId xmlns:a16="http://schemas.microsoft.com/office/drawing/2014/main" val="3845517973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val="3787169621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236414252"/>
                    </a:ext>
                  </a:extLst>
                </a:gridCol>
                <a:gridCol w="1964486">
                  <a:extLst>
                    <a:ext uri="{9D8B030D-6E8A-4147-A177-3AD203B41FA5}">
                      <a16:colId xmlns:a16="http://schemas.microsoft.com/office/drawing/2014/main" val="1118345859"/>
                    </a:ext>
                  </a:extLst>
                </a:gridCol>
                <a:gridCol w="2213814">
                  <a:extLst>
                    <a:ext uri="{9D8B030D-6E8A-4147-A177-3AD203B41FA5}">
                      <a16:colId xmlns:a16="http://schemas.microsoft.com/office/drawing/2014/main" val="2197618934"/>
                    </a:ext>
                  </a:extLst>
                </a:gridCol>
              </a:tblGrid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Місце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Прізвище, ім’я, по-батькові, посада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h-індекс 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Кількість публікацій у базі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</a:t>
                      </a:r>
                      <a:r>
                        <a:rPr lang="uk-UA" sz="2000" dirty="0" smtClean="0">
                          <a:effectLst/>
                        </a:rPr>
                        <a:t>цитувань </a:t>
                      </a:r>
                      <a:r>
                        <a:rPr lang="uk-UA" sz="2000" dirty="0">
                          <a:effectLst/>
                        </a:rPr>
                        <a:t>у базі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val="3964589135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Грищенко В.А., 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376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871066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Недосєков</a:t>
                      </a:r>
                      <a:r>
                        <a:rPr lang="uk-UA" sz="2000" dirty="0">
                          <a:effectLst/>
                        </a:rPr>
                        <a:t> </a:t>
                      </a:r>
                      <a:r>
                        <a:rPr lang="uk-UA" sz="2000" dirty="0" err="1">
                          <a:effectLst/>
                        </a:rPr>
                        <a:t>В.В.,професор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341442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Засєкін</a:t>
                      </a:r>
                      <a:r>
                        <a:rPr lang="uk-UA" sz="2000" dirty="0">
                          <a:effectLst/>
                        </a:rPr>
                        <a:t> Д.А., п</a:t>
                      </a:r>
                      <a:r>
                        <a:rPr lang="ru-RU" sz="2000" dirty="0" err="1">
                          <a:effectLst/>
                        </a:rPr>
                        <a:t>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193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471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95867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r>
                        <a:rPr lang="uk-UA" sz="2000" dirty="0" err="1" smtClean="0"/>
                        <a:t>Калачнюк</a:t>
                      </a:r>
                      <a:r>
                        <a:rPr lang="uk-UA" sz="2000" dirty="0" smtClean="0"/>
                        <a:t> Л.Г., професор</a:t>
                      </a:r>
                      <a:endParaRPr lang="en-US" sz="2000" dirty="0"/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11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169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436</a:t>
                      </a:r>
                      <a:endParaRPr lang="en-US" sz="2000" dirty="0"/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80493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err="1">
                          <a:effectLst/>
                        </a:rPr>
                        <a:t>Якубчак</a:t>
                      </a:r>
                      <a:r>
                        <a:rPr lang="ru-RU" sz="2000" dirty="0">
                          <a:effectLst/>
                        </a:rPr>
                        <a:t> О.М., </a:t>
                      </a:r>
                      <a:r>
                        <a:rPr lang="ru-RU" sz="2000" dirty="0" err="1">
                          <a:effectLst/>
                        </a:rPr>
                        <a:t>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194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729183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6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>
                          <a:effectLst/>
                        </a:rPr>
                        <a:t>Мазуркевич</a:t>
                      </a:r>
                      <a:r>
                        <a:rPr lang="uk-UA" sz="2000" dirty="0">
                          <a:effectLst/>
                        </a:rPr>
                        <a:t> А.Й., професор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477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353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850866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Ушкало</a:t>
                      </a: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В.О.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539260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Цвіліховський М.І., проф., акад.НААН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549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470662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>
                          <a:effectLst/>
                        </a:rPr>
                        <a:t>Сорока Н.М., професор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203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521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487648"/>
                  </a:ext>
                </a:extLst>
              </a:tr>
              <a:tr h="3517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Томчук</a:t>
                      </a: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В.А.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482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3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795337"/>
            <a:ext cx="10515600" cy="881064"/>
          </a:xfrm>
        </p:spPr>
        <p:txBody>
          <a:bodyPr>
            <a:normAutofit/>
          </a:bodyPr>
          <a:lstStyle/>
          <a:p>
            <a:pPr algn="ctr"/>
            <a:r>
              <a:rPr lang="ru-RU" sz="2700" b="1" dirty="0" err="1">
                <a:solidFill>
                  <a:srgbClr val="A08D4F"/>
                </a:solidFill>
                <a:latin typeface="Calibri" panose="020F0502020204030204"/>
              </a:rPr>
              <a:t>Загальна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700" b="1" dirty="0" err="1">
                <a:solidFill>
                  <a:srgbClr val="A08D4F"/>
                </a:solidFill>
                <a:latin typeface="Calibri" panose="020F0502020204030204"/>
              </a:rPr>
              <a:t>кількість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2700" b="1" dirty="0" err="1">
                <a:solidFill>
                  <a:srgbClr val="A08D4F"/>
                </a:solidFill>
                <a:latin typeface="Calibri" panose="020F0502020204030204"/>
              </a:rPr>
              <a:t>публікацій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 у </a:t>
            </a:r>
            <a:r>
              <a:rPr lang="ru-RU" sz="2700" b="1" dirty="0" err="1">
                <a:solidFill>
                  <a:srgbClr val="A08D4F"/>
                </a:solidFill>
                <a:latin typeface="Calibri" panose="020F0502020204030204"/>
              </a:rPr>
              <a:t>наукометричних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 базах </a:t>
            </a:r>
            <a:b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</a:b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(на </a:t>
            </a:r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30.11.2022 </a:t>
            </a:r>
            <a:r>
              <a:rPr lang="ru-RU" sz="2700" b="1" dirty="0">
                <a:solidFill>
                  <a:srgbClr val="A08D4F"/>
                </a:solidFill>
                <a:latin typeface="Calibri" panose="020F0502020204030204"/>
              </a:rPr>
              <a:t>р</a:t>
            </a:r>
            <a:r>
              <a:rPr lang="ru-RU" sz="2700" b="1" dirty="0" smtClean="0">
                <a:solidFill>
                  <a:srgbClr val="A08D4F"/>
                </a:solidFill>
                <a:latin typeface="Calibri" panose="020F0502020204030204"/>
              </a:rPr>
              <a:t>.)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244600" y="5346700"/>
            <a:ext cx="98933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244600" y="1752600"/>
            <a:ext cx="0" cy="3594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139948" y="5542777"/>
            <a:ext cx="2324101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08D4F"/>
                </a:solidFill>
              </a:rPr>
              <a:t>SCOPUS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81625" y="5541189"/>
            <a:ext cx="2330450" cy="457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08D4F"/>
                </a:solidFill>
              </a:rPr>
              <a:t>WEB OF SCIENCE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591550" y="5542778"/>
            <a:ext cx="2330450" cy="4571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A08D4F"/>
                </a:solidFill>
              </a:rPr>
              <a:t>GOOGLE SCHOLAR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39947" y="4622800"/>
            <a:ext cx="2324101" cy="58064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144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59393" y="4237042"/>
            <a:ext cx="2352681" cy="99180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319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91550" y="1511299"/>
            <a:ext cx="2330450" cy="361156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9378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7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077468" y="528510"/>
            <a:ext cx="9407307" cy="10127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уковий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журнал</a:t>
            </a:r>
          </a:p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«УКРАЇНСЬКИЙ ЧАСОПИС ВЕТЕРИНАРНИХ НАУК», 2022 рік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endParaRPr kumimoji="0" lang="uk-UA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Таблиця 5"/>
          <p:cNvGraphicFramePr>
            <a:graphicFrameLocks noGrp="1"/>
          </p:cNvGraphicFramePr>
          <p:nvPr>
            <p:extLst/>
          </p:nvPr>
        </p:nvGraphicFramePr>
        <p:xfrm>
          <a:off x="413854" y="1611371"/>
          <a:ext cx="7797458" cy="448107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38515">
                  <a:extLst>
                    <a:ext uri="{9D8B030D-6E8A-4147-A177-3AD203B41FA5}">
                      <a16:colId xmlns:a16="http://schemas.microsoft.com/office/drawing/2014/main" val="3036163398"/>
                    </a:ext>
                  </a:extLst>
                </a:gridCol>
                <a:gridCol w="5468253">
                  <a:extLst>
                    <a:ext uri="{9D8B030D-6E8A-4147-A177-3AD203B41FA5}">
                      <a16:colId xmlns:a16="http://schemas.microsoft.com/office/drawing/2014/main" val="402611929"/>
                    </a:ext>
                  </a:extLst>
                </a:gridCol>
                <a:gridCol w="1490690">
                  <a:extLst>
                    <a:ext uri="{9D8B030D-6E8A-4147-A177-3AD203B41FA5}">
                      <a16:colId xmlns:a16="http://schemas.microsoft.com/office/drawing/2014/main" val="1569316046"/>
                    </a:ext>
                  </a:extLst>
                </a:gridCol>
              </a:tblGrid>
              <a:tr h="4149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з/п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статей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1327744140"/>
                  </a:ext>
                </a:extLst>
              </a:tr>
              <a:tr h="467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Ветеринарної гігієни 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Кучерук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М.Д, Ткачук С.А.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3995068386"/>
                  </a:ext>
                </a:extLst>
              </a:tr>
              <a:tr h="4919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Епізоотології, мікробіології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Мельник В.В., Мазур Т.В., </a:t>
                      </a: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Радзиховський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М.Л.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2637615924"/>
                  </a:ext>
                </a:extLst>
              </a:tr>
              <a:tr h="467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Акушерства, гінекології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Вальчук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О.А., Ковпак В.В. 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3949415664"/>
                  </a:ext>
                </a:extLst>
              </a:tr>
              <a:tr h="7016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Анатомії, гістології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Мазуркевич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Т.А.,</a:t>
                      </a:r>
                      <a:r>
                        <a:rPr lang="uk-UA" sz="16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b="1" baseline="0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Дишлюк</a:t>
                      </a:r>
                      <a:r>
                        <a:rPr lang="uk-UA" sz="16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Н.В.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baseline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Лісова В.В.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3830201923"/>
                  </a:ext>
                </a:extLst>
              </a:tr>
              <a:tr h="467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Біохімії і фізіології тварин 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Томчук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В.А., </a:t>
                      </a: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Карповський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В.І.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1588771594"/>
                  </a:ext>
                </a:extLst>
              </a:tr>
              <a:tr h="467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Фармакології, паразитології …</a:t>
                      </a:r>
                      <a:endParaRPr kumimoji="0" lang="ru-RU" sz="16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Сорока Н.М., </a:t>
                      </a:r>
                      <a:r>
                        <a:rPr kumimoji="0" lang="uk-UA" sz="16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Галат</a:t>
                      </a:r>
                      <a:r>
                        <a:rPr kumimoji="0" lang="uk-UA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М.В.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3904418544"/>
                  </a:ext>
                </a:extLst>
              </a:tr>
              <a:tr h="4677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Хірургії і патофізіології …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Малюк М.О., </a:t>
                      </a: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Куліда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М.А.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2908187502"/>
                  </a:ext>
                </a:extLst>
              </a:tr>
              <a:tr h="404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Терапії і клінічної діагностики </a:t>
                      </a:r>
                      <a:r>
                        <a:rPr lang="uk-UA" sz="1600" b="1" dirty="0" err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Грушанська</a:t>
                      </a:r>
                      <a:r>
                        <a:rPr lang="uk-UA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Н.Г.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1917" marR="6191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1917" marR="61917" marT="0" marB="0" anchor="ctr"/>
                </a:tc>
                <a:extLst>
                  <a:ext uri="{0D108BD9-81ED-4DB2-BD59-A6C34878D82A}">
                    <a16:rowId xmlns:a16="http://schemas.microsoft.com/office/drawing/2014/main" val="2664187104"/>
                  </a:ext>
                </a:extLst>
              </a:tr>
            </a:tbl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-198790" y="1272202"/>
            <a:ext cx="8528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Публікаційна активність НПП у розрізі кафедр ФВМ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49062" y="1434678"/>
            <a:ext cx="33809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2021 рік журнал отримав максимальну кількість 100 балів за результатами оцінки міжнародної бази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Index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Copernicus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  <p:pic>
        <p:nvPicPr>
          <p:cNvPr id="9" name="Рисунок 8" descr="C:\Users\Acer\Desktop\1.png"/>
          <p:cNvPicPr/>
          <p:nvPr/>
        </p:nvPicPr>
        <p:blipFill>
          <a:blip r:embed="rId2" cstate="print"/>
          <a:srcRect l="4025" t="57231" r="79564" b="10124"/>
          <a:stretch>
            <a:fillRect/>
          </a:stretch>
        </p:blipFill>
        <p:spPr bwMode="auto">
          <a:xfrm>
            <a:off x="9102854" y="3111632"/>
            <a:ext cx="2073319" cy="2903799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20977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1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356616" y="596259"/>
            <a:ext cx="10924032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Науковий журнал</a:t>
            </a:r>
          </a:p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«УКРАЇНСЬКИЙ ЧАСОПИС ВЕТЕРИНАРНИХ НАУК», 2022 рік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499197" y="1816673"/>
            <a:ext cx="8129016" cy="4927476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9144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9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Національний університет біоресурсів і природокористування України (м. Київ);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Університет </a:t>
            </a:r>
            <a:r>
              <a:rPr kumimoji="0" lang="uk-UA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ветеринарної </a:t>
            </a: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медицини (м. Відень</a:t>
            </a:r>
            <a:r>
              <a:rPr kumimoji="0" lang="uk-UA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Австрія);</a:t>
            </a:r>
            <a:endParaRPr kumimoji="0" lang="uk-UA" sz="6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Вроцлавський університет екологічних та біологічних наук (м. Вроцлав, Польща);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Познанський університет наук про життя (м. Познань, Польща);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Київський національний університет імені Тараса Шевченка (м. Київ);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Інститут молекулярної біології і генетики </a:t>
            </a:r>
            <a:r>
              <a:rPr kumimoji="0" lang="uk-UA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НАН України (м. Київ</a:t>
            </a: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Інститут біології тварин НААН (м. Львів);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Одеський державний аграрний університет (м. Одеса);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Поліський національний університет (м. Житомир);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Білоцерківський національний аграрний університет (м. Біла Церква);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Львівський національний університет ветеринарної медицини та біотехнологій імені С.З. </a:t>
            </a:r>
            <a:r>
              <a:rPr kumimoji="0" lang="uk-UA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Ґжицького</a:t>
            </a: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(м. Львів);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Державний біотехнологічний університет, Інститут ветеринарної медицини і тваринництва (Харківська обл.);</a:t>
            </a: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Державний науково-дослідний інститут з лабораторної діагностики та ветеринарно-санітарної експертизи (м. Київ);</a:t>
            </a:r>
          </a:p>
          <a:p>
            <a:pPr marL="3508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 typeface="Georgia"/>
              <a:buAutoNum type="arabicPeriod"/>
              <a:tabLst/>
              <a:defRPr/>
            </a:pPr>
            <a:r>
              <a:rPr kumimoji="0" lang="uk-UA" sz="6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Державний науково-контрольний інститут біотехнології і штамів мікроорганізмів  (м. Київ) та інші.</a:t>
            </a:r>
          </a:p>
          <a:p>
            <a:pPr marL="3508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AutoNum type="arabicPeriod"/>
              <a:tabLst/>
              <a:defRPr/>
            </a:pPr>
            <a:endParaRPr kumimoji="0" lang="uk-UA" sz="4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endParaRPr kumimoji="0" lang="ru-RU" sz="5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9144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None/>
              <a:tabLst/>
              <a:defRPr/>
            </a:pPr>
            <a:endParaRPr kumimoji="0" lang="ru-RU" sz="5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AutoNum type="arabicPeriod"/>
              <a:tabLst/>
              <a:defRPr/>
            </a:pPr>
            <a:endParaRPr kumimoji="0" lang="uk-UA" sz="5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AutoNum type="arabicPeriod"/>
              <a:tabLst/>
              <a:defRPr/>
            </a:pPr>
            <a:endParaRPr kumimoji="0" lang="uk-UA" sz="55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2044" marR="0" lvl="0" indent="-3429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 typeface="Georgia"/>
              <a:buAutoNum type="arabicPeriod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968" y="1465728"/>
            <a:ext cx="3118104" cy="4398385"/>
          </a:xfrm>
          <a:prstGeom prst="rect">
            <a:avLst/>
          </a:prstGeom>
        </p:spPr>
      </p:pic>
      <p:sp>
        <p:nvSpPr>
          <p:cNvPr id="10" name="Прямокутник 9"/>
          <p:cNvSpPr/>
          <p:nvPr/>
        </p:nvSpPr>
        <p:spPr>
          <a:xfrm>
            <a:off x="3199454" y="1393892"/>
            <a:ext cx="52383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Географія авторів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31800" y="891137"/>
            <a:ext cx="11252199" cy="12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наукова кооперація</a:t>
            </a:r>
          </a:p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Пройдено конкурсний відбір і отримано можливість навчання і наукової діяльності закордоном за програмою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MITACS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11200" y="2155292"/>
            <a:ext cx="9030568" cy="345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Марковою Софією Олександрівною (6 курс ОС «Магістр») на базі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Університету Саскачевану (м.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Саскатун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Канада).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065BF1-580A-091A-40A8-32F93495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88" y="2946152"/>
            <a:ext cx="5616624" cy="3706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334" y="-139177"/>
            <a:ext cx="1258323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3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11200" y="1087011"/>
            <a:ext cx="10985500" cy="8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64008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наукова кооперація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Отримано можливість стажування закордоном для науково-педагогічних працівників факультету: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711200" y="2286164"/>
            <a:ext cx="9030568" cy="500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Асистентом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Юстинюк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Валерією Євгеніївною – на базі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Центру здоров'я тварин та безпечності харчових продуктів при Коледжі ветеринарної медицини Університету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Міннесоти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9B709C-9FEB-8F2D-9ECD-04525F367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4" y="3419877"/>
            <a:ext cx="4374626" cy="31552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D65F77-6ABB-03E1-8EE2-F825F92D5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63" y="3419877"/>
            <a:ext cx="4346732" cy="3135123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8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42942"/>
            <a:ext cx="12026900" cy="14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Міжнародна наукова кооперація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UA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Назва</a:t>
            </a:r>
            <a:r>
              <a:rPr kumimoji="0" lang="ru-RU" altLang="ru-UA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altLang="ru-UA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наукового </a:t>
            </a:r>
            <a:r>
              <a:rPr kumimoji="0" lang="ru-RU" altLang="ru-UA" sz="2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проекту </a:t>
            </a:r>
            <a:endParaRPr kumimoji="0" lang="ru-RU" altLang="ru-UA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UA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Introduction to pig hypoxia model: Brain injury following birth </a:t>
            </a:r>
            <a:r>
              <a:rPr kumimoji="0" lang="en-US" altLang="ru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hypoxia</a:t>
            </a:r>
            <a:endParaRPr kumimoji="0" lang="en-US" altLang="ru-UA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81180" y="2470853"/>
            <a:ext cx="8102601" cy="276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Отримано можливість стажування закордоном для науково-педагогічних працівників факультету: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Професором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Дишлюк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Надією Володимирівною –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на базі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Університету Копенгагену (м. Копенгаген, Данія)</a:t>
            </a:r>
          </a:p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Рисунок 10" descr="C:\Users\User\Downloads\1658235786685.jpg">
            <a:extLst>
              <a:ext uri="{FF2B5EF4-FFF2-40B4-BE49-F238E27FC236}">
                <a16:creationId xmlns:a16="http://schemas.microsoft.com/office/drawing/2014/main" id="{2C2E51C0-6591-7148-A394-C0BDE202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5" y="4385571"/>
            <a:ext cx="2944620" cy="191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851" y="2088142"/>
            <a:ext cx="3340728" cy="2275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20" y="4386141"/>
            <a:ext cx="2873259" cy="1929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382" y="4385009"/>
            <a:ext cx="2607673" cy="1888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462" y="4364765"/>
            <a:ext cx="2842630" cy="197191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2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Кадровий потенціал</a:t>
            </a:r>
            <a:endParaRPr lang="en-US" sz="40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99149"/>
              </p:ext>
            </p:extLst>
          </p:nvPr>
        </p:nvGraphicFramePr>
        <p:xfrm>
          <a:off x="184148" y="1275543"/>
          <a:ext cx="8985252" cy="4240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9433">
                  <a:extLst>
                    <a:ext uri="{9D8B030D-6E8A-4147-A177-3AD203B41FA5}">
                      <a16:colId xmlns:a16="http://schemas.microsoft.com/office/drawing/2014/main" val="1517838473"/>
                    </a:ext>
                  </a:extLst>
                </a:gridCol>
                <a:gridCol w="929141">
                  <a:extLst>
                    <a:ext uri="{9D8B030D-6E8A-4147-A177-3AD203B41FA5}">
                      <a16:colId xmlns:a16="http://schemas.microsoft.com/office/drawing/2014/main" val="1977408332"/>
                    </a:ext>
                  </a:extLst>
                </a:gridCol>
                <a:gridCol w="959654">
                  <a:extLst>
                    <a:ext uri="{9D8B030D-6E8A-4147-A177-3AD203B41FA5}">
                      <a16:colId xmlns:a16="http://schemas.microsoft.com/office/drawing/2014/main" val="1999596036"/>
                    </a:ext>
                  </a:extLst>
                </a:gridCol>
                <a:gridCol w="1064821">
                  <a:extLst>
                    <a:ext uri="{9D8B030D-6E8A-4147-A177-3AD203B41FA5}">
                      <a16:colId xmlns:a16="http://schemas.microsoft.com/office/drawing/2014/main" val="1789255844"/>
                    </a:ext>
                  </a:extLst>
                </a:gridCol>
                <a:gridCol w="826503">
                  <a:extLst>
                    <a:ext uri="{9D8B030D-6E8A-4147-A177-3AD203B41FA5}">
                      <a16:colId xmlns:a16="http://schemas.microsoft.com/office/drawing/2014/main" val="2397400768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422238309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13003111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892262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681154899"/>
                    </a:ext>
                  </a:extLst>
                </a:gridCol>
              </a:tblGrid>
              <a:tr h="349601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Показник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2015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2016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2017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2018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2019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2020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5124487"/>
                  </a:ext>
                </a:extLst>
              </a:tr>
              <a:tr h="1048804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effectLst/>
                        </a:rPr>
                        <a:t>Загальна чисельність НПП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127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116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109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108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110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109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114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269047"/>
                  </a:ext>
                </a:extLst>
              </a:tr>
              <a:tr h="1048804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   - в т.ч. докторів наук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32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28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29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27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30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35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40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071271"/>
                  </a:ext>
                </a:extLst>
              </a:tr>
              <a:tr h="744583"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Кандидатів наук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84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81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75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76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76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endParaRPr lang="uk-UA" sz="2000" kern="12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002060"/>
                          </a:solidFill>
                          <a:effectLst/>
                        </a:rPr>
                        <a:t>69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68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585983"/>
                  </a:ext>
                </a:extLst>
              </a:tr>
              <a:tr h="1048804">
                <a:tc>
                  <a:txBody>
                    <a:bodyPr/>
                    <a:lstStyle/>
                    <a:p>
                      <a:pPr algn="just"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>
                          <a:effectLst/>
                        </a:rPr>
                        <a:t>Наукові співр. без ступеня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0" kern="1200" dirty="0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endParaRPr lang="uk-UA" sz="20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167930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105" t="7036" r="11485" b="15110"/>
          <a:stretch/>
        </p:blipFill>
        <p:spPr>
          <a:xfrm>
            <a:off x="9283700" y="771342"/>
            <a:ext cx="2638709" cy="18080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529" t="10049" r="14667" b="20750"/>
          <a:stretch/>
        </p:blipFill>
        <p:spPr>
          <a:xfrm>
            <a:off x="9283700" y="2699815"/>
            <a:ext cx="2650584" cy="1658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700" y="4417850"/>
            <a:ext cx="2638709" cy="17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52400" y="321471"/>
            <a:ext cx="11290299" cy="184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наукова кооперація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Отримано можливість стажування закордоном для науково-педагогічних працівників факультету: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79400" y="2076262"/>
            <a:ext cx="7112000" cy="436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Професором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Недосєковим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Віталієм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Володимировичем –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на базі кафедри ветеринарної медицини та наук про тварин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Університету Мілану (м. Мілан, Італія)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Співпрацює з колегами з групи VET05,</a:t>
            </a:r>
            <a:endParaRPr kumimoji="0" lang="ru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вивчає питання 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антибіотикорезистентності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на молочних фермах,</a:t>
            </a:r>
            <a:endParaRPr kumimoji="0" lang="ru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ере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участь у серії лекцій та семінарів для студентів курсів «Ветеринарна медицина», «Тваринництво» та «Біотехнологія»,</a:t>
            </a:r>
            <a:endParaRPr kumimoji="0" lang="ru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</a:t>
            </a:r>
            <a:r>
              <a:rPr kumimoji="0" lang="uk-UA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ратиме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участь у дослідницькому проекті з епідеміології маститу.</a:t>
            </a:r>
            <a:endParaRPr kumimoji="0" lang="ru-U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6A04EF-8893-F44F-A5B3-62B7E8F4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772" y="5104070"/>
            <a:ext cx="2915816" cy="1030590"/>
          </a:xfrm>
          <a:prstGeom prst="rect">
            <a:avLst/>
          </a:prstGeom>
        </p:spPr>
      </p:pic>
      <p:pic>
        <p:nvPicPr>
          <p:cNvPr id="6" name="image2.png">
            <a:extLst>
              <a:ext uri="{FF2B5EF4-FFF2-40B4-BE49-F238E27FC236}">
                <a16:creationId xmlns:a16="http://schemas.microsoft.com/office/drawing/2014/main" id="{17D91C35-A657-06D4-F991-8C9AD4D44B2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670800" y="1907688"/>
            <a:ext cx="4288768" cy="3196382"/>
          </a:xfrm>
          <a:prstGeom prst="rect">
            <a:avLst/>
          </a:prstGeom>
          <a:ln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864976"/>
            <a:ext cx="11861800" cy="8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наукова кооперація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Отримано можливість 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стажування </a:t>
            </a:r>
            <a:r>
              <a:rPr kumimoji="0" lang="uk-UA" sz="28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в Інститут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паразитології факультету ветеринарної медицини Університету Берну (м. Берн, Швейцарія):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lephant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3513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17500" y="2006764"/>
            <a:ext cx="6946900" cy="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Професором </a:t>
            </a:r>
            <a:r>
              <a:rPr kumimoji="0" lang="uk-U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Галат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Мариною Владиславівною</a:t>
            </a:r>
          </a:p>
          <a:p>
            <a:pPr marL="0" marR="0" lvl="0" indent="0" algn="just" defTabSz="914400" rtl="0" eaLnBrk="0" fontAlgn="auto" latinLnBrk="0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DB56F-B69F-8A12-B5B1-09DE1EBE8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940" y="1955814"/>
            <a:ext cx="2764968" cy="2077925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408" y="2598131"/>
            <a:ext cx="63686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ході візиту </a:t>
            </a:r>
            <a:r>
              <a:rPr kumimoji="0" lang="ru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вдалось опанувати </a:t>
            </a:r>
            <a:r>
              <a:rPr kumimoji="0" lang="ru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сучасні методики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досліджень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копроскопічних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для діагностики паразитарних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хвороб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людини і тварин,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серологічних (дослідження молока на наявність антитіл до різних збудників паразитарного походження),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полімеразної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ланцюгової реакції і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секвенування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випробування препаратів для лікування тварин за токсоплазмозу і за ехінококозу (на лабораторних тваринах),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використання штучного інтелекту для діагностики паразитарних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хвороб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тварин і людини.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194" y="4454196"/>
            <a:ext cx="2923714" cy="22006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079" y="2723331"/>
            <a:ext cx="3086521" cy="233249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A3B3968-025D-9B4E-B21E-A8D61347E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574068"/>
            <a:ext cx="6767668" cy="2791209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22-24 вересня 2022 року в очно-дистанційному форматі відбулась Міжнародна наукова конференція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«Єдине здоров’я – 2022»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присвячена 100-річчю утворення 5 кафедр факультету ветеринарної медицини, зокрема: анатомії, гістології і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патоморфології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тварин ім. акад. В.Г. Касьяненка; ветеринарної гігієни імені професора А.К.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Скороходька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епізоотології, мікробіології і вірусології; терапії і клінічної діагностики; фармакології, паразитології і тропічної ветеринарії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BA8262C-2FF5-764C-AEF2-51AB850B1A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457200" y="51384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eaLnBrk="0" hangingPunct="0"/>
            <a:r>
              <a:rPr lang="uk-UA" sz="2800" b="1" dirty="0">
                <a:solidFill>
                  <a:srgbClr val="A08D4F"/>
                </a:solidFill>
                <a:latin typeface="Calibri" panose="020F0502020204030204"/>
              </a:rPr>
              <a:t>Міжнародна наукова кооперація</a:t>
            </a:r>
          </a:p>
          <a:p>
            <a:pPr algn="ctr" eaLnBrk="0" hangingPunct="0"/>
            <a:r>
              <a:rPr lang="uk-UA" sz="2800" b="1" dirty="0">
                <a:solidFill>
                  <a:srgbClr val="002060"/>
                </a:solidFill>
                <a:latin typeface="Elephant" pitchFamily="18" charset="0"/>
              </a:rPr>
              <a:t>Проведення міжнародних конференцій:</a:t>
            </a:r>
            <a:endParaRPr lang="ru-RU" sz="2800" b="1" dirty="0">
              <a:solidFill>
                <a:srgbClr val="002060"/>
              </a:solidFill>
              <a:latin typeface="Elephant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A5401-DDAD-3EBA-A2E7-C5928119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328" y="2217941"/>
            <a:ext cx="4145132" cy="25339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34F1CF-5CDD-14B9-7206-A7FB24B4E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1" y="4216960"/>
            <a:ext cx="2957951" cy="18415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5F5DB8-D1B3-4290-0B52-448DCF6E0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8300" y="782476"/>
            <a:ext cx="2787598" cy="1735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379076-5F08-A0D1-6390-E82968754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445" y="3844224"/>
            <a:ext cx="2309589" cy="13569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E37698-A0D1-5A8F-32CB-C3EF29AD7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391" y="4589116"/>
            <a:ext cx="2263515" cy="14883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88D596-D4B6-2384-3F24-27CC509DB3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6916" y="4571671"/>
            <a:ext cx="2282590" cy="1500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6AEAAA-E96D-CD9F-967D-54B5D24AD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716" y="4589116"/>
            <a:ext cx="2217844" cy="1469407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3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55702" y="659326"/>
            <a:ext cx="730909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наукова кооперація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A08D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11DE8F-4A74-404F-96E6-7B678575E53B}"/>
              </a:ext>
            </a:extLst>
          </p:cNvPr>
          <p:cNvSpPr/>
          <p:nvPr/>
        </p:nvSpPr>
        <p:spPr>
          <a:xfrm>
            <a:off x="342900" y="939521"/>
            <a:ext cx="111887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Отримано фінансування для виконання міжнародного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проєкту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"Інтеграція практик щодо єдиного здоров'я ЄС в Україні" («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EU One Health framework and policies in Ukraine», ERASMUS-JMO-2021-MODULE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Jean Monnet Actions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field of Higher Education: Modules; 2022-2024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рр., фінансування – до 30 тисяч євро, керівник –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Галабурда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М.А.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COST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“Підвищення рівня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біозахисту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шляхом тренінгів з оцінки та підвищення рівня обізнаності”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(CA20103 -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Biosecurity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Enhanced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Training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Evaluation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Raising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Awareness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спільно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колегами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Автономного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Барселони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Іспанія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відповідно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співробітництва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Виконується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VaxInLIVE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вакцинології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Erasmus + LIVE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Провідна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міжнародна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освіта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вакцинології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5BCEAA-53BB-3044-8DB4-C562BDAD6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03" y="2065530"/>
            <a:ext cx="3509497" cy="2168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3B54C-1261-1946-9B3D-362DC0503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60" y="2391524"/>
            <a:ext cx="4737100" cy="927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7A5B7-01F5-A042-BB4F-D6FA6FBF0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662" y="3135269"/>
            <a:ext cx="3380021" cy="9271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4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28904" y="667286"/>
            <a:ext cx="730909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Міжнародна наукова кооперація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A08D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01" y="907690"/>
            <a:ext cx="11899900" cy="532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Подано заявку для отримання фінансування для виконання такого наукового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проєкту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Elephant" pitchFamily="18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COST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“Небезпечні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протозойні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хвороби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випадки, спричинені паразитуванням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Sarcocystis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spp.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Neglected protozoan infections: the case of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Sarcocystis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spp.</a:t>
            </a: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спільно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колегами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-паразитологами з 12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країн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світу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(договори про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співпрацю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наразі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стадії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погодження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подано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жовтень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 року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результатами співпраці з колегами з Університету ветеринарної медицини. Відня (м. Відень, Австрія) спільний австрійсько-український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вивчення збудників зоонозів (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подано, листопад 2022 року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Цифрова трансформація та інновації вищої ветеринарної медицини для сталого розвитку в Україні» («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transformation &amp; Innovation of Veterinary Medical higher education for sustainable development in Ukraine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внутрішній номер -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VET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програмою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ERASMUS+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 складі консорціуму (3 ЗВО України+ 3 ЗВО Європейського союзу + науково-дослідні інститути). Фінансування – 1 млн. євро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півпраця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у рамках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проєкту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Improving of legislation, control and food safety, heath and welfare of animals in Ukraine» 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щодо здійснення </a:t>
            </a:r>
            <a:r>
              <a:rPr kumimoji="0" lang="uk-U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передакредитаційних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візитів у рамках підготовки до акредитації факультету Європейською асоціацією закладів ветеринарної освіти»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5BCEAA-53BB-3044-8DB4-C562BDAD6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498" y="2989922"/>
            <a:ext cx="1849261" cy="1142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13B54C-1261-1946-9B3D-362DC0503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60" y="3223096"/>
            <a:ext cx="4737100" cy="927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C7A5B7-01F5-A042-BB4F-D6FA6FBF0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919" y="3223096"/>
            <a:ext cx="3380021" cy="9271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72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/>
          <a:lstStyle/>
          <a:p>
            <a:r>
              <a:rPr lang="uk-UA" sz="2800" b="1" dirty="0">
                <a:solidFill>
                  <a:srgbClr val="A08D4F"/>
                </a:solidFill>
              </a:rPr>
              <a:t>Міжнародна наукова кооперація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2022 році за результатами спільної діяльності підготовлено для підписання 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угоду з </a:t>
            </a:r>
            <a:r>
              <a:rPr lang="uk-UA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Тракійським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університетом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Старій Загорі (м. Стара Загора,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Болгарія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(відповідальна – Марія Дмитрівна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Кучерук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і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Університетом ветеринарної медицини у Відні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(м. Відень, Австрія) (відповідальна – Марина Владиславівна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Галат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Готуються до підписання угоди і з іншими закладами вищої освіти Європи, де є факультети ветеринарної медицини, на основі спільних освітніх і наукових інтересів та реалізованих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проєктів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співпраці.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5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026148"/>
            <a:ext cx="4495800" cy="676275"/>
          </a:xfrm>
        </p:spPr>
        <p:txBody>
          <a:bodyPr>
            <a:normAutofit fontScale="90000"/>
          </a:bodyPr>
          <a:lstStyle/>
          <a:p>
            <a:r>
              <a:rPr lang="uk-UA" sz="2700" b="1" dirty="0" smtClean="0">
                <a:solidFill>
                  <a:srgbClr val="002060"/>
                </a:solidFill>
                <a:latin typeface="Calibri" panose="020F0502020204030204"/>
              </a:rPr>
              <a:t>Зараховано в поточному році:</a:t>
            </a:r>
            <a:endParaRPr lang="en-US" sz="27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407400" y="1049600"/>
            <a:ext cx="3340100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Навчається всього: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244600" y="513074"/>
            <a:ext cx="10363200" cy="676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8D4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Динаміка контингенту аспірантів на факультеті ветеринарної медицини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A08D4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6900" y="1580834"/>
            <a:ext cx="1866900" cy="6295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52850" y="1593016"/>
            <a:ext cx="1860550" cy="617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11660" y="2398752"/>
            <a:ext cx="2257425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загальна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к-сть 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- 23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11660" y="3654620"/>
            <a:ext cx="2257425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очна – 17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1660" y="4904014"/>
            <a:ext cx="2257425" cy="914399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вечірня – 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30300" y="2430061"/>
            <a:ext cx="2260600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загальна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к-сть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30300" y="3654620"/>
            <a:ext cx="2260600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очна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30300" y="4879179"/>
            <a:ext cx="2260600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вечірня – 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651875" y="1593016"/>
            <a:ext cx="1866900" cy="617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390062" y="2430061"/>
            <a:ext cx="2257425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загальна к-сть – 64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9390062" y="4879179"/>
            <a:ext cx="2257425" cy="914399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вечірня / заочна форма –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390062" y="3654620"/>
            <a:ext cx="2257425" cy="914400"/>
          </a:xfrm>
          <a:prstGeom prst="round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очно – 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812800" y="2210364"/>
            <a:ext cx="0" cy="31617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5" idx="1"/>
          </p:cNvCxnSpPr>
          <p:nvPr/>
        </p:nvCxnSpPr>
        <p:spPr>
          <a:xfrm>
            <a:off x="812800" y="2882900"/>
            <a:ext cx="317500" cy="43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endCxn id="16" idx="1"/>
          </p:cNvCxnSpPr>
          <p:nvPr/>
        </p:nvCxnSpPr>
        <p:spPr>
          <a:xfrm flipV="1">
            <a:off x="812800" y="4111820"/>
            <a:ext cx="317500" cy="29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12800" y="5372100"/>
            <a:ext cx="3175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3987800" y="2222500"/>
            <a:ext cx="0" cy="31387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>
            <a:endCxn id="12" idx="1"/>
          </p:cNvCxnSpPr>
          <p:nvPr/>
        </p:nvCxnSpPr>
        <p:spPr>
          <a:xfrm>
            <a:off x="3987800" y="2855952"/>
            <a:ext cx="4238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987800" y="4111820"/>
            <a:ext cx="4238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4" idx="1"/>
          </p:cNvCxnSpPr>
          <p:nvPr/>
        </p:nvCxnSpPr>
        <p:spPr>
          <a:xfrm flipH="1">
            <a:off x="3987800" y="5361214"/>
            <a:ext cx="4238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 flipV="1">
            <a:off x="8902700" y="2222500"/>
            <a:ext cx="12700" cy="31138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8915400" y="5336378"/>
            <a:ext cx="474662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>
            <a:endCxn id="22" idx="1"/>
          </p:cNvCxnSpPr>
          <p:nvPr/>
        </p:nvCxnSpPr>
        <p:spPr>
          <a:xfrm>
            <a:off x="8915400" y="2882900"/>
            <a:ext cx="474662" cy="43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endCxn id="25" idx="1"/>
          </p:cNvCxnSpPr>
          <p:nvPr/>
        </p:nvCxnSpPr>
        <p:spPr>
          <a:xfrm>
            <a:off x="8902700" y="4111820"/>
            <a:ext cx="4873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0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НАУКОВО-ДОСЛІДНА РОБОТА СТУДЕНТІВ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67" y="3348829"/>
            <a:ext cx="3318933" cy="248920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99" y="1338260"/>
            <a:ext cx="3287893" cy="1849440"/>
          </a:xfr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88901" y="1384554"/>
          <a:ext cx="8331199" cy="450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060">
                  <a:extLst>
                    <a:ext uri="{9D8B030D-6E8A-4147-A177-3AD203B41FA5}">
                      <a16:colId xmlns:a16="http://schemas.microsoft.com/office/drawing/2014/main" val="2641503353"/>
                    </a:ext>
                  </a:extLst>
                </a:gridCol>
                <a:gridCol w="1191715">
                  <a:extLst>
                    <a:ext uri="{9D8B030D-6E8A-4147-A177-3AD203B41FA5}">
                      <a16:colId xmlns:a16="http://schemas.microsoft.com/office/drawing/2014/main" val="2234917578"/>
                    </a:ext>
                  </a:extLst>
                </a:gridCol>
                <a:gridCol w="1185709">
                  <a:extLst>
                    <a:ext uri="{9D8B030D-6E8A-4147-A177-3AD203B41FA5}">
                      <a16:colId xmlns:a16="http://schemas.microsoft.com/office/drawing/2014/main" val="1362287783"/>
                    </a:ext>
                  </a:extLst>
                </a:gridCol>
                <a:gridCol w="1191715">
                  <a:extLst>
                    <a:ext uri="{9D8B030D-6E8A-4147-A177-3AD203B41FA5}">
                      <a16:colId xmlns:a16="http://schemas.microsoft.com/office/drawing/2014/main" val="686742120"/>
                    </a:ext>
                  </a:extLst>
                </a:gridCol>
              </a:tblGrid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2020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2022</a:t>
                      </a:r>
                      <a:endParaRPr lang="uk-UA" sz="20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8666072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Всього гуртків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29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32565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Працювали у наукових  гуртках, </a:t>
                      </a:r>
                      <a:r>
                        <a:rPr lang="uk-UA" sz="2000" dirty="0" err="1">
                          <a:effectLst/>
                        </a:rPr>
                        <a:t>чол</a:t>
                      </a:r>
                      <a:r>
                        <a:rPr lang="uk-UA" sz="2000" dirty="0">
                          <a:effectLst/>
                        </a:rPr>
                        <a:t>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251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FF0000"/>
                          </a:solidFill>
                        </a:rPr>
                        <a:t>364</a:t>
                      </a:r>
                      <a:endParaRPr lang="uk-UA" sz="2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6557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Взяли участь у НДР кафедр, чол.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18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51222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у т. ч. на платній основі, чол.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408682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Брали участь у роботі наукових конференцій, чол., в т.ч.: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174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181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67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0306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                   за кордоном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237670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                   в інших вузах      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76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57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16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987749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                   НУБіП України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109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51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47</a:t>
                      </a:r>
                      <a:endParaRPr lang="uk-UA" sz="2000" dirty="0"/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48996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Мають публікації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112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45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>
                          <a:solidFill>
                            <a:srgbClr val="FF0000"/>
                          </a:solidFill>
                        </a:rPr>
                        <a:t>86</a:t>
                      </a:r>
                      <a:endParaRPr lang="uk-UA" sz="20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927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50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700" b="1" dirty="0">
                <a:solidFill>
                  <a:srgbClr val="A08D4F"/>
                </a:solidFill>
                <a:latin typeface="Calibri" panose="020F0502020204030204"/>
              </a:rPr>
              <a:t>Студентські конкурси</a:t>
            </a:r>
            <a:endParaRPr lang="en-US" sz="27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1253422"/>
            <a:ext cx="3752318" cy="191385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3393879"/>
            <a:ext cx="3752318" cy="2499982"/>
          </a:xfrm>
        </p:spPr>
      </p:pic>
      <p:sp>
        <p:nvSpPr>
          <p:cNvPr id="4" name="Прямоугольник 3"/>
          <p:cNvSpPr/>
          <p:nvPr/>
        </p:nvSpPr>
        <p:spPr>
          <a:xfrm>
            <a:off x="439912" y="4953665"/>
            <a:ext cx="752298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Давиденко 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курс 10 група фіналіст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Youth Ag Summit,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березень 2022.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9459" y="1322147"/>
            <a:ext cx="762344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ІІ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етап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Всеукраїнського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конкурсу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студентських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наукових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робіт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(м. Одеса):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-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Третьякова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К.М. 5 к., 2 гр. 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211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-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Білокур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Д.С., 5 к.,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група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Давидовська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Л.О. 3 к. 5 гр. 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211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-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Федишин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П.М.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к.,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гр., 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uk-U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Афоніна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А.О., 2 к., 10 гр., за </a:t>
            </a:r>
            <a:r>
              <a:rPr kumimoji="0" lang="uk-UA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uk-U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212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-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Донець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Т.Ю., 2 к. 3 гр., за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спеціальностю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42942"/>
            <a:ext cx="10515600" cy="60007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A08D4F"/>
                </a:solidFill>
                <a:latin typeface="Calibri" panose="020F0502020204030204"/>
              </a:rPr>
              <a:t>Плани на майбутнє</a:t>
            </a:r>
            <a:endParaRPr lang="en-US" sz="36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5600" y="961533"/>
            <a:ext cx="1117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Активізувати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роботу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відкриття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нових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НДР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держбюджетного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і 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госпдоговірного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фінансування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Виконати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наказ ректора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 наповнення спецфонду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Активізувати роботу з пошуку Міжнародних наукових Грантів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Колективам кафедр продовжити цілеспрямовану роботу щодо наукової видавничої діяльності, нарощування кількості статей, що входять до </a:t>
            </a:r>
            <a:r>
              <a:rPr kumimoji="0" lang="uk-U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наукометричних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баз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Scopus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of Science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(не менше 1 на кожного НПП)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Активізувати публікаційну активність НПП у журналі «Український часопис ветеринарних наук» та залучити іноземних колег для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публікації і рецензування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наукових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статей в цьому виданні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Ввести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журнал «Український часопис ветеринарних наук» до </a:t>
            </a:r>
            <a:r>
              <a:rPr kumimoji="0" lang="uk-U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наукометричних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баз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Scopus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 of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Взяти активну участь та здобути призові місця у ІІ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етапі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Всеукраїнського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конкурсу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студентських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наукових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робіт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2450" y="708825"/>
            <a:ext cx="11087100" cy="752475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Наукові підрозділи НДІ здоров’я тварин</a:t>
            </a:r>
            <a:endParaRPr lang="en-US" sz="40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/>
          <a:lstStyle/>
          <a:p>
            <a:endParaRPr lang="uk-UA" dirty="0" smtClean="0"/>
          </a:p>
          <a:p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88642"/>
              </p:ext>
            </p:extLst>
          </p:nvPr>
        </p:nvGraphicFramePr>
        <p:xfrm>
          <a:off x="304800" y="1322383"/>
          <a:ext cx="8978901" cy="5346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6589">
                  <a:extLst>
                    <a:ext uri="{9D8B030D-6E8A-4147-A177-3AD203B41FA5}">
                      <a16:colId xmlns:a16="http://schemas.microsoft.com/office/drawing/2014/main" val="985336581"/>
                    </a:ext>
                  </a:extLst>
                </a:gridCol>
                <a:gridCol w="1173911">
                  <a:extLst>
                    <a:ext uri="{9D8B030D-6E8A-4147-A177-3AD203B41FA5}">
                      <a16:colId xmlns:a16="http://schemas.microsoft.com/office/drawing/2014/main" val="1298803438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2550828638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1302795725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106060842"/>
                    </a:ext>
                  </a:extLst>
                </a:gridCol>
              </a:tblGrid>
              <a:tr h="396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2019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2020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2021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95759560"/>
                  </a:ext>
                </a:extLst>
              </a:tr>
              <a:tr h="1766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Центр колективного користування науковим обладнанням </a:t>
                      </a:r>
                      <a:endParaRPr lang="en-US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з новітніх </a:t>
                      </a:r>
                      <a:r>
                        <a:rPr lang="uk-UA" sz="2400" dirty="0" err="1">
                          <a:effectLst/>
                        </a:rPr>
                        <a:t>агротехнологій</a:t>
                      </a:r>
                      <a:r>
                        <a:rPr lang="uk-UA" sz="2400" dirty="0">
                          <a:effectLst/>
                        </a:rPr>
                        <a:t> (</a:t>
                      </a:r>
                      <a:r>
                        <a:rPr lang="uk-UA" sz="2400" dirty="0" err="1">
                          <a:effectLst/>
                        </a:rPr>
                        <a:t>Укр</a:t>
                      </a:r>
                      <a:r>
                        <a:rPr lang="uk-UA" sz="2400" dirty="0">
                          <a:effectLst/>
                        </a:rPr>
                        <a:t>. </a:t>
                      </a:r>
                      <a:r>
                        <a:rPr lang="uk-UA" sz="2400" dirty="0" err="1">
                          <a:effectLst/>
                        </a:rPr>
                        <a:t>лаб</a:t>
                      </a:r>
                      <a:r>
                        <a:rPr lang="uk-UA" sz="2400" dirty="0">
                          <a:effectLst/>
                        </a:rPr>
                        <a:t>. </a:t>
                      </a:r>
                      <a:r>
                        <a:rPr lang="uk-UA" sz="2400" dirty="0" err="1">
                          <a:effectLst/>
                        </a:rPr>
                        <a:t>здоров</a:t>
                      </a:r>
                      <a:r>
                        <a:rPr lang="ru-RU" sz="2400" dirty="0">
                          <a:effectLst/>
                        </a:rPr>
                        <a:t>’</a:t>
                      </a:r>
                      <a:r>
                        <a:rPr lang="uk-UA" sz="2400" dirty="0">
                          <a:effectLst/>
                        </a:rPr>
                        <a:t>я тварин)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026717"/>
                  </a:ext>
                </a:extLst>
              </a:tr>
              <a:tr h="71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навчально-наукові лабораторії                       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9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6991349"/>
                  </a:ext>
                </a:extLst>
              </a:tr>
              <a:tr h="7181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проблемні науково-дослідні лабораторії      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439189"/>
                  </a:ext>
                </a:extLst>
              </a:tr>
              <a:tr h="396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науково-дослідні лабораторії                              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3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67232"/>
                  </a:ext>
                </a:extLst>
              </a:tr>
              <a:tr h="3966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ННВЛ                                                                            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>
                          <a:effectLst/>
                        </a:rPr>
                        <a:t>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>
                          <a:effectLst/>
                        </a:rPr>
                        <a:t>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4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77166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584" y="1322383"/>
            <a:ext cx="2463039" cy="1852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130" y="5119339"/>
            <a:ext cx="2438493" cy="1617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7209" y="3221600"/>
            <a:ext cx="2468333" cy="1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50" y="668282"/>
            <a:ext cx="10515600" cy="681163"/>
          </a:xfrm>
        </p:spPr>
        <p:txBody>
          <a:bodyPr/>
          <a:lstStyle/>
          <a:p>
            <a:pPr algn="ctr"/>
            <a:r>
              <a:rPr lang="uk-UA" sz="3600" b="1" dirty="0">
                <a:solidFill>
                  <a:srgbClr val="A08D4F"/>
                </a:solidFill>
                <a:latin typeface="Calibri" panose="020F0502020204030204"/>
              </a:rPr>
              <a:t>Плани на майбутнє</a:t>
            </a:r>
            <a:endParaRPr lang="en-US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300" y="1257300"/>
            <a:ext cx="111633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Проводити активну діяльність щодо включення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докторів наук НДІ здоров’я тварин до складу редакційних колегій журналів «Регуляторні механізми в біосистемах» (м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Дніпро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та «Український біохімічний журнал» (м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Київ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що </a:t>
            </a:r>
            <a:r>
              <a:rPr kumimoji="0" lang="uk-UA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надасть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додаткову можливість друку статей вченими факультету ветеринарної медицини.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Включити напрям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«Ветеринарні науки» 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«Фізіологічного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журналу» з можливістю друку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статей 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Сприяти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оновленню робочих місць науковцям факультету (придбання нових приладів для наукових досліджень, реактивів, комп’ютерної техніки тощо).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Спонукати молодих науковців, колективи кафедр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</a:t>
            </a:r>
            <a:r>
              <a:rPr kumimoji="0" lang="uk-U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пошуку та участі у наукових Грантах, тренінгах-семінарах, стажування у наукових Центрах розвинутих країн тощо.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uk-UA" sz="2400" b="1" i="0" u="none" strike="noStrike" kern="0" cap="none" spc="0" normalizeH="0" baseline="0" noProof="0" dirty="0" smtClean="0">
              <a:ln>
                <a:noFill/>
              </a:ln>
              <a:solidFill>
                <a:srgbClr val="1A57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b="1" dirty="0">
                <a:solidFill>
                  <a:srgbClr val="A08D4F"/>
                </a:solidFill>
                <a:latin typeface="Calibri" panose="020F0502020204030204"/>
              </a:rPr>
              <a:t>Плани на майбутнє</a:t>
            </a:r>
            <a:endParaRPr lang="en-US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9900" y="1380331"/>
            <a:ext cx="10972800" cy="4351338"/>
          </a:xfrm>
        </p:spPr>
        <p:txBody>
          <a:bodyPr>
            <a:normAutofit/>
          </a:bodyPr>
          <a:lstStyle/>
          <a:p>
            <a:pPr marL="514350" indent="-514350" algn="just"/>
            <a:r>
              <a:rPr lang="ru-RU" sz="2400" b="1" kern="0" dirty="0" err="1">
                <a:solidFill>
                  <a:srgbClr val="002060"/>
                </a:solidFill>
              </a:rPr>
              <a:t>Створити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ініціативну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групу</a:t>
            </a:r>
            <a:r>
              <a:rPr lang="ru-RU" sz="2400" b="1" kern="0" dirty="0">
                <a:solidFill>
                  <a:srgbClr val="002060"/>
                </a:solidFill>
              </a:rPr>
              <a:t> з </a:t>
            </a:r>
            <a:r>
              <a:rPr lang="ru-RU" sz="2400" b="1" kern="0" dirty="0" err="1">
                <a:solidFill>
                  <a:srgbClr val="002060"/>
                </a:solidFill>
              </a:rPr>
              <a:t>пошуку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Грантових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можливостей</a:t>
            </a:r>
            <a:r>
              <a:rPr lang="ru-RU" sz="2400" b="1" kern="0" dirty="0">
                <a:solidFill>
                  <a:srgbClr val="002060"/>
                </a:solidFill>
              </a:rPr>
              <a:t> та </a:t>
            </a:r>
            <a:r>
              <a:rPr lang="ru-RU" sz="2400" b="1" kern="0" dirty="0" err="1">
                <a:solidFill>
                  <a:srgbClr val="002060"/>
                </a:solidFill>
              </a:rPr>
              <a:t>вчасно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доводити</a:t>
            </a:r>
            <a:r>
              <a:rPr lang="ru-RU" sz="2400" b="1" kern="0" dirty="0">
                <a:solidFill>
                  <a:srgbClr val="002060"/>
                </a:solidFill>
              </a:rPr>
              <a:t> </a:t>
            </a:r>
            <a:r>
              <a:rPr lang="ru-RU" sz="2400" b="1" kern="0" dirty="0" err="1">
                <a:solidFill>
                  <a:srgbClr val="002060"/>
                </a:solidFill>
              </a:rPr>
              <a:t>інформацію</a:t>
            </a:r>
            <a:r>
              <a:rPr lang="ru-RU" sz="2400" b="1" kern="0" dirty="0">
                <a:solidFill>
                  <a:srgbClr val="002060"/>
                </a:solidFill>
              </a:rPr>
              <a:t> до НПП факультету.</a:t>
            </a:r>
          </a:p>
          <a:p>
            <a:pPr marL="514350" indent="-514350" algn="just"/>
            <a:r>
              <a:rPr lang="uk-UA" sz="2400" b="1" kern="0" dirty="0" smtClean="0">
                <a:solidFill>
                  <a:srgbClr val="002060"/>
                </a:solidFill>
              </a:rPr>
              <a:t>Активізувати </a:t>
            </a:r>
            <a:r>
              <a:rPr lang="uk-UA" sz="2400" b="1" kern="0" dirty="0">
                <a:solidFill>
                  <a:srgbClr val="002060"/>
                </a:solidFill>
              </a:rPr>
              <a:t>наукову роботу із студентами  та відбирати кращих із них для формування кадрового потенціалу </a:t>
            </a:r>
            <a:r>
              <a:rPr lang="uk-UA" sz="2400" b="1" kern="0" dirty="0" smtClean="0">
                <a:solidFill>
                  <a:srgbClr val="002060"/>
                </a:solidFill>
              </a:rPr>
              <a:t>факультету</a:t>
            </a:r>
            <a:endParaRPr lang="uk-UA" sz="2400" b="1" kern="0" dirty="0">
              <a:solidFill>
                <a:srgbClr val="002060"/>
              </a:solidFill>
            </a:endParaRPr>
          </a:p>
          <a:p>
            <a:pPr marL="514350" indent="-514350" algn="just"/>
            <a:r>
              <a:rPr lang="uk-UA" sz="2400" b="1" kern="0" dirty="0" smtClean="0">
                <a:solidFill>
                  <a:srgbClr val="002060"/>
                </a:solidFill>
              </a:rPr>
              <a:t>Продовжити </a:t>
            </a:r>
            <a:r>
              <a:rPr lang="uk-UA" sz="2400" b="1" kern="0" dirty="0">
                <a:solidFill>
                  <a:srgbClr val="002060"/>
                </a:solidFill>
              </a:rPr>
              <a:t>дієву співпрацю з </a:t>
            </a:r>
            <a:r>
              <a:rPr lang="uk-UA" sz="2400" b="1" kern="0" dirty="0" smtClean="0">
                <a:solidFill>
                  <a:srgbClr val="002060"/>
                </a:solidFill>
              </a:rPr>
              <a:t>МАН </a:t>
            </a:r>
            <a:r>
              <a:rPr lang="uk-UA" sz="2400" b="1" kern="0" dirty="0">
                <a:solidFill>
                  <a:srgbClr val="002060"/>
                </a:solidFill>
              </a:rPr>
              <a:t>України </a:t>
            </a:r>
            <a:r>
              <a:rPr lang="uk-UA" sz="2400" b="1" kern="0" dirty="0" smtClean="0">
                <a:solidFill>
                  <a:srgbClr val="002060"/>
                </a:solidFill>
              </a:rPr>
              <a:t>з питань </a:t>
            </a:r>
            <a:r>
              <a:rPr lang="uk-UA" sz="2400" b="1" kern="0" dirty="0">
                <a:solidFill>
                  <a:srgbClr val="002060"/>
                </a:solidFill>
              </a:rPr>
              <a:t>підготовки до конкурсів учнівських наукових проектів, проведенню профорієнтаційної діяльності, залучення науковців академії наук до спільних наукових </a:t>
            </a:r>
            <a:r>
              <a:rPr lang="uk-UA" sz="2400" b="1" kern="0" dirty="0" err="1">
                <a:solidFill>
                  <a:srgbClr val="002060"/>
                </a:solidFill>
              </a:rPr>
              <a:t>проєктів</a:t>
            </a:r>
            <a:r>
              <a:rPr lang="uk-UA" sz="2400" b="1" kern="0" dirty="0">
                <a:solidFill>
                  <a:srgbClr val="002060"/>
                </a:solidFill>
              </a:rPr>
              <a:t> з гуртківцями </a:t>
            </a:r>
            <a:r>
              <a:rPr lang="uk-UA" sz="2400" b="1" kern="0" dirty="0" smtClean="0">
                <a:solidFill>
                  <a:srgbClr val="002060"/>
                </a:solidFill>
              </a:rPr>
              <a:t>факультету. </a:t>
            </a:r>
            <a:endParaRPr lang="en-US" sz="2400" b="1" kern="0" dirty="0">
              <a:solidFill>
                <a:srgbClr val="00206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46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troducing Science Near Me, Your Place to Find Accessible, Engaging Science  Experiences | Discover Magaz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786236"/>
            <a:ext cx="8534400" cy="534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700" y="5143501"/>
            <a:ext cx="6140450" cy="71892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rgbClr val="FF0000"/>
                </a:solidFill>
                <a:latin typeface="Calibri" panose="020F0502020204030204"/>
              </a:rPr>
              <a:t>ДЯКУЮ ЗА УВАГУ!</a:t>
            </a:r>
            <a:endParaRPr lang="en-US" sz="48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3810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8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21000" y="574684"/>
            <a:ext cx="6134100" cy="1325563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Кількість</a:t>
            </a:r>
            <a:r>
              <a:rPr lang="ru-RU" sz="40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40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наукових</a:t>
            </a:r>
            <a:r>
              <a:rPr lang="ru-RU" sz="40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тем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096" y="945017"/>
            <a:ext cx="2870908" cy="1910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50" y="2939168"/>
            <a:ext cx="3092450" cy="293164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663702"/>
              </p:ext>
            </p:extLst>
          </p:nvPr>
        </p:nvGraphicFramePr>
        <p:xfrm>
          <a:off x="422454" y="1722446"/>
          <a:ext cx="8610598" cy="40780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8521">
                  <a:extLst>
                    <a:ext uri="{9D8B030D-6E8A-4147-A177-3AD203B41FA5}">
                      <a16:colId xmlns:a16="http://schemas.microsoft.com/office/drawing/2014/main" val="1197883904"/>
                    </a:ext>
                  </a:extLst>
                </a:gridCol>
                <a:gridCol w="1105041">
                  <a:extLst>
                    <a:ext uri="{9D8B030D-6E8A-4147-A177-3AD203B41FA5}">
                      <a16:colId xmlns:a16="http://schemas.microsoft.com/office/drawing/2014/main" val="691257619"/>
                    </a:ext>
                  </a:extLst>
                </a:gridCol>
                <a:gridCol w="1105041">
                  <a:extLst>
                    <a:ext uri="{9D8B030D-6E8A-4147-A177-3AD203B41FA5}">
                      <a16:colId xmlns:a16="http://schemas.microsoft.com/office/drawing/2014/main" val="3664673646"/>
                    </a:ext>
                  </a:extLst>
                </a:gridCol>
                <a:gridCol w="1105041">
                  <a:extLst>
                    <a:ext uri="{9D8B030D-6E8A-4147-A177-3AD203B41FA5}">
                      <a16:colId xmlns:a16="http://schemas.microsoft.com/office/drawing/2014/main" val="2497678734"/>
                    </a:ext>
                  </a:extLst>
                </a:gridCol>
                <a:gridCol w="1105041">
                  <a:extLst>
                    <a:ext uri="{9D8B030D-6E8A-4147-A177-3AD203B41FA5}">
                      <a16:colId xmlns:a16="http://schemas.microsoft.com/office/drawing/2014/main" val="3178121096"/>
                    </a:ext>
                  </a:extLst>
                </a:gridCol>
                <a:gridCol w="1236872">
                  <a:extLst>
                    <a:ext uri="{9D8B030D-6E8A-4147-A177-3AD203B41FA5}">
                      <a16:colId xmlns:a16="http://schemas.microsoft.com/office/drawing/2014/main" val="2091283323"/>
                    </a:ext>
                  </a:extLst>
                </a:gridCol>
                <a:gridCol w="1105041">
                  <a:extLst>
                    <a:ext uri="{9D8B030D-6E8A-4147-A177-3AD203B41FA5}">
                      <a16:colId xmlns:a16="http://schemas.microsoft.com/office/drawing/2014/main" val="3098780129"/>
                    </a:ext>
                  </a:extLst>
                </a:gridCol>
              </a:tblGrid>
              <a:tr h="540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Роки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2019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2021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2022</a:t>
                      </a:r>
                      <a:endParaRPr lang="en-US" sz="20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929083"/>
                  </a:ext>
                </a:extLst>
              </a:tr>
              <a:tr h="11885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Бюджетне фінансування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2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7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053507"/>
                  </a:ext>
                </a:extLst>
              </a:tr>
              <a:tr h="782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Госпдоговірні теми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19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22843"/>
                  </a:ext>
                </a:extLst>
              </a:tr>
              <a:tr h="782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Ініціативні теми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28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29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138237"/>
                  </a:ext>
                </a:extLst>
              </a:tr>
              <a:tr h="7829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Всього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наукових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</a:rPr>
                        <a:t>тем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32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40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uk-UA" sz="2000" dirty="0" smtClean="0">
                          <a:solidFill>
                            <a:srgbClr val="FF0000"/>
                          </a:solidFill>
                          <a:effectLst/>
                        </a:rPr>
                        <a:t>43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solidFill>
                            <a:srgbClr val="FF0000"/>
                          </a:solidFill>
                          <a:effectLst/>
                        </a:rPr>
                        <a:t>48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20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272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9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Фінансування</a:t>
            </a:r>
            <a:r>
              <a:rPr lang="ru-RU" sz="40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НДР за </a:t>
            </a:r>
            <a:r>
              <a:rPr lang="ru-RU" sz="40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кошти</a:t>
            </a:r>
            <a:r>
              <a:rPr lang="ru-RU" sz="40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40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держбюджету</a:t>
            </a:r>
            <a:endParaRPr lang="en-US" sz="40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395" y="2055812"/>
            <a:ext cx="4435541" cy="3111499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0" y="1387474"/>
          <a:ext cx="7493000" cy="455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0797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94516"/>
            <a:ext cx="10515600" cy="1325563"/>
          </a:xfrm>
        </p:spPr>
        <p:txBody>
          <a:bodyPr/>
          <a:lstStyle/>
          <a:p>
            <a:pPr algn="ctr"/>
            <a:r>
              <a:rPr lang="ru-RU" sz="4000" b="1" dirty="0" err="1" smtClean="0">
                <a:solidFill>
                  <a:srgbClr val="A08D4F"/>
                </a:solidFill>
                <a:latin typeface="Calibri" panose="020F0502020204030204"/>
              </a:rPr>
              <a:t>Надходження</a:t>
            </a:r>
            <a:r>
              <a:rPr lang="ru-RU" sz="4000" b="1" dirty="0" smtClean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4000" b="1" dirty="0" err="1" smtClean="0">
                <a:solidFill>
                  <a:srgbClr val="A08D4F"/>
                </a:solidFill>
                <a:latin typeface="Calibri" panose="020F0502020204030204"/>
              </a:rPr>
              <a:t>коштів</a:t>
            </a:r>
            <a:r>
              <a:rPr lang="ru-RU" sz="4000" b="1" dirty="0" smtClean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4000" b="1" dirty="0" err="1" smtClean="0">
                <a:solidFill>
                  <a:srgbClr val="A08D4F"/>
                </a:solidFill>
                <a:latin typeface="Calibri" panose="020F0502020204030204"/>
              </a:rPr>
              <a:t>від</a:t>
            </a:r>
            <a:r>
              <a:rPr lang="ru-RU" sz="4000" b="1" dirty="0" smtClean="0">
                <a:solidFill>
                  <a:srgbClr val="A08D4F"/>
                </a:solidFill>
                <a:latin typeface="Calibri" panose="020F0502020204030204"/>
              </a:rPr>
              <a:t> </a:t>
            </a:r>
            <a:r>
              <a:rPr lang="ru-RU" sz="4000" b="1" dirty="0" err="1" smtClean="0">
                <a:solidFill>
                  <a:srgbClr val="A08D4F"/>
                </a:solidFill>
                <a:latin typeface="Calibri" panose="020F0502020204030204"/>
              </a:rPr>
              <a:t>госпдоговірних</a:t>
            </a:r>
            <a:r>
              <a:rPr lang="ru-RU" sz="4000" b="1" dirty="0" smtClean="0">
                <a:solidFill>
                  <a:srgbClr val="A08D4F"/>
                </a:solidFill>
                <a:latin typeface="Calibri" panose="020F0502020204030204"/>
              </a:rPr>
              <a:t> тем, </a:t>
            </a:r>
            <a:r>
              <a:rPr lang="uk-UA" sz="4000" b="1" dirty="0">
                <a:solidFill>
                  <a:srgbClr val="A08D4F"/>
                </a:solidFill>
                <a:latin typeface="Calibri" panose="020F0502020204030204"/>
              </a:rPr>
              <a:t>тис. грн</a:t>
            </a:r>
            <a:endParaRPr lang="en-US" sz="4000" b="1" dirty="0">
              <a:solidFill>
                <a:srgbClr val="A08D4F"/>
              </a:solidFill>
              <a:latin typeface="Calibri" panose="020F0502020204030204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231900" y="4991100"/>
            <a:ext cx="98933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231900" y="1397000"/>
            <a:ext cx="0" cy="35941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739898" y="5059359"/>
            <a:ext cx="2044700" cy="4571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2019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22750" y="5059358"/>
            <a:ext cx="2044700" cy="457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2020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46850" y="5059359"/>
            <a:ext cx="2044700" cy="4571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2021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889997" y="5059359"/>
            <a:ext cx="2044700" cy="4571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2022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39898" y="4533902"/>
            <a:ext cx="2044700" cy="3524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70,0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22750" y="4216400"/>
            <a:ext cx="2044700" cy="6699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19</a:t>
            </a:r>
            <a:r>
              <a:rPr lang="en-US" sz="2000" dirty="0" smtClean="0">
                <a:solidFill>
                  <a:srgbClr val="002060"/>
                </a:solidFill>
              </a:rPr>
              <a:t>7</a:t>
            </a:r>
            <a:r>
              <a:rPr lang="uk-UA" sz="2000" dirty="0" smtClean="0">
                <a:solidFill>
                  <a:srgbClr val="002060"/>
                </a:solidFill>
              </a:rPr>
              <a:t>,0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46850" y="2618580"/>
            <a:ext cx="2044700" cy="2267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456,8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889997" y="3559175"/>
            <a:ext cx="2044700" cy="132716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rgbClr val="002060"/>
                </a:solidFill>
              </a:rPr>
              <a:t>285,0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Пятно 1 23"/>
          <p:cNvSpPr/>
          <p:nvPr/>
        </p:nvSpPr>
        <p:spPr>
          <a:xfrm>
            <a:off x="8254999" y="1163642"/>
            <a:ext cx="3098801" cy="1171576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План</a:t>
            </a:r>
          </a:p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2 200,0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500" y="781392"/>
            <a:ext cx="114935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Надходження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коштів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від</a:t>
            </a:r>
            <a:r>
              <a:rPr lang="ru-RU" sz="36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діяльності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підрозділів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ФВМ у </a:t>
            </a:r>
            <a:r>
              <a:rPr lang="ru-RU" sz="36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2022 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р., тис.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грн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</a:br>
            <a:endParaRPr lang="en-US" sz="36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426" y="1890080"/>
            <a:ext cx="2709348" cy="18029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87" y="4065649"/>
            <a:ext cx="2808287" cy="1685472"/>
          </a:xfrm>
          <a:prstGeom prst="rect">
            <a:avLst/>
          </a:prstGeom>
        </p:spPr>
      </p:pic>
      <p:graphicFrame>
        <p:nvGraphicFramePr>
          <p:cNvPr id="9" name="Таблиця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48851"/>
              </p:ext>
            </p:extLst>
          </p:nvPr>
        </p:nvGraphicFramePr>
        <p:xfrm>
          <a:off x="321727" y="1700783"/>
          <a:ext cx="8807987" cy="4321466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764533">
                  <a:extLst>
                    <a:ext uri="{9D8B030D-6E8A-4147-A177-3AD203B41FA5}">
                      <a16:colId xmlns:a16="http://schemas.microsoft.com/office/drawing/2014/main" val="466255587"/>
                    </a:ext>
                  </a:extLst>
                </a:gridCol>
                <a:gridCol w="3299472">
                  <a:extLst>
                    <a:ext uri="{9D8B030D-6E8A-4147-A177-3AD203B41FA5}">
                      <a16:colId xmlns:a16="http://schemas.microsoft.com/office/drawing/2014/main" val="1196404920"/>
                    </a:ext>
                  </a:extLst>
                </a:gridCol>
                <a:gridCol w="903700">
                  <a:extLst>
                    <a:ext uri="{9D8B030D-6E8A-4147-A177-3AD203B41FA5}">
                      <a16:colId xmlns:a16="http://schemas.microsoft.com/office/drawing/2014/main" val="3085685172"/>
                    </a:ext>
                  </a:extLst>
                </a:gridCol>
                <a:gridCol w="903700">
                  <a:extLst>
                    <a:ext uri="{9D8B030D-6E8A-4147-A177-3AD203B41FA5}">
                      <a16:colId xmlns:a16="http://schemas.microsoft.com/office/drawing/2014/main" val="2023917232"/>
                    </a:ext>
                  </a:extLst>
                </a:gridCol>
                <a:gridCol w="903700">
                  <a:extLst>
                    <a:ext uri="{9D8B030D-6E8A-4147-A177-3AD203B41FA5}">
                      <a16:colId xmlns:a16="http://schemas.microsoft.com/office/drawing/2014/main" val="2594068728"/>
                    </a:ext>
                  </a:extLst>
                </a:gridCol>
                <a:gridCol w="1016441">
                  <a:extLst>
                    <a:ext uri="{9D8B030D-6E8A-4147-A177-3AD203B41FA5}">
                      <a16:colId xmlns:a16="http://schemas.microsoft.com/office/drawing/2014/main" val="645152361"/>
                    </a:ext>
                  </a:extLst>
                </a:gridCol>
                <a:gridCol w="1016441">
                  <a:extLst>
                    <a:ext uri="{9D8B030D-6E8A-4147-A177-3AD203B41FA5}">
                      <a16:colId xmlns:a16="http://schemas.microsoft.com/office/drawing/2014/main" val="3453023855"/>
                    </a:ext>
                  </a:extLst>
                </a:gridCol>
              </a:tblGrid>
              <a:tr h="8434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№ п/п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Підрозділ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2018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2019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2020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2021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2022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92269071"/>
                  </a:ext>
                </a:extLst>
              </a:tr>
              <a:tr h="533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ННВЦ “</a:t>
                      </a:r>
                      <a:r>
                        <a:rPr lang="uk-UA" sz="2000" dirty="0" err="1">
                          <a:effectLst/>
                        </a:rPr>
                        <a:t>Ветмедсервіс</a:t>
                      </a:r>
                      <a:r>
                        <a:rPr lang="uk-UA" sz="2000" dirty="0">
                          <a:effectLst/>
                        </a:rPr>
                        <a:t>”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420,5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650,0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590,0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8</a:t>
                      </a:r>
                      <a:r>
                        <a:rPr lang="uk-UA" sz="2000">
                          <a:effectLst/>
                        </a:rPr>
                        <a:t>70,0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solidFill>
                            <a:srgbClr val="FF0000"/>
                          </a:solidFill>
                          <a:effectLst/>
                        </a:rPr>
                        <a:t>901,0</a:t>
                      </a:r>
                      <a:r>
                        <a:rPr lang="en-US" sz="2000" dirty="0">
                          <a:effectLst/>
                        </a:rPr>
                        <a:t> 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0726"/>
                  </a:ext>
                </a:extLst>
              </a:tr>
              <a:tr h="533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ННВЛ </a:t>
                      </a:r>
                      <a:r>
                        <a:rPr lang="uk-UA" sz="2000" dirty="0" err="1">
                          <a:effectLst/>
                        </a:rPr>
                        <a:t>інф</a:t>
                      </a:r>
                      <a:r>
                        <a:rPr lang="uk-UA" sz="2000" dirty="0">
                          <a:effectLst/>
                        </a:rPr>
                        <a:t>. </a:t>
                      </a:r>
                      <a:r>
                        <a:rPr lang="uk-UA" sz="2000" dirty="0" err="1">
                          <a:effectLst/>
                        </a:rPr>
                        <a:t>техн</a:t>
                      </a:r>
                      <a:r>
                        <a:rPr lang="uk-UA" sz="2000" dirty="0">
                          <a:effectLst/>
                        </a:rPr>
                        <a:t>. у </a:t>
                      </a:r>
                      <a:r>
                        <a:rPr lang="uk-UA" sz="2000" dirty="0" err="1">
                          <a:effectLst/>
                        </a:rPr>
                        <a:t>вет</a:t>
                      </a:r>
                      <a:r>
                        <a:rPr lang="uk-UA" sz="2000" dirty="0">
                          <a:effectLst/>
                        </a:rPr>
                        <a:t>. медицині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14,0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15,0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15,0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16,0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rgbClr val="FF0000"/>
                          </a:solidFill>
                          <a:effectLst/>
                        </a:rPr>
                        <a:t>17,0</a:t>
                      </a:r>
                      <a:endParaRPr lang="uk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3845"/>
                  </a:ext>
                </a:extLst>
              </a:tr>
              <a:tr h="620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Комерційна аспірантура, спецради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103</a:t>
                      </a:r>
                      <a:r>
                        <a:rPr lang="uk-UA" sz="2000" dirty="0">
                          <a:effectLst/>
                        </a:rPr>
                        <a:t>,</a:t>
                      </a:r>
                      <a:r>
                        <a:rPr lang="en-US" sz="2000" dirty="0">
                          <a:effectLst/>
                        </a:rPr>
                        <a:t>8</a:t>
                      </a:r>
                      <a:r>
                        <a:rPr lang="uk-UA" sz="2000" dirty="0">
                          <a:effectLst/>
                        </a:rPr>
                        <a:t>3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195,0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70,9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43,0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2000" dirty="0" smtClean="0">
                          <a:solidFill>
                            <a:srgbClr val="FF0000"/>
                          </a:solidFill>
                          <a:effectLst/>
                        </a:rPr>
                        <a:t>72,3</a:t>
                      </a:r>
                      <a:endParaRPr lang="uk-UA" sz="2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17185"/>
                  </a:ext>
                </a:extLst>
              </a:tr>
              <a:tr h="533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Госптеми 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24,8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70,0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197,0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456,8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285,0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686984"/>
                  </a:ext>
                </a:extLst>
              </a:tr>
              <a:tr h="533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5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Видавнича діяльність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24,0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1,2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40,5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48,0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44,5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15866"/>
                  </a:ext>
                </a:extLst>
              </a:tr>
              <a:tr h="554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20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Всього, тис. грн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587,13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931,2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>
                          <a:effectLst/>
                        </a:rPr>
                        <a:t>913,4</a:t>
                      </a:r>
                      <a:endParaRPr lang="uk-U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2000" dirty="0">
                          <a:effectLst/>
                        </a:rPr>
                        <a:t>1433,8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</a:t>
                      </a:r>
                      <a:r>
                        <a:rPr lang="uk-UA" sz="2000" dirty="0" smtClean="0">
                          <a:effectLst/>
                        </a:rPr>
                        <a:t>319,8</a:t>
                      </a: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050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217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52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В НДІ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здійснюється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підготовка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докторів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філософії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за 4 </a:t>
            </a:r>
            <a:r>
              <a:rPr lang="ru-RU" sz="3600" b="1" dirty="0" err="1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науково-освітніми</a:t>
            </a:r>
            <a:r>
              <a:rPr lang="ru-RU" sz="3600" b="1" dirty="0" smtClean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600" b="1" dirty="0" err="1">
                <a:solidFill>
                  <a:srgbClr val="A08D4F"/>
                </a:solidFill>
                <a:latin typeface="+mn-lt"/>
                <a:ea typeface="+mn-ea"/>
                <a:cs typeface="+mn-cs"/>
              </a:rPr>
              <a:t>програмами</a:t>
            </a:r>
            <a:r>
              <a:rPr lang="ru-RU" sz="3600" b="1" dirty="0">
                <a:solidFill>
                  <a:srgbClr val="A08D4F"/>
                </a:solidFill>
                <a:latin typeface="+mn-lt"/>
                <a:ea typeface="+mn-ea"/>
                <a:cs typeface="+mn-cs"/>
              </a:rPr>
              <a:t>:</a:t>
            </a:r>
            <a:endParaRPr lang="en-US" sz="3600" b="1" dirty="0">
              <a:solidFill>
                <a:srgbClr val="A08D4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12192000" cy="642942"/>
          </a:xfrm>
          <a:prstGeom prst="rect">
            <a:avLst/>
          </a:prstGeom>
          <a:gradFill flip="none" rotWithShape="1">
            <a:gsLst>
              <a:gs pos="0">
                <a:srgbClr val="0039AC">
                  <a:shade val="30000"/>
                  <a:satMod val="115000"/>
                </a:srgbClr>
              </a:gs>
              <a:gs pos="50000">
                <a:srgbClr val="0039AC">
                  <a:shade val="67500"/>
                  <a:satMod val="115000"/>
                </a:srgbClr>
              </a:gs>
              <a:gs pos="100000">
                <a:srgbClr val="0039AC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НДІ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здоров’я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тварин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6215058"/>
            <a:ext cx="12192000" cy="642942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glow rad="139700">
              <a:srgbClr val="4BACC6">
                <a:satMod val="175000"/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123651"/>
              </p:ext>
            </p:extLst>
          </p:nvPr>
        </p:nvGraphicFramePr>
        <p:xfrm>
          <a:off x="179244" y="1554353"/>
          <a:ext cx="11833511" cy="48771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6926">
                  <a:extLst>
                    <a:ext uri="{9D8B030D-6E8A-4147-A177-3AD203B41FA5}">
                      <a16:colId xmlns:a16="http://schemas.microsoft.com/office/drawing/2014/main" val="576648264"/>
                    </a:ext>
                  </a:extLst>
                </a:gridCol>
                <a:gridCol w="2959730">
                  <a:extLst>
                    <a:ext uri="{9D8B030D-6E8A-4147-A177-3AD203B41FA5}">
                      <a16:colId xmlns:a16="http://schemas.microsoft.com/office/drawing/2014/main" val="3879910221"/>
                    </a:ext>
                  </a:extLst>
                </a:gridCol>
                <a:gridCol w="2769546">
                  <a:extLst>
                    <a:ext uri="{9D8B030D-6E8A-4147-A177-3AD203B41FA5}">
                      <a16:colId xmlns:a16="http://schemas.microsoft.com/office/drawing/2014/main" val="3889988378"/>
                    </a:ext>
                  </a:extLst>
                </a:gridCol>
                <a:gridCol w="1569013">
                  <a:extLst>
                    <a:ext uri="{9D8B030D-6E8A-4147-A177-3AD203B41FA5}">
                      <a16:colId xmlns:a16="http://schemas.microsoft.com/office/drawing/2014/main" val="3209539528"/>
                    </a:ext>
                  </a:extLst>
                </a:gridCol>
                <a:gridCol w="2538296">
                  <a:extLst>
                    <a:ext uri="{9D8B030D-6E8A-4147-A177-3AD203B41FA5}">
                      <a16:colId xmlns:a16="http://schemas.microsoft.com/office/drawing/2014/main" val="342287588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bg1"/>
                          </a:solidFill>
                          <a:effectLst/>
                        </a:rPr>
                        <a:t>Спеціальність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bg1"/>
                          </a:solidFill>
                          <a:effectLst/>
                        </a:rPr>
                        <a:t>Програми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chemeClr val="bg1"/>
                          </a:solidFill>
                          <a:effectLst/>
                        </a:rPr>
                        <a:t>Кафедри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bg1"/>
                          </a:solidFill>
                          <a:effectLst/>
                        </a:rPr>
                        <a:t>Гаранти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chemeClr val="bg1"/>
                          </a:solidFill>
                          <a:effectLst/>
                        </a:rPr>
                        <a:t>Акредитація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596491"/>
                  </a:ext>
                </a:extLst>
              </a:tr>
              <a:tr h="771525">
                <a:tc rowSpan="2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211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Ветеринарна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медицина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Заразна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патологія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тварин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Фармакології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…, </a:t>
                      </a: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Епізоотології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Галат</a:t>
                      </a: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М.В.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зразкова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371743"/>
                  </a:ext>
                </a:extLst>
              </a:tr>
              <a:tr h="1672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Незаразна </a:t>
                      </a: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патологія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тварин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Акушерства…, </a:t>
                      </a: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Анатомії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…,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Терапії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…, </a:t>
                      </a: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Фармакології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…, 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Хірургії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err="1" smtClean="0">
                          <a:solidFill>
                            <a:srgbClr val="002060"/>
                          </a:solidFill>
                          <a:effectLst/>
                        </a:rPr>
                        <a:t>Голопура</a:t>
                      </a:r>
                      <a:r>
                        <a:rPr lang="uk-UA" sz="2000" b="1" kern="1200" dirty="0" smtClean="0">
                          <a:solidFill>
                            <a:srgbClr val="002060"/>
                          </a:solidFill>
                          <a:effectLst/>
                        </a:rPr>
                        <a:t> С.І.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зразкова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323680"/>
                  </a:ext>
                </a:extLst>
              </a:tr>
              <a:tr h="942818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212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гігієна, санітарія і експертиза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Гігієна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санітарія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і </a:t>
                      </a: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ветсанекспертиза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9230" algn="l"/>
                        </a:tabLs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Ветеринарної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гігієни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b="1" kern="1200" dirty="0" err="1">
                          <a:solidFill>
                            <a:srgbClr val="002060"/>
                          </a:solidFill>
                          <a:effectLst/>
                        </a:rPr>
                        <a:t>Якубчак</a:t>
                      </a: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</a:rPr>
                        <a:t> О.М.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зразкова</a:t>
                      </a: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60706"/>
                  </a:ext>
                </a:extLst>
              </a:tr>
              <a:tr h="624048"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091 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b="1" kern="1200" dirty="0">
                          <a:solidFill>
                            <a:srgbClr val="002060"/>
                          </a:solidFill>
                          <a:effectLst/>
                        </a:rPr>
                        <a:t>біологія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Біологія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Біохімії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 err="1">
                          <a:solidFill>
                            <a:srgbClr val="002060"/>
                          </a:solidFill>
                          <a:effectLst/>
                        </a:rPr>
                        <a:t>Калачнюк</a:t>
                      </a:r>
                      <a:r>
                        <a:rPr lang="uk-UA" sz="2000" kern="1200" dirty="0">
                          <a:solidFill>
                            <a:srgbClr val="002060"/>
                          </a:solidFill>
                          <a:effectLst/>
                        </a:rPr>
                        <a:t> Л.Г.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uk-UA" sz="2000" kern="1200" dirty="0" smtClean="0">
                          <a:solidFill>
                            <a:srgbClr val="002060"/>
                          </a:solidFill>
                          <a:effectLst/>
                        </a:rPr>
                        <a:t>в процесі</a:t>
                      </a:r>
                      <a:endParaRPr lang="uk-UA" sz="2000" kern="12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410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3911</Words>
  <Application>Microsoft Office PowerPoint</Application>
  <PresentationFormat>Широкоэкранный</PresentationFormat>
  <Paragraphs>1441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Adobe Caslon Pro</vt:lpstr>
      <vt:lpstr>Arial</vt:lpstr>
      <vt:lpstr>Calibri</vt:lpstr>
      <vt:lpstr>Calibri Light</vt:lpstr>
      <vt:lpstr>Elephant</vt:lpstr>
      <vt:lpstr>Georgia</vt:lpstr>
      <vt:lpstr>Times New Roman</vt:lpstr>
      <vt:lpstr>Wingdings</vt:lpstr>
      <vt:lpstr>Тема Office</vt:lpstr>
      <vt:lpstr>1_Тема Office</vt:lpstr>
      <vt:lpstr>2_Тема Office</vt:lpstr>
      <vt:lpstr>Про результати наукової та інноваційної діяльності у 2022 р. та перспективи розвитку НДІ здоров’я тварин у рамках  програми розвитку НУБіП України “Голосіївська ініціатива - 2025” </vt:lpstr>
      <vt:lpstr>Помічники директора НДІ здоров’я тварин</vt:lpstr>
      <vt:lpstr>Кадровий потенціал</vt:lpstr>
      <vt:lpstr>Наукові підрозділи НДІ здоров’я тварин</vt:lpstr>
      <vt:lpstr>Кількість наукових тем</vt:lpstr>
      <vt:lpstr>Фінансування НДР за кошти держбюджету</vt:lpstr>
      <vt:lpstr>Надходження коштів від госпдоговірних тем, тис. грн</vt:lpstr>
      <vt:lpstr>Надходження коштів від діяльності підрозділів ФВМ у 2022 р., тис. грн </vt:lpstr>
      <vt:lpstr>В НДІ здійснюється підготовка докторів філософії за 4 науково-освітніми програмами:</vt:lpstr>
      <vt:lpstr>Створено 4 спеціалізованих вчених ради  із захисту дисертацій: </vt:lpstr>
      <vt:lpstr>Науковий доробок докторів наук факультету ветеринарної медицини з підготовки кадрів вищої кваліфікації (станом на 30.11.2022 р.)</vt:lpstr>
      <vt:lpstr>Науковий доробок докторів наук факультету ветеринарної медицини з підготовки кадрів вищої кваліфікації (станом на 30.11.2022 р.)</vt:lpstr>
      <vt:lpstr>Науковий доробок докторів наук факультету ветеринарної медицини з підготовки кадрів вищої кваліфікації (станом на 30.11.2022 р.)</vt:lpstr>
      <vt:lpstr>КІЛЬКІСТЬ КОНФЕРЕНЦІЙ ТА СЕМІНАРІВ</vt:lpstr>
      <vt:lpstr>НАУКОВА ВИДАВНИЧА ДІЯЛЬНІСТЬ</vt:lpstr>
      <vt:lpstr>НПП ФВМ, які мають найбільшу кількість публікацій у Scopus і Web of Science </vt:lpstr>
      <vt:lpstr>НПП ФВМ , які мають не менше 3-х публікацій у Scopus і Web of Science у 2022 році</vt:lpstr>
      <vt:lpstr>РОЗПОДІЛ КАФЕДР ФАКУЛЬТЕТУ ЗА ДАНИМИ БАЗИ SCOPUS</vt:lpstr>
      <vt:lpstr>ТОП-10 ВЧЕНИХ ФАКУЛЬТЕТУ ЗА ДАНИМИ БАЗИ SCOPUS</vt:lpstr>
      <vt:lpstr>РОЗПОДІЛ КАФЕДР ФАКУЛЬТЕТУ ЗА ДАНИМИ БАЗИ WEB OF SCIENCE</vt:lpstr>
      <vt:lpstr>ТОП-10 ВЧЕНИХ ФАКУЛЬТЕТУ ЗА ДАНИМИ БАЗИ WEB OF SCIENCE</vt:lpstr>
      <vt:lpstr>РОЗПОДІЛ КАФЕДР ФАКУЛЬТЕТУ ЗА ДАНИМИ БАЗИ GOOGLE SCHOLAR</vt:lpstr>
      <vt:lpstr>ТОП-10 ВЧЕНИХ ФАКУЛЬТЕТУ ЗА ДАНИМИ БАЗИ GOOGLE SCHOLAR</vt:lpstr>
      <vt:lpstr>Загальна кількість публікацій у наукометричних базах  (на 30.11.2022 р.)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Міжнародна наукова кооперація Проведення міжнародних конференцій:</vt:lpstr>
      <vt:lpstr>Презентация PowerPoint</vt:lpstr>
      <vt:lpstr>Презентация PowerPoint</vt:lpstr>
      <vt:lpstr>Міжнародна наукова кооперація</vt:lpstr>
      <vt:lpstr>Зараховано в поточному році:</vt:lpstr>
      <vt:lpstr>НАУКОВО-ДОСЛІДНА РОБОТА СТУДЕНТІВ</vt:lpstr>
      <vt:lpstr>Студентські конкурси</vt:lpstr>
      <vt:lpstr>Плани на майбутнє</vt:lpstr>
      <vt:lpstr>Плани на майбутнє</vt:lpstr>
      <vt:lpstr>Плани на майбутнє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dr.Golopura</dc:creator>
  <cp:lastModifiedBy>dr.Golopura</cp:lastModifiedBy>
  <cp:revision>150</cp:revision>
  <dcterms:created xsi:type="dcterms:W3CDTF">2021-12-09T07:29:06Z</dcterms:created>
  <dcterms:modified xsi:type="dcterms:W3CDTF">2022-12-02T09:00:50Z</dcterms:modified>
</cp:coreProperties>
</file>