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1" r:id="rId4"/>
    <p:sldId id="284" r:id="rId5"/>
    <p:sldId id="262" r:id="rId6"/>
    <p:sldId id="286" r:id="rId7"/>
    <p:sldId id="285" r:id="rId8"/>
    <p:sldId id="287" r:id="rId9"/>
    <p:sldId id="288" r:id="rId10"/>
    <p:sldId id="289" r:id="rId11"/>
    <p:sldId id="279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1E1E78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4604" autoAdjust="0"/>
  </p:normalViewPr>
  <p:slideViewPr>
    <p:cSldViewPr>
      <p:cViewPr varScale="1">
        <p:scale>
          <a:sx n="73" d="100"/>
          <a:sy n="73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6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6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9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437447"/>
            <a:ext cx="594015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447"/>
            <a:ext cx="594015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91440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node/14221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ubip.edu.ua/node/143713" TargetMode="External"/><Relationship Id="rId3" Type="http://schemas.openxmlformats.org/officeDocument/2006/relationships/hyperlink" Target="https://nubip.edu.ua/node/146217" TargetMode="External"/><Relationship Id="rId7" Type="http://schemas.openxmlformats.org/officeDocument/2006/relationships/hyperlink" Target="https://nubip.edu.ua/node/1448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ubip.edu.ua/node/146122" TargetMode="External"/><Relationship Id="rId5" Type="http://schemas.openxmlformats.org/officeDocument/2006/relationships/hyperlink" Target="https://nubip.edu.ua/node/136002" TargetMode="External"/><Relationship Id="rId10" Type="http://schemas.openxmlformats.org/officeDocument/2006/relationships/hyperlink" Target="https://nubip.edu.ua/node/134428" TargetMode="External"/><Relationship Id="rId4" Type="http://schemas.openxmlformats.org/officeDocument/2006/relationships/hyperlink" Target="https://nubip.edu.ua/node/145405" TargetMode="External"/><Relationship Id="rId9" Type="http://schemas.openxmlformats.org/officeDocument/2006/relationships/hyperlink" Target="https://nubip.edu.ua/node/1361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ubip.edu.ua/node/14691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node/136949" TargetMode="External"/><Relationship Id="rId2" Type="http://schemas.openxmlformats.org/officeDocument/2006/relationships/hyperlink" Target="https://nubip.edu.ua/node/13334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bip.edu.ua/node/13998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node/14367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ubip.edu.ua/node/14462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8784976" cy="4824536"/>
          </a:xfrm>
        </p:spPr>
        <p:txBody>
          <a:bodyPr>
            <a:normAutofit fontScale="90000"/>
          </a:bodyPr>
          <a:lstStyle/>
          <a:p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br>
              <a:rPr lang="uk-UA" sz="3100" dirty="0">
                <a:effectLst/>
              </a:rPr>
            </a:b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Науково-практично-світоглядний</a:t>
            </a:r>
            <a:b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гурток «МедіаТОР»</a:t>
            </a:r>
            <a:br>
              <a:rPr lang="ru-RU" sz="3600" dirty="0">
                <a:solidFill>
                  <a:srgbClr val="0070C0"/>
                </a:solidFill>
                <a:effectLst/>
              </a:rPr>
            </a:br>
            <a:r>
              <a:rPr lang="uk-UA" sz="3600" dirty="0">
                <a:effectLst/>
              </a:rPr>
              <a:t> 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Звіт про роботу 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 за 2023/2024 навчальний рік</a:t>
            </a:r>
            <a:br>
              <a:rPr lang="ru-RU" sz="3600" dirty="0">
                <a:effectLst/>
              </a:rPr>
            </a:br>
            <a:br>
              <a:rPr lang="ru-RU" sz="3600" dirty="0">
                <a:effectLst/>
              </a:rPr>
            </a:br>
            <a:r>
              <a:rPr lang="uk-UA" sz="3600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uk-UA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uk-UA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uk-UA" dirty="0">
                <a:effectLst/>
              </a:rPr>
              <a:t> </a:t>
            </a: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r>
              <a:rPr lang="uk-UA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uk-UA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uk-UA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6D69D4-0938-4CFC-A548-DA4C9776B449}"/>
              </a:ext>
            </a:extLst>
          </p:cNvPr>
          <p:cNvSpPr/>
          <p:nvPr/>
        </p:nvSpPr>
        <p:spPr>
          <a:xfrm>
            <a:off x="1619672" y="1268760"/>
            <a:ext cx="6048672" cy="235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0743FA-1FA8-B6F1-E323-7A2B1A8D1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59894" cy="2996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8122C-FAFE-3646-1E35-57C9D0B37AFF}"/>
              </a:ext>
            </a:extLst>
          </p:cNvPr>
          <p:cNvSpPr txBox="1"/>
          <p:nvPr/>
        </p:nvSpPr>
        <p:spPr>
          <a:xfrm>
            <a:off x="1979712" y="3299821"/>
            <a:ext cx="6768752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Переможцями</a:t>
            </a:r>
            <a:r>
              <a:rPr lang="ru-RU" sz="2800" dirty="0">
                <a:solidFill>
                  <a:srgbClr val="002060"/>
                </a:solidFill>
              </a:rPr>
              <a:t> стали гуртківці –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студенти </a:t>
            </a:r>
            <a:r>
              <a:rPr lang="ru-RU" sz="2800" i="1" dirty="0">
                <a:solidFill>
                  <a:srgbClr val="0070C0"/>
                </a:solidFill>
              </a:rPr>
              <a:t>спеціальності «Журналістика»)</a:t>
            </a:r>
            <a:r>
              <a:rPr lang="ru-RU" sz="2800" dirty="0">
                <a:solidFill>
                  <a:srgbClr val="0070C0"/>
                </a:solidFill>
              </a:rPr>
              <a:t>:</a:t>
            </a:r>
          </a:p>
          <a:p>
            <a:endParaRPr lang="ru-RU" sz="900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Махонюк Єлізавета </a:t>
            </a:r>
            <a:r>
              <a:rPr lang="ru-RU" sz="2800" dirty="0">
                <a:solidFill>
                  <a:srgbClr val="002060"/>
                </a:solidFill>
              </a:rPr>
              <a:t>(студентка 2 курсу)</a:t>
            </a:r>
          </a:p>
          <a:p>
            <a:endParaRPr lang="ru-RU" sz="900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Іванова Крістіна  </a:t>
            </a:r>
            <a:r>
              <a:rPr lang="ru-RU" sz="2800" dirty="0">
                <a:solidFill>
                  <a:srgbClr val="002060"/>
                </a:solidFill>
              </a:rPr>
              <a:t>(студентка 3 курсу)</a:t>
            </a:r>
          </a:p>
          <a:p>
            <a:endParaRPr lang="ru-RU" sz="900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Задорожна Карина </a:t>
            </a:r>
            <a:r>
              <a:rPr lang="ru-RU" sz="2800" dirty="0">
                <a:solidFill>
                  <a:srgbClr val="002060"/>
                </a:solidFill>
              </a:rPr>
              <a:t>(студентка 3 курсу)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ACC9A-FCFD-759E-A88C-6084B5727C02}"/>
              </a:ext>
            </a:extLst>
          </p:cNvPr>
          <p:cNvSpPr txBox="1"/>
          <p:nvPr/>
        </p:nvSpPr>
        <p:spPr>
          <a:xfrm>
            <a:off x="602771" y="6021288"/>
            <a:ext cx="5454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https://nubip.edu.ua/node/142213</a:t>
            </a:r>
            <a:endParaRPr lang="uk-UA" sz="2400" i="1" dirty="0">
              <a:solidFill>
                <a:srgbClr val="0070C0"/>
              </a:solidFill>
            </a:endParaRPr>
          </a:p>
          <a:p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2445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7C176B-766F-4F87-B159-054BDF077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b="1" dirty="0"/>
              <a:t>Дякую за увагу!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0463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7909C75-4896-2ABA-26D3-BDB994BE4A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86147" y="2121850"/>
            <a:ext cx="2584928" cy="3883489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B4FF259-ED2D-CF73-EDD7-8917C2CC05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52120" y="2515112"/>
            <a:ext cx="2450804" cy="38834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E6D66E-A3C4-3486-5910-78245DA6E3F0}"/>
              </a:ext>
            </a:extLst>
          </p:cNvPr>
          <p:cNvSpPr txBox="1"/>
          <p:nvPr/>
        </p:nvSpPr>
        <p:spPr>
          <a:xfrm>
            <a:off x="328090" y="332656"/>
            <a:ext cx="3462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tx2"/>
                </a:solidFill>
              </a:rPr>
              <a:t>Керівники гуртка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794CD9-701E-F43A-C3EA-0B5B6C7D742F}"/>
              </a:ext>
            </a:extLst>
          </p:cNvPr>
          <p:cNvSpPr txBox="1"/>
          <p:nvPr/>
        </p:nvSpPr>
        <p:spPr>
          <a:xfrm>
            <a:off x="1291350" y="1038340"/>
            <a:ext cx="31745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Данько-Сліпцова </a:t>
            </a:r>
          </a:p>
          <a:p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Анна Анатоліївна,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кандидат політичних наук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4BAAB3-6A5F-D579-CEA4-C45BB2654E4C}"/>
              </a:ext>
            </a:extLst>
          </p:cNvPr>
          <p:cNvSpPr txBox="1"/>
          <p:nvPr/>
        </p:nvSpPr>
        <p:spPr>
          <a:xfrm>
            <a:off x="5580112" y="1385481"/>
            <a:ext cx="3384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Адамчук    </a:t>
            </a:r>
            <a:br>
              <a:rPr lang="ru-RU" sz="20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Наталія Василівна, 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кандидат філологічних наук</a:t>
            </a:r>
            <a:endParaRPr lang="uk-UA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7D421-8660-FFE3-447E-C0152CAE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гуртка: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5C663C-9024-1611-4316-53D52DF0B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16832"/>
            <a:ext cx="7776864" cy="3960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розкривати особливості висвітлення різнопланових тем у медіа;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допомогти студентам визначитися із спеціалізацією своєї майбутньої професійної діяльності;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розширювати світогляд гуртківців.</a:t>
            </a:r>
          </a:p>
        </p:txBody>
      </p:sp>
    </p:spTree>
    <p:extLst>
      <p:ext uri="{BB962C8B-B14F-4D97-AF65-F5344CB8AC3E}">
        <p14:creationId xmlns:p14="http://schemas.microsoft.com/office/powerpoint/2010/main" val="15220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0D02EA-BF47-128C-589A-74B29B286845}"/>
              </a:ext>
            </a:extLst>
          </p:cNvPr>
          <p:cNvSpPr txBox="1"/>
          <p:nvPr/>
        </p:nvSpPr>
        <p:spPr>
          <a:xfrm>
            <a:off x="251520" y="220251"/>
            <a:ext cx="8640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Під час зустрічей з гостями гуртка студенти розвивають свої </a:t>
            </a:r>
            <a:r>
              <a:rPr lang="uk-UA" sz="2400" b="1" dirty="0">
                <a:solidFill>
                  <a:srgbClr val="002060"/>
                </a:solidFill>
              </a:rPr>
              <a:t>навички комунікації</a:t>
            </a:r>
            <a:r>
              <a:rPr lang="uk-UA" sz="2400" dirty="0">
                <a:solidFill>
                  <a:srgbClr val="002060"/>
                </a:solidFill>
              </a:rPr>
              <a:t>, </a:t>
            </a:r>
            <a:r>
              <a:rPr lang="uk-UA" sz="2400" b="1" dirty="0">
                <a:solidFill>
                  <a:srgbClr val="002060"/>
                </a:solidFill>
              </a:rPr>
              <a:t>вміння ставити запитання</a:t>
            </a:r>
            <a:r>
              <a:rPr lang="uk-UA" sz="2400" dirty="0">
                <a:solidFill>
                  <a:srgbClr val="002060"/>
                </a:solidFill>
              </a:rPr>
              <a:t>, </a:t>
            </a:r>
            <a:r>
              <a:rPr lang="uk-UA" sz="2400" b="1" dirty="0">
                <a:solidFill>
                  <a:srgbClr val="002060"/>
                </a:solidFill>
              </a:rPr>
              <a:t>готувати різножанрові матеріали</a:t>
            </a:r>
            <a:r>
              <a:rPr lang="uk-UA" sz="2400" dirty="0">
                <a:solidFill>
                  <a:srgbClr val="002060"/>
                </a:solidFill>
              </a:rPr>
              <a:t> за підсумками зустрічей (у контексті вивчення окремих дисциплін: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«Аудіовізуальне виробництво»</a:t>
            </a:r>
            <a:r>
              <a:rPr lang="uk-UA" sz="2400" dirty="0">
                <a:solidFill>
                  <a:srgbClr val="002060"/>
                </a:solidFill>
              </a:rPr>
              <a:t>,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«Кросмедійна журналістика»</a:t>
            </a:r>
            <a:r>
              <a:rPr lang="uk-UA" sz="2400" dirty="0">
                <a:solidFill>
                  <a:srgbClr val="002060"/>
                </a:solidFill>
              </a:rPr>
              <a:t>,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«Сучасна українська література»</a:t>
            </a:r>
            <a:r>
              <a:rPr lang="uk-UA" sz="2400" dirty="0">
                <a:solidFill>
                  <a:srgbClr val="002060"/>
                </a:solidFill>
              </a:rPr>
              <a:t>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E26EE6-966D-214C-51F3-E305FD0CB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392" y="2753544"/>
            <a:ext cx="5472608" cy="41044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9A009F-8AAC-0602-2570-EE41F879A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2327">
            <a:off x="165423" y="2611407"/>
            <a:ext cx="3292835" cy="43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F9A28-DEF7-0987-72FC-5F1BF1CE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" y="188640"/>
            <a:ext cx="8676456" cy="508247"/>
          </a:xfrm>
        </p:spPr>
        <p:txBody>
          <a:bodyPr>
            <a:noAutofit/>
          </a:bodyPr>
          <a:lstStyle/>
          <a:p>
            <a:r>
              <a:rPr lang="uk-UA" sz="3600" dirty="0"/>
              <a:t>Наші гості у 2023-2024 н.р.: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D33E95-2753-EFC3-BAF0-400F030D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57" y="980728"/>
            <a:ext cx="8512143" cy="6150466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письменник, журналіст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Віктор Полянко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https://nubip.edu.ua/node/146217</a:t>
            </a:r>
            <a:endParaRPr kumimoji="0" lang="uk-UA" sz="1800" i="1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медіатренер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Віталій Голубєв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https://nubip.edu.ua/node/145405</a:t>
            </a:r>
            <a:endParaRPr kumimoji="0" lang="uk-UA" sz="1800" i="1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latin typeface="Trebuchet MS" panose="020B0603020202020204"/>
              </a:rPr>
              <a:t>- 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Trebuchet MS" panose="020B0603020202020204"/>
              </a:rPr>
              <a:t>р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адіоведуча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Ярина Скуратівська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https://nubip.edu.ua/node/136002</a:t>
            </a:r>
            <a:endParaRPr kumimoji="0" lang="uk-UA" sz="1800" i="1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latin typeface="Trebuchet MS" panose="020B0603020202020204"/>
              </a:rPr>
              <a:t>- 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Trebuchet MS" panose="020B0603020202020204"/>
              </a:rPr>
              <a:t>п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исьменниця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Тетяна Белімова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https://nubip.edu.ua/node/146122</a:t>
            </a:r>
            <a:endParaRPr kumimoji="0" lang="uk-UA" sz="1800" i="1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воєнний фотокореспондент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Андрій Дубчак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lang="en-US" sz="1800" i="1" dirty="0">
                <a:solidFill>
                  <a:srgbClr val="3399FF"/>
                </a:solidFill>
                <a:latin typeface="Trebuchet MS" panose="020B0603020202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https://nubip.edu.ua/node/144806</a:t>
            </a:r>
            <a:endParaRPr lang="uk-UA" sz="1800" i="1" dirty="0">
              <a:solidFill>
                <a:srgbClr val="3399FF"/>
              </a:solidFill>
              <a:latin typeface="Trebuchet MS" panose="020B0603020202020204"/>
            </a:endParaRPr>
          </a:p>
          <a:p>
            <a:pPr marR="0" lvl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актор дубляжу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Павло Скороходько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https://nubip.edu.ua/node/143713</a:t>
            </a:r>
            <a:endParaRPr kumimoji="0" lang="uk-UA" sz="1800" i="1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журналісти-практики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Галина Бабій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та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Дмитро Грінченко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https://nubip.edu.ua/node/136180</a:t>
            </a:r>
            <a:endParaRPr kumimoji="0" lang="uk-UA" sz="1800" i="1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r>
              <a:rPr lang="uk-UA" sz="2100" b="1" dirty="0">
                <a:solidFill>
                  <a:schemeClr val="bg2">
                    <a:lumMod val="50000"/>
                  </a:schemeClr>
                </a:solidFill>
                <a:latin typeface="Trebuchet MS" panose="020B0603020202020204"/>
              </a:rPr>
              <a:t>журналіст, громадський діяч </a:t>
            </a:r>
            <a:r>
              <a:rPr lang="uk-UA" sz="2100" b="1" dirty="0">
                <a:solidFill>
                  <a:schemeClr val="accent2">
                    <a:lumMod val="75000"/>
                  </a:schemeClr>
                </a:solidFill>
                <a:latin typeface="Trebuchet MS" panose="020B0603020202020204"/>
              </a:rPr>
              <a:t>Ярослав Карпець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en-US" sz="1900" i="1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https://nubip.edu.ua/node/134428</a:t>
            </a:r>
            <a:endParaRPr kumimoji="0" lang="uk-UA" sz="1900" i="1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endParaRPr lang="uk-UA" sz="1900" b="1" dirty="0">
              <a:solidFill>
                <a:schemeClr val="bg2">
                  <a:lumMod val="50000"/>
                </a:schemeClr>
              </a:solidFill>
              <a:latin typeface="Trebuchet MS" panose="020B0603020202020204"/>
            </a:endParaRPr>
          </a:p>
          <a:p>
            <a:pPr marR="0" lvl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endParaRPr kumimoji="0" lang="uk-UA" sz="19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endParaRPr kumimoji="0" lang="uk-UA" sz="21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endParaRPr lang="ru-RU" sz="2100" b="1" dirty="0">
              <a:solidFill>
                <a:schemeClr val="bg2">
                  <a:lumMod val="50000"/>
                </a:schemeClr>
              </a:solidFill>
              <a:latin typeface="Trebuchet MS" panose="020B0603020202020204"/>
            </a:endParaRPr>
          </a:p>
          <a:p>
            <a:pPr marR="0" lvl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bg2">
                  <a:lumMod val="50000"/>
                </a:schemeClr>
              </a:solidFill>
            </a:endParaRPr>
          </a:p>
          <a:p>
            <a:endParaRPr lang="uk-UA" dirty="0">
              <a:solidFill>
                <a:schemeClr val="bg2">
                  <a:lumMod val="50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02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FDFB6B-D49D-B1C0-0B62-3087A8CF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68CC2C-0C26-1F4D-7D99-D7C9D642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21" y="3005829"/>
            <a:ext cx="3292498" cy="41088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E575D1-8D4A-EA27-3EF2-6E1DA3B1B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4581">
            <a:off x="6253178" y="3075130"/>
            <a:ext cx="2838261" cy="37828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5ED8A1-CDA1-8A90-62BE-A151CEB1F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83578">
            <a:off x="182505" y="2958037"/>
            <a:ext cx="2376265" cy="4017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51395E-D2DC-FC0B-3BC8-8FE942334306}"/>
              </a:ext>
            </a:extLst>
          </p:cNvPr>
          <p:cNvSpPr txBox="1"/>
          <p:nvPr/>
        </p:nvSpPr>
        <p:spPr>
          <a:xfrm>
            <a:off x="107503" y="256090"/>
            <a:ext cx="878497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Гуртківці на 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фестивалі «Книжкова країна»</a:t>
            </a:r>
          </a:p>
          <a:p>
            <a:pPr algn="ctr"/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(25-28 квітня 2024 р.)</a:t>
            </a:r>
          </a:p>
          <a:p>
            <a:pPr algn="ctr"/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Незабутні зустрічі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з письменнниками, 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сценаристами, режисерами, продюсерами, акторами </a:t>
            </a:r>
            <a:r>
              <a:rPr lang="uk-UA" sz="2000" b="1" dirty="0">
                <a:solidFill>
                  <a:srgbClr val="C00000"/>
                </a:solidFill>
              </a:rPr>
              <a:t>Марією Матіос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ru-RU" sz="2000" b="1" dirty="0">
                <a:solidFill>
                  <a:srgbClr val="C00000"/>
                </a:solidFill>
              </a:rPr>
              <a:t> Артемієм Кірсановим,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Акімом Галімовим, Григорієм Баклановим, Ганною Гороженко,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Наталею Могилевською, Ахтемом Сеітаблаєвим, Світланою Тараторіною, Алімом Алієвим. Нові знайомства, книги й автографи, море вражень …</a:t>
            </a:r>
          </a:p>
          <a:p>
            <a:pPr algn="ctr"/>
            <a:r>
              <a:rPr lang="en-US" sz="2000" dirty="0">
                <a:solidFill>
                  <a:srgbClr val="3399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https://nubip.edu.ua/node/146913</a:t>
            </a:r>
            <a:endParaRPr lang="uk-UA" sz="2000" dirty="0">
              <a:solidFill>
                <a:srgbClr val="3399FF"/>
              </a:solidFill>
            </a:endParaRPr>
          </a:p>
          <a:p>
            <a:pPr algn="ctr"/>
            <a:endParaRPr lang="uk-UA" sz="20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uk-UA" sz="2400" b="1" dirty="0">
              <a:solidFill>
                <a:srgbClr val="C00000"/>
              </a:solidFill>
            </a:endParaRPr>
          </a:p>
          <a:p>
            <a:pPr algn="ctr"/>
            <a:endParaRPr lang="uk-UA" sz="2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uk-UA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163C9-D516-7A00-A57D-FFE501CB1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50A819-8920-BFDD-F7EA-824D1AAE2585}"/>
              </a:ext>
            </a:extLst>
          </p:cNvPr>
          <p:cNvSpPr txBox="1"/>
          <p:nvPr/>
        </p:nvSpPr>
        <p:spPr>
          <a:xfrm>
            <a:off x="647564" y="332656"/>
            <a:ext cx="78488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Гостьові лекції,</a:t>
            </a:r>
          </a:p>
          <a:p>
            <a:pPr algn="ctr"/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слухачами яких були гуртківці: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3A729-3F3D-5BBA-5601-EB77BF943C66}"/>
              </a:ext>
            </a:extLst>
          </p:cNvPr>
          <p:cNvSpPr txBox="1"/>
          <p:nvPr/>
        </p:nvSpPr>
        <p:spPr>
          <a:xfrm>
            <a:off x="827584" y="1916832"/>
            <a:ext cx="792088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професора Екс-Марсельського університету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Сіріла Асланова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i="1" dirty="0">
                <a:solidFill>
                  <a:srgbClr val="3399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https://nubip.edu.ua/node/133341</a:t>
            </a:r>
            <a:endParaRPr lang="uk-UA" sz="2400" i="1" dirty="0">
              <a:solidFill>
                <a:srgbClr val="3399FF"/>
              </a:solidFill>
            </a:endParaRPr>
          </a:p>
          <a:p>
            <a:endParaRPr lang="uk-UA" sz="2400" i="1" dirty="0">
              <a:solidFill>
                <a:srgbClr val="3399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професора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Закарпатського угорського інституту імені Ференца Ракоці II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Лариси Кравець</a:t>
            </a:r>
          </a:p>
          <a:p>
            <a:r>
              <a:rPr lang="en-US" sz="2400" i="1" dirty="0">
                <a:solidFill>
                  <a:srgbClr val="3399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https://nubip.edu.ua/node/136949</a:t>
            </a:r>
            <a:endParaRPr lang="uk-UA" sz="2400" i="1" dirty="0">
              <a:solidFill>
                <a:srgbClr val="3399FF"/>
              </a:solidFill>
            </a:endParaRPr>
          </a:p>
          <a:p>
            <a:endParaRPr lang="uk-UA" sz="2400" i="1" dirty="0">
              <a:solidFill>
                <a:srgbClr val="3399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професора НУБіП України,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заслуженого діяча науки і техніки України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Миколи Степаненка</a:t>
            </a:r>
          </a:p>
          <a:p>
            <a:r>
              <a:rPr lang="en-US" sz="2400" i="1" dirty="0">
                <a:solidFill>
                  <a:srgbClr val="3399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https://nubip.edu.ua/node/139989</a:t>
            </a:r>
            <a:endParaRPr lang="uk-UA" sz="2400" i="1" dirty="0">
              <a:solidFill>
                <a:srgbClr val="3399FF"/>
              </a:solidFill>
            </a:endParaRPr>
          </a:p>
          <a:p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uk-UA" sz="2800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448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52DDC4-94A4-92F3-F327-ED59F310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8046"/>
            <a:ext cx="6084168" cy="4468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6E91AD-9138-8CF6-7FD4-2F2C3382CCD5}"/>
              </a:ext>
            </a:extLst>
          </p:cNvPr>
          <p:cNvSpPr txBox="1"/>
          <p:nvPr/>
        </p:nvSpPr>
        <p:spPr>
          <a:xfrm>
            <a:off x="480014" y="1863628"/>
            <a:ext cx="48245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3399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https://nubip.edu.ua/node/143675</a:t>
            </a:r>
            <a:endParaRPr lang="uk-UA" sz="2400" i="1" dirty="0">
              <a:solidFill>
                <a:srgbClr val="3399FF"/>
              </a:solidFill>
            </a:endParaRPr>
          </a:p>
          <a:p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95901-3C18-6BBC-9A6B-185E1B409F91}"/>
              </a:ext>
            </a:extLst>
          </p:cNvPr>
          <p:cNvSpPr txBox="1"/>
          <p:nvPr/>
        </p:nvSpPr>
        <p:spPr>
          <a:xfrm>
            <a:off x="323528" y="478633"/>
            <a:ext cx="84969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«Важко навіть дихати, не те що говорити…»: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студенти-журналісти переглянули фільм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«20 днів у Маріуполі»</a:t>
            </a:r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BD1BF-0F8D-775C-8D10-04BA62D62693}"/>
              </a:ext>
            </a:extLst>
          </p:cNvPr>
          <p:cNvSpPr txBox="1"/>
          <p:nvPr/>
        </p:nvSpPr>
        <p:spPr>
          <a:xfrm>
            <a:off x="6456678" y="3068960"/>
            <a:ext cx="26193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Документальна кінострічка режисера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Мстислава Чернова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яка вперше в історії українського кіно виборола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«Оскар» </a:t>
            </a:r>
            <a:endParaRPr lang="uk-U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FA37B2-EEEC-7432-A2AA-0057D8D91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510303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1D2363-3C52-65C4-15C0-91E3A287F909}"/>
              </a:ext>
            </a:extLst>
          </p:cNvPr>
          <p:cNvSpPr txBox="1"/>
          <p:nvPr/>
        </p:nvSpPr>
        <p:spPr>
          <a:xfrm>
            <a:off x="467544" y="0"/>
            <a:ext cx="84969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Члени гуртка </a:t>
            </a:r>
            <a:r>
              <a:rPr lang="uk-UA" sz="2800" b="1" dirty="0">
                <a:solidFill>
                  <a:srgbClr val="C00000"/>
                </a:solidFill>
              </a:rPr>
              <a:t>«МедіаТОР» </a:t>
            </a:r>
            <a:r>
              <a:rPr lang="uk-UA" sz="2800" b="1" dirty="0">
                <a:solidFill>
                  <a:srgbClr val="002060"/>
                </a:solidFill>
              </a:rPr>
              <a:t>–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активні учасники і переможці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Всеукраїнської студентської олімпіади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зі спеціальності </a:t>
            </a:r>
            <a:r>
              <a:rPr lang="uk-UA" sz="2800" b="1" dirty="0">
                <a:solidFill>
                  <a:srgbClr val="FF0000"/>
                </a:solidFill>
              </a:rPr>
              <a:t>061 «Журналістика»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E9512-8F7D-D351-E301-7FCE08870FE6}"/>
              </a:ext>
            </a:extLst>
          </p:cNvPr>
          <p:cNvSpPr txBox="1"/>
          <p:nvPr/>
        </p:nvSpPr>
        <p:spPr>
          <a:xfrm>
            <a:off x="683568" y="566124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3399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https://nubip.edu.ua/node/144620</a:t>
            </a:r>
            <a:endParaRPr lang="uk-UA" sz="2400" i="1" dirty="0">
              <a:solidFill>
                <a:srgbClr val="3399FF"/>
              </a:solidFill>
            </a:endParaRPr>
          </a:p>
          <a:p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AB5A5-5B78-413D-F69E-FBDDCDF9D694}"/>
              </a:ext>
            </a:extLst>
          </p:cNvPr>
          <p:cNvSpPr txBox="1"/>
          <p:nvPr/>
        </p:nvSpPr>
        <p:spPr>
          <a:xfrm>
            <a:off x="899592" y="2204864"/>
            <a:ext cx="583264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Курганевич Йордана</a:t>
            </a:r>
            <a:r>
              <a:rPr lang="ru-RU" sz="2600" dirty="0"/>
              <a:t>, студентка 2 курсу  (диплом II cтупеня) </a:t>
            </a:r>
          </a:p>
          <a:p>
            <a:endParaRPr lang="uk-UA" sz="2600" dirty="0"/>
          </a:p>
          <a:p>
            <a:r>
              <a:rPr lang="uk-UA" sz="2600" b="1" dirty="0">
                <a:solidFill>
                  <a:srgbClr val="002060"/>
                </a:solidFill>
              </a:rPr>
              <a:t>Денисенко Анастасія</a:t>
            </a:r>
            <a:r>
              <a:rPr lang="uk-UA" sz="2600" dirty="0"/>
              <a:t>, студентка 3 курсу  (диплом </a:t>
            </a:r>
            <a:r>
              <a:rPr lang="en-US" sz="2600" dirty="0"/>
              <a:t>III c</a:t>
            </a:r>
            <a:r>
              <a:rPr lang="uk-UA" sz="2600" dirty="0"/>
              <a:t>тупеня) </a:t>
            </a:r>
          </a:p>
          <a:p>
            <a:endParaRPr lang="uk-UA" sz="2600" dirty="0"/>
          </a:p>
          <a:p>
            <a:r>
              <a:rPr lang="uk-UA" sz="2600" b="1" dirty="0">
                <a:solidFill>
                  <a:srgbClr val="002060"/>
                </a:solidFill>
              </a:rPr>
              <a:t>Загоруй Анастасія</a:t>
            </a:r>
            <a:r>
              <a:rPr lang="uk-UA" sz="2600" dirty="0"/>
              <a:t>, студентка 3 курсу  (диплом </a:t>
            </a:r>
            <a:r>
              <a:rPr lang="en-US" sz="2600" dirty="0"/>
              <a:t>III c</a:t>
            </a:r>
            <a:r>
              <a:rPr lang="uk-UA" sz="2600" dirty="0"/>
              <a:t>тупеня) </a:t>
            </a:r>
          </a:p>
        </p:txBody>
      </p:sp>
    </p:spTree>
    <p:extLst>
      <p:ext uri="{BB962C8B-B14F-4D97-AF65-F5344CB8AC3E}">
        <p14:creationId xmlns:p14="http://schemas.microsoft.com/office/powerpoint/2010/main" val="27766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7e13499d3e59421b2aac1666fba89936ea963f3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596</Words>
  <Application>Microsoft Office PowerPoint</Application>
  <PresentationFormat>Екран (4:3)</PresentationFormat>
  <Paragraphs>95</Paragraphs>
  <Slides>11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Тема Office</vt:lpstr>
      <vt:lpstr>              Науково-практично-світоглядний гурток «МедіаТОР»   Звіт про роботу   за 2023/2024 навчальний рік                 </vt:lpstr>
      <vt:lpstr>Презентація PowerPoint</vt:lpstr>
      <vt:lpstr>Завдання гуртка:</vt:lpstr>
      <vt:lpstr>Презентація PowerPoint</vt:lpstr>
      <vt:lpstr>Наші гості у 2023-2024 н.р.: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Синие и оранжевые волны</dc:title>
  <dc:creator>obstinate</dc:creator>
  <dc:description>Шаблон презентации с сайта https://presentation-creation.ru/</dc:description>
  <cp:lastModifiedBy>Natalya Adamchuk</cp:lastModifiedBy>
  <cp:revision>525</cp:revision>
  <dcterms:created xsi:type="dcterms:W3CDTF">2018-02-25T09:09:03Z</dcterms:created>
  <dcterms:modified xsi:type="dcterms:W3CDTF">2024-11-30T13:00:13Z</dcterms:modified>
</cp:coreProperties>
</file>