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4" r:id="rId2"/>
    <p:sldId id="391" r:id="rId3"/>
    <p:sldId id="370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10" r:id="rId18"/>
    <p:sldId id="347" r:id="rId19"/>
    <p:sldId id="360" r:id="rId20"/>
    <p:sldId id="361" r:id="rId21"/>
    <p:sldId id="363" r:id="rId22"/>
    <p:sldId id="364" r:id="rId23"/>
    <p:sldId id="365" r:id="rId24"/>
    <p:sldId id="366" r:id="rId25"/>
    <p:sldId id="367" r:id="rId26"/>
    <p:sldId id="313" r:id="rId27"/>
    <p:sldId id="335" r:id="rId28"/>
  </p:sldIdLst>
  <p:sldSz cx="9144000" cy="6858000" type="screen4x3"/>
  <p:notesSz cx="6832600" cy="99631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02EE9D-97E9-435F-9EB3-BBAAA43F2E6D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7713"/>
            <a:ext cx="4978400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32338"/>
            <a:ext cx="54673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F5E9B7-E25A-46E6-B19B-946473FA7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25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7B159D-B82D-437E-B43D-0AE1003D2A0A}" type="slidenum">
              <a:rPr lang="uk-UA" sz="1200"/>
              <a:pPr algn="r"/>
              <a:t>1</a:t>
            </a:fld>
            <a:endParaRPr lang="uk-UA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6D3585-2BB4-4307-888E-D8C63CD18522}" type="slidenum">
              <a:rPr lang="uk-UA" sz="1200"/>
              <a:pPr algn="r"/>
              <a:t>2</a:t>
            </a:fld>
            <a:endParaRPr lang="uk-UA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E6D475-E1E2-492F-A79A-F3DB858B801B}" type="slidenum">
              <a:rPr lang="uk-UA" sz="1200"/>
              <a:pPr algn="r"/>
              <a:t>3</a:t>
            </a:fld>
            <a:endParaRPr lang="uk-UA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3522AB-373D-4197-BFE2-CC2B88D46561}" type="slidenum">
              <a:rPr lang="uk-UA" sz="1200"/>
              <a:pPr algn="r"/>
              <a:t>16</a:t>
            </a:fld>
            <a:endParaRPr lang="uk-UA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E4544E-E37A-47E1-9376-C1305FC9FA75}" type="slidenum">
              <a:rPr lang="uk-UA" sz="1200"/>
              <a:pPr algn="r"/>
              <a:t>17</a:t>
            </a:fld>
            <a:endParaRPr lang="uk-UA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775B46-40C4-4110-A0D7-E61E37691906}" type="slidenum">
              <a:rPr lang="uk-UA" sz="1200"/>
              <a:pPr algn="r"/>
              <a:t>27</a:t>
            </a:fld>
            <a:endParaRPr lang="uk-UA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CCBE-A9AA-4DB8-9E74-A5EFA8919270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F58A-A889-41D0-80CF-81154A02E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8B02-8194-47AE-B09E-717EC6B6672C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D820-A5B3-472A-B539-7521D36CD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3CA8-3EA9-4DB2-A7E9-EFB52EF298DF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C9A2-C4A6-490A-9750-28FBEF88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4842-2097-4B7F-9B07-E47D43DB7229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5359-CC15-46F0-8180-F0BFF1743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D8EA-5E51-47E5-A81D-0F894D6FD80A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3148-332E-4390-9D0F-3E481819B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E88B-5429-4397-AF6D-261EFD4D69F0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9AD9-DF82-4389-A3BD-0CAAB6B21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EF3E-C054-4AC3-BA78-555CC87451C2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19C4-C219-4B6A-8E92-21B92C7B2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AE3A-A040-453C-B61D-7F7EA6E26DF6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ABE1-D565-48E3-A546-31688966D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815F-E755-4EE3-A77E-965FA8501220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F3CB-DF38-4430-BF3D-8C4435931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5F5C-AB26-4F5C-BA6A-1818D13395BD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1C43-A405-4F9B-93F8-F18C470A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18A2-F0CF-4013-9141-A4720280142D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74B-E625-4F52-9714-34D566330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869063-3876-425F-9820-728BF91C1E29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D77CD-B73F-4BF4-A33A-C6A66C0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learn-3653430_1920.jpg"/>
          <p:cNvPicPr>
            <a:picLocks noChangeAspect="1" noChangeArrowheads="1"/>
          </p:cNvPicPr>
          <p:nvPr/>
        </p:nvPicPr>
        <p:blipFill>
          <a:blip r:embed="rId4"/>
          <a:srcRect l="25833" t="10448" r="33334" b="66335"/>
          <a:stretch>
            <a:fillRect/>
          </a:stretch>
        </p:blipFill>
        <p:spPr bwMode="auto">
          <a:xfrm>
            <a:off x="1547813" y="2835275"/>
            <a:ext cx="684053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4450"/>
            <a:ext cx="396081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273050"/>
            <a:ext cx="7740650" cy="6035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з вибором однієї правильної відповіді</a:t>
            </a:r>
            <a:endParaRPr lang="en-US" sz="2500" b="1">
              <a:latin typeface="Times New Roman" pitchFamily="18" charset="0"/>
            </a:endParaRPr>
          </a:p>
          <a:p>
            <a:pPr algn="ctr"/>
            <a:endParaRPr lang="ru-RU" sz="2500">
              <a:latin typeface="Times New Roman" pitchFamily="18" charset="0"/>
            </a:endParaRPr>
          </a:p>
          <a:p>
            <a:pPr algn="just"/>
            <a:r>
              <a:rPr lang="en-US" sz="2500">
                <a:latin typeface="Book Antiqua" pitchFamily="18" charset="0"/>
              </a:rPr>
              <a:t>7. </a:t>
            </a:r>
            <a:r>
              <a:rPr lang="ru-RU" sz="2500">
                <a:latin typeface="Times New Roman" pitchFamily="18" charset="0"/>
              </a:rPr>
              <a:t>Якщо у питанні Вас просять пояснити, до чого відносяться такі слова, як </a:t>
            </a:r>
            <a:r>
              <a:rPr lang="en-US" sz="2500" b="1" i="1">
                <a:latin typeface="Book Antiqua" pitchFamily="18" charset="0"/>
              </a:rPr>
              <a:t>it, that</a:t>
            </a:r>
            <a:r>
              <a:rPr lang="en-US" sz="2500" i="1">
                <a:latin typeface="Book Antiqua" pitchFamily="18" charset="0"/>
              </a:rPr>
              <a:t> </a:t>
            </a:r>
            <a:r>
              <a:rPr lang="ru-RU" sz="2500">
                <a:latin typeface="Times New Roman" pitchFamily="18" charset="0"/>
              </a:rPr>
              <a:t>тощо, уважно прочитайте речення, щоб дізнатися, що мається на увазі.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 8. </a:t>
            </a:r>
            <a:r>
              <a:rPr lang="ru-RU" sz="2500">
                <a:latin typeface="Times New Roman" pitchFamily="18" charset="0"/>
              </a:rPr>
              <a:t>Уважно читайте </a:t>
            </a:r>
            <a:r>
              <a:rPr lang="ru-RU" sz="2500" b="1">
                <a:latin typeface="Times New Roman" pitchFamily="18" charset="0"/>
              </a:rPr>
              <a:t>питання які звучать так</a:t>
            </a:r>
            <a:r>
              <a:rPr lang="ru-RU" sz="2500">
                <a:latin typeface="Times New Roman" pitchFamily="18" charset="0"/>
              </a:rPr>
              <a:t>: </a:t>
            </a:r>
            <a:r>
              <a:rPr lang="en-US" sz="2500" i="1">
                <a:latin typeface="Book Antiqua" pitchFamily="18" charset="0"/>
              </a:rPr>
              <a:t>Which of the following is NOT mentioned in the text? / Which of the following is NOT TRUE according to the text? / All of … were mentioned EXCEPT.</a:t>
            </a:r>
            <a:r>
              <a:rPr lang="en-US" sz="2500">
                <a:latin typeface="Book Antiqua" pitchFamily="18" charset="0"/>
              </a:rPr>
              <a:t> </a:t>
            </a:r>
            <a:r>
              <a:rPr lang="ru-RU" sz="2500">
                <a:latin typeface="Times New Roman" pitchFamily="18" charset="0"/>
              </a:rPr>
              <a:t>Це означає, що три відповіді вказані у тексті, і Вам їх необхідно знайти, а от </a:t>
            </a:r>
            <a:r>
              <a:rPr lang="ru-RU" sz="2500" b="1">
                <a:latin typeface="Times New Roman" pitchFamily="18" charset="0"/>
              </a:rPr>
              <a:t>та, котру Ви не знайдете і є правильною відповіддю на питання</a:t>
            </a:r>
            <a:r>
              <a:rPr lang="ru-RU" sz="2500">
                <a:latin typeface="Times New Roman" pitchFamily="18" charset="0"/>
              </a:rPr>
              <a:t>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9403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 dirty="0" err="1">
                <a:latin typeface="Times New Roman" pitchFamily="18" charset="0"/>
              </a:rPr>
              <a:t>Завдання</a:t>
            </a:r>
            <a:r>
              <a:rPr lang="ru-RU" sz="2500" b="1" dirty="0">
                <a:latin typeface="Times New Roman" pitchFamily="18" charset="0"/>
              </a:rPr>
              <a:t> з </a:t>
            </a:r>
            <a:r>
              <a:rPr lang="ru-RU" sz="2500" b="1" dirty="0" err="1">
                <a:latin typeface="Times New Roman" pitchFamily="18" charset="0"/>
              </a:rPr>
              <a:t>вибором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однієї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правильної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відповіді</a:t>
            </a:r>
            <a:endParaRPr lang="en-US" sz="2500" b="1" dirty="0">
              <a:latin typeface="Times New Roman" pitchFamily="18" charset="0"/>
            </a:endParaRPr>
          </a:p>
          <a:p>
            <a:pPr algn="ctr"/>
            <a:endParaRPr lang="en-US" sz="2500" dirty="0">
              <a:latin typeface="Book Antiqua" pitchFamily="18" charset="0"/>
            </a:endParaRPr>
          </a:p>
          <a:p>
            <a:pPr algn="just"/>
            <a:r>
              <a:rPr lang="ru-RU" sz="2500" dirty="0">
                <a:latin typeface="Times New Roman" pitchFamily="18" charset="0"/>
              </a:rPr>
              <a:t>   </a:t>
            </a:r>
            <a:r>
              <a:rPr lang="en-US" sz="2200" dirty="0">
                <a:latin typeface="Book Antiqua" pitchFamily="18" charset="0"/>
              </a:rPr>
              <a:t>9. </a:t>
            </a:r>
            <a:r>
              <a:rPr lang="ru-RU" sz="2200" dirty="0">
                <a:latin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</a:rPr>
              <a:t>питаннях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йдеться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</a:rPr>
              <a:t>не </a:t>
            </a:r>
            <a:r>
              <a:rPr lang="ru-RU" sz="2200" b="1" dirty="0" err="1">
                <a:latin typeface="Times New Roman" pitchFamily="18" charset="0"/>
              </a:rPr>
              <a:t>лише</a:t>
            </a:r>
            <a:r>
              <a:rPr lang="ru-RU" sz="2200" b="1" dirty="0">
                <a:latin typeface="Times New Roman" pitchFamily="18" charset="0"/>
              </a:rPr>
              <a:t> про </a:t>
            </a:r>
            <a:r>
              <a:rPr lang="ru-RU" sz="2200" b="1" dirty="0" err="1">
                <a:latin typeface="Times New Roman" pitchFamily="18" charset="0"/>
              </a:rPr>
              <a:t>факти</a:t>
            </a:r>
            <a:r>
              <a:rPr lang="ru-RU" sz="2200" dirty="0">
                <a:latin typeface="Times New Roman" pitchFamily="18" charset="0"/>
              </a:rPr>
              <a:t>. Подумайте, </a:t>
            </a:r>
            <a:r>
              <a:rPr lang="ru-RU" sz="2200" dirty="0" err="1">
                <a:latin typeface="Times New Roman" pitchFamily="18" charset="0"/>
              </a:rPr>
              <a:t>чому</a:t>
            </a:r>
            <a:r>
              <a:rPr lang="ru-RU" sz="2200" dirty="0">
                <a:latin typeface="Times New Roman" pitchFamily="18" charset="0"/>
              </a:rPr>
              <a:t> автор написав текст, та у </a:t>
            </a:r>
            <a:r>
              <a:rPr lang="ru-RU" sz="2200" dirty="0" err="1">
                <a:latin typeface="Times New Roman" pitchFamily="18" charset="0"/>
              </a:rPr>
              <a:t>чому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полягають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</a:rPr>
              <a:t> думки та </a:t>
            </a:r>
            <a:r>
              <a:rPr lang="ru-RU" sz="2200" dirty="0" err="1">
                <a:latin typeface="Times New Roman" pitchFamily="18" charset="0"/>
              </a:rPr>
              <a:t>ставлення</a:t>
            </a:r>
            <a:r>
              <a:rPr lang="ru-RU" sz="2200" dirty="0">
                <a:latin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</a:rPr>
              <a:t>певних</a:t>
            </a:r>
            <a:r>
              <a:rPr lang="ru-RU" sz="2200" dirty="0">
                <a:latin typeface="Times New Roman" pitchFamily="18" charset="0"/>
              </a:rPr>
              <a:t> речей. </a:t>
            </a:r>
            <a:r>
              <a:rPr lang="ru-RU" sz="2200" dirty="0" err="1">
                <a:latin typeface="Times New Roman" pitchFamily="18" charset="0"/>
              </a:rPr>
              <a:t>Якщо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запитання</a:t>
            </a:r>
            <a:r>
              <a:rPr lang="ru-RU" sz="2200" dirty="0">
                <a:latin typeface="Times New Roman" pitchFamily="18" charset="0"/>
              </a:rPr>
              <a:t> /</a:t>
            </a:r>
            <a:r>
              <a:rPr lang="ru-RU" sz="2200" dirty="0" err="1">
                <a:latin typeface="Times New Roman" pitchFamily="18" charset="0"/>
              </a:rPr>
              <a:t>твердження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вимагає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</a:rPr>
              <a:t>визначення</a:t>
            </a:r>
            <a:r>
              <a:rPr lang="ru-RU" sz="2200" b="1" dirty="0">
                <a:latin typeface="Times New Roman" pitchFamily="18" charset="0"/>
              </a:rPr>
              <a:t> думки автора тексту, мети </a:t>
            </a:r>
            <a:r>
              <a:rPr lang="ru-RU" sz="2200" b="1" dirty="0" err="1">
                <a:latin typeface="Times New Roman" pitchFamily="18" charset="0"/>
              </a:rPr>
              <a:t>висловлювання</a:t>
            </a:r>
            <a:r>
              <a:rPr lang="ru-RU" sz="2200" b="1" dirty="0">
                <a:latin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</a:rPr>
              <a:t>або</a:t>
            </a:r>
            <a:r>
              <a:rPr lang="ru-RU" sz="2200" b="1" dirty="0">
                <a:latin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</a:rPr>
              <a:t>ставлення</a:t>
            </a:r>
            <a:r>
              <a:rPr lang="ru-RU" sz="2200" b="1" dirty="0">
                <a:latin typeface="Times New Roman" pitchFamily="18" charset="0"/>
              </a:rPr>
              <a:t> автора до </a:t>
            </a:r>
            <a:r>
              <a:rPr lang="ru-RU" sz="2200" b="1" dirty="0" err="1">
                <a:latin typeface="Times New Roman" pitchFamily="18" charset="0"/>
              </a:rPr>
              <a:t>даної</a:t>
            </a:r>
            <a:r>
              <a:rPr lang="ru-RU" sz="2200" b="1" dirty="0">
                <a:latin typeface="Times New Roman" pitchFamily="18" charset="0"/>
              </a:rPr>
              <a:t> теми, шукайте </a:t>
            </a:r>
            <a:r>
              <a:rPr lang="ru-RU" sz="2200" dirty="0">
                <a:latin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</a:rPr>
              <a:t>тексті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фрази</a:t>
            </a:r>
            <a:r>
              <a:rPr lang="ru-RU" sz="2200" dirty="0">
                <a:latin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</a:rPr>
              <a:t>кшталт</a:t>
            </a:r>
            <a:r>
              <a:rPr lang="ru-RU" sz="2200" dirty="0">
                <a:latin typeface="Times New Roman" pitchFamily="18" charset="0"/>
              </a:rPr>
              <a:t> </a:t>
            </a:r>
            <a:r>
              <a:rPr lang="en-US" sz="2200" i="1" dirty="0">
                <a:latin typeface="Book Antiqua" pitchFamily="18" charset="0"/>
              </a:rPr>
              <a:t>I don’t like /I don’t recommend/ I wouldn’t do this if I were you </a:t>
            </a:r>
            <a:r>
              <a:rPr lang="ru-RU" sz="2200" dirty="0" err="1">
                <a:latin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прикметники</a:t>
            </a:r>
            <a:r>
              <a:rPr lang="ru-RU" sz="2200" dirty="0">
                <a:latin typeface="Times New Roman" pitchFamily="18" charset="0"/>
              </a:rPr>
              <a:t> з </a:t>
            </a:r>
            <a:r>
              <a:rPr lang="ru-RU" sz="2200" dirty="0" err="1">
                <a:latin typeface="Times New Roman" pitchFamily="18" charset="0"/>
              </a:rPr>
              <a:t>негативним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значенням</a:t>
            </a:r>
            <a:r>
              <a:rPr lang="ru-RU" sz="2200" dirty="0">
                <a:latin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</a:rPr>
              <a:t>наприклад</a:t>
            </a:r>
            <a:r>
              <a:rPr lang="ru-RU" sz="2200" dirty="0">
                <a:latin typeface="Times New Roman" pitchFamily="18" charset="0"/>
              </a:rPr>
              <a:t> </a:t>
            </a:r>
            <a:r>
              <a:rPr lang="en-US" sz="2200" i="1" dirty="0">
                <a:latin typeface="Book Antiqua" pitchFamily="18" charset="0"/>
              </a:rPr>
              <a:t>not worth doing, useless, dangerous. </a:t>
            </a:r>
            <a:r>
              <a:rPr lang="ru-RU" sz="2200" dirty="0">
                <a:latin typeface="Times New Roman" pitchFamily="18" charset="0"/>
              </a:rPr>
              <a:t>Не </a:t>
            </a:r>
            <a:r>
              <a:rPr lang="ru-RU" sz="2200" dirty="0" err="1">
                <a:latin typeface="Times New Roman" pitchFamily="18" charset="0"/>
              </a:rPr>
              <a:t>розраховуйте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знайти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точну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відповідь</a:t>
            </a:r>
            <a:r>
              <a:rPr lang="ru-RU" sz="2200" dirty="0">
                <a:latin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</a:rPr>
              <a:t>такі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питання</a:t>
            </a:r>
            <a:r>
              <a:rPr lang="ru-RU" sz="2200" dirty="0">
                <a:latin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</a:rPr>
              <a:t>окремій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частині</a:t>
            </a:r>
            <a:r>
              <a:rPr lang="ru-RU" sz="2200" dirty="0">
                <a:latin typeface="Times New Roman" pitchFamily="18" charset="0"/>
              </a:rPr>
              <a:t> тексту.</a:t>
            </a:r>
          </a:p>
          <a:p>
            <a:pPr algn="just"/>
            <a:r>
              <a:rPr lang="ru-RU" sz="2200" i="1" dirty="0">
                <a:latin typeface="Times New Roman" pitchFamily="18" charset="0"/>
              </a:rPr>
              <a:t>   </a:t>
            </a:r>
            <a:r>
              <a:rPr lang="ru-RU" sz="2200" dirty="0">
                <a:latin typeface="Times New Roman" pitchFamily="18" charset="0"/>
              </a:rPr>
              <a:t>10. </a:t>
            </a:r>
            <a:r>
              <a:rPr lang="ru-RU" sz="2200" dirty="0" err="1">
                <a:latin typeface="Times New Roman" pitchFamily="18" charset="0"/>
              </a:rPr>
              <a:t>Пам’ятайте</a:t>
            </a:r>
            <a:r>
              <a:rPr lang="ru-RU" sz="2200" dirty="0">
                <a:latin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</a:rPr>
              <a:t>зазвичай</a:t>
            </a:r>
            <a:r>
              <a:rPr lang="ru-RU" sz="2200" b="1" dirty="0">
                <a:latin typeface="Times New Roman" pitchFamily="18" charset="0"/>
              </a:rPr>
              <a:t> слова у </a:t>
            </a:r>
            <a:r>
              <a:rPr lang="ru-RU" sz="2200" b="1" dirty="0" err="1">
                <a:latin typeface="Times New Roman" pitchFamily="18" charset="0"/>
              </a:rPr>
              <a:t>відповіді</a:t>
            </a:r>
            <a:r>
              <a:rPr lang="ru-RU" sz="2200" b="1" dirty="0">
                <a:latin typeface="Times New Roman" pitchFamily="18" charset="0"/>
              </a:rPr>
              <a:t> не </a:t>
            </a:r>
            <a:r>
              <a:rPr lang="ru-RU" sz="2200" b="1" dirty="0" err="1">
                <a:latin typeface="Times New Roman" pitchFamily="18" charset="0"/>
              </a:rPr>
              <a:t>будуть</a:t>
            </a:r>
            <a:r>
              <a:rPr lang="ru-RU" sz="2200" b="1" dirty="0">
                <a:latin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</a:rPr>
              <a:t>повторювати</a:t>
            </a:r>
            <a:r>
              <a:rPr lang="ru-RU" sz="2200" b="1" dirty="0">
                <a:latin typeface="Times New Roman" pitchFamily="18" charset="0"/>
              </a:rPr>
              <a:t> слова з тексту,</a:t>
            </a:r>
            <a:r>
              <a:rPr lang="ru-RU" sz="2200" dirty="0">
                <a:latin typeface="Times New Roman" pitchFamily="18" charset="0"/>
              </a:rPr>
              <a:t> тому шукайте </a:t>
            </a:r>
            <a:r>
              <a:rPr lang="ru-RU" sz="2200" dirty="0" err="1">
                <a:latin typeface="Times New Roman" pitchFamily="18" charset="0"/>
              </a:rPr>
              <a:t>синонімічні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вирази</a:t>
            </a:r>
            <a:r>
              <a:rPr lang="ru-RU" sz="2200" dirty="0">
                <a:latin typeface="Times New Roman" pitchFamily="18" charset="0"/>
              </a:rPr>
              <a:t>. </a:t>
            </a:r>
            <a:r>
              <a:rPr lang="ru-RU" sz="2200" b="1" i="1" dirty="0">
                <a:latin typeface="Times New Roman" pitchFamily="18" charset="0"/>
              </a:rPr>
              <a:t>Правильна </a:t>
            </a:r>
            <a:r>
              <a:rPr lang="ru-RU" sz="2200" b="1" i="1" dirty="0" err="1">
                <a:latin typeface="Times New Roman" pitchFamily="18" charset="0"/>
              </a:rPr>
              <a:t>відповідь</a:t>
            </a:r>
            <a:r>
              <a:rPr lang="ru-RU" sz="2200" b="1" i="1" dirty="0">
                <a:latin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</a:rPr>
              <a:t>перефразовує</a:t>
            </a:r>
            <a:r>
              <a:rPr lang="ru-RU" sz="2200" b="1" i="1" dirty="0">
                <a:latin typeface="Times New Roman" pitchFamily="18" charset="0"/>
              </a:rPr>
              <a:t> те, </a:t>
            </a:r>
            <a:r>
              <a:rPr lang="ru-RU" sz="2200" b="1" i="1" dirty="0" err="1">
                <a:latin typeface="Times New Roman" pitchFamily="18" charset="0"/>
              </a:rPr>
              <a:t>що</a:t>
            </a:r>
            <a:r>
              <a:rPr lang="ru-RU" sz="2200" b="1" i="1" dirty="0">
                <a:latin typeface="Times New Roman" pitchFamily="18" charset="0"/>
              </a:rPr>
              <a:t> Ви прочитали у </a:t>
            </a:r>
            <a:r>
              <a:rPr lang="ru-RU" sz="2200" b="1" i="1" dirty="0" err="1">
                <a:latin typeface="Times New Roman" pitchFamily="18" charset="0"/>
              </a:rPr>
              <a:t>тексті</a:t>
            </a:r>
            <a:r>
              <a:rPr lang="ru-RU" sz="2200" b="1" i="1" dirty="0">
                <a:latin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</a:rPr>
              <a:t>11. </a:t>
            </a:r>
            <a:r>
              <a:rPr lang="ru-RU" sz="2200" dirty="0" err="1">
                <a:latin typeface="Times New Roman" pitchFamily="18" charset="0"/>
              </a:rPr>
              <a:t>Якщо</a:t>
            </a:r>
            <a:r>
              <a:rPr lang="ru-RU" sz="2200" dirty="0">
                <a:latin typeface="Times New Roman" pitchFamily="18" charset="0"/>
              </a:rPr>
              <a:t> Ви </a:t>
            </a:r>
            <a:r>
              <a:rPr lang="ru-RU" sz="2200" b="1" dirty="0" err="1">
                <a:latin typeface="Times New Roman" pitchFamily="18" charset="0"/>
              </a:rPr>
              <a:t>вагаєтеся</a:t>
            </a:r>
            <a:r>
              <a:rPr lang="ru-RU" sz="2200" dirty="0">
                <a:latin typeface="Times New Roman" pitchFamily="18" charset="0"/>
              </a:rPr>
              <a:t>, </a:t>
            </a:r>
            <a:r>
              <a:rPr lang="ru-RU" sz="2200" b="1" dirty="0" err="1">
                <a:latin typeface="Times New Roman" pitchFamily="18" charset="0"/>
              </a:rPr>
              <a:t>виключайте</a:t>
            </a:r>
            <a:r>
              <a:rPr lang="ru-RU" sz="2200" dirty="0">
                <a:latin typeface="Times New Roman" pitchFamily="18" charset="0"/>
              </a:rPr>
              <a:t> </a:t>
            </a:r>
            <a:r>
              <a:rPr lang="ru-RU" sz="2200" dirty="0" err="1">
                <a:latin typeface="Times New Roman" pitchFamily="18" charset="0"/>
              </a:rPr>
              <a:t>ті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варіанти</a:t>
            </a:r>
            <a:r>
              <a:rPr lang="ru-RU" sz="2200" dirty="0">
                <a:latin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</a:rPr>
              <a:t>відповідають</a:t>
            </a: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</a:rPr>
              <a:t>змісту</a:t>
            </a:r>
            <a:r>
              <a:rPr lang="ru-RU" sz="2200" dirty="0">
                <a:latin typeface="Times New Roman" pitchFamily="18" charset="0"/>
              </a:rPr>
              <a:t> тексту.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0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</a:p>
          <a:p>
            <a:pPr algn="ctr">
              <a:defRPr/>
            </a:pPr>
            <a:r>
              <a:rPr lang="ru-RU" sz="2500" b="1" dirty="0" err="1">
                <a:latin typeface="+mn-lt"/>
              </a:rPr>
              <a:t>Завдання</a:t>
            </a:r>
            <a:r>
              <a:rPr lang="ru-RU" sz="2500" b="1" dirty="0">
                <a:latin typeface="+mn-lt"/>
              </a:rPr>
              <a:t> на </a:t>
            </a:r>
            <a:r>
              <a:rPr lang="ru-RU" sz="2500" b="1" dirty="0" err="1">
                <a:latin typeface="+mn-lt"/>
              </a:rPr>
              <a:t>заповнення</a:t>
            </a:r>
            <a:r>
              <a:rPr lang="ru-RU" sz="2500" b="1" dirty="0">
                <a:latin typeface="+mn-lt"/>
              </a:rPr>
              <a:t> </a:t>
            </a:r>
            <a:r>
              <a:rPr lang="ru-RU" sz="2500" b="1" dirty="0" err="1">
                <a:latin typeface="+mn-lt"/>
              </a:rPr>
              <a:t>пропусків</a:t>
            </a:r>
            <a:r>
              <a:rPr lang="ru-RU" sz="2500" b="1" dirty="0">
                <a:latin typeface="+mn-lt"/>
              </a:rPr>
              <a:t> у </a:t>
            </a:r>
            <a:r>
              <a:rPr lang="ru-RU" sz="2500" b="1" dirty="0" err="1">
                <a:latin typeface="+mn-lt"/>
              </a:rPr>
              <a:t>тексті</a:t>
            </a:r>
            <a:r>
              <a:rPr lang="ru-RU" sz="2500" b="1" dirty="0">
                <a:latin typeface="+mn-lt"/>
              </a:rPr>
              <a:t> </a:t>
            </a:r>
            <a:r>
              <a:rPr lang="ru-RU" sz="2500" b="1" dirty="0" err="1">
                <a:latin typeface="+mn-lt"/>
              </a:rPr>
              <a:t>реченнями</a:t>
            </a:r>
            <a:r>
              <a:rPr lang="ru-RU" sz="2500" b="1" dirty="0">
                <a:latin typeface="+mn-lt"/>
              </a:rPr>
              <a:t> / </a:t>
            </a:r>
            <a:r>
              <a:rPr lang="ru-RU" sz="2500" b="1" dirty="0" err="1">
                <a:latin typeface="+mn-lt"/>
              </a:rPr>
              <a:t>частинами</a:t>
            </a:r>
            <a:r>
              <a:rPr lang="ru-RU" sz="2500" b="1" dirty="0">
                <a:latin typeface="+mn-lt"/>
              </a:rPr>
              <a:t> </a:t>
            </a:r>
            <a:r>
              <a:rPr lang="ru-RU" sz="2500" b="1" dirty="0" err="1">
                <a:latin typeface="+mn-lt"/>
              </a:rPr>
              <a:t>речень</a:t>
            </a:r>
            <a:r>
              <a:rPr lang="ru-RU" sz="2500" b="1" dirty="0">
                <a:latin typeface="+mn-lt"/>
              </a:rPr>
              <a:t> (</a:t>
            </a:r>
            <a:r>
              <a:rPr lang="ru-RU" sz="2500" b="1" dirty="0" err="1">
                <a:latin typeface="+mn-lt"/>
              </a:rPr>
              <a:t>Task</a:t>
            </a:r>
            <a:r>
              <a:rPr lang="ru-RU" sz="2500" b="1" dirty="0">
                <a:latin typeface="+mn-lt"/>
              </a:rPr>
              <a:t> 7)</a:t>
            </a:r>
          </a:p>
          <a:p>
            <a:pPr algn="just">
              <a:defRPr/>
            </a:pPr>
            <a:r>
              <a:rPr lang="ru-RU" sz="2500" dirty="0">
                <a:latin typeface="+mn-lt"/>
              </a:rPr>
              <a:t>   1. </a:t>
            </a:r>
            <a:r>
              <a:rPr lang="ru-RU" sz="2300" dirty="0" err="1">
                <a:latin typeface="+mn-lt"/>
              </a:rPr>
              <a:t>Швидко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>
                <a:latin typeface="+mn-lt"/>
              </a:rPr>
              <a:t>прочитайте текст, </a:t>
            </a:r>
            <a:r>
              <a:rPr lang="ru-RU" sz="2300" b="1" dirty="0" err="1">
                <a:latin typeface="+mn-lt"/>
              </a:rPr>
              <a:t>ігноруючи</a:t>
            </a:r>
            <a:r>
              <a:rPr lang="ru-RU" sz="2300" b="1" dirty="0">
                <a:latin typeface="+mn-lt"/>
              </a:rPr>
              <a:t> пропуски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щоб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отримати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загальне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уявлення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dirty="0">
                <a:latin typeface="+mn-lt"/>
              </a:rPr>
              <a:t>про </a:t>
            </a:r>
            <a:r>
              <a:rPr lang="ru-RU" sz="2300" dirty="0" err="1">
                <a:latin typeface="+mn-lt"/>
              </a:rPr>
              <a:t>його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зміст</a:t>
            </a:r>
            <a:r>
              <a:rPr lang="ru-RU" sz="2300" dirty="0">
                <a:latin typeface="+mn-lt"/>
              </a:rPr>
              <a:t>. </a:t>
            </a:r>
            <a:r>
              <a:rPr lang="ru-RU" sz="2300" u="sng" dirty="0">
                <a:latin typeface="+mn-lt"/>
              </a:rPr>
              <a:t>Подумайте, </a:t>
            </a:r>
            <a:r>
              <a:rPr lang="ru-RU" sz="2300" u="sng" dirty="0" err="1">
                <a:latin typeface="+mn-lt"/>
              </a:rPr>
              <a:t>якої</a:t>
            </a:r>
            <a:r>
              <a:rPr lang="ru-RU" sz="2300" u="sng" dirty="0">
                <a:latin typeface="+mn-lt"/>
              </a:rPr>
              <a:t> </a:t>
            </a:r>
            <a:r>
              <a:rPr lang="ru-RU" sz="2300" u="sng" dirty="0" err="1">
                <a:latin typeface="+mn-lt"/>
              </a:rPr>
              <a:t>інформації</a:t>
            </a:r>
            <a:r>
              <a:rPr lang="ru-RU" sz="2300" u="sng" dirty="0">
                <a:latin typeface="+mn-lt"/>
              </a:rPr>
              <a:t>  </a:t>
            </a:r>
            <a:r>
              <a:rPr lang="ru-RU" sz="2300" u="sng" dirty="0" err="1">
                <a:latin typeface="+mn-lt"/>
              </a:rPr>
              <a:t>бракує</a:t>
            </a:r>
            <a:r>
              <a:rPr lang="ru-RU" sz="2300" u="sng" dirty="0">
                <a:latin typeface="+mn-lt"/>
              </a:rPr>
              <a:t> </a:t>
            </a:r>
            <a:r>
              <a:rPr lang="ru-RU" sz="2300" dirty="0">
                <a:latin typeface="+mn-lt"/>
              </a:rPr>
              <a:t>на </a:t>
            </a:r>
            <a:r>
              <a:rPr lang="ru-RU" sz="2300" dirty="0" err="1">
                <a:latin typeface="+mn-lt"/>
              </a:rPr>
              <a:t>місці</a:t>
            </a:r>
            <a:r>
              <a:rPr lang="ru-RU" sz="2300" dirty="0">
                <a:latin typeface="+mn-lt"/>
              </a:rPr>
              <a:t> пропуску.</a:t>
            </a:r>
          </a:p>
          <a:p>
            <a:pPr algn="just">
              <a:defRPr/>
            </a:pPr>
            <a:r>
              <a:rPr lang="ru-RU" sz="2300" dirty="0">
                <a:latin typeface="+mn-lt"/>
              </a:rPr>
              <a:t>   2. </a:t>
            </a:r>
            <a:r>
              <a:rPr lang="ru-RU" sz="2300" dirty="0" err="1">
                <a:latin typeface="+mn-lt"/>
              </a:rPr>
              <a:t>Уважно</a:t>
            </a:r>
            <a:r>
              <a:rPr lang="ru-RU" sz="2300" dirty="0">
                <a:latin typeface="+mn-lt"/>
              </a:rPr>
              <a:t> прочитайте </a:t>
            </a:r>
            <a:r>
              <a:rPr lang="ru-RU" sz="2300" b="1" dirty="0" err="1">
                <a:latin typeface="+mn-lt"/>
              </a:rPr>
              <a:t>частини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речень</a:t>
            </a:r>
            <a:r>
              <a:rPr lang="ru-RU" sz="2300" b="1" dirty="0">
                <a:latin typeface="+mn-lt"/>
              </a:rPr>
              <a:t>/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якими</a:t>
            </a:r>
            <a:r>
              <a:rPr lang="ru-RU" sz="2300" dirty="0">
                <a:latin typeface="+mn-lt"/>
              </a:rPr>
              <a:t> Ви </a:t>
            </a:r>
            <a:r>
              <a:rPr lang="ru-RU" sz="2300" dirty="0" err="1">
                <a:latin typeface="+mn-lt"/>
              </a:rPr>
              <a:t>маєте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заповнити</a:t>
            </a:r>
            <a:r>
              <a:rPr lang="ru-RU" sz="2300" dirty="0">
                <a:latin typeface="+mn-lt"/>
              </a:rPr>
              <a:t> пропуски. </a:t>
            </a:r>
            <a:r>
              <a:rPr lang="ru-RU" sz="2300" dirty="0" err="1">
                <a:latin typeface="+mn-lt"/>
              </a:rPr>
              <a:t>Якщо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це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фрагменти</a:t>
            </a:r>
            <a:r>
              <a:rPr lang="ru-RU" sz="2300" dirty="0">
                <a:latin typeface="+mn-lt"/>
              </a:rPr>
              <a:t>, </a:t>
            </a:r>
            <a:r>
              <a:rPr lang="ru-RU" sz="2300" b="1" dirty="0" err="1">
                <a:latin typeface="+mn-lt"/>
              </a:rPr>
              <a:t>визначте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їх</a:t>
            </a:r>
            <a:r>
              <a:rPr lang="ru-RU" sz="2300" b="1" dirty="0">
                <a:latin typeface="+mn-lt"/>
              </a:rPr>
              <a:t> структуру (</a:t>
            </a:r>
            <a:r>
              <a:rPr lang="ru-RU" sz="2300" b="1" dirty="0" err="1">
                <a:latin typeface="+mn-lt"/>
              </a:rPr>
              <a:t>підмет</a:t>
            </a:r>
            <a:r>
              <a:rPr lang="ru-RU" sz="2300" b="1" dirty="0">
                <a:latin typeface="+mn-lt"/>
              </a:rPr>
              <a:t>, </a:t>
            </a:r>
            <a:r>
              <a:rPr lang="ru-RU" sz="2300" b="1" dirty="0" err="1">
                <a:latin typeface="+mn-lt"/>
              </a:rPr>
              <a:t>присудок</a:t>
            </a:r>
            <a:r>
              <a:rPr lang="ru-RU" sz="2300" b="1" dirty="0">
                <a:latin typeface="+mn-lt"/>
              </a:rPr>
              <a:t>, </a:t>
            </a:r>
            <a:r>
              <a:rPr lang="ru-RU" sz="2300" b="1" dirty="0" err="1">
                <a:latin typeface="+mn-lt"/>
              </a:rPr>
              <a:t>сполучники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тощо</a:t>
            </a:r>
            <a:r>
              <a:rPr lang="ru-RU" sz="2300" dirty="0">
                <a:latin typeface="+mn-lt"/>
              </a:rPr>
              <a:t>).</a:t>
            </a:r>
          </a:p>
          <a:p>
            <a:pPr algn="just">
              <a:defRPr/>
            </a:pPr>
            <a:r>
              <a:rPr lang="ru-RU" sz="2300" dirty="0">
                <a:latin typeface="+mn-lt"/>
              </a:rPr>
              <a:t>   3. </a:t>
            </a:r>
            <a:r>
              <a:rPr lang="ru-RU" sz="2300" dirty="0" err="1">
                <a:latin typeface="+mn-lt"/>
              </a:rPr>
              <a:t>Намагайтеся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заповнювати</a:t>
            </a:r>
            <a:r>
              <a:rPr lang="ru-RU" sz="2300" dirty="0">
                <a:latin typeface="+mn-lt"/>
              </a:rPr>
              <a:t> пропуски </a:t>
            </a:r>
            <a:r>
              <a:rPr lang="ru-RU" sz="2300" dirty="0" err="1">
                <a:latin typeface="+mn-lt"/>
              </a:rPr>
              <a:t>послідовно</a:t>
            </a:r>
            <a:r>
              <a:rPr lang="ru-RU" sz="2300" dirty="0">
                <a:latin typeface="+mn-lt"/>
              </a:rPr>
              <a:t>. Для </a:t>
            </a:r>
            <a:r>
              <a:rPr lang="ru-RU" sz="2300" dirty="0" err="1">
                <a:latin typeface="+mn-lt"/>
              </a:rPr>
              <a:t>цього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уважно</a:t>
            </a:r>
            <a:r>
              <a:rPr lang="ru-RU" sz="2300" dirty="0">
                <a:latin typeface="+mn-lt"/>
              </a:rPr>
              <a:t> читайте </a:t>
            </a:r>
            <a:r>
              <a:rPr lang="ru-RU" sz="2300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 до та </a:t>
            </a:r>
            <a:r>
              <a:rPr lang="ru-RU" sz="2300" dirty="0" err="1">
                <a:latin typeface="+mn-lt"/>
              </a:rPr>
              <a:t>після</a:t>
            </a:r>
            <a:r>
              <a:rPr lang="ru-RU" sz="2300" dirty="0">
                <a:latin typeface="+mn-lt"/>
              </a:rPr>
              <a:t> пропуску. </a:t>
            </a:r>
            <a:r>
              <a:rPr lang="ru-RU" sz="2300" dirty="0" err="1">
                <a:latin typeface="+mn-lt"/>
              </a:rPr>
              <a:t>Якщо</a:t>
            </a:r>
            <a:r>
              <a:rPr lang="ru-RU" sz="2300" dirty="0">
                <a:latin typeface="+mn-lt"/>
              </a:rPr>
              <a:t> пропущено фрагмент </a:t>
            </a:r>
            <a:r>
              <a:rPr lang="ru-RU" sz="2300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, </a:t>
            </a:r>
            <a:r>
              <a:rPr lang="ru-RU" sz="2300" b="1" dirty="0">
                <a:latin typeface="+mn-lt"/>
              </a:rPr>
              <a:t>подумайте про </a:t>
            </a:r>
            <a:r>
              <a:rPr lang="ru-RU" sz="2300" b="1" dirty="0" err="1">
                <a:latin typeface="+mn-lt"/>
              </a:rPr>
              <a:t>смислове</a:t>
            </a:r>
            <a:r>
              <a:rPr lang="ru-RU" sz="2300" b="1" dirty="0">
                <a:latin typeface="+mn-lt"/>
              </a:rPr>
              <a:t> та </a:t>
            </a:r>
            <a:r>
              <a:rPr lang="ru-RU" sz="2300" b="1" dirty="0" err="1">
                <a:latin typeface="+mn-lt"/>
              </a:rPr>
              <a:t>граматичне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узгодження</a:t>
            </a:r>
            <a:r>
              <a:rPr lang="ru-RU" sz="2300" b="1" dirty="0">
                <a:latin typeface="+mn-lt"/>
              </a:rPr>
              <a:t>: </a:t>
            </a:r>
            <a:r>
              <a:rPr lang="ru-RU" sz="2300" b="1" dirty="0" err="1">
                <a:latin typeface="+mn-lt"/>
              </a:rPr>
              <a:t>зверніть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увагу</a:t>
            </a:r>
            <a:r>
              <a:rPr lang="ru-RU" sz="2300" b="1" dirty="0">
                <a:latin typeface="+mn-lt"/>
              </a:rPr>
              <a:t> на слова, </a:t>
            </a:r>
            <a:r>
              <a:rPr lang="ru-RU" sz="2300" b="1" dirty="0" err="1">
                <a:latin typeface="+mn-lt"/>
              </a:rPr>
              <a:t>якими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закінчуються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фрази</a:t>
            </a:r>
            <a:r>
              <a:rPr lang="ru-RU" sz="2300" b="1" dirty="0">
                <a:latin typeface="+mn-lt"/>
              </a:rPr>
              <a:t> перед пропуском та слова, з </a:t>
            </a:r>
            <a:r>
              <a:rPr lang="ru-RU" sz="2300" b="1" dirty="0" err="1">
                <a:latin typeface="+mn-lt"/>
              </a:rPr>
              <a:t>яких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починається</a:t>
            </a:r>
            <a:r>
              <a:rPr lang="ru-RU" sz="2300" b="1" dirty="0">
                <a:latin typeface="+mn-lt"/>
              </a:rPr>
              <a:t> фрагмент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.</a:t>
            </a:r>
          </a:p>
          <a:p>
            <a:pPr algn="ctr">
              <a:defRPr/>
            </a:pPr>
            <a:endParaRPr lang="ru-RU" sz="2200" dirty="0">
              <a:latin typeface="+mn-lt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503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заповнення пропусків у тексті реченнями / частинами речень</a:t>
            </a:r>
          </a:p>
          <a:p>
            <a:pPr algn="just"/>
            <a:r>
              <a:rPr lang="ru-RU" sz="2300">
                <a:latin typeface="Times New Roman" pitchFamily="18" charset="0"/>
              </a:rPr>
              <a:t>  </a:t>
            </a:r>
            <a:r>
              <a:rPr lang="ru-RU" sz="2200">
                <a:latin typeface="Times New Roman" pitchFamily="18" charset="0"/>
              </a:rPr>
              <a:t>4. Якщо пропуски потрібно заповнити фрагментами речень, </a:t>
            </a:r>
            <a:r>
              <a:rPr lang="ru-RU" sz="2200" b="1">
                <a:latin typeface="Times New Roman" pitchFamily="18" charset="0"/>
              </a:rPr>
              <a:t>дотримуйтеся такого алгоритму</a:t>
            </a:r>
            <a:r>
              <a:rPr lang="ru-RU" sz="2200">
                <a:latin typeface="Times New Roman" pitchFamily="18" charset="0"/>
              </a:rPr>
              <a:t>: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прочитайте частину тексту до першого пропуску;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подумайте, яка структура (член речення) пропущена;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знайдіть потрібну структуру серед фрагментів речень;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упевнітьсь, що вибраний фрагмент не порушує зміст речення в цілому;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виконайте таким чином все завдання.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5. Якщо пропуски потрібно заповнити реченнями, зверніть увагу на фрази/речення, які розміщені безпосередньо до та після кожного пропуску. Зверніть увагу на слова-зв’язки:</a:t>
            </a:r>
          </a:p>
          <a:p>
            <a:pPr algn="just"/>
            <a:r>
              <a:rPr lang="en-US" sz="2200" i="1">
                <a:latin typeface="Book Antiqua" pitchFamily="18" charset="0"/>
              </a:rPr>
              <a:t>moreover, also, too, as well </a:t>
            </a:r>
            <a:r>
              <a:rPr lang="ru-RU" sz="2200">
                <a:latin typeface="Times New Roman" pitchFamily="18" charset="0"/>
              </a:rPr>
              <a:t>використовують для того, щоб додати інформацію до тієї, що вже була згадана;</a:t>
            </a:r>
          </a:p>
          <a:p>
            <a:pPr algn="just"/>
            <a:r>
              <a:rPr lang="en-US" sz="2200" i="1">
                <a:latin typeface="Book Antiqua" pitchFamily="18" charset="0"/>
              </a:rPr>
              <a:t>however, but, though, on the other hand </a:t>
            </a:r>
            <a:r>
              <a:rPr lang="ru-RU" sz="2200">
                <a:latin typeface="Times New Roman" pitchFamily="18" charset="0"/>
              </a:rPr>
              <a:t>використовують для того, щоб повідомити інформацію, протилежну тій, яка згадувалась;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1476375" y="2133600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476375" y="2420938"/>
            <a:ext cx="142875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76375" y="2781300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476375" y="3716338"/>
            <a:ext cx="142875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3754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заповнення пропусків у тексті реченнями / частинами речень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compared with, in comparison with </a:t>
            </a:r>
            <a:r>
              <a:rPr lang="ru-RU" sz="2300">
                <a:latin typeface="Times New Roman" pitchFamily="18" charset="0"/>
              </a:rPr>
              <a:t>використовують для порівняння фактів, думок, подій;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because, because of, as a result, therefore </a:t>
            </a:r>
            <a:r>
              <a:rPr lang="ru-RU" sz="2300">
                <a:latin typeface="Times New Roman" pitchFamily="18" charset="0"/>
              </a:rPr>
              <a:t>використовують для того, щоб показати наслідок;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so, then, in conclusion, in short, after all, as a result </a:t>
            </a:r>
            <a:r>
              <a:rPr lang="ru-RU" sz="2300">
                <a:latin typeface="Times New Roman" pitchFamily="18" charset="0"/>
              </a:rPr>
              <a:t>використовують для підведення підсумку;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so that, in order to </a:t>
            </a:r>
            <a:r>
              <a:rPr lang="ru-RU" sz="2300">
                <a:latin typeface="Times New Roman" pitchFamily="18" charset="0"/>
              </a:rPr>
              <a:t>використовують, щоб показати мету дії;</a:t>
            </a:r>
          </a:p>
          <a:p>
            <a:pPr algn="just"/>
            <a:r>
              <a:rPr lang="en-US" sz="2300" i="1">
                <a:latin typeface="Book Antiqua" pitchFamily="18" charset="0"/>
              </a:rPr>
              <a:t>for example, for instance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ru-RU" sz="2300">
                <a:latin typeface="Times New Roman" pitchFamily="18" charset="0"/>
              </a:rPr>
              <a:t>використовують, щоб надати приклад;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firstly, secondly, finally, first, next, then, after that, at first </a:t>
            </a:r>
            <a:r>
              <a:rPr lang="ru-RU" sz="2300">
                <a:latin typeface="Times New Roman" pitchFamily="18" charset="0"/>
              </a:rPr>
              <a:t>використовують, щоб встановити послідовність фактів, подій;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this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en-US" sz="2300" i="1">
                <a:latin typeface="Book Antiqua" pitchFamily="18" charset="0"/>
              </a:rPr>
              <a:t>means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en-US" sz="2300" i="1">
                <a:latin typeface="Book Antiqua" pitchFamily="18" charset="0"/>
              </a:rPr>
              <a:t>that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ru-RU" sz="2300">
                <a:latin typeface="Times New Roman" pitchFamily="18" charset="0"/>
              </a:rPr>
              <a:t>використовують, щоб зробити висновок;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if, in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en-US" sz="2300" i="1">
                <a:latin typeface="Book Antiqua" pitchFamily="18" charset="0"/>
              </a:rPr>
              <a:t>case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ru-RU" sz="2300">
                <a:latin typeface="Times New Roman" pitchFamily="18" charset="0"/>
              </a:rPr>
              <a:t>використовують, щоб пояснити умову дії;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1346200" y="1341438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46200" y="2060575"/>
            <a:ext cx="142875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331913" y="2781300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331913" y="350043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331913" y="4508500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31913" y="5589588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331913" y="5949950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71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заповнення пропусків у тексті реченнями / частинами речень </a:t>
            </a:r>
          </a:p>
          <a:p>
            <a:pPr algn="just"/>
            <a:endParaRPr lang="ru-RU" sz="2300">
              <a:latin typeface="Times New Roman" pitchFamily="18" charset="0"/>
            </a:endParaRPr>
          </a:p>
          <a:p>
            <a:pPr algn="just"/>
            <a:r>
              <a:rPr lang="ru-RU" sz="2300">
                <a:latin typeface="Times New Roman" pitchFamily="18" charset="0"/>
              </a:rPr>
              <a:t>   Перш, ніж обрати відповідь, буде корисним проговорити про себе усі варіанти, щоб вирішити, який з них звучить більш природно.</a:t>
            </a:r>
          </a:p>
          <a:p>
            <a:pPr algn="just"/>
            <a:endParaRPr lang="ru-RU" sz="2300">
              <a:latin typeface="Times New Roman" pitchFamily="18" charset="0"/>
            </a:endParaRPr>
          </a:p>
          <a:p>
            <a:pPr algn="just"/>
            <a:r>
              <a:rPr lang="ru-RU" sz="2300" b="1" i="1">
                <a:latin typeface="Times New Roman" pitchFamily="18" charset="0"/>
              </a:rPr>
              <a:t>   Зверніть увагу на те, чи вписуються обрані відповіді за змістом та за граматичною формою у структуру незакінчених речень тексту. Пам’ятайте: правильна відповідь має підходити не тільки граматично, а й логічно.</a:t>
            </a:r>
          </a:p>
          <a:p>
            <a:pPr algn="just"/>
            <a:endParaRPr lang="ru-RU" sz="2300">
              <a:latin typeface="Times New Roman" pitchFamily="18" charset="0"/>
            </a:endParaRPr>
          </a:p>
          <a:p>
            <a:pPr algn="just"/>
            <a:r>
              <a:rPr lang="ru-RU" sz="2300" b="1" i="1">
                <a:latin typeface="Times New Roman" pitchFamily="18" charset="0"/>
              </a:rPr>
              <a:t>   Після закінчення виконання завдання прочитайте текст з обраними відповідями. Текст має звучати граматично правильно та логічно.</a:t>
            </a:r>
            <a:endParaRPr lang="ru-RU" sz="2300">
              <a:latin typeface="Times New Roman" pitchFamily="18" charset="0"/>
            </a:endParaRPr>
          </a:p>
          <a:p>
            <a:pPr algn="just"/>
            <a:endParaRPr lang="ru-RU" sz="2200">
              <a:latin typeface="Times New Roman" pitchFamily="18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Содержимое 2"/>
          <p:cNvSpPr>
            <a:spLocks/>
          </p:cNvSpPr>
          <p:nvPr/>
        </p:nvSpPr>
        <p:spPr bwMode="auto">
          <a:xfrm>
            <a:off x="1331913" y="-26988"/>
            <a:ext cx="7920037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endParaRPr lang="en-US" sz="2200" b="1">
              <a:latin typeface="Aharoni"/>
              <a:ea typeface="Aharoni"/>
              <a:cs typeface="Aharoni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819150"/>
            <a:ext cx="7853362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Картинки по запросу use of english zno"/>
          <p:cNvPicPr>
            <a:picLocks noChangeAspect="1" noChangeArrowheads="1"/>
          </p:cNvPicPr>
          <p:nvPr/>
        </p:nvPicPr>
        <p:blipFill>
          <a:blip r:embed="rId4"/>
          <a:srcRect t="18300" b="15700"/>
          <a:stretch>
            <a:fillRect/>
          </a:stretch>
        </p:blipFill>
        <p:spPr bwMode="auto">
          <a:xfrm>
            <a:off x="1546225" y="1389063"/>
            <a:ext cx="70580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52613" y="5454650"/>
            <a:ext cx="6391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500">
                <a:latin typeface="Times New Roman" pitchFamily="18" charset="0"/>
              </a:rPr>
              <a:t>Частина «Читання» </a:t>
            </a:r>
            <a:endParaRPr lang="en-US" sz="2500">
              <a:latin typeface="Times New Roman" pitchFamily="18" charset="0"/>
            </a:endParaRPr>
          </a:p>
          <a:p>
            <a:pPr algn="ctr"/>
            <a:r>
              <a:rPr lang="ru-RU" sz="2500">
                <a:latin typeface="Times New Roman" pitchFamily="18" charset="0"/>
              </a:rPr>
              <a:t>(Tasks 1–4) містить 22 завдання різних форм.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913" y="55563"/>
            <a:ext cx="7812087" cy="6708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</a:t>
            </a:r>
            <a:r>
              <a:rPr lang="en-US" sz="3000" dirty="0">
                <a:latin typeface="+mn-lt"/>
              </a:rPr>
              <a:t>1. </a:t>
            </a:r>
            <a:r>
              <a:rPr lang="ru-RU" sz="3000" dirty="0">
                <a:latin typeface="+mn-lt"/>
              </a:rPr>
              <a:t>У </a:t>
            </a:r>
            <a:r>
              <a:rPr lang="ru-RU" sz="3000" dirty="0" err="1">
                <a:latin typeface="+mn-lt"/>
              </a:rPr>
              <a:t>частині</a:t>
            </a:r>
            <a:r>
              <a:rPr lang="ru-RU" sz="3000" dirty="0">
                <a:latin typeface="+mn-lt"/>
              </a:rPr>
              <a:t> </a:t>
            </a:r>
            <a:r>
              <a:rPr lang="ru-RU" sz="3000" b="1" dirty="0">
                <a:latin typeface="+mn-lt"/>
              </a:rPr>
              <a:t>«</a:t>
            </a:r>
            <a:r>
              <a:rPr lang="ru-RU" sz="3000" b="1" dirty="0" err="1">
                <a:latin typeface="+mn-lt"/>
              </a:rPr>
              <a:t>Використання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мови</a:t>
            </a:r>
            <a:r>
              <a:rPr lang="ru-RU" sz="3000" b="1" dirty="0">
                <a:latin typeface="+mn-lt"/>
              </a:rPr>
              <a:t>»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необхідно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проаналізувати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кожне</a:t>
            </a:r>
            <a:r>
              <a:rPr lang="ru-RU" sz="3000" dirty="0">
                <a:latin typeface="+mn-lt"/>
              </a:rPr>
              <a:t> слово на предмет:</a:t>
            </a:r>
          </a:p>
          <a:p>
            <a:pPr indent="442913" algn="just">
              <a:defRPr/>
            </a:pPr>
            <a:r>
              <a:rPr lang="ru-RU" sz="3000" dirty="0" err="1">
                <a:latin typeface="+mn-lt"/>
              </a:rPr>
              <a:t>збігу</a:t>
            </a:r>
            <a:r>
              <a:rPr lang="ru-RU" sz="3000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граматичної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форми</a:t>
            </a:r>
            <a:r>
              <a:rPr lang="ru-RU" sz="3000" dirty="0">
                <a:latin typeface="+mn-lt"/>
              </a:rPr>
              <a:t>: </a:t>
            </a:r>
            <a:r>
              <a:rPr lang="ru-RU" sz="3000" dirty="0" err="1">
                <a:latin typeface="+mn-lt"/>
              </a:rPr>
              <a:t>чи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підходить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варіант</a:t>
            </a:r>
            <a:r>
              <a:rPr lang="ru-RU" sz="3000" dirty="0">
                <a:latin typeface="+mn-lt"/>
              </a:rPr>
              <a:t> за часом (</a:t>
            </a:r>
            <a:r>
              <a:rPr lang="ru-RU" sz="3000" dirty="0" err="1">
                <a:latin typeface="+mn-lt"/>
              </a:rPr>
              <a:t>наприклад</a:t>
            </a:r>
            <a:r>
              <a:rPr lang="ru-RU" sz="3000" dirty="0">
                <a:latin typeface="+mn-lt"/>
              </a:rPr>
              <a:t>, </a:t>
            </a:r>
            <a:r>
              <a:rPr lang="en-US" sz="3000" dirty="0">
                <a:latin typeface="+mn-lt"/>
              </a:rPr>
              <a:t>Present Perfect </a:t>
            </a:r>
            <a:r>
              <a:rPr lang="ru-RU" sz="3000" dirty="0" err="1">
                <a:latin typeface="+mn-lt"/>
              </a:rPr>
              <a:t>або</a:t>
            </a:r>
            <a:r>
              <a:rPr lang="ru-RU" sz="3000" dirty="0">
                <a:latin typeface="+mn-lt"/>
              </a:rPr>
              <a:t> </a:t>
            </a:r>
            <a:r>
              <a:rPr lang="en-US" sz="3000" dirty="0">
                <a:latin typeface="+mn-lt"/>
              </a:rPr>
              <a:t>Past Simple), </a:t>
            </a:r>
            <a:r>
              <a:rPr lang="ru-RU" sz="3000" dirty="0">
                <a:latin typeface="+mn-lt"/>
              </a:rPr>
              <a:t>за формою(</a:t>
            </a:r>
            <a:r>
              <a:rPr lang="ru-RU" sz="3000" dirty="0" err="1">
                <a:latin typeface="+mn-lt"/>
              </a:rPr>
              <a:t>деякі</a:t>
            </a:r>
            <a:r>
              <a:rPr lang="ru-RU" sz="3000" dirty="0">
                <a:latin typeface="+mn-lt"/>
              </a:rPr>
              <a:t> слова </a:t>
            </a:r>
            <a:r>
              <a:rPr lang="ru-RU" sz="3000" dirty="0" err="1">
                <a:latin typeface="+mn-lt"/>
              </a:rPr>
              <a:t>після</a:t>
            </a:r>
            <a:r>
              <a:rPr lang="ru-RU" sz="3000" dirty="0">
                <a:latin typeface="+mn-lt"/>
              </a:rPr>
              <a:t> себе </a:t>
            </a:r>
            <a:r>
              <a:rPr lang="ru-RU" sz="3000" dirty="0" err="1">
                <a:latin typeface="+mn-lt"/>
              </a:rPr>
              <a:t>беруть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герундій</a:t>
            </a:r>
            <a:r>
              <a:rPr lang="ru-RU" sz="3000" dirty="0">
                <a:latin typeface="+mn-lt"/>
              </a:rPr>
              <a:t>, а </a:t>
            </a:r>
            <a:r>
              <a:rPr lang="ru-RU" sz="3000" dirty="0" err="1">
                <a:latin typeface="+mn-lt"/>
              </a:rPr>
              <a:t>деякі</a:t>
            </a:r>
            <a:r>
              <a:rPr lang="ru-RU" sz="3000" dirty="0">
                <a:latin typeface="+mn-lt"/>
              </a:rPr>
              <a:t> – </a:t>
            </a:r>
            <a:r>
              <a:rPr lang="ru-RU" sz="3000" dirty="0" err="1">
                <a:latin typeface="+mn-lt"/>
              </a:rPr>
              <a:t>інфінітив</a:t>
            </a:r>
            <a:r>
              <a:rPr lang="ru-RU" sz="3000" dirty="0">
                <a:latin typeface="+mn-lt"/>
              </a:rPr>
              <a:t>);</a:t>
            </a:r>
          </a:p>
          <a:p>
            <a:pPr indent="442913" algn="just">
              <a:defRPr/>
            </a:pPr>
            <a:r>
              <a:rPr lang="ru-RU" sz="3000" dirty="0" err="1">
                <a:latin typeface="+mn-lt"/>
              </a:rPr>
              <a:t>збігу</a:t>
            </a:r>
            <a:r>
              <a:rPr lang="ru-RU" sz="3000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лексичної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форми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dirty="0">
                <a:latin typeface="+mn-lt"/>
              </a:rPr>
              <a:t>(</a:t>
            </a:r>
            <a:r>
              <a:rPr lang="ru-RU" sz="3000" dirty="0" err="1">
                <a:latin typeface="+mn-lt"/>
              </a:rPr>
              <a:t>прикметник</a:t>
            </a:r>
            <a:r>
              <a:rPr lang="ru-RU" sz="3000" dirty="0">
                <a:latin typeface="+mn-lt"/>
              </a:rPr>
              <a:t> (</a:t>
            </a:r>
            <a:r>
              <a:rPr lang="en-US" sz="3000" dirty="0">
                <a:latin typeface="+mn-lt"/>
              </a:rPr>
              <a:t>adjective) </a:t>
            </a:r>
            <a:r>
              <a:rPr lang="ru-RU" sz="3000" dirty="0" err="1">
                <a:latin typeface="+mn-lt"/>
              </a:rPr>
              <a:t>потрібний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або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прислівник</a:t>
            </a:r>
            <a:r>
              <a:rPr lang="ru-RU" sz="3000" dirty="0">
                <a:latin typeface="+mn-lt"/>
              </a:rPr>
              <a:t> (</a:t>
            </a:r>
            <a:r>
              <a:rPr lang="en-US" sz="3000" dirty="0">
                <a:latin typeface="+mn-lt"/>
              </a:rPr>
              <a:t>adverb));</a:t>
            </a:r>
          </a:p>
          <a:p>
            <a:pPr indent="442913" algn="just">
              <a:defRPr/>
            </a:pPr>
            <a:r>
              <a:rPr lang="ru-RU" sz="3000" dirty="0" err="1">
                <a:latin typeface="+mn-lt"/>
              </a:rPr>
              <a:t>збігу</a:t>
            </a:r>
            <a:r>
              <a:rPr lang="ru-RU" sz="3000" dirty="0">
                <a:latin typeface="+mn-lt"/>
              </a:rPr>
              <a:t> за </a:t>
            </a:r>
            <a:r>
              <a:rPr lang="ru-RU" sz="3000" b="1" dirty="0" err="1">
                <a:latin typeface="+mn-lt"/>
              </a:rPr>
              <a:t>сенсом</a:t>
            </a:r>
            <a:r>
              <a:rPr lang="ru-RU" sz="3000" dirty="0">
                <a:latin typeface="+mn-lt"/>
              </a:rPr>
              <a:t> (</a:t>
            </a:r>
            <a:r>
              <a:rPr lang="ru-RU" sz="3000" dirty="0" err="1">
                <a:latin typeface="+mn-lt"/>
              </a:rPr>
              <a:t>прочитати</a:t>
            </a:r>
            <a:r>
              <a:rPr lang="ru-RU" sz="3000" dirty="0">
                <a:latin typeface="+mn-lt"/>
              </a:rPr>
              <a:t> тест </a:t>
            </a:r>
            <a:r>
              <a:rPr lang="ru-RU" sz="3000" dirty="0" err="1">
                <a:latin typeface="+mn-lt"/>
              </a:rPr>
              <a:t>побіжно</a:t>
            </a:r>
            <a:r>
              <a:rPr lang="ru-RU" sz="3000" dirty="0">
                <a:latin typeface="+mn-lt"/>
              </a:rPr>
              <a:t> та </a:t>
            </a:r>
            <a:r>
              <a:rPr lang="ru-RU" sz="3000" dirty="0" err="1">
                <a:latin typeface="+mn-lt"/>
              </a:rPr>
              <a:t>зрозуміти</a:t>
            </a:r>
            <a:r>
              <a:rPr lang="ru-RU" sz="3000" dirty="0">
                <a:latin typeface="+mn-lt"/>
              </a:rPr>
              <a:t>, </a:t>
            </a:r>
            <a:r>
              <a:rPr lang="ru-RU" sz="3000" dirty="0" err="1">
                <a:latin typeface="+mn-lt"/>
              </a:rPr>
              <a:t>який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із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чотирьох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варіантів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відповіді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підходить</a:t>
            </a:r>
            <a:r>
              <a:rPr lang="ru-RU" sz="3000" dirty="0">
                <a:latin typeface="+mn-lt"/>
              </a:rPr>
              <a:t> за </a:t>
            </a:r>
            <a:r>
              <a:rPr lang="ru-RU" sz="3000" dirty="0" err="1">
                <a:latin typeface="+mn-lt"/>
              </a:rPr>
              <a:t>відтінком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значення</a:t>
            </a:r>
            <a:r>
              <a:rPr lang="ru-RU" sz="3000" dirty="0">
                <a:latin typeface="+mn-lt"/>
              </a:rPr>
              <a:t>).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260475" y="2278063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58888" y="4076700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258888" y="544512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913" y="55563"/>
            <a:ext cx="7812087" cy="4554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722313" algn="just">
              <a:defRPr/>
            </a:pPr>
            <a:r>
              <a:rPr lang="ru-RU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для активного стану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Voice)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10 для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Voice).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фактом, є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Simple, Continuous, Perfect, Perfect Continuous)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три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Simple, Continuous (Present &amp; Past), Perfect)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Voice.</a:t>
            </a:r>
          </a:p>
          <a:p>
            <a:pPr indent="722313" algn="just">
              <a:defRPr/>
            </a:pP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герундій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інфінітив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тут уже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722313" algn="just">
              <a:defRPr/>
            </a:pPr>
            <a:r>
              <a:rPr lang="ru-RU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Фразові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Згадуємо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дитячий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садочок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малюємо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сніжинки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258888" y="1270000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58888" y="311467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258888" y="3860800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610100"/>
            <a:ext cx="45370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/>
          </p:cNvSpPr>
          <p:nvPr/>
        </p:nvSpPr>
        <p:spPr bwMode="auto">
          <a:xfrm>
            <a:off x="1258888" y="44450"/>
            <a:ext cx="763428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ХАРАКТЕРИСТИКА ТЕСТУ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 АНГЛІЙСЬКОЇ МОВИ ЄДИНОГО ВСТУПНОГО ІСПИТУ ДЛЯ ВСТУПУ НА НАВЧАННЯ ДЛЯ ЗДОБУТТЯ СТУПЕНЯ МАГІСТРА</a:t>
            </a:r>
            <a:r>
              <a:rPr lang="ru-RU" sz="2000" b="1" dirty="0"/>
              <a:t> </a:t>
            </a:r>
            <a:endParaRPr lang="en-US" sz="2000" b="1" dirty="0"/>
          </a:p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endParaRPr lang="uk-UA" sz="2000" b="1" u="sng" dirty="0">
              <a:solidFill>
                <a:srgbClr val="0044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містить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таких форм: 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47688" indent="-411163"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на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встановлення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відповідності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1: № 1–5,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3: № 11–16). У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завданнях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пропонується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підібрати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заголовки до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текстів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частин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текстів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із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наведених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варіантів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;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твердження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ситуації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до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оголошень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текстів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;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запитання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до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відповідей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або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відповіді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до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запитань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47688" indent="-411163"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вибором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однієї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правильної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відповіді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2: 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№ 6–10).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складається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основи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та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чотирьох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варіантів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відповіді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з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яких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лише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один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правильний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47688" indent="-411163"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на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заповнення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пропусків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у </a:t>
            </a:r>
            <a:r>
              <a:rPr lang="ru-RU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тексті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4: 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№ 17–22,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5: № 23–32,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6: № 33–42). У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завданнях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пропонується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доповнити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абзаци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речення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в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тексті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реченнями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частинами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речень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словосполученнями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/словами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із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наведених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варіантів</a:t>
            </a: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55563"/>
            <a:ext cx="7885112" cy="678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722313" algn="just">
              <a:defRPr/>
            </a:pP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добре (і правильно) звучать разом,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звучать.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Покладатися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 таки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313" algn="just">
              <a:defRPr/>
            </a:pP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Conditionals).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 й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вигадані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нереальне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критика).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перевірочні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5–6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as, unless, when, as long as, provided that, etc.),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>
              <a:defRPr/>
            </a:pP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Possessive Case (sister‘s – sisters’)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Pronouns VS Possessive Adjectives (mine-my)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Determiners (other/another, this/that/these/those, each/every, either/neither)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Nouns (plurals, countable/uncountable)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(-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comparisons)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Modals (must, have to, should, can, may, etc.)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6986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такими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722313" algn="just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акцентуємося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прогалинах.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313" algn="just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тексту (слова-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артикль +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722313"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затримуємося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подумали –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застрягли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пташечкою-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313" algn="just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Перечитуємо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уже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дороблюємо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74803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лексику </a:t>
            </a:r>
            <a:b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(слова,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ідіоми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defRPr/>
            </a:pP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came the Great Wall of China, said to be the only monument ______________ from space.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looked    B visible    C shown    D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publicised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>
              <a:defRPr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прибираємо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оголошувати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рекламувати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космосу ми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три. </a:t>
            </a:r>
          </a:p>
          <a:p>
            <a:pPr indent="722313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продемонстрований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нам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 </a:t>
            </a:r>
          </a:p>
          <a:p>
            <a:pPr indent="811213" algn="just">
              <a:defRPr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Looked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дивиться)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looked at).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11213" algn="just">
              <a:defRPr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 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неозброєним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оком) – правильна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701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прийменниками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виразами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was announced by Hollywood start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Bipasha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who, along _____________ Oscar-winning actors Ben Kingsley and Hilary Swank presented the ceremony.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    B to    C at    D with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ось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7048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b="1" u="sng" dirty="0" err="1">
                <a:latin typeface="+mn-lt"/>
                <a:cs typeface="Times New Roman" panose="02020603050405020304" pitchFamily="18" charset="0"/>
              </a:rPr>
              <a:t>Приклади</a:t>
            </a:r>
            <a:r>
              <a:rPr lang="ru-RU" sz="2600" b="1" u="sng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+mn-lt"/>
              </a:rPr>
              <a:t>на </a:t>
            </a:r>
            <a:r>
              <a:rPr lang="ru-RU" sz="2800" b="1" u="sng" dirty="0" err="1">
                <a:latin typeface="+mn-lt"/>
              </a:rPr>
              <a:t>граматику</a:t>
            </a:r>
            <a:r>
              <a:rPr lang="ru-RU" sz="2800" b="1" u="sng" dirty="0">
                <a:latin typeface="+mn-lt"/>
              </a:rPr>
              <a:t>:</a:t>
            </a:r>
          </a:p>
          <a:p>
            <a:pPr algn="ctr">
              <a:defRPr/>
            </a:pPr>
            <a:endParaRPr lang="ru-RU" sz="1000" b="1" u="sng" dirty="0">
              <a:latin typeface="+mn-lt"/>
            </a:endParaRPr>
          </a:p>
          <a:p>
            <a:pPr algn="just">
              <a:defRPr/>
            </a:pPr>
            <a:r>
              <a:rPr lang="en-US" sz="2600" i="1" dirty="0">
                <a:latin typeface="+mn-lt"/>
              </a:rPr>
              <a:t>A traditional red phone box ____________________ into one of the smallest lending  libraries – stocking 100 books.</a:t>
            </a:r>
            <a:endParaRPr lang="en-US" sz="2600" dirty="0">
              <a:latin typeface="+mn-lt"/>
            </a:endParaRPr>
          </a:p>
          <a:p>
            <a:pPr algn="ctr"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recycle    B recycled    C was recycled    D has been recycled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0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 err="1">
                <a:latin typeface="+mn-lt"/>
              </a:rPr>
              <a:t>Почнемо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аналіз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Потрібно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зрозуміти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речення</a:t>
            </a:r>
            <a:r>
              <a:rPr lang="ru-RU" sz="2400" dirty="0">
                <a:latin typeface="+mn-lt"/>
              </a:rPr>
              <a:t>, а </a:t>
            </a:r>
            <a:r>
              <a:rPr lang="ru-RU" sz="2400" dirty="0" err="1">
                <a:latin typeface="+mn-lt"/>
              </a:rPr>
              <a:t>саме</a:t>
            </a:r>
            <a:r>
              <a:rPr lang="ru-RU" sz="2400" dirty="0">
                <a:latin typeface="+mn-lt"/>
              </a:rPr>
              <a:t> той факт, </a:t>
            </a:r>
            <a:r>
              <a:rPr lang="ru-RU" sz="2400" dirty="0" err="1">
                <a:latin typeface="+mn-lt"/>
              </a:rPr>
              <a:t>що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телефонна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кабінка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була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перероблена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кимось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відповідно</a:t>
            </a:r>
            <a:r>
              <a:rPr lang="ru-RU" sz="2400" dirty="0">
                <a:latin typeface="+mn-lt"/>
              </a:rPr>
              <a:t>, нам </a:t>
            </a:r>
            <a:r>
              <a:rPr lang="ru-RU" sz="2400" dirty="0" err="1">
                <a:latin typeface="+mn-lt"/>
              </a:rPr>
              <a:t>потрібен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Passive Voice, </a:t>
            </a:r>
            <a:r>
              <a:rPr lang="ru-RU" sz="2400" dirty="0">
                <a:latin typeface="+mn-lt"/>
              </a:rPr>
              <a:t>і ми </a:t>
            </a:r>
            <a:r>
              <a:rPr lang="ru-RU" sz="2400" dirty="0" err="1">
                <a:latin typeface="+mn-lt"/>
              </a:rPr>
              <a:t>сміливо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прибираємо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варіанти</a:t>
            </a:r>
            <a:r>
              <a:rPr lang="ru-RU" sz="2400" dirty="0">
                <a:latin typeface="+mn-lt"/>
              </a:rPr>
              <a:t> А та В. </a:t>
            </a:r>
          </a:p>
          <a:p>
            <a:pPr indent="722313" algn="just">
              <a:defRPr/>
            </a:pPr>
            <a:r>
              <a:rPr lang="ru-RU" sz="2400" dirty="0" err="1">
                <a:latin typeface="+mn-lt"/>
              </a:rPr>
              <a:t>Залишається</a:t>
            </a:r>
            <a:r>
              <a:rPr lang="ru-RU" sz="2400" dirty="0">
                <a:latin typeface="+mn-lt"/>
              </a:rPr>
              <a:t> С (</a:t>
            </a:r>
            <a:r>
              <a:rPr lang="en-US" sz="2400" dirty="0">
                <a:latin typeface="+mn-lt"/>
              </a:rPr>
              <a:t>was recycled – Past Simple) </a:t>
            </a:r>
            <a:r>
              <a:rPr lang="ru-RU" sz="2400" dirty="0">
                <a:latin typeface="+mn-lt"/>
              </a:rPr>
              <a:t>і </a:t>
            </a:r>
            <a:r>
              <a:rPr lang="en-US" sz="2400" dirty="0">
                <a:latin typeface="+mn-lt"/>
              </a:rPr>
              <a:t>D (has been recycled – Present Perfect). </a:t>
            </a:r>
            <a:endParaRPr lang="ru-RU" sz="24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>
                <a:latin typeface="+mn-lt"/>
              </a:rPr>
              <a:t>Для </a:t>
            </a:r>
            <a:r>
              <a:rPr lang="ru-RU" sz="2400" dirty="0" err="1">
                <a:latin typeface="+mn-lt"/>
              </a:rPr>
              <a:t>варіанту</a:t>
            </a:r>
            <a:r>
              <a:rPr lang="ru-RU" sz="2400" dirty="0">
                <a:latin typeface="+mn-lt"/>
              </a:rPr>
              <a:t> С </a:t>
            </a:r>
            <a:r>
              <a:rPr lang="ru-RU" sz="2400" dirty="0" err="1">
                <a:latin typeface="+mn-lt"/>
              </a:rPr>
              <a:t>потрібне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чітке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вказання</a:t>
            </a:r>
            <a:r>
              <a:rPr lang="ru-RU" sz="2400" dirty="0">
                <a:latin typeface="+mn-lt"/>
              </a:rPr>
              <a:t> часу в </a:t>
            </a:r>
            <a:r>
              <a:rPr lang="ru-RU" sz="2400" dirty="0" err="1">
                <a:latin typeface="+mn-lt"/>
              </a:rPr>
              <a:t>минулому</a:t>
            </a:r>
            <a:r>
              <a:rPr lang="ru-RU" sz="2400" dirty="0">
                <a:latin typeface="+mn-lt"/>
              </a:rPr>
              <a:t>. </a:t>
            </a:r>
          </a:p>
          <a:p>
            <a:pPr indent="722313" algn="just">
              <a:defRPr/>
            </a:pPr>
            <a:r>
              <a:rPr lang="ru-RU" sz="2400" dirty="0" err="1">
                <a:latin typeface="+mn-lt"/>
              </a:rPr>
              <a:t>Оскільки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його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немає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залишається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лише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D, </a:t>
            </a:r>
            <a:r>
              <a:rPr lang="ru-RU" sz="2400" dirty="0" err="1">
                <a:latin typeface="+mn-lt"/>
              </a:rPr>
              <a:t>затим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що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Present Perfect </a:t>
            </a:r>
            <a:r>
              <a:rPr lang="ru-RU" sz="2400" dirty="0" err="1">
                <a:latin typeface="+mn-lt"/>
              </a:rPr>
              <a:t>вказує</a:t>
            </a:r>
            <a:r>
              <a:rPr lang="ru-RU" sz="2400" dirty="0">
                <a:latin typeface="+mn-lt"/>
              </a:rPr>
              <a:t> на результат </a:t>
            </a:r>
            <a:r>
              <a:rPr lang="ru-RU" sz="2400" dirty="0" err="1">
                <a:latin typeface="+mn-lt"/>
              </a:rPr>
              <a:t>певної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дії</a:t>
            </a:r>
            <a:r>
              <a:rPr lang="ru-RU" sz="2400" dirty="0">
                <a:latin typeface="+mn-lt"/>
              </a:rPr>
              <a:t> в </a:t>
            </a:r>
            <a:r>
              <a:rPr lang="ru-RU" sz="2400" dirty="0" err="1">
                <a:latin typeface="+mn-lt"/>
              </a:rPr>
              <a:t>минулому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переробили</a:t>
            </a:r>
            <a:r>
              <a:rPr lang="ru-RU" sz="2400" dirty="0">
                <a:latin typeface="+mn-lt"/>
              </a:rPr>
              <a:t> колись – результат – </a:t>
            </a:r>
            <a:r>
              <a:rPr lang="ru-RU" sz="2400" dirty="0" err="1">
                <a:latin typeface="+mn-lt"/>
              </a:rPr>
              <a:t>бібліотеку</a:t>
            </a:r>
            <a:r>
              <a:rPr lang="ru-RU" sz="2400" dirty="0">
                <a:latin typeface="+mn-lt"/>
              </a:rPr>
              <a:t> – </a:t>
            </a:r>
            <a:r>
              <a:rPr lang="ru-RU" sz="2400" dirty="0" err="1">
                <a:latin typeface="+mn-lt"/>
              </a:rPr>
              <a:t>можна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побачити</a:t>
            </a:r>
            <a:r>
              <a:rPr lang="ru-RU" sz="2400" dirty="0">
                <a:latin typeface="+mn-lt"/>
              </a:rPr>
              <a:t> зараз).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681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err="1">
                <a:latin typeface="+mn-lt"/>
                <a:cs typeface="Times New Roman" panose="02020603050405020304" pitchFamily="18" charset="0"/>
              </a:rPr>
              <a:t>Приклади</a:t>
            </a:r>
            <a:r>
              <a:rPr lang="ru-RU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із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різними</a:t>
            </a:r>
            <a:r>
              <a:rPr lang="ru-RU" sz="2400" b="1" dirty="0">
                <a:latin typeface="+mn-lt"/>
              </a:rPr>
              <a:t> формами одного й того самого слова, коли </a:t>
            </a:r>
            <a:r>
              <a:rPr lang="ru-RU" sz="2400" b="1" dirty="0" err="1">
                <a:latin typeface="+mn-lt"/>
              </a:rPr>
              <a:t>потрібно</a:t>
            </a:r>
            <a:r>
              <a:rPr lang="ru-RU" sz="2400" b="1" dirty="0">
                <a:latin typeface="+mn-lt"/>
              </a:rPr>
              <a:t> обрати </a:t>
            </a:r>
            <a:r>
              <a:rPr lang="ru-RU" sz="2400" b="1" dirty="0" err="1">
                <a:latin typeface="+mn-lt"/>
              </a:rPr>
              <a:t>відповідну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частину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мови</a:t>
            </a:r>
            <a:r>
              <a:rPr lang="ru-RU" sz="2400" b="1" dirty="0">
                <a:latin typeface="+mn-lt"/>
              </a:rPr>
              <a:t>:</a:t>
            </a: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 algn="just">
              <a:defRPr/>
            </a:pPr>
            <a:r>
              <a:rPr lang="en-US" sz="2500" i="1" dirty="0">
                <a:latin typeface="+mn-lt"/>
              </a:rPr>
              <a:t>But even with their powerful night vision, cats cannot see in _________________ darkness.</a:t>
            </a:r>
            <a:endParaRPr lang="en-US" sz="2500" dirty="0">
              <a:latin typeface="+mn-lt"/>
            </a:endParaRPr>
          </a:p>
          <a:p>
            <a:pPr algn="ctr">
              <a:defRPr/>
            </a:pPr>
            <a:r>
              <a:rPr lang="en-US" sz="2500" i="1" dirty="0">
                <a:latin typeface="+mn-lt"/>
              </a:rPr>
              <a:t>A completed    B completion    C completely    D complete</a:t>
            </a:r>
            <a:endParaRPr lang="en-US" sz="25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>
                <a:latin typeface="+mn-lt"/>
              </a:rPr>
              <a:t>Давайте </a:t>
            </a:r>
            <a:r>
              <a:rPr lang="ru-RU" sz="2400" dirty="0" err="1">
                <a:latin typeface="+mn-lt"/>
              </a:rPr>
              <a:t>розглянемо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значення</a:t>
            </a:r>
            <a:r>
              <a:rPr lang="ru-RU" sz="2400" dirty="0">
                <a:latin typeface="+mn-lt"/>
              </a:rPr>
              <a:t> кожного </a:t>
            </a:r>
            <a:r>
              <a:rPr lang="ru-RU" sz="2400" dirty="0" err="1">
                <a:latin typeface="+mn-lt"/>
              </a:rPr>
              <a:t>варіанту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sz="2400" dirty="0">
                <a:latin typeface="+mn-lt"/>
              </a:rPr>
              <a:t>А – </a:t>
            </a:r>
            <a:r>
              <a:rPr lang="en-US" sz="2400" dirty="0">
                <a:latin typeface="+mn-lt"/>
              </a:rPr>
              <a:t>completed – </a:t>
            </a:r>
            <a:r>
              <a:rPr lang="ru-RU" sz="2400" dirty="0">
                <a:latin typeface="+mn-lt"/>
              </a:rPr>
              <a:t>завершений (</a:t>
            </a:r>
            <a:r>
              <a:rPr lang="ru-RU" sz="2400" dirty="0" err="1">
                <a:latin typeface="+mn-lt"/>
              </a:rPr>
              <a:t>прикметник</a:t>
            </a:r>
            <a:r>
              <a:rPr lang="ru-RU" sz="2400" dirty="0">
                <a:latin typeface="+mn-lt"/>
              </a:rPr>
              <a:t>);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B – completion – </a:t>
            </a:r>
            <a:r>
              <a:rPr lang="ru-RU" sz="2400" dirty="0" err="1">
                <a:latin typeface="+mn-lt"/>
              </a:rPr>
              <a:t>завершення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іменник</a:t>
            </a:r>
            <a:r>
              <a:rPr lang="ru-RU" sz="2400" dirty="0">
                <a:latin typeface="+mn-lt"/>
              </a:rPr>
              <a:t>);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C – completely – </a:t>
            </a:r>
            <a:r>
              <a:rPr lang="ru-RU" sz="2400" dirty="0" err="1">
                <a:latin typeface="+mn-lt"/>
              </a:rPr>
              <a:t>повністю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прислівник</a:t>
            </a:r>
            <a:r>
              <a:rPr lang="ru-RU" sz="2400" dirty="0">
                <a:latin typeface="+mn-lt"/>
              </a:rPr>
              <a:t>);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D – complete – </a:t>
            </a:r>
            <a:r>
              <a:rPr lang="ru-RU" sz="2400" dirty="0" err="1">
                <a:latin typeface="+mn-lt"/>
              </a:rPr>
              <a:t>повний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суцільний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абсолютний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прикметник</a:t>
            </a:r>
            <a:r>
              <a:rPr lang="ru-RU" sz="2400" dirty="0">
                <a:latin typeface="+mn-lt"/>
              </a:rPr>
              <a:t>).</a:t>
            </a:r>
          </a:p>
          <a:p>
            <a:pPr indent="442913" algn="just">
              <a:defRPr/>
            </a:pPr>
            <a:r>
              <a:rPr lang="ru-RU" sz="2400" dirty="0">
                <a:latin typeface="+mn-lt"/>
              </a:rPr>
              <a:t>За </a:t>
            </a:r>
            <a:r>
              <a:rPr lang="ru-RU" sz="2400" dirty="0" err="1">
                <a:latin typeface="+mn-lt"/>
              </a:rPr>
              <a:t>сенсом</a:t>
            </a:r>
            <a:r>
              <a:rPr lang="ru-RU" sz="2400" dirty="0">
                <a:latin typeface="+mn-lt"/>
              </a:rPr>
              <a:t> нам </a:t>
            </a:r>
            <a:r>
              <a:rPr lang="ru-RU" sz="2400" dirty="0" err="1">
                <a:latin typeface="+mn-lt"/>
              </a:rPr>
              <a:t>потрібно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поставити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прикметник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тобто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варіанти</a:t>
            </a:r>
            <a:r>
              <a:rPr lang="ru-RU" sz="2400" dirty="0">
                <a:latin typeface="+mn-lt"/>
              </a:rPr>
              <a:t> В і С </a:t>
            </a:r>
            <a:r>
              <a:rPr lang="ru-RU" sz="2400" dirty="0" err="1">
                <a:latin typeface="+mn-lt"/>
              </a:rPr>
              <a:t>одразу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відкидаємо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залишаються</a:t>
            </a:r>
            <a:r>
              <a:rPr lang="ru-RU" sz="2400" dirty="0">
                <a:latin typeface="+mn-lt"/>
              </a:rPr>
              <a:t> А та </a:t>
            </a:r>
            <a:r>
              <a:rPr lang="en-US" sz="2400" dirty="0">
                <a:latin typeface="+mn-lt"/>
              </a:rPr>
              <a:t>D. </a:t>
            </a:r>
            <a:endParaRPr lang="ru-RU" sz="2400" dirty="0">
              <a:latin typeface="+mn-lt"/>
            </a:endParaRPr>
          </a:p>
          <a:p>
            <a:pPr indent="811213" algn="just">
              <a:defRPr/>
            </a:pPr>
            <a:r>
              <a:rPr lang="ru-RU" sz="2400" dirty="0">
                <a:latin typeface="+mn-lt"/>
              </a:rPr>
              <a:t>Тут уже </a:t>
            </a:r>
            <a:r>
              <a:rPr lang="ru-RU" sz="2400" dirty="0" err="1">
                <a:latin typeface="+mn-lt"/>
              </a:rPr>
              <a:t>вмикаємо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логіку</a:t>
            </a:r>
            <a:r>
              <a:rPr lang="ru-RU" sz="2400" dirty="0">
                <a:latin typeface="+mn-lt"/>
              </a:rPr>
              <a:t>: </a:t>
            </a:r>
            <a:r>
              <a:rPr lang="ru-RU" sz="2400" dirty="0" err="1">
                <a:latin typeface="+mn-lt"/>
              </a:rPr>
              <a:t>темрява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може</a:t>
            </a:r>
            <a:r>
              <a:rPr lang="ru-RU" sz="2400" dirty="0">
                <a:latin typeface="+mn-lt"/>
              </a:rPr>
              <a:t> бути </a:t>
            </a:r>
            <a:r>
              <a:rPr lang="ru-RU" sz="2400" dirty="0" err="1">
                <a:latin typeface="+mn-lt"/>
              </a:rPr>
              <a:t>лише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суцільною</a:t>
            </a:r>
            <a:r>
              <a:rPr lang="ru-RU" sz="2400" dirty="0">
                <a:latin typeface="+mn-lt"/>
              </a:rPr>
              <a:t> (абсолютною), але ж </a:t>
            </a:r>
            <a:r>
              <a:rPr lang="ru-RU" sz="2400" dirty="0" err="1">
                <a:latin typeface="+mn-lt"/>
              </a:rPr>
              <a:t>ніяк</a:t>
            </a:r>
            <a:r>
              <a:rPr lang="ru-RU" sz="2400" dirty="0">
                <a:latin typeface="+mn-lt"/>
              </a:rPr>
              <a:t> не </a:t>
            </a:r>
            <a:r>
              <a:rPr lang="ru-RU" sz="2400" dirty="0" err="1">
                <a:latin typeface="+mn-lt"/>
              </a:rPr>
              <a:t>завершеною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Відповідно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правильний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варіант</a:t>
            </a:r>
            <a:r>
              <a:rPr lang="ru-RU" sz="2400" dirty="0">
                <a:latin typeface="+mn-lt"/>
              </a:rPr>
              <a:t> – </a:t>
            </a:r>
            <a:r>
              <a:rPr lang="en-US" sz="2400" dirty="0">
                <a:latin typeface="+mn-lt"/>
              </a:rPr>
              <a:t>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 noChangeArrowheads="1"/>
          </p:cNvPicPr>
          <p:nvPr/>
        </p:nvPicPr>
        <p:blipFill>
          <a:blip r:embed="rId2"/>
          <a:srcRect l="20645" t="21107" r="22430" b="22711"/>
          <a:stretch>
            <a:fillRect/>
          </a:stretch>
        </p:blipFill>
        <p:spPr bwMode="auto">
          <a:xfrm>
            <a:off x="0" y="-26988"/>
            <a:ext cx="9144000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835150" y="1412875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2771" name="Picture 8" descr="Картинки по запросу thank you for your atten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5" y="692150"/>
            <a:ext cx="29194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Содержимое 2"/>
          <p:cNvSpPr>
            <a:spLocks/>
          </p:cNvSpPr>
          <p:nvPr/>
        </p:nvSpPr>
        <p:spPr bwMode="auto">
          <a:xfrm>
            <a:off x="1331913" y="-26988"/>
            <a:ext cx="7920037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endParaRPr lang="en-US" sz="2200" b="1">
              <a:latin typeface="Aharoni"/>
              <a:ea typeface="Aharoni"/>
              <a:cs typeface="Aharoni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19100"/>
            <a:ext cx="4967287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Картинки по запросу reading"/>
          <p:cNvPicPr>
            <a:picLocks noChangeAspect="1" noChangeArrowheads="1"/>
          </p:cNvPicPr>
          <p:nvPr/>
        </p:nvPicPr>
        <p:blipFill>
          <a:blip r:embed="rId3"/>
          <a:srcRect r="9178"/>
          <a:stretch>
            <a:fillRect/>
          </a:stretch>
        </p:blipFill>
        <p:spPr bwMode="auto">
          <a:xfrm>
            <a:off x="1403648" y="116632"/>
            <a:ext cx="7843837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692275" y="5229225"/>
            <a:ext cx="6391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500">
                <a:latin typeface="Times New Roman" pitchFamily="18" charset="0"/>
              </a:rPr>
              <a:t>Частина «Читання» </a:t>
            </a:r>
            <a:r>
              <a:rPr lang="en-US" sz="2500">
                <a:latin typeface="Times New Roman" pitchFamily="18" charset="0"/>
              </a:rPr>
              <a:t/>
            </a:r>
            <a:br>
              <a:rPr lang="en-US" sz="2500">
                <a:latin typeface="Times New Roman" pitchFamily="18" charset="0"/>
              </a:rPr>
            </a:br>
            <a:r>
              <a:rPr lang="ru-RU" sz="2500">
                <a:latin typeface="Times New Roman" pitchFamily="18" charset="0"/>
              </a:rPr>
              <a:t>(Tasks 1–4) містить 22 завдання різних форм.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913" y="55563"/>
            <a:ext cx="7812087" cy="6802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1. </a:t>
            </a:r>
            <a:r>
              <a:rPr lang="ru-RU" sz="2200" dirty="0" err="1">
                <a:latin typeface="+mn-lt"/>
              </a:rPr>
              <a:t>Звертайте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увагу</a:t>
            </a:r>
            <a:r>
              <a:rPr lang="ru-RU" sz="2200" dirty="0">
                <a:latin typeface="+mn-lt"/>
              </a:rPr>
              <a:t> на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 err="1">
                <a:latin typeface="+mn-lt"/>
              </a:rPr>
              <a:t>які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містять</a:t>
            </a:r>
            <a:r>
              <a:rPr lang="ru-RU" sz="2200" dirty="0">
                <a:latin typeface="+mn-lt"/>
              </a:rPr>
              <a:t> слова з </a:t>
            </a:r>
            <a:r>
              <a:rPr lang="ru-RU" sz="2200" dirty="0" err="1">
                <a:latin typeface="+mn-lt"/>
              </a:rPr>
              <a:t>негативним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значенням</a:t>
            </a:r>
            <a:r>
              <a:rPr lang="ru-RU" sz="2200" dirty="0">
                <a:latin typeface="+mn-lt"/>
              </a:rPr>
              <a:t>, напр. </a:t>
            </a:r>
            <a:r>
              <a:rPr lang="en-US" sz="2200" b="1" u="sng" dirty="0">
                <a:latin typeface="+mn-lt"/>
              </a:rPr>
              <a:t>few (</a:t>
            </a:r>
            <a:r>
              <a:rPr lang="ru-RU" sz="2200" b="1" u="sng" dirty="0" err="1">
                <a:latin typeface="+mn-lt"/>
              </a:rPr>
              <a:t>небагато</a:t>
            </a:r>
            <a:r>
              <a:rPr lang="ru-RU" sz="2200" b="1" u="sng" dirty="0">
                <a:latin typeface="+mn-lt"/>
              </a:rPr>
              <a:t>), </a:t>
            </a:r>
            <a:r>
              <a:rPr lang="en-US" sz="2200" b="1" i="1" u="sng" dirty="0">
                <a:latin typeface="+mn-lt"/>
              </a:rPr>
              <a:t>little </a:t>
            </a:r>
            <a:r>
              <a:rPr lang="en-US" sz="2200" b="1" u="sng" dirty="0">
                <a:latin typeface="+mn-lt"/>
              </a:rPr>
              <a:t>(</a:t>
            </a:r>
            <a:r>
              <a:rPr lang="ru-RU" sz="2200" b="1" u="sng" dirty="0">
                <a:latin typeface="+mn-lt"/>
              </a:rPr>
              <a:t>мало), </a:t>
            </a:r>
            <a:r>
              <a:rPr lang="en-US" sz="2200" b="1" i="1" u="sng" dirty="0">
                <a:latin typeface="+mn-lt"/>
              </a:rPr>
              <a:t>hardly </a:t>
            </a:r>
            <a:r>
              <a:rPr lang="en-US" sz="2200" b="1" u="sng" dirty="0">
                <a:latin typeface="+mn-lt"/>
              </a:rPr>
              <a:t>(</a:t>
            </a:r>
            <a:r>
              <a:rPr lang="ru-RU" sz="2200" b="1" u="sng" dirty="0" err="1">
                <a:latin typeface="+mn-lt"/>
              </a:rPr>
              <a:t>майже</a:t>
            </a:r>
            <a:r>
              <a:rPr lang="ru-RU" sz="2200" b="1" u="sng" dirty="0">
                <a:latin typeface="+mn-lt"/>
              </a:rPr>
              <a:t> </a:t>
            </a:r>
            <a:r>
              <a:rPr lang="ru-RU" sz="2200" b="1" u="sng" dirty="0" err="1">
                <a:latin typeface="+mn-lt"/>
              </a:rPr>
              <a:t>ні</a:t>
            </a:r>
            <a:r>
              <a:rPr lang="ru-RU" sz="2200" b="1" u="sng" dirty="0">
                <a:latin typeface="+mn-lt"/>
              </a:rPr>
              <a:t>) </a:t>
            </a:r>
            <a:r>
              <a:rPr lang="ru-RU" sz="2200" dirty="0" err="1">
                <a:latin typeface="+mn-lt"/>
              </a:rPr>
              <a:t>тощо</a:t>
            </a:r>
            <a:r>
              <a:rPr lang="ru-RU" sz="2200" dirty="0">
                <a:latin typeface="+mn-lt"/>
              </a:rPr>
              <a:t>.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 з </a:t>
            </a:r>
            <a:r>
              <a:rPr lang="ru-RU" sz="2200" dirty="0" err="1">
                <a:latin typeface="+mn-lt"/>
              </a:rPr>
              <a:t>цими</a:t>
            </a:r>
            <a:r>
              <a:rPr lang="ru-RU" sz="2200" dirty="0">
                <a:latin typeface="+mn-lt"/>
              </a:rPr>
              <a:t> словами </a:t>
            </a:r>
            <a:r>
              <a:rPr lang="ru-RU" sz="2200" dirty="0" err="1">
                <a:latin typeface="+mn-lt"/>
              </a:rPr>
              <a:t>лише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виглядають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стверджувальними</a:t>
            </a:r>
            <a:r>
              <a:rPr lang="ru-RU" sz="2200" dirty="0">
                <a:latin typeface="+mn-lt"/>
              </a:rPr>
              <a:t>!</a:t>
            </a:r>
            <a:endParaRPr lang="en-US" sz="2200" dirty="0">
              <a:latin typeface="+mn-lt"/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2. </a:t>
            </a:r>
            <a:r>
              <a:rPr lang="ru-RU" sz="2200" dirty="0" err="1">
                <a:latin typeface="+mn-lt"/>
              </a:rPr>
              <a:t>Якщо</a:t>
            </a:r>
            <a:r>
              <a:rPr lang="ru-RU" sz="2200" dirty="0">
                <a:latin typeface="+mn-lt"/>
              </a:rPr>
              <a:t> Ви не </a:t>
            </a:r>
            <a:r>
              <a:rPr lang="ru-RU" sz="2200" dirty="0" err="1">
                <a:latin typeface="+mn-lt"/>
              </a:rPr>
              <a:t>розумієте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ключового</a:t>
            </a:r>
            <a:r>
              <a:rPr lang="ru-RU" sz="2200" dirty="0">
                <a:latin typeface="+mn-lt"/>
              </a:rPr>
              <a:t> слова </a:t>
            </a:r>
            <a:r>
              <a:rPr lang="ru-RU" sz="2200" dirty="0" err="1">
                <a:latin typeface="+mn-lt"/>
              </a:rPr>
              <a:t>або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фрази</a:t>
            </a:r>
            <a:r>
              <a:rPr lang="ru-RU" sz="2200" dirty="0">
                <a:latin typeface="+mn-lt"/>
              </a:rPr>
              <a:t>, без </a:t>
            </a:r>
            <a:r>
              <a:rPr lang="ru-RU" sz="2200" dirty="0" err="1">
                <a:latin typeface="+mn-lt"/>
              </a:rPr>
              <a:t>яких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неможливо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зрозуміти</a:t>
            </a:r>
            <a:r>
              <a:rPr lang="ru-RU" sz="2200" dirty="0">
                <a:latin typeface="+mn-lt"/>
              </a:rPr>
              <a:t> текст, </a:t>
            </a:r>
            <a:r>
              <a:rPr lang="ru-RU" sz="2200" dirty="0" err="1">
                <a:latin typeface="+mn-lt"/>
              </a:rPr>
              <a:t>спробуйте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здогадатися</a:t>
            </a:r>
            <a:r>
              <a:rPr lang="ru-RU" sz="2200" dirty="0">
                <a:latin typeface="+mn-lt"/>
              </a:rPr>
              <a:t> про </a:t>
            </a:r>
            <a:r>
              <a:rPr lang="ru-RU" sz="2200" dirty="0" err="1">
                <a:latin typeface="+mn-lt"/>
              </a:rPr>
              <a:t>його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значення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за </a:t>
            </a:r>
            <a:r>
              <a:rPr lang="ru-RU" sz="2200" b="1" dirty="0" err="1">
                <a:latin typeface="+mn-lt"/>
              </a:rPr>
              <a:t>допомогою</a:t>
            </a:r>
            <a:r>
              <a:rPr lang="ru-RU" sz="2200" b="1" dirty="0">
                <a:latin typeface="+mn-lt"/>
              </a:rPr>
              <a:t> контексту </a:t>
            </a:r>
            <a:r>
              <a:rPr lang="ru-RU" sz="2200" dirty="0">
                <a:latin typeface="+mn-lt"/>
              </a:rPr>
              <a:t>– </a:t>
            </a:r>
            <a:r>
              <a:rPr lang="ru-RU" sz="2200" b="1" dirty="0">
                <a:latin typeface="+mn-lt"/>
              </a:rPr>
              <a:t>прочитайте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до та </a:t>
            </a:r>
            <a:r>
              <a:rPr lang="ru-RU" sz="2200" b="1" dirty="0" err="1">
                <a:latin typeface="+mn-lt"/>
              </a:rPr>
              <a:t>після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того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, яке </a:t>
            </a:r>
            <a:r>
              <a:rPr lang="ru-RU" sz="2200" dirty="0" err="1">
                <a:latin typeface="+mn-lt"/>
              </a:rPr>
              <a:t>містить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незрозумілу</a:t>
            </a:r>
            <a:r>
              <a:rPr lang="ru-RU" sz="2200" dirty="0">
                <a:latin typeface="+mn-lt"/>
              </a:rPr>
              <a:t> для Вас фразу/слово.</a:t>
            </a:r>
            <a:endParaRPr lang="en-US" sz="2200" dirty="0">
              <a:latin typeface="+mn-lt"/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</a:t>
            </a:r>
            <a:r>
              <a:rPr lang="ru-RU" sz="2200" dirty="0">
                <a:latin typeface="+mn-lt"/>
              </a:rPr>
              <a:t>3. </a:t>
            </a:r>
            <a:r>
              <a:rPr lang="ru-RU" sz="2200" dirty="0" err="1">
                <a:latin typeface="+mn-lt"/>
              </a:rPr>
              <a:t>Звертайте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увагу</a:t>
            </a:r>
            <a:r>
              <a:rPr lang="ru-RU" sz="2200" dirty="0">
                <a:latin typeface="+mn-lt"/>
              </a:rPr>
              <a:t> на </a:t>
            </a:r>
            <a:r>
              <a:rPr lang="ru-RU" sz="2200" dirty="0" err="1">
                <a:latin typeface="+mn-lt"/>
              </a:rPr>
              <a:t>згадані</a:t>
            </a:r>
            <a:r>
              <a:rPr lang="ru-RU" sz="2200" dirty="0">
                <a:latin typeface="+mn-lt"/>
              </a:rPr>
              <a:t> в </a:t>
            </a:r>
            <a:r>
              <a:rPr lang="ru-RU" sz="2200" dirty="0" err="1">
                <a:latin typeface="+mn-lt"/>
              </a:rPr>
              <a:t>тексті</a:t>
            </a:r>
            <a:r>
              <a:rPr lang="ru-RU" sz="2200" dirty="0">
                <a:latin typeface="+mn-lt"/>
              </a:rPr>
              <a:t>:</a:t>
            </a:r>
            <a:endParaRPr lang="en-US" sz="2200" dirty="0">
              <a:latin typeface="+mn-lt"/>
            </a:endParaRP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</a:t>
            </a:r>
            <a:r>
              <a:rPr lang="ru-RU" sz="2200" b="1" dirty="0" err="1">
                <a:latin typeface="+mn-lt"/>
              </a:rPr>
              <a:t>дати</a:t>
            </a:r>
            <a:r>
              <a:rPr lang="ru-RU" sz="2200" b="1" dirty="0">
                <a:latin typeface="+mn-lt"/>
              </a:rPr>
              <a:t>, </a:t>
            </a:r>
            <a:r>
              <a:rPr lang="ru-RU" sz="2200" b="1" dirty="0" err="1">
                <a:latin typeface="+mn-lt"/>
              </a:rPr>
              <a:t>прислівники</a:t>
            </a:r>
            <a:r>
              <a:rPr lang="ru-RU" sz="2200" b="1" dirty="0">
                <a:latin typeface="+mn-lt"/>
              </a:rPr>
              <a:t> часу, </a:t>
            </a:r>
            <a:r>
              <a:rPr lang="ru-RU" sz="2200" dirty="0">
                <a:latin typeface="+mn-lt"/>
              </a:rPr>
              <a:t>напр. </a:t>
            </a:r>
            <a:r>
              <a:rPr lang="en-US" sz="2200" dirty="0">
                <a:latin typeface="+mn-lt"/>
              </a:rPr>
              <a:t>later on, afterwards, earlier on, a few days after that </a:t>
            </a:r>
            <a:r>
              <a:rPr lang="ru-RU" sz="2200" dirty="0" err="1">
                <a:latin typeface="+mn-lt"/>
              </a:rPr>
              <a:t>тощо</a:t>
            </a:r>
            <a:r>
              <a:rPr lang="ru-RU" sz="2200" dirty="0">
                <a:latin typeface="+mn-lt"/>
              </a:rPr>
              <a:t>;</a:t>
            </a: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 </a:t>
            </a:r>
            <a:r>
              <a:rPr lang="ru-RU" sz="2200" b="1" dirty="0" err="1">
                <a:latin typeface="+mn-lt"/>
              </a:rPr>
              <a:t>речення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зі</a:t>
            </a:r>
            <a:r>
              <a:rPr lang="ru-RU" sz="2200" b="1" dirty="0">
                <a:latin typeface="+mn-lt"/>
              </a:rPr>
              <a:t> словами</a:t>
            </a:r>
            <a:r>
              <a:rPr lang="ru-RU" sz="2200" dirty="0">
                <a:latin typeface="+mn-lt"/>
              </a:rPr>
              <a:t> </a:t>
            </a:r>
            <a:r>
              <a:rPr lang="en-US" sz="2200" dirty="0">
                <a:latin typeface="+mn-lt"/>
              </a:rPr>
              <a:t>after, before, while;</a:t>
            </a: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 </a:t>
            </a:r>
            <a:r>
              <a:rPr lang="ru-RU" sz="2200" b="1" dirty="0" err="1">
                <a:latin typeface="+mn-lt"/>
              </a:rPr>
              <a:t>речення</a:t>
            </a:r>
            <a:r>
              <a:rPr lang="ru-RU" sz="2200" b="1" dirty="0">
                <a:latin typeface="+mn-lt"/>
              </a:rPr>
              <a:t>, </a:t>
            </a:r>
            <a:r>
              <a:rPr lang="ru-RU" sz="2200" b="1" dirty="0" err="1">
                <a:latin typeface="+mn-lt"/>
              </a:rPr>
              <a:t>що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передають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значення</a:t>
            </a:r>
            <a:r>
              <a:rPr lang="ru-RU" sz="2200" b="1" dirty="0">
                <a:latin typeface="+mn-lt"/>
              </a:rPr>
              <a:t> причини </a:t>
            </a:r>
            <a:r>
              <a:rPr lang="ru-RU" sz="2200" b="1" dirty="0" err="1">
                <a:latin typeface="+mn-lt"/>
              </a:rPr>
              <a:t>або</a:t>
            </a:r>
            <a:r>
              <a:rPr lang="ru-RU" sz="2200" b="1" dirty="0">
                <a:latin typeface="+mn-lt"/>
              </a:rPr>
              <a:t> результату,</a:t>
            </a:r>
            <a:r>
              <a:rPr lang="ru-RU" sz="2200" dirty="0">
                <a:latin typeface="+mn-lt"/>
              </a:rPr>
              <a:t> напр. </a:t>
            </a:r>
            <a:r>
              <a:rPr lang="ru-RU" sz="2200" dirty="0" err="1">
                <a:latin typeface="+mn-lt"/>
              </a:rPr>
              <a:t>містять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такі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фрази</a:t>
            </a:r>
            <a:r>
              <a:rPr lang="ru-RU" sz="2200" dirty="0">
                <a:latin typeface="+mn-lt"/>
              </a:rPr>
              <a:t>, як </a:t>
            </a:r>
            <a:r>
              <a:rPr lang="en-US" sz="2200" dirty="0">
                <a:latin typeface="+mn-lt"/>
              </a:rPr>
              <a:t>as a result of, due to, because;</a:t>
            </a: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 </a:t>
            </a:r>
            <a:r>
              <a:rPr lang="ru-RU" sz="2200" b="1" dirty="0" err="1">
                <a:latin typeface="+mn-lt"/>
              </a:rPr>
              <a:t>речення</a:t>
            </a:r>
            <a:r>
              <a:rPr lang="ru-RU" sz="2200" b="1" dirty="0">
                <a:latin typeface="+mn-lt"/>
              </a:rPr>
              <a:t> з </a:t>
            </a:r>
            <a:r>
              <a:rPr lang="ru-RU" sz="2200" b="1" dirty="0" err="1">
                <a:latin typeface="+mn-lt"/>
              </a:rPr>
              <a:t>дієсловами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у </a:t>
            </a:r>
            <a:r>
              <a:rPr lang="en-US" sz="2200" dirty="0">
                <a:latin typeface="+mn-lt"/>
              </a:rPr>
              <a:t>Past Perfect, </a:t>
            </a:r>
            <a:r>
              <a:rPr lang="ru-RU" sz="2200" dirty="0" err="1">
                <a:latin typeface="+mn-lt"/>
              </a:rPr>
              <a:t>які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передбачають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 err="1">
                <a:latin typeface="+mn-lt"/>
              </a:rPr>
              <a:t>що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якась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дія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відбулася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раніше</a:t>
            </a:r>
            <a:r>
              <a:rPr lang="ru-RU" sz="2200" dirty="0">
                <a:latin typeface="+mn-lt"/>
              </a:rPr>
              <a:t> за </a:t>
            </a:r>
            <a:r>
              <a:rPr lang="ru-RU" sz="2200" dirty="0" err="1">
                <a:latin typeface="+mn-lt"/>
              </a:rPr>
              <a:t>іншу</a:t>
            </a:r>
            <a:r>
              <a:rPr lang="ru-RU" sz="2200" dirty="0">
                <a:latin typeface="+mn-lt"/>
              </a:rPr>
              <a:t>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547813" y="4149725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547813" y="48688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547813" y="522922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547813" y="623728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71450"/>
            <a:ext cx="7885112" cy="7078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300" dirty="0">
                <a:latin typeface="+mn-lt"/>
              </a:rPr>
              <a:t>       4. </a:t>
            </a:r>
            <a:r>
              <a:rPr lang="ru-RU" sz="2300" dirty="0" err="1">
                <a:latin typeface="+mn-lt"/>
              </a:rPr>
              <a:t>Звертайте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увагу</a:t>
            </a:r>
            <a:r>
              <a:rPr lang="ru-RU" sz="2300" dirty="0">
                <a:latin typeface="+mn-lt"/>
              </a:rPr>
              <a:t> на </a:t>
            </a:r>
            <a:r>
              <a:rPr lang="ru-RU" sz="2300" b="1" dirty="0">
                <a:latin typeface="+mn-lt"/>
              </a:rPr>
              <a:t>слова, </a:t>
            </a:r>
            <a:r>
              <a:rPr lang="ru-RU" sz="2300" b="1" dirty="0" err="1">
                <a:latin typeface="+mn-lt"/>
              </a:rPr>
              <a:t>які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модифікують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значення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слів</a:t>
            </a:r>
            <a:r>
              <a:rPr lang="ru-RU" sz="2300" b="1" dirty="0">
                <a:latin typeface="+mn-lt"/>
              </a:rPr>
              <a:t>,</a:t>
            </a:r>
            <a:r>
              <a:rPr lang="ru-RU" sz="2300" dirty="0">
                <a:latin typeface="+mn-lt"/>
              </a:rPr>
              <a:t> а </a:t>
            </a:r>
            <a:r>
              <a:rPr lang="ru-RU" sz="2300" dirty="0" err="1">
                <a:latin typeface="+mn-lt"/>
              </a:rPr>
              <a:t>отже</a:t>
            </a:r>
            <a:r>
              <a:rPr lang="ru-RU" sz="2300" dirty="0">
                <a:latin typeface="+mn-lt"/>
              </a:rPr>
              <a:t> і </a:t>
            </a:r>
            <a:r>
              <a:rPr lang="ru-RU" sz="2300" dirty="0" err="1">
                <a:latin typeface="+mn-lt"/>
              </a:rPr>
              <a:t>цілого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. </a:t>
            </a:r>
            <a:r>
              <a:rPr lang="ru-RU" sz="2300" dirty="0" err="1">
                <a:latin typeface="+mn-lt"/>
              </a:rPr>
              <a:t>Це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можуть</a:t>
            </a:r>
            <a:r>
              <a:rPr lang="ru-RU" sz="2300" dirty="0">
                <a:latin typeface="+mn-lt"/>
              </a:rPr>
              <a:t> бути </a:t>
            </a:r>
            <a:r>
              <a:rPr lang="ru-RU" sz="2300" dirty="0" err="1">
                <a:latin typeface="+mn-lt"/>
              </a:rPr>
              <a:t>такі</a:t>
            </a:r>
            <a:r>
              <a:rPr lang="ru-RU" sz="2300" dirty="0">
                <a:latin typeface="+mn-lt"/>
              </a:rPr>
              <a:t> слова, як</a:t>
            </a:r>
          </a:p>
          <a:p>
            <a:pPr algn="just">
              <a:defRPr/>
            </a:pPr>
            <a:r>
              <a:rPr lang="en-US" sz="2300" i="1" dirty="0">
                <a:latin typeface="+mn-lt"/>
              </a:rPr>
              <a:t>quite, rather, fairly, significantly, even;</a:t>
            </a:r>
            <a:endParaRPr lang="en-US" sz="2300" dirty="0">
              <a:latin typeface="+mn-lt"/>
            </a:endParaRPr>
          </a:p>
          <a:p>
            <a:pPr>
              <a:defRPr/>
            </a:pPr>
            <a:r>
              <a:rPr lang="en-US" sz="2300" i="1" dirty="0">
                <a:latin typeface="+mn-lt"/>
              </a:rPr>
              <a:t>probably, certainly, perhaps, likely; also, as well, equally, similarly, at all;</a:t>
            </a:r>
            <a:endParaRPr lang="en-US" sz="2300" dirty="0">
              <a:latin typeface="+mn-lt"/>
            </a:endParaRPr>
          </a:p>
          <a:p>
            <a:pPr>
              <a:defRPr/>
            </a:pPr>
            <a:r>
              <a:rPr lang="en-US" sz="2300" i="1" dirty="0">
                <a:latin typeface="+mn-lt"/>
              </a:rPr>
              <a:t>unfortunately, surprisingly, luckily; both, neither, none, either</a:t>
            </a:r>
            <a:r>
              <a:rPr lang="en-US" sz="2300" dirty="0">
                <a:latin typeface="+mn-lt"/>
              </a:rPr>
              <a:t>.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     5. </a:t>
            </a:r>
            <a:r>
              <a:rPr lang="ru-RU" sz="2300" dirty="0" err="1">
                <a:latin typeface="+mn-lt"/>
              </a:rPr>
              <a:t>Читаючи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художній</a:t>
            </a:r>
            <a:r>
              <a:rPr lang="ru-RU" sz="2300" b="1" dirty="0">
                <a:latin typeface="+mn-lt"/>
              </a:rPr>
              <a:t> текст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звертайте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увагу</a:t>
            </a:r>
            <a:r>
              <a:rPr lang="ru-RU" sz="2300" dirty="0">
                <a:latin typeface="+mn-lt"/>
              </a:rPr>
              <a:t> на:</a:t>
            </a:r>
            <a:r>
              <a:rPr lang="en-US" sz="2300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en-US" sz="2300" b="1" dirty="0">
                <a:latin typeface="+mn-lt"/>
              </a:rPr>
              <a:t>      </a:t>
            </a:r>
            <a:r>
              <a:rPr lang="ru-RU" sz="2300" b="1" dirty="0">
                <a:latin typeface="+mn-lt"/>
              </a:rPr>
              <a:t>слова книжного стилю</a:t>
            </a:r>
            <a:r>
              <a:rPr lang="ru-RU" sz="2300" dirty="0">
                <a:latin typeface="+mn-lt"/>
              </a:rPr>
              <a:t>,</a:t>
            </a:r>
            <a:r>
              <a:rPr lang="en-US" sz="2300" dirty="0">
                <a:latin typeface="+mn-lt"/>
              </a:rPr>
              <a:t> </a:t>
            </a:r>
            <a:r>
              <a:rPr lang="ru-RU" sz="2300" dirty="0">
                <a:latin typeface="+mn-lt"/>
              </a:rPr>
              <a:t>напр. </a:t>
            </a:r>
            <a:r>
              <a:rPr lang="en-US" sz="2300" dirty="0">
                <a:latin typeface="+mn-lt"/>
              </a:rPr>
              <a:t> </a:t>
            </a:r>
            <a:r>
              <a:rPr lang="en-US" sz="2300" i="1" dirty="0">
                <a:latin typeface="+mn-lt"/>
              </a:rPr>
              <a:t>stare </a:t>
            </a:r>
            <a:r>
              <a:rPr lang="ru-RU" sz="2300" dirty="0" err="1">
                <a:latin typeface="+mn-lt"/>
              </a:rPr>
              <a:t>замість</a:t>
            </a:r>
            <a:r>
              <a:rPr lang="ru-RU" sz="2300" dirty="0">
                <a:latin typeface="+mn-lt"/>
              </a:rPr>
              <a:t> </a:t>
            </a:r>
            <a:r>
              <a:rPr lang="en-US" sz="2300" i="1" dirty="0">
                <a:latin typeface="+mn-lt"/>
              </a:rPr>
              <a:t>look</a:t>
            </a:r>
            <a:r>
              <a:rPr lang="en-US" sz="2300" dirty="0">
                <a:latin typeface="+mn-lt"/>
              </a:rPr>
              <a:t>, </a:t>
            </a:r>
            <a:r>
              <a:rPr lang="en-US" sz="2300" i="1" dirty="0">
                <a:latin typeface="+mn-lt"/>
              </a:rPr>
              <a:t>stroll </a:t>
            </a:r>
            <a:r>
              <a:rPr lang="ru-RU" sz="2300" dirty="0" err="1">
                <a:latin typeface="+mn-lt"/>
              </a:rPr>
              <a:t>замість</a:t>
            </a:r>
            <a:r>
              <a:rPr lang="ru-RU" sz="2300" dirty="0">
                <a:latin typeface="+mn-lt"/>
              </a:rPr>
              <a:t> </a:t>
            </a:r>
            <a:r>
              <a:rPr lang="en-US" sz="2300" i="1" dirty="0">
                <a:latin typeface="+mn-lt"/>
              </a:rPr>
              <a:t>walk</a:t>
            </a:r>
            <a:r>
              <a:rPr lang="en-US" sz="2300" dirty="0">
                <a:latin typeface="+mn-lt"/>
              </a:rPr>
              <a:t>;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     </a:t>
            </a:r>
            <a:r>
              <a:rPr lang="ru-RU" sz="2300" b="1" dirty="0" err="1">
                <a:latin typeface="+mn-lt"/>
              </a:rPr>
              <a:t>дієслова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що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визначають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>
                <a:latin typeface="+mn-lt"/>
              </a:rPr>
              <a:t>тип </a:t>
            </a:r>
            <a:r>
              <a:rPr lang="ru-RU" sz="2300" b="1" dirty="0" err="1">
                <a:latin typeface="+mn-lt"/>
              </a:rPr>
              <a:t>або</a:t>
            </a:r>
            <a:r>
              <a:rPr lang="ru-RU" sz="2300" b="1" dirty="0">
                <a:latin typeface="+mn-lt"/>
              </a:rPr>
              <a:t> тон </a:t>
            </a:r>
            <a:r>
              <a:rPr lang="ru-RU" sz="2300" b="1" dirty="0" err="1">
                <a:latin typeface="+mn-lt"/>
              </a:rPr>
              <a:t>висловлення</a:t>
            </a:r>
            <a:r>
              <a:rPr lang="ru-RU" sz="2300" dirty="0">
                <a:latin typeface="+mn-lt"/>
              </a:rPr>
              <a:t>, напр. </a:t>
            </a:r>
            <a:r>
              <a:rPr lang="en-US" sz="2300" i="1" dirty="0">
                <a:latin typeface="+mn-lt"/>
              </a:rPr>
              <a:t>shout, cry out, reply, order, whisper, enquire</a:t>
            </a:r>
            <a:r>
              <a:rPr lang="en-US" sz="2300" dirty="0">
                <a:latin typeface="+mn-lt"/>
              </a:rPr>
              <a:t>;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     </a:t>
            </a:r>
            <a:r>
              <a:rPr lang="ru-RU" sz="2300" b="1" dirty="0" err="1">
                <a:latin typeface="+mn-lt"/>
              </a:rPr>
              <a:t>прислівники</a:t>
            </a:r>
            <a:r>
              <a:rPr lang="ru-RU" sz="2300" dirty="0">
                <a:latin typeface="+mn-lt"/>
              </a:rPr>
              <a:t>, напр. </a:t>
            </a:r>
            <a:r>
              <a:rPr lang="en-US" sz="2300" i="1" dirty="0">
                <a:latin typeface="+mn-lt"/>
              </a:rPr>
              <a:t>He said quietly/sarcastically</a:t>
            </a:r>
            <a:r>
              <a:rPr lang="en-US" sz="2300" dirty="0">
                <a:latin typeface="+mn-lt"/>
              </a:rPr>
              <a:t>,      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     </a:t>
            </a:r>
            <a:r>
              <a:rPr lang="ru-RU" sz="2300" b="1" dirty="0" err="1">
                <a:latin typeface="+mn-lt"/>
              </a:rPr>
              <a:t>прикметники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ужиті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зі</a:t>
            </a:r>
            <a:r>
              <a:rPr lang="ru-RU" sz="2300" dirty="0">
                <a:latin typeface="+mn-lt"/>
              </a:rPr>
              <a:t> словами </a:t>
            </a:r>
            <a:r>
              <a:rPr lang="en-US" sz="2300" i="1" dirty="0">
                <a:latin typeface="+mn-lt"/>
              </a:rPr>
              <a:t>voice, way, manner</a:t>
            </a:r>
            <a:r>
              <a:rPr lang="en-US" sz="2300" dirty="0">
                <a:latin typeface="+mn-lt"/>
              </a:rPr>
              <a:t>, </a:t>
            </a:r>
            <a:r>
              <a:rPr lang="ru-RU" sz="2300" dirty="0">
                <a:latin typeface="+mn-lt"/>
              </a:rPr>
              <a:t>напр. </a:t>
            </a:r>
            <a:r>
              <a:rPr lang="en-US" sz="2300" i="1" dirty="0">
                <a:latin typeface="+mn-lt"/>
              </a:rPr>
              <a:t>He said in a rude manner </a:t>
            </a:r>
            <a:r>
              <a:rPr lang="ru-RU" sz="2300" dirty="0">
                <a:latin typeface="+mn-lt"/>
              </a:rPr>
              <a:t>і </a:t>
            </a:r>
            <a:endParaRPr lang="en-US" sz="2300" dirty="0">
              <a:latin typeface="+mn-lt"/>
            </a:endParaRPr>
          </a:p>
          <a:p>
            <a:pPr>
              <a:defRPr/>
            </a:pPr>
            <a:r>
              <a:rPr lang="en-US" sz="2300" dirty="0">
                <a:latin typeface="+mn-lt"/>
              </a:rPr>
              <a:t>      </a:t>
            </a:r>
            <a:r>
              <a:rPr lang="ru-RU" sz="2300" b="1" dirty="0" err="1">
                <a:latin typeface="+mn-lt"/>
              </a:rPr>
              <a:t>такі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, як </a:t>
            </a:r>
            <a:r>
              <a:rPr lang="en-US" sz="2300" i="1" dirty="0">
                <a:latin typeface="+mn-lt"/>
              </a:rPr>
              <a:t>His face went red, He trembled with fear </a:t>
            </a:r>
            <a:r>
              <a:rPr lang="en-US" sz="2300" dirty="0">
                <a:latin typeface="+mn-lt"/>
              </a:rPr>
              <a:t>– </a:t>
            </a:r>
            <a:r>
              <a:rPr lang="ru-RU" sz="2300" dirty="0">
                <a:latin typeface="+mn-lt"/>
              </a:rPr>
              <a:t>вони </a:t>
            </a:r>
            <a:r>
              <a:rPr lang="ru-RU" sz="2300" dirty="0" err="1">
                <a:latin typeface="+mn-lt"/>
              </a:rPr>
              <a:t>також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визначають</a:t>
            </a:r>
            <a:r>
              <a:rPr lang="ru-RU" sz="2300" dirty="0">
                <a:latin typeface="+mn-lt"/>
              </a:rPr>
              <a:t> тип </a:t>
            </a:r>
            <a:r>
              <a:rPr lang="ru-RU" sz="2300" dirty="0" err="1">
                <a:latin typeface="+mn-lt"/>
              </a:rPr>
              <a:t>або</a:t>
            </a:r>
            <a:r>
              <a:rPr lang="ru-RU" sz="2300" dirty="0">
                <a:latin typeface="+mn-lt"/>
              </a:rPr>
              <a:t> тон </a:t>
            </a:r>
            <a:r>
              <a:rPr lang="ru-RU" sz="2300" dirty="0" err="1">
                <a:latin typeface="+mn-lt"/>
              </a:rPr>
              <a:t>висловлення</a:t>
            </a:r>
            <a:r>
              <a:rPr lang="ru-RU" sz="2300" dirty="0">
                <a:latin typeface="+mn-lt"/>
              </a:rPr>
              <a:t>;</a:t>
            </a:r>
          </a:p>
          <a:p>
            <a:pPr>
              <a:defRPr/>
            </a:pPr>
            <a:r>
              <a:rPr lang="en-US" sz="2300" dirty="0">
                <a:latin typeface="+mn-lt"/>
              </a:rPr>
              <a:t>      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b="1" dirty="0">
                <a:latin typeface="+mn-lt"/>
              </a:rPr>
              <a:t> з </a:t>
            </a:r>
            <a:r>
              <a:rPr lang="ru-RU" sz="2300" b="1" dirty="0" err="1">
                <a:latin typeface="+mn-lt"/>
              </a:rPr>
              <a:t>фразовими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дієсловами</a:t>
            </a:r>
            <a:r>
              <a:rPr lang="ru-RU" sz="2300" dirty="0">
                <a:latin typeface="+mn-lt"/>
              </a:rPr>
              <a:t>: вони </a:t>
            </a:r>
            <a:r>
              <a:rPr lang="ru-RU" sz="2300" dirty="0" err="1">
                <a:latin typeface="+mn-lt"/>
              </a:rPr>
              <a:t>зазвичай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мають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відповідники</a:t>
            </a:r>
            <a:r>
              <a:rPr lang="ru-RU" sz="2300" dirty="0">
                <a:latin typeface="+mn-lt"/>
              </a:rPr>
              <a:t>, напр. </a:t>
            </a:r>
            <a:r>
              <a:rPr lang="en-US" sz="2300" i="1" dirty="0">
                <a:latin typeface="+mn-lt"/>
              </a:rPr>
              <a:t>work out </a:t>
            </a:r>
            <a:r>
              <a:rPr lang="ru-RU" sz="2300" dirty="0" err="1">
                <a:latin typeface="+mn-lt"/>
              </a:rPr>
              <a:t>означає</a:t>
            </a:r>
            <a:r>
              <a:rPr lang="ru-RU" sz="2300" dirty="0">
                <a:latin typeface="+mn-lt"/>
              </a:rPr>
              <a:t> </a:t>
            </a:r>
            <a:r>
              <a:rPr lang="en-US" sz="2300" i="1" dirty="0">
                <a:latin typeface="+mn-lt"/>
              </a:rPr>
              <a:t>solve, be successful</a:t>
            </a:r>
            <a:r>
              <a:rPr lang="en-US" sz="2300" dirty="0">
                <a:latin typeface="+mn-lt"/>
              </a:rPr>
              <a:t>.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1547813" y="306863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547813" y="37893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547813" y="44370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547813" y="479742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547813" y="55165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547813" y="623728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71450"/>
            <a:ext cx="7885112" cy="6865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встановлення відповідності між заголовком і текстом</a:t>
            </a:r>
            <a:endParaRPr lang="en-US" sz="2500">
              <a:latin typeface="Book Antiqua" pitchFamily="18" charset="0"/>
            </a:endParaRPr>
          </a:p>
          <a:p>
            <a:pPr algn="just"/>
            <a:r>
              <a:rPr lang="ru-RU" sz="2300">
                <a:latin typeface="Times New Roman" pitchFamily="18" charset="0"/>
              </a:rPr>
              <a:t>Виконуючи це завдання, </a:t>
            </a:r>
            <a:r>
              <a:rPr lang="ru-RU" sz="23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пам’ятайте</a:t>
            </a:r>
            <a:r>
              <a:rPr lang="ru-RU" sz="2300">
                <a:latin typeface="Times New Roman" pitchFamily="18" charset="0"/>
              </a:rPr>
              <a:t>, що </a:t>
            </a:r>
            <a:r>
              <a:rPr lang="ru-RU" sz="2300" b="1">
                <a:latin typeface="Times New Roman" pitchFamily="18" charset="0"/>
              </a:rPr>
              <a:t>заголовок – це основна думка всього абзацу / тексту</a:t>
            </a:r>
            <a:r>
              <a:rPr lang="ru-RU" sz="2300">
                <a:latin typeface="Times New Roman" pitchFamily="18" charset="0"/>
              </a:rPr>
              <a:t>, а не його фрагмента або однієї з висловлених в ньому думок. </a:t>
            </a:r>
            <a:r>
              <a:rPr lang="ru-RU" sz="23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Звертайте увагу</a:t>
            </a:r>
            <a:r>
              <a:rPr lang="ru-RU" sz="2300">
                <a:latin typeface="Times New Roman" pitchFamily="18" charset="0"/>
              </a:rPr>
              <a:t> на </a:t>
            </a:r>
            <a:r>
              <a:rPr lang="ru-RU" sz="2300" b="1">
                <a:latin typeface="Times New Roman" pitchFamily="18" charset="0"/>
              </a:rPr>
              <a:t>слова в заголовках, які з’являються також у змісті даного тексту / фрагменту тексту (або їх синоніми)</a:t>
            </a:r>
            <a:r>
              <a:rPr lang="ru-RU" sz="2300">
                <a:latin typeface="Times New Roman" pitchFamily="18" charset="0"/>
              </a:rPr>
              <a:t>: зазвичай, це пастка, оскільки дана інформація є у фрагменті, але не визначає його головної думки!</a:t>
            </a:r>
          </a:p>
          <a:p>
            <a:pPr algn="just"/>
            <a:r>
              <a:rPr lang="ru-RU" sz="2300" b="1" u="sng">
                <a:latin typeface="Times New Roman" pitchFamily="18" charset="0"/>
              </a:rPr>
              <a:t>Пам’ятайте: правильна відповідь найчастіше є перефразованим реченням із завдання.</a:t>
            </a:r>
          </a:p>
          <a:p>
            <a:pPr algn="just"/>
            <a:r>
              <a:rPr lang="en-US" sz="2100">
                <a:latin typeface="Book Antiqua" pitchFamily="18" charset="0"/>
              </a:rPr>
              <a:t>1. </a:t>
            </a:r>
            <a:r>
              <a:rPr lang="ru-RU" sz="2100">
                <a:latin typeface="Times New Roman" pitchFamily="18" charset="0"/>
              </a:rPr>
              <a:t>Швидко перегляньте тексти/абзаци тексту, щоб зрозуміти їх основну тему.</a:t>
            </a:r>
          </a:p>
          <a:p>
            <a:pPr algn="just"/>
            <a:r>
              <a:rPr lang="en-US" sz="2100">
                <a:latin typeface="Book Antiqua" pitchFamily="18" charset="0"/>
              </a:rPr>
              <a:t>2. </a:t>
            </a:r>
            <a:r>
              <a:rPr lang="ru-RU" sz="2100">
                <a:latin typeface="Times New Roman" pitchFamily="18" charset="0"/>
              </a:rPr>
              <a:t>Уважно прочитайте заголовки та виділіть в них ключові слова.</a:t>
            </a:r>
            <a:endParaRPr lang="en-US" sz="2100">
              <a:latin typeface="Book Antiqua" pitchFamily="18" charset="0"/>
            </a:endParaRPr>
          </a:p>
          <a:p>
            <a:pPr algn="just"/>
            <a:r>
              <a:rPr lang="en-US" sz="2100">
                <a:latin typeface="Book Antiqua" pitchFamily="18" charset="0"/>
              </a:rPr>
              <a:t>3. </a:t>
            </a:r>
            <a:r>
              <a:rPr lang="ru-RU" sz="2100">
                <a:latin typeface="Times New Roman" pitchFamily="18" charset="0"/>
              </a:rPr>
              <a:t>Спробуйте передбачити, про що може йти мова в тексті під тим чи іншим заголовком.</a:t>
            </a:r>
          </a:p>
          <a:p>
            <a:pPr algn="just"/>
            <a:r>
              <a:rPr lang="en-US" sz="2100">
                <a:latin typeface="Book Antiqua" pitchFamily="18" charset="0"/>
              </a:rPr>
              <a:t>4. </a:t>
            </a:r>
            <a:r>
              <a:rPr lang="ru-RU" sz="2100">
                <a:latin typeface="Times New Roman" pitchFamily="18" charset="0"/>
              </a:rPr>
              <a:t>Виділіть в текстах/абзацах ключові слова або фрази та співвіднесіть їх з ключовими словами у заголовках.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55563"/>
            <a:ext cx="7885112" cy="67976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встановлення відповідності між заголовком і текстом </a:t>
            </a:r>
            <a:endParaRPr lang="en-US" sz="2500">
              <a:latin typeface="Book Antiqua" pitchFamily="18" charset="0"/>
            </a:endParaRPr>
          </a:p>
          <a:p>
            <a:pPr algn="just"/>
            <a:r>
              <a:rPr lang="en-US" sz="2500">
                <a:latin typeface="Book Antiqua" pitchFamily="18" charset="0"/>
              </a:rPr>
              <a:t>5. </a:t>
            </a:r>
            <a:r>
              <a:rPr lang="ru-RU" sz="2500">
                <a:latin typeface="Times New Roman" pitchFamily="18" charset="0"/>
              </a:rPr>
              <a:t>Підберіть заголовок, який, на Вашу думку, відповідає тому чи іншому тексту/абзацу.</a:t>
            </a:r>
          </a:p>
          <a:p>
            <a:pPr algn="just"/>
            <a:r>
              <a:rPr lang="en-US" sz="2500">
                <a:latin typeface="Book Antiqua" pitchFamily="18" charset="0"/>
              </a:rPr>
              <a:t>6. </a:t>
            </a:r>
            <a:r>
              <a:rPr lang="ru-RU" sz="2500">
                <a:latin typeface="Times New Roman" pitchFamily="18" charset="0"/>
              </a:rPr>
              <a:t>Пам`ятайте, що в тексті та відповідному йому заголовку одна і та сама ідея може бути виражена різними словами. Не обирайте відповідь лише тому, що у ній є слово, ідентичне слову у тексті!</a:t>
            </a:r>
          </a:p>
          <a:p>
            <a:pPr algn="just"/>
            <a:r>
              <a:rPr lang="en-US" sz="2500">
                <a:latin typeface="Book Antiqua" pitchFamily="18" charset="0"/>
              </a:rPr>
              <a:t>7. </a:t>
            </a:r>
            <a:r>
              <a:rPr lang="ru-RU" sz="2500">
                <a:latin typeface="Times New Roman" pitchFamily="18" charset="0"/>
              </a:rPr>
              <a:t>Не звертайте увагу на незнайомі слова, якщо вони не заважають розумінню основної думки.</a:t>
            </a:r>
          </a:p>
          <a:p>
            <a:pPr algn="just"/>
            <a:r>
              <a:rPr lang="en-US" sz="2500">
                <a:latin typeface="Book Antiqua" pitchFamily="18" charset="0"/>
              </a:rPr>
              <a:t>8. </a:t>
            </a:r>
            <a:r>
              <a:rPr lang="ru-RU" sz="2500">
                <a:latin typeface="Times New Roman" pitchFamily="18" charset="0"/>
              </a:rPr>
              <a:t>Не хвилюйтеся, якщо, на Вашу думку, до тексту підходять два заголовка та більше. Вдумливо прочитайте інші тексти, підбираючи до них назви – поступово до кожного тексту буде підібраний відповідний заголовок.</a:t>
            </a:r>
          </a:p>
          <a:p>
            <a:pPr algn="just"/>
            <a:r>
              <a:rPr lang="en-US" sz="2500">
                <a:latin typeface="Book Antiqua" pitchFamily="18" charset="0"/>
              </a:rPr>
              <a:t>9. </a:t>
            </a:r>
            <a:r>
              <a:rPr lang="ru-RU" sz="2500">
                <a:latin typeface="Times New Roman" pitchFamily="18" charset="0"/>
              </a:rPr>
              <a:t>Пам’ятайте: у завданні три заголовка є зайвими.</a:t>
            </a:r>
            <a:endParaRPr lang="en-US" sz="2500">
              <a:latin typeface="Book Antiqua" pitchFamily="18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160338"/>
            <a:ext cx="7885112" cy="679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endParaRPr lang="en-US" sz="2500" b="1" dirty="0">
              <a:latin typeface="Times New Roman" pitchFamily="18" charset="0"/>
            </a:endParaRPr>
          </a:p>
          <a:p>
            <a:pPr algn="ctr"/>
            <a:r>
              <a:rPr lang="ru-RU" sz="2500" b="1" dirty="0" err="1">
                <a:latin typeface="Times New Roman" pitchFamily="18" charset="0"/>
              </a:rPr>
              <a:t>Завдання</a:t>
            </a:r>
            <a:r>
              <a:rPr lang="ru-RU" sz="2500" b="1" dirty="0">
                <a:latin typeface="Times New Roman" pitchFamily="18" charset="0"/>
              </a:rPr>
              <a:t> з </a:t>
            </a:r>
            <a:r>
              <a:rPr lang="ru-RU" sz="2500" b="1" dirty="0" err="1">
                <a:latin typeface="Times New Roman" pitchFamily="18" charset="0"/>
              </a:rPr>
              <a:t>вибором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однієї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правильної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відповіді</a:t>
            </a:r>
            <a:endParaRPr lang="en-US" sz="2500" b="1" dirty="0">
              <a:latin typeface="Book Antiqua" pitchFamily="18" charset="0"/>
            </a:endParaRPr>
          </a:p>
          <a:p>
            <a:pPr algn="ctr"/>
            <a:endParaRPr lang="en-US" sz="2500" dirty="0">
              <a:latin typeface="Book Antiqua" pitchFamily="18" charset="0"/>
            </a:endParaRPr>
          </a:p>
          <a:p>
            <a:pPr algn="just"/>
            <a:r>
              <a:rPr lang="en-US" sz="2500" dirty="0">
                <a:latin typeface="Book Antiqua" pitchFamily="18" charset="0"/>
              </a:rPr>
              <a:t>    1. </a:t>
            </a:r>
            <a:r>
              <a:rPr lang="ru-RU" sz="2500" dirty="0">
                <a:latin typeface="Times New Roman" pitchFamily="18" charset="0"/>
              </a:rPr>
              <a:t>Прочитайте заголовок та </a:t>
            </a:r>
            <a:r>
              <a:rPr lang="ru-RU" sz="2500" dirty="0" err="1">
                <a:latin typeface="Times New Roman" pitchFamily="18" charset="0"/>
              </a:rPr>
              <a:t>швидко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перегляньте</a:t>
            </a:r>
            <a:r>
              <a:rPr lang="ru-RU" sz="2500" dirty="0">
                <a:latin typeface="Times New Roman" pitchFamily="18" charset="0"/>
              </a:rPr>
              <a:t> текст, </a:t>
            </a:r>
            <a:r>
              <a:rPr lang="ru-RU" sz="2500" dirty="0" err="1">
                <a:latin typeface="Times New Roman" pitchFamily="18" charset="0"/>
              </a:rPr>
              <a:t>щоб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отримати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загальне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уявлення</a:t>
            </a:r>
            <a:r>
              <a:rPr lang="ru-RU" sz="2500" b="1" dirty="0">
                <a:latin typeface="Times New Roman" pitchFamily="18" charset="0"/>
              </a:rPr>
              <a:t> про </a:t>
            </a:r>
            <a:r>
              <a:rPr lang="ru-RU" sz="2500" b="1" dirty="0" err="1">
                <a:latin typeface="Times New Roman" pitchFamily="18" charset="0"/>
              </a:rPr>
              <a:t>його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зміст</a:t>
            </a:r>
            <a:r>
              <a:rPr lang="ru-RU" sz="2500" dirty="0">
                <a:latin typeface="Times New Roman" pitchFamily="18" charset="0"/>
              </a:rPr>
              <a:t>. Не </a:t>
            </a:r>
            <a:r>
              <a:rPr lang="ru-RU" sz="2500" dirty="0" err="1">
                <a:latin typeface="Times New Roman" pitchFamily="18" charset="0"/>
              </a:rPr>
              <a:t>зупиняйтеся</a:t>
            </a:r>
            <a:r>
              <a:rPr lang="ru-RU" sz="2500" dirty="0">
                <a:latin typeface="Times New Roman" pitchFamily="18" charset="0"/>
              </a:rPr>
              <a:t> на словах, </a:t>
            </a:r>
            <a:r>
              <a:rPr lang="ru-RU" sz="2500" dirty="0" err="1">
                <a:latin typeface="Times New Roman" pitchFamily="18" charset="0"/>
              </a:rPr>
              <a:t>значення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яких</a:t>
            </a:r>
            <a:r>
              <a:rPr lang="ru-RU" sz="2500" dirty="0">
                <a:latin typeface="Times New Roman" pitchFamily="18" charset="0"/>
              </a:rPr>
              <a:t> Ви не </a:t>
            </a:r>
            <a:r>
              <a:rPr lang="ru-RU" sz="2500" dirty="0" err="1">
                <a:latin typeface="Times New Roman" pitchFamily="18" charset="0"/>
              </a:rPr>
              <a:t>розумієте</a:t>
            </a:r>
            <a:r>
              <a:rPr lang="ru-RU" sz="2500" dirty="0">
                <a:latin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</a:rPr>
              <a:t>вдумуйтеся</a:t>
            </a:r>
            <a:r>
              <a:rPr lang="ru-RU" sz="2500" dirty="0">
                <a:latin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</a:rPr>
              <a:t>загальний</a:t>
            </a:r>
            <a:r>
              <a:rPr lang="ru-RU" sz="2500" dirty="0">
                <a:latin typeface="Times New Roman" pitchFamily="18" charset="0"/>
              </a:rPr>
              <a:t> </a:t>
            </a:r>
            <a:r>
              <a:rPr lang="ru-RU" sz="2500" i="1" dirty="0" err="1">
                <a:latin typeface="Times New Roman" pitchFamily="18" charset="0"/>
              </a:rPr>
              <a:t>з</a:t>
            </a:r>
            <a:r>
              <a:rPr lang="ru-RU" sz="2500" dirty="0" err="1">
                <a:latin typeface="Times New Roman" pitchFamily="18" charset="0"/>
              </a:rPr>
              <a:t>міст</a:t>
            </a:r>
            <a:r>
              <a:rPr lang="ru-RU" sz="2500" dirty="0">
                <a:latin typeface="Times New Roman" pitchFamily="18" charset="0"/>
              </a:rPr>
              <a:t> тексту.</a:t>
            </a:r>
          </a:p>
          <a:p>
            <a:pPr algn="just"/>
            <a:r>
              <a:rPr lang="en-US" sz="2500" dirty="0">
                <a:latin typeface="Book Antiqua" pitchFamily="18" charset="0"/>
              </a:rPr>
              <a:t>   2. </a:t>
            </a:r>
            <a:r>
              <a:rPr lang="ru-RU" sz="2500" b="1" dirty="0">
                <a:latin typeface="Times New Roman" pitchFamily="18" charset="0"/>
              </a:rPr>
              <a:t>Прочитайте </a:t>
            </a:r>
            <a:r>
              <a:rPr lang="ru-RU" sz="2500" b="1" dirty="0" err="1">
                <a:latin typeface="Times New Roman" pitchFamily="18" charset="0"/>
              </a:rPr>
              <a:t>запитання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</a:rPr>
              <a:t>до тексту, не </a:t>
            </a:r>
            <a:r>
              <a:rPr lang="ru-RU" sz="2500" dirty="0" err="1">
                <a:latin typeface="Times New Roman" pitchFamily="18" charset="0"/>
              </a:rPr>
              <a:t>дивлячись</a:t>
            </a:r>
            <a:r>
              <a:rPr lang="ru-RU" sz="2500" dirty="0">
                <a:latin typeface="Times New Roman" pitchFamily="18" charset="0"/>
              </a:rPr>
              <a:t> на </a:t>
            </a:r>
            <a:r>
              <a:rPr lang="ru-RU" sz="2500" dirty="0" err="1">
                <a:latin typeface="Times New Roman" pitchFamily="18" charset="0"/>
              </a:rPr>
              <a:t>запропоновані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варіанти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відповідей</a:t>
            </a:r>
            <a:r>
              <a:rPr lang="ru-RU" sz="2500" dirty="0">
                <a:latin typeface="Times New Roman" pitchFamily="18" charset="0"/>
              </a:rPr>
              <a:t>. </a:t>
            </a:r>
            <a:r>
              <a:rPr lang="ru-RU" sz="2500" b="1" dirty="0">
                <a:latin typeface="Times New Roman" pitchFamily="18" charset="0"/>
              </a:rPr>
              <a:t>Подумайте, </a:t>
            </a:r>
            <a:r>
              <a:rPr lang="ru-RU" sz="2500" b="1" dirty="0" err="1">
                <a:latin typeface="Times New Roman" pitchFamily="18" charset="0"/>
              </a:rPr>
              <a:t>якою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може</a:t>
            </a:r>
            <a:r>
              <a:rPr lang="ru-RU" sz="2500" b="1" dirty="0">
                <a:latin typeface="Times New Roman" pitchFamily="18" charset="0"/>
              </a:rPr>
              <a:t> бути правильна </a:t>
            </a:r>
            <a:r>
              <a:rPr lang="ru-RU" sz="2500" b="1" dirty="0" err="1">
                <a:latin typeface="Times New Roman" pitchFamily="18" charset="0"/>
              </a:rPr>
              <a:t>відповідь</a:t>
            </a:r>
            <a:r>
              <a:rPr lang="ru-RU" sz="2500" dirty="0">
                <a:latin typeface="Times New Roman" pitchFamily="18" charset="0"/>
              </a:rPr>
              <a:t>.</a:t>
            </a:r>
          </a:p>
          <a:p>
            <a:pPr algn="just"/>
            <a:r>
              <a:rPr lang="en-US" sz="2500" dirty="0">
                <a:latin typeface="Book Antiqua" pitchFamily="18" charset="0"/>
              </a:rPr>
              <a:t>   3. </a:t>
            </a:r>
            <a:r>
              <a:rPr lang="ru-RU" sz="2500" b="1" dirty="0">
                <a:latin typeface="Times New Roman" pitchFamily="18" charset="0"/>
              </a:rPr>
              <a:t>Прочитайте </a:t>
            </a:r>
            <a:r>
              <a:rPr lang="ru-RU" sz="2500" b="1" dirty="0" err="1">
                <a:latin typeface="Times New Roman" pitchFamily="18" charset="0"/>
              </a:rPr>
              <a:t>варіанти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відповідей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</a:rPr>
              <a:t>та </a:t>
            </a:r>
            <a:r>
              <a:rPr lang="ru-RU" sz="2500" dirty="0" err="1">
                <a:latin typeface="Times New Roman" pitchFamily="18" charset="0"/>
              </a:rPr>
              <a:t>відповідну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частину</a:t>
            </a:r>
            <a:r>
              <a:rPr lang="ru-RU" sz="2500" dirty="0">
                <a:latin typeface="Times New Roman" pitchFamily="18" charset="0"/>
              </a:rPr>
              <a:t> тексту. </a:t>
            </a:r>
            <a:r>
              <a:rPr lang="ru-RU" sz="2500" dirty="0" err="1">
                <a:latin typeface="Times New Roman" pitchFamily="18" charset="0"/>
              </a:rPr>
              <a:t>Оберіть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варіант</a:t>
            </a:r>
            <a:r>
              <a:rPr lang="ru-RU" sz="2500" dirty="0">
                <a:latin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</a:rPr>
              <a:t>який</a:t>
            </a:r>
            <a:r>
              <a:rPr lang="ru-RU" sz="2500" dirty="0">
                <a:latin typeface="Times New Roman" pitchFamily="18" charset="0"/>
              </a:rPr>
              <a:t> Ви </a:t>
            </a:r>
            <a:r>
              <a:rPr lang="ru-RU" sz="2500" dirty="0" err="1">
                <a:latin typeface="Times New Roman" pitchFamily="18" charset="0"/>
              </a:rPr>
              <a:t>вважаєте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правильним</a:t>
            </a:r>
            <a:r>
              <a:rPr lang="ru-RU" sz="2500" dirty="0">
                <a:latin typeface="Times New Roman" pitchFamily="18" charset="0"/>
              </a:rPr>
              <a:t>.</a:t>
            </a:r>
          </a:p>
          <a:p>
            <a:pPr algn="just"/>
            <a:r>
              <a:rPr lang="en-US" sz="2500" dirty="0">
                <a:latin typeface="Book Antiqua" pitchFamily="18" charset="0"/>
              </a:rPr>
              <a:t>   4. </a:t>
            </a:r>
            <a:r>
              <a:rPr lang="ru-RU" sz="2500" b="1" dirty="0" err="1">
                <a:latin typeface="Times New Roman" pitchFamily="18" charset="0"/>
              </a:rPr>
              <a:t>Проаналізуйте</a:t>
            </a:r>
            <a:r>
              <a:rPr lang="ru-RU" sz="2500" b="1" dirty="0">
                <a:latin typeface="Times New Roman" pitchFamily="18" charset="0"/>
              </a:rPr>
              <a:t>,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</a:rPr>
              <a:t>чому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інші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</a:rPr>
              <a:t>варіанти</a:t>
            </a:r>
            <a:r>
              <a:rPr lang="ru-RU" sz="2500" b="1" dirty="0">
                <a:latin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</a:rPr>
              <a:t>не </a:t>
            </a:r>
            <a:r>
              <a:rPr lang="ru-RU" sz="2500" dirty="0" err="1">
                <a:latin typeface="Times New Roman" pitchFamily="18" charset="0"/>
              </a:rPr>
              <a:t>можуть</a:t>
            </a:r>
            <a:r>
              <a:rPr lang="ru-RU" sz="2500" dirty="0">
                <a:latin typeface="Times New Roman" pitchFamily="18" charset="0"/>
              </a:rPr>
              <a:t> бути </a:t>
            </a:r>
            <a:r>
              <a:rPr lang="ru-RU" sz="2500" dirty="0" err="1">
                <a:latin typeface="Times New Roman" pitchFamily="18" charset="0"/>
              </a:rPr>
              <a:t>правильними</a:t>
            </a:r>
            <a:r>
              <a:rPr lang="ru-RU" sz="2500" dirty="0">
                <a:latin typeface="Times New Roman" pitchFamily="18" charset="0"/>
              </a:rPr>
              <a:t>.</a:t>
            </a:r>
          </a:p>
          <a:p>
            <a:r>
              <a:rPr lang="en-US" sz="2500" dirty="0">
                <a:latin typeface="Book Antiqua" pitchFamily="18" charset="0"/>
              </a:rPr>
              <a:t>   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36513"/>
            <a:ext cx="7885112" cy="6416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з вибором однієї правильної відповіді</a:t>
            </a:r>
            <a:endParaRPr lang="en-US" sz="2500" b="1">
              <a:latin typeface="Times New Roman" pitchFamily="18" charset="0"/>
            </a:endParaRPr>
          </a:p>
          <a:p>
            <a:pPr algn="ctr"/>
            <a:endParaRPr lang="en-US" sz="2500">
              <a:latin typeface="Book Antiqua" pitchFamily="18" charset="0"/>
            </a:endParaRPr>
          </a:p>
          <a:p>
            <a:pPr algn="just"/>
            <a:r>
              <a:rPr lang="en-US" sz="2500">
                <a:latin typeface="Book Antiqua" pitchFamily="18" charset="0"/>
              </a:rPr>
              <a:t>   5. </a:t>
            </a:r>
            <a:r>
              <a:rPr lang="ru-RU" sz="2500">
                <a:latin typeface="Times New Roman" pitchFamily="18" charset="0"/>
              </a:rPr>
              <a:t>Зверніть увагу на те, що в усіх запропонованих варіантах відповіді </a:t>
            </a:r>
            <a:r>
              <a:rPr lang="ru-RU" sz="2500" b="1">
                <a:latin typeface="Times New Roman" pitchFamily="18" charset="0"/>
              </a:rPr>
              <a:t>можуть бути слова та словосполучення, які є у тексті</a:t>
            </a:r>
            <a:r>
              <a:rPr lang="ru-RU" sz="2500">
                <a:latin typeface="Times New Roman" pitchFamily="18" charset="0"/>
              </a:rPr>
              <a:t>, тому уважно прочитайте запитання та відповідну частину тексту. Варіанти можуть відрізнятися </a:t>
            </a:r>
            <a:r>
              <a:rPr lang="ru-RU" sz="2500" b="1">
                <a:latin typeface="Times New Roman" pitchFamily="18" charset="0"/>
              </a:rPr>
              <a:t>єдиною деталлю </a:t>
            </a:r>
            <a:r>
              <a:rPr lang="ru-RU" sz="2500">
                <a:latin typeface="Times New Roman" pitchFamily="18" charset="0"/>
              </a:rPr>
              <a:t>– саме цю деталь і потрібно знайти в тексті, що дозволить вірно зробити вибір.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 6. </a:t>
            </a:r>
            <a:r>
              <a:rPr lang="ru-RU" sz="2500">
                <a:latin typeface="Times New Roman" pitchFamily="18" charset="0"/>
              </a:rPr>
              <a:t>Пам’ятайте, що обраний варіант відповіді має ґрунтуватись </a:t>
            </a:r>
            <a:r>
              <a:rPr lang="ru-RU" sz="2500" b="1">
                <a:latin typeface="Times New Roman" pitchFamily="18" charset="0"/>
              </a:rPr>
              <a:t>виключно на змісті тексту</a:t>
            </a:r>
            <a:r>
              <a:rPr lang="ru-RU" sz="2500">
                <a:latin typeface="Times New Roman" pitchFamily="18" charset="0"/>
              </a:rPr>
              <a:t>.</a:t>
            </a:r>
            <a:r>
              <a:rPr lang="ru-RU" sz="2500" i="1">
                <a:latin typeface="Times New Roman" pitchFamily="18" charset="0"/>
              </a:rPr>
              <a:t> Варіант може бути правильним і логічним, але не відповідати на конкретне запитання. </a:t>
            </a:r>
            <a:r>
              <a:rPr lang="ru-RU" sz="2500" b="1" i="1">
                <a:latin typeface="Times New Roman" pitchFamily="18" charset="0"/>
              </a:rPr>
              <a:t>Не вибирай відповідь, якщо ти лише гадаєш, що вона є логічною, або витікає з твоїх знань по темі!!!</a:t>
            </a:r>
            <a:endParaRPr lang="ru-RU" sz="2500">
              <a:latin typeface="Times New Roman" pitchFamily="18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1341</Words>
  <Application>Microsoft Office PowerPoint</Application>
  <PresentationFormat>Экран (4:3)</PresentationFormat>
  <Paragraphs>181</Paragraphs>
  <Slides>27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132</cp:revision>
  <cp:lastPrinted>2019-11-22T09:48:21Z</cp:lastPrinted>
  <dcterms:created xsi:type="dcterms:W3CDTF">2019-02-20T08:06:51Z</dcterms:created>
  <dcterms:modified xsi:type="dcterms:W3CDTF">2024-01-02T21:03:12Z</dcterms:modified>
</cp:coreProperties>
</file>