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4" r:id="rId11"/>
    <p:sldId id="265" r:id="rId12"/>
    <p:sldId id="266" r:id="rId13"/>
    <p:sldId id="267" r:id="rId1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40" autoAdjust="0"/>
  </p:normalViewPr>
  <p:slideViewPr>
    <p:cSldViewPr>
      <p:cViewPr varScale="1">
        <p:scale>
          <a:sx n="101" d="100"/>
          <a:sy n="101" d="100"/>
        </p:scale>
        <p:origin x="144" y="5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41998-8940-454E-B915-CF61037722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5E5BB-99B8-465E-9F86-E1118643D32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1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E5BB-99B8-465E-9F86-E1118643D32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411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E5BB-99B8-465E-9F86-E1118643D32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52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E5BB-99B8-465E-9F86-E1118643D32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91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E5BB-99B8-465E-9F86-E1118643D32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14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35" y="0"/>
            <a:ext cx="12132564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49355" y="0"/>
            <a:ext cx="1342644" cy="145388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44428" y="0"/>
            <a:ext cx="1147570" cy="106070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00784" y="430000"/>
            <a:ext cx="2938145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89770" y="154014"/>
            <a:ext cx="8277225" cy="467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39310" y="1622367"/>
            <a:ext cx="6221095" cy="4750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20.png"/><Relationship Id="rId10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Кафедра</a:t>
            </a:r>
            <a:r>
              <a:rPr spc="-35" dirty="0"/>
              <a:t> </a:t>
            </a:r>
            <a:r>
              <a:rPr dirty="0"/>
              <a:t>таксації</a:t>
            </a:r>
            <a:r>
              <a:rPr spc="-25" dirty="0"/>
              <a:t> </a:t>
            </a:r>
            <a:r>
              <a:rPr dirty="0"/>
              <a:t>лісу</a:t>
            </a:r>
            <a:r>
              <a:rPr spc="-30" dirty="0"/>
              <a:t> </a:t>
            </a:r>
            <a:r>
              <a:rPr dirty="0"/>
              <a:t>та</a:t>
            </a:r>
            <a:r>
              <a:rPr spc="-20" dirty="0"/>
              <a:t> </a:t>
            </a:r>
            <a:r>
              <a:rPr dirty="0"/>
              <a:t>лісового</a:t>
            </a:r>
            <a:r>
              <a:rPr spc="-35" dirty="0"/>
              <a:t> </a:t>
            </a:r>
            <a:r>
              <a:rPr spc="-10" dirty="0"/>
              <a:t>менеджменту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83607" y="870966"/>
            <a:ext cx="5289550" cy="1165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985"/>
              </a:lnSpc>
              <a:spcBef>
                <a:spcPts val="105"/>
              </a:spcBef>
            </a:pPr>
            <a:r>
              <a:rPr sz="2900" dirty="0">
                <a:latin typeface="Microsoft Sans Serif"/>
                <a:cs typeface="Microsoft Sans Serif"/>
              </a:rPr>
              <a:t>Студентський</a:t>
            </a:r>
            <a:r>
              <a:rPr sz="2900" spc="-80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науковий</a:t>
            </a:r>
            <a:r>
              <a:rPr sz="2900" spc="-75" dirty="0">
                <a:latin typeface="Microsoft Sans Serif"/>
                <a:cs typeface="Microsoft Sans Serif"/>
              </a:rPr>
              <a:t> </a:t>
            </a:r>
            <a:r>
              <a:rPr sz="2900" spc="-10" dirty="0">
                <a:latin typeface="Microsoft Sans Serif"/>
                <a:cs typeface="Microsoft Sans Serif"/>
              </a:rPr>
              <a:t>гурток</a:t>
            </a:r>
            <a:endParaRPr sz="2900" dirty="0">
              <a:latin typeface="Microsoft Sans Serif"/>
              <a:cs typeface="Microsoft Sans Serif"/>
            </a:endParaRPr>
          </a:p>
          <a:p>
            <a:pPr marL="100330" algn="ctr">
              <a:lnSpc>
                <a:spcPts val="5985"/>
              </a:lnSpc>
            </a:pPr>
            <a:r>
              <a:rPr sz="5400" spc="-1015" dirty="0">
                <a:latin typeface="Microsoft Sans Serif"/>
                <a:cs typeface="Microsoft Sans Serif"/>
              </a:rPr>
              <a:t>“</a:t>
            </a:r>
            <a:r>
              <a:rPr sz="5400" i="1" spc="-1015" dirty="0">
                <a:latin typeface="Comic Sans MS" panose="030F0702030302020204" pitchFamily="66" charset="0"/>
                <a:cs typeface="Trebuchet MS"/>
              </a:rPr>
              <a:t>Smart</a:t>
            </a:r>
            <a:r>
              <a:rPr sz="5400" i="1" spc="-285" dirty="0">
                <a:latin typeface="Comic Sans MS" panose="030F0702030302020204" pitchFamily="66" charset="0"/>
                <a:cs typeface="Trebuchet MS"/>
              </a:rPr>
              <a:t> </a:t>
            </a:r>
            <a:r>
              <a:rPr sz="5400" i="1" spc="-930" dirty="0">
                <a:latin typeface="Comic Sans MS" panose="030F0702030302020204" pitchFamily="66" charset="0"/>
                <a:cs typeface="Trebuchet MS"/>
              </a:rPr>
              <a:t>Forester</a:t>
            </a:r>
            <a:r>
              <a:rPr sz="5400" spc="-930" dirty="0">
                <a:latin typeface="Comic Sans MS" panose="030F0702030302020204" pitchFamily="66" charset="0"/>
                <a:cs typeface="Microsoft Sans Serif"/>
              </a:rPr>
              <a:t>”</a:t>
            </a:r>
            <a:endParaRPr sz="5400" dirty="0">
              <a:latin typeface="Comic Sans MS" panose="030F0702030302020204" pitchFamily="66" charset="0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4526279"/>
            <a:chOff x="0" y="0"/>
            <a:chExt cx="12192000" cy="4526279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45068" y="4189476"/>
              <a:ext cx="224027" cy="1371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63328" y="4091940"/>
              <a:ext cx="688847" cy="43433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7911"/>
              <a:ext cx="1914143" cy="24002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39628" y="0"/>
              <a:ext cx="1452372" cy="14538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34700" y="0"/>
              <a:ext cx="1147571" cy="1060703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1557528" y="3671275"/>
            <a:ext cx="918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Результати діяльності гуртка за 2024-2025 </a:t>
            </a:r>
            <a:r>
              <a:rPr lang="uk-UA" sz="3200" dirty="0" err="1" smtClean="0">
                <a:solidFill>
                  <a:schemeClr val="bg1"/>
                </a:solidFill>
              </a:rPr>
              <a:t>н</a:t>
            </a:r>
            <a:r>
              <a:rPr lang="uk-UA" sz="3200" dirty="0" err="1">
                <a:solidFill>
                  <a:schemeClr val="bg1"/>
                </a:solidFill>
              </a:rPr>
              <a:t>.</a:t>
            </a:r>
            <a:r>
              <a:rPr lang="uk-UA" sz="3200" dirty="0" err="1" smtClean="0">
                <a:solidFill>
                  <a:schemeClr val="bg1"/>
                </a:solidFill>
              </a:rPr>
              <a:t>р</a:t>
            </a:r>
            <a:r>
              <a:rPr lang="uk-UA" sz="3200" dirty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988820" y="198120"/>
              <a:ext cx="8602980" cy="664845"/>
            </a:xfrm>
            <a:custGeom>
              <a:avLst/>
              <a:gdLst/>
              <a:ahLst/>
              <a:cxnLst/>
              <a:rect l="l" t="t" r="r" b="b"/>
              <a:pathLst>
                <a:path w="8602980" h="664844">
                  <a:moveTo>
                    <a:pt x="8602980" y="0"/>
                  </a:moveTo>
                  <a:lnTo>
                    <a:pt x="0" y="0"/>
                  </a:lnTo>
                  <a:lnTo>
                    <a:pt x="0" y="664463"/>
                  </a:lnTo>
                  <a:lnTo>
                    <a:pt x="8602980" y="664463"/>
                  </a:lnTo>
                  <a:lnTo>
                    <a:pt x="86029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8067" y="353568"/>
              <a:ext cx="5606795" cy="4526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0949" y="396158"/>
              <a:ext cx="5520766" cy="36662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68067" y="211327"/>
            <a:ext cx="8602980" cy="615553"/>
          </a:xfrm>
          <a:prstGeom prst="rect">
            <a:avLst/>
          </a:prstGeom>
          <a:ln w="12192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107950" algn="r">
              <a:lnSpc>
                <a:spcPts val="4785"/>
              </a:lnSpc>
            </a:pPr>
            <a:r>
              <a:rPr sz="4400" spc="-825" dirty="0">
                <a:latin typeface="Comic Sans MS" panose="030F0702030302020204" pitchFamily="66" charset="0"/>
              </a:rPr>
              <a:t>“</a:t>
            </a:r>
            <a:r>
              <a:rPr sz="4400" i="1" spc="-825" dirty="0">
                <a:latin typeface="Comic Sans MS" panose="030F0702030302020204" pitchFamily="66" charset="0"/>
                <a:cs typeface="Trebuchet MS"/>
              </a:rPr>
              <a:t>Smart</a:t>
            </a:r>
            <a:r>
              <a:rPr sz="4400" i="1" spc="-250" dirty="0">
                <a:latin typeface="Comic Sans MS" panose="030F0702030302020204" pitchFamily="66" charset="0"/>
                <a:cs typeface="Trebuchet MS"/>
              </a:rPr>
              <a:t> </a:t>
            </a:r>
            <a:r>
              <a:rPr sz="4400" i="1" spc="-755" dirty="0">
                <a:latin typeface="Comic Sans MS" panose="030F0702030302020204" pitchFamily="66" charset="0"/>
                <a:cs typeface="Trebuchet MS"/>
              </a:rPr>
              <a:t>Forester</a:t>
            </a:r>
            <a:r>
              <a:rPr sz="4400" spc="-755" dirty="0">
                <a:latin typeface="Comic Sans MS" panose="030F0702030302020204" pitchFamily="66" charset="0"/>
              </a:rPr>
              <a:t>”</a:t>
            </a:r>
            <a:endParaRPr sz="4400" dirty="0">
              <a:latin typeface="Comic Sans MS" panose="030F0702030302020204" pitchFamily="66" charset="0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39258" y="1450594"/>
            <a:ext cx="6835775" cy="4972050"/>
            <a:chOff x="5239258" y="1450594"/>
            <a:chExt cx="6835775" cy="4972050"/>
          </a:xfrm>
        </p:grpSpPr>
        <p:sp>
          <p:nvSpPr>
            <p:cNvPr id="8" name="object 8"/>
            <p:cNvSpPr/>
            <p:nvPr/>
          </p:nvSpPr>
          <p:spPr>
            <a:xfrm>
              <a:off x="5245608" y="1456944"/>
              <a:ext cx="6823075" cy="4959350"/>
            </a:xfrm>
            <a:custGeom>
              <a:avLst/>
              <a:gdLst/>
              <a:ahLst/>
              <a:cxnLst/>
              <a:rect l="l" t="t" r="r" b="b"/>
              <a:pathLst>
                <a:path w="6823075" h="4959350">
                  <a:moveTo>
                    <a:pt x="6822948" y="0"/>
                  </a:moveTo>
                  <a:lnTo>
                    <a:pt x="0" y="0"/>
                  </a:lnTo>
                  <a:lnTo>
                    <a:pt x="0" y="4959096"/>
                  </a:lnTo>
                  <a:lnTo>
                    <a:pt x="6822948" y="4959096"/>
                  </a:lnTo>
                  <a:lnTo>
                    <a:pt x="6822948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45608" y="1456944"/>
              <a:ext cx="6823075" cy="4959350"/>
            </a:xfrm>
            <a:custGeom>
              <a:avLst/>
              <a:gdLst/>
              <a:ahLst/>
              <a:cxnLst/>
              <a:rect l="l" t="t" r="r" b="b"/>
              <a:pathLst>
                <a:path w="6823075" h="4959350">
                  <a:moveTo>
                    <a:pt x="0" y="0"/>
                  </a:moveTo>
                  <a:lnTo>
                    <a:pt x="6822948" y="0"/>
                  </a:lnTo>
                  <a:lnTo>
                    <a:pt x="6822948" y="4959096"/>
                  </a:lnTo>
                  <a:lnTo>
                    <a:pt x="0" y="495909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615379" y="1423695"/>
            <a:ext cx="1372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території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97760" y="2830348"/>
            <a:ext cx="12922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засідань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37726" y="1423695"/>
            <a:ext cx="4917440" cy="224282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27965" marR="5080" indent="-228600">
              <a:lnSpc>
                <a:spcPts val="3030"/>
              </a:lnSpc>
              <a:spcBef>
                <a:spcPts val="470"/>
              </a:spcBef>
              <a:buChar char="-"/>
              <a:tabLst>
                <a:tab pos="227965" algn="l"/>
                <a:tab pos="2475865" algn="l"/>
                <a:tab pos="4402455" algn="l"/>
              </a:tabLst>
            </a:pPr>
            <a:r>
              <a:rPr sz="2800" spc="-10" dirty="0">
                <a:latin typeface="Calibri"/>
                <a:cs typeface="Calibri"/>
              </a:rPr>
              <a:t>Організація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екскурсій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по </a:t>
            </a:r>
            <a:r>
              <a:rPr sz="2800" dirty="0">
                <a:latin typeface="Calibri"/>
                <a:cs typeface="Calibri"/>
              </a:rPr>
              <a:t>університету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та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музеями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Києва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00"/>
              </a:spcBef>
              <a:buFont typeface="Calibri"/>
              <a:buChar char="-"/>
            </a:pPr>
            <a:endParaRPr sz="2800">
              <a:latin typeface="Calibri"/>
              <a:cs typeface="Calibri"/>
            </a:endParaRPr>
          </a:p>
          <a:p>
            <a:pPr marL="227965" marR="119380" indent="-228600">
              <a:lnSpc>
                <a:spcPts val="3030"/>
              </a:lnSpc>
              <a:buChar char="-"/>
              <a:tabLst>
                <a:tab pos="227965" algn="l"/>
                <a:tab pos="2545080" algn="l"/>
              </a:tabLst>
            </a:pPr>
            <a:r>
              <a:rPr sz="2800" spc="-10" dirty="0">
                <a:latin typeface="Calibri"/>
                <a:cs typeface="Calibri"/>
              </a:rPr>
              <a:t>Організація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систематичних гуртка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37726" y="4236999"/>
            <a:ext cx="6263005" cy="1473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0" indent="-228600">
              <a:lnSpc>
                <a:spcPct val="100000"/>
              </a:lnSpc>
              <a:spcBef>
                <a:spcPts val="95"/>
              </a:spcBef>
              <a:buChar char="-"/>
              <a:tabLst>
                <a:tab pos="228600" algn="l"/>
              </a:tabLst>
            </a:pPr>
            <a:r>
              <a:rPr sz="2800" dirty="0">
                <a:latin typeface="Calibri"/>
                <a:cs typeface="Calibri"/>
              </a:rPr>
              <a:t>Участь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в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екологічних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акціях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60"/>
              </a:spcBef>
              <a:buFont typeface="Calibri"/>
              <a:buChar char="-"/>
            </a:pPr>
            <a:endParaRPr sz="2800">
              <a:latin typeface="Calibri"/>
              <a:cs typeface="Calibri"/>
            </a:endParaRPr>
          </a:p>
          <a:p>
            <a:pPr marL="228600" indent="-228600">
              <a:lnSpc>
                <a:spcPct val="100000"/>
              </a:lnSpc>
              <a:buChar char="-"/>
              <a:tabLst>
                <a:tab pos="228600" algn="l"/>
              </a:tabLst>
            </a:pPr>
            <a:r>
              <a:rPr sz="2800" dirty="0">
                <a:latin typeface="Calibri"/>
                <a:cs typeface="Calibri"/>
              </a:rPr>
              <a:t>Проведення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майстер-</a:t>
            </a:r>
            <a:r>
              <a:rPr sz="2800" dirty="0">
                <a:latin typeface="Calibri"/>
                <a:cs typeface="Calibri"/>
              </a:rPr>
              <a:t>класів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та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тренінгів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782823" y="0"/>
            <a:ext cx="9409176" cy="6804659"/>
            <a:chOff x="2782823" y="0"/>
            <a:chExt cx="9409176" cy="6804659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49355" y="0"/>
              <a:ext cx="1342644" cy="145388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44428" y="0"/>
              <a:ext cx="1147570" cy="106070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82823" y="5190744"/>
              <a:ext cx="2150363" cy="1613915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395FA-95C4-98B3-D69D-9DACDE4EE9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95" y="1084018"/>
            <a:ext cx="4683788" cy="3492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FDAF5EE-DBD1-B411-7437-55C993A681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959" y="5183817"/>
            <a:ext cx="2382311" cy="1576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988820" y="198120"/>
              <a:ext cx="8602980" cy="664845"/>
            </a:xfrm>
            <a:custGeom>
              <a:avLst/>
              <a:gdLst/>
              <a:ahLst/>
              <a:cxnLst/>
              <a:rect l="l" t="t" r="r" b="b"/>
              <a:pathLst>
                <a:path w="8602980" h="664844">
                  <a:moveTo>
                    <a:pt x="8602980" y="0"/>
                  </a:moveTo>
                  <a:lnTo>
                    <a:pt x="0" y="0"/>
                  </a:lnTo>
                  <a:lnTo>
                    <a:pt x="0" y="664463"/>
                  </a:lnTo>
                  <a:lnTo>
                    <a:pt x="8602980" y="664463"/>
                  </a:lnTo>
                  <a:lnTo>
                    <a:pt x="86029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6144" y="414528"/>
              <a:ext cx="4390643" cy="3352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8686" y="457368"/>
              <a:ext cx="4304957" cy="2492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88820" y="198120"/>
            <a:ext cx="8602980" cy="664845"/>
          </a:xfrm>
          <a:prstGeom prst="rect">
            <a:avLst/>
          </a:prstGeom>
          <a:ln w="12192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210175">
              <a:lnSpc>
                <a:spcPts val="4785"/>
              </a:lnSpc>
            </a:pPr>
            <a:r>
              <a:rPr sz="4400" spc="-825" dirty="0"/>
              <a:t>“</a:t>
            </a:r>
            <a:r>
              <a:rPr sz="4400" i="1" spc="-825" dirty="0">
                <a:latin typeface="Trebuchet MS"/>
                <a:cs typeface="Trebuchet MS"/>
              </a:rPr>
              <a:t>Smart</a:t>
            </a:r>
            <a:r>
              <a:rPr sz="4400" i="1" spc="-229" dirty="0">
                <a:latin typeface="Trebuchet MS"/>
                <a:cs typeface="Trebuchet MS"/>
              </a:rPr>
              <a:t> </a:t>
            </a:r>
            <a:r>
              <a:rPr sz="4400" i="1" spc="-755" dirty="0">
                <a:latin typeface="Trebuchet MS"/>
                <a:cs typeface="Trebuchet MS"/>
              </a:rPr>
              <a:t>Forester</a:t>
            </a:r>
            <a:r>
              <a:rPr sz="4400" spc="-755" dirty="0"/>
              <a:t>”</a:t>
            </a:r>
            <a:endParaRPr sz="44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71290" y="1168653"/>
            <a:ext cx="8117840" cy="5543550"/>
            <a:chOff x="3971290" y="1168653"/>
            <a:chExt cx="8117840" cy="5543550"/>
          </a:xfrm>
        </p:grpSpPr>
        <p:sp>
          <p:nvSpPr>
            <p:cNvPr id="8" name="object 8"/>
            <p:cNvSpPr/>
            <p:nvPr/>
          </p:nvSpPr>
          <p:spPr>
            <a:xfrm>
              <a:off x="3977640" y="1175003"/>
              <a:ext cx="8105140" cy="5530850"/>
            </a:xfrm>
            <a:custGeom>
              <a:avLst/>
              <a:gdLst/>
              <a:ahLst/>
              <a:cxnLst/>
              <a:rect l="l" t="t" r="r" b="b"/>
              <a:pathLst>
                <a:path w="8105140" h="5530850">
                  <a:moveTo>
                    <a:pt x="8104631" y="0"/>
                  </a:moveTo>
                  <a:lnTo>
                    <a:pt x="0" y="0"/>
                  </a:lnTo>
                  <a:lnTo>
                    <a:pt x="0" y="5530596"/>
                  </a:lnTo>
                  <a:lnTo>
                    <a:pt x="8104631" y="5530596"/>
                  </a:lnTo>
                  <a:lnTo>
                    <a:pt x="8104631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77640" y="1175003"/>
              <a:ext cx="8105140" cy="5530850"/>
            </a:xfrm>
            <a:custGeom>
              <a:avLst/>
              <a:gdLst/>
              <a:ahLst/>
              <a:cxnLst/>
              <a:rect l="l" t="t" r="r" b="b"/>
              <a:pathLst>
                <a:path w="8105140" h="5530850">
                  <a:moveTo>
                    <a:pt x="0" y="0"/>
                  </a:moveTo>
                  <a:lnTo>
                    <a:pt x="8104631" y="0"/>
                  </a:lnTo>
                  <a:lnTo>
                    <a:pt x="8104631" y="5530596"/>
                  </a:lnTo>
                  <a:lnTo>
                    <a:pt x="0" y="5530596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055653" y="1147718"/>
            <a:ext cx="7949565" cy="77914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241300" marR="5080" indent="-228600">
              <a:lnSpc>
                <a:spcPts val="2810"/>
              </a:lnSpc>
              <a:spcBef>
                <a:spcPts val="455"/>
              </a:spcBef>
              <a:buFont typeface="Arial MT"/>
              <a:buChar char="•"/>
              <a:tabLst>
                <a:tab pos="241300" algn="l"/>
              </a:tabLst>
            </a:pPr>
            <a:r>
              <a:rPr sz="2600" dirty="0">
                <a:latin typeface="Calibri"/>
                <a:cs typeface="Calibri"/>
              </a:rPr>
              <a:t>Обмін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досвідом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зі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студентами,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щодо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збору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та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обробки </a:t>
            </a:r>
            <a:r>
              <a:rPr sz="2600" spc="-10" dirty="0" err="1">
                <a:latin typeface="Calibri"/>
                <a:cs typeface="Calibri"/>
              </a:rPr>
              <a:t>лісотаксаційної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10" dirty="0" err="1">
                <a:latin typeface="Calibri"/>
                <a:cs typeface="Calibri"/>
              </a:rPr>
              <a:t>інформації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40230" y="1987442"/>
            <a:ext cx="2586990" cy="77914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14300" marR="5080" indent="-102235">
              <a:lnSpc>
                <a:spcPts val="2810"/>
              </a:lnSpc>
              <a:spcBef>
                <a:spcPts val="455"/>
              </a:spcBef>
              <a:tabLst>
                <a:tab pos="819785" algn="l"/>
                <a:tab pos="2287270" algn="l"/>
              </a:tabLst>
            </a:pPr>
            <a:r>
              <a:rPr sz="2600" spc="-25" dirty="0">
                <a:latin typeface="Calibri"/>
                <a:cs typeface="Calibri"/>
              </a:rPr>
              <a:t>до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написання конференціях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та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92382" y="1987442"/>
            <a:ext cx="1310640" cy="77914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56515" marR="5080" indent="-44450">
              <a:lnSpc>
                <a:spcPts val="2810"/>
              </a:lnSpc>
              <a:spcBef>
                <a:spcPts val="455"/>
              </a:spcBef>
            </a:pPr>
            <a:r>
              <a:rPr sz="2600" spc="-10" dirty="0">
                <a:latin typeface="Calibri"/>
                <a:cs typeface="Calibri"/>
              </a:rPr>
              <a:t>наукових науково-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55653" y="1987442"/>
            <a:ext cx="3776979" cy="113538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240029" marR="5080" indent="-227965">
              <a:lnSpc>
                <a:spcPts val="2810"/>
              </a:lnSpc>
              <a:spcBef>
                <a:spcPts val="455"/>
              </a:spcBef>
              <a:buFont typeface="Arial MT"/>
              <a:buChar char="•"/>
              <a:tabLst>
                <a:tab pos="240029" algn="l"/>
                <a:tab pos="2032635" algn="l"/>
                <a:tab pos="2155190" algn="l"/>
                <a:tab pos="3428365" algn="l"/>
              </a:tabLst>
            </a:pPr>
            <a:r>
              <a:rPr sz="2600" spc="-10" dirty="0">
                <a:latin typeface="Calibri"/>
                <a:cs typeface="Calibri"/>
              </a:rPr>
              <a:t>Залучення</a:t>
            </a:r>
            <a:r>
              <a:rPr sz="2600" dirty="0">
                <a:latin typeface="Calibri"/>
                <a:cs typeface="Calibri"/>
              </a:rPr>
              <a:t>		</a:t>
            </a:r>
            <a:r>
              <a:rPr sz="2600" spc="-10" dirty="0">
                <a:latin typeface="Calibri"/>
                <a:cs typeface="Calibri"/>
              </a:rPr>
              <a:t>студентів публікацій,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10" dirty="0">
                <a:latin typeface="Calibri"/>
                <a:cs typeface="Calibri"/>
              </a:rPr>
              <a:t>виступів</a:t>
            </a:r>
            <a:r>
              <a:rPr sz="2600" dirty="0">
                <a:latin typeface="Calibri"/>
                <a:cs typeface="Calibri"/>
              </a:rPr>
              <a:t>	</a:t>
            </a:r>
            <a:r>
              <a:rPr sz="2600" spc="-25" dirty="0">
                <a:latin typeface="Calibri"/>
                <a:cs typeface="Calibri"/>
              </a:rPr>
              <a:t>на </a:t>
            </a:r>
            <a:r>
              <a:rPr sz="2600" dirty="0">
                <a:latin typeface="Calibri"/>
                <a:cs typeface="Calibri"/>
              </a:rPr>
              <a:t>дослідних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dirty="0" err="1">
                <a:latin typeface="Calibri"/>
                <a:cs typeface="Calibri"/>
              </a:rPr>
              <a:t>робіт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10" dirty="0" err="1">
                <a:latin typeface="Calibri"/>
                <a:cs typeface="Calibri"/>
              </a:rPr>
              <a:t>кафедри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55653" y="3185306"/>
            <a:ext cx="7948930" cy="352806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240665" marR="5080" indent="-228600" algn="just">
              <a:lnSpc>
                <a:spcPts val="2810"/>
              </a:lnSpc>
              <a:spcBef>
                <a:spcPts val="455"/>
              </a:spcBef>
              <a:buFont typeface="Arial MT"/>
              <a:buChar char="•"/>
              <a:tabLst>
                <a:tab pos="240665" algn="l"/>
              </a:tabLst>
            </a:pPr>
            <a:r>
              <a:rPr sz="2600" dirty="0">
                <a:latin typeface="Calibri"/>
                <a:cs typeface="Calibri"/>
              </a:rPr>
              <a:t>Отримання</a:t>
            </a:r>
            <a:r>
              <a:rPr sz="2600" spc="365" dirty="0">
                <a:latin typeface="Calibri"/>
                <a:cs typeface="Calibri"/>
              </a:rPr>
              <a:t>    </a:t>
            </a:r>
            <a:r>
              <a:rPr sz="2600" dirty="0">
                <a:latin typeface="Calibri"/>
                <a:cs typeface="Calibri"/>
              </a:rPr>
              <a:t>практичних</a:t>
            </a:r>
            <a:r>
              <a:rPr sz="2600" spc="370" dirty="0">
                <a:latin typeface="Calibri"/>
                <a:cs typeface="Calibri"/>
              </a:rPr>
              <a:t>    </a:t>
            </a:r>
            <a:r>
              <a:rPr sz="2600" dirty="0">
                <a:latin typeface="Calibri"/>
                <a:cs typeface="Calibri"/>
              </a:rPr>
              <a:t>навиків</a:t>
            </a:r>
            <a:r>
              <a:rPr sz="2600" spc="370" dirty="0">
                <a:latin typeface="Calibri"/>
                <a:cs typeface="Calibri"/>
              </a:rPr>
              <a:t>    </a:t>
            </a:r>
            <a:r>
              <a:rPr sz="2600" spc="-10" dirty="0">
                <a:latin typeface="Calibri"/>
                <a:cs typeface="Calibri"/>
              </a:rPr>
              <a:t>використання </a:t>
            </a:r>
            <a:r>
              <a:rPr sz="2600" dirty="0">
                <a:latin typeface="Calibri"/>
                <a:cs typeface="Calibri"/>
              </a:rPr>
              <a:t>сучасного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лісотаксаційного</a:t>
            </a:r>
            <a:r>
              <a:rPr sz="2600" spc="-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обладання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та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нормативно- довідкових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матеріалів</a:t>
            </a:r>
            <a:endParaRPr sz="2600" dirty="0">
              <a:latin typeface="Calibri"/>
              <a:cs typeface="Calibri"/>
            </a:endParaRPr>
          </a:p>
          <a:p>
            <a:pPr marL="240665" marR="5080" indent="-228600" algn="just">
              <a:lnSpc>
                <a:spcPts val="2810"/>
              </a:lnSpc>
              <a:spcBef>
                <a:spcPts val="990"/>
              </a:spcBef>
              <a:buFont typeface="Arial MT"/>
              <a:buChar char="•"/>
              <a:tabLst>
                <a:tab pos="240665" algn="l"/>
              </a:tabLst>
            </a:pPr>
            <a:r>
              <a:rPr sz="2600" spc="-40" dirty="0">
                <a:latin typeface="Calibri"/>
                <a:cs typeface="Calibri"/>
              </a:rPr>
              <a:t>Культурно-</a:t>
            </a:r>
            <a:r>
              <a:rPr sz="2600" dirty="0">
                <a:latin typeface="Calibri"/>
                <a:cs typeface="Calibri"/>
              </a:rPr>
              <a:t>просвітницька</a:t>
            </a:r>
            <a:r>
              <a:rPr sz="2600" spc="2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робота</a:t>
            </a:r>
            <a:r>
              <a:rPr sz="2600" spc="26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із</a:t>
            </a:r>
            <a:r>
              <a:rPr sz="2600" spc="2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студентами,</a:t>
            </a:r>
            <a:r>
              <a:rPr sz="2600" spc="26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щодо </a:t>
            </a:r>
            <a:r>
              <a:rPr sz="2600" dirty="0">
                <a:latin typeface="Calibri"/>
                <a:cs typeface="Calibri"/>
              </a:rPr>
              <a:t>популяризації</a:t>
            </a:r>
            <a:r>
              <a:rPr sz="2600" spc="3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знань</a:t>
            </a:r>
            <a:r>
              <a:rPr sz="2600" spc="3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про</a:t>
            </a:r>
            <a:r>
              <a:rPr sz="2600" spc="39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ліси</a:t>
            </a:r>
            <a:r>
              <a:rPr sz="2600" spc="39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серед</a:t>
            </a:r>
            <a:r>
              <a:rPr sz="2600" spc="380" dirty="0">
                <a:latin typeface="Calibri"/>
                <a:cs typeface="Calibri"/>
              </a:rPr>
              <a:t>  </a:t>
            </a:r>
            <a:r>
              <a:rPr sz="2600" spc="-10" dirty="0">
                <a:latin typeface="Calibri"/>
                <a:cs typeface="Calibri"/>
              </a:rPr>
              <a:t>потенційних вступників</a:t>
            </a:r>
            <a:endParaRPr sz="2600" dirty="0">
              <a:latin typeface="Calibri"/>
              <a:cs typeface="Calibri"/>
            </a:endParaRPr>
          </a:p>
          <a:p>
            <a:pPr marL="240665" marR="6350" indent="-228600" algn="just">
              <a:lnSpc>
                <a:spcPts val="2810"/>
              </a:lnSpc>
              <a:spcBef>
                <a:spcPts val="990"/>
              </a:spcBef>
              <a:buFont typeface="Arial MT"/>
              <a:buChar char="•"/>
              <a:tabLst>
                <a:tab pos="240665" algn="l"/>
              </a:tabLst>
            </a:pPr>
            <a:r>
              <a:rPr sz="2600" dirty="0">
                <a:latin typeface="Calibri"/>
                <a:cs typeface="Calibri"/>
              </a:rPr>
              <a:t>Залучення</a:t>
            </a:r>
            <a:r>
              <a:rPr sz="2600" spc="385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студентів</a:t>
            </a:r>
            <a:r>
              <a:rPr sz="2600" spc="385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до</a:t>
            </a:r>
            <a:r>
              <a:rPr sz="2600" spc="385" dirty="0">
                <a:latin typeface="Calibri"/>
                <a:cs typeface="Calibri"/>
              </a:rPr>
              <a:t>   </a:t>
            </a:r>
            <a:r>
              <a:rPr sz="2600" dirty="0">
                <a:latin typeface="Calibri"/>
                <a:cs typeface="Calibri"/>
              </a:rPr>
              <a:t>організації</a:t>
            </a:r>
            <a:r>
              <a:rPr sz="2600" spc="385" dirty="0">
                <a:latin typeface="Calibri"/>
                <a:cs typeface="Calibri"/>
              </a:rPr>
              <a:t>   </a:t>
            </a:r>
            <a:r>
              <a:rPr sz="2600" spc="-10" dirty="0">
                <a:latin typeface="Calibri"/>
                <a:cs typeface="Calibri"/>
              </a:rPr>
              <a:t>соціальних </a:t>
            </a:r>
            <a:r>
              <a:rPr sz="2600" dirty="0">
                <a:latin typeface="Calibri"/>
                <a:cs typeface="Calibri"/>
              </a:rPr>
              <a:t>проектів</a:t>
            </a:r>
            <a:r>
              <a:rPr sz="2600" spc="6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за</a:t>
            </a:r>
            <a:r>
              <a:rPr sz="2600" spc="6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підтримки</a:t>
            </a:r>
            <a:r>
              <a:rPr sz="2600" spc="5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ДАЛР</a:t>
            </a:r>
            <a:r>
              <a:rPr sz="2600" spc="55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України</a:t>
            </a:r>
            <a:r>
              <a:rPr sz="2600" spc="60" dirty="0">
                <a:latin typeface="Calibri"/>
                <a:cs typeface="Calibri"/>
              </a:rPr>
              <a:t>  </a:t>
            </a:r>
            <a:r>
              <a:rPr sz="2600" dirty="0">
                <a:latin typeface="Calibri"/>
                <a:cs typeface="Calibri"/>
              </a:rPr>
              <a:t>та</a:t>
            </a:r>
            <a:r>
              <a:rPr sz="2600" spc="60" dirty="0">
                <a:latin typeface="Calibri"/>
                <a:cs typeface="Calibri"/>
              </a:rPr>
              <a:t>  </a:t>
            </a:r>
            <a:r>
              <a:rPr sz="2600" spc="-10" dirty="0">
                <a:latin typeface="Calibri"/>
                <a:cs typeface="Calibri"/>
              </a:rPr>
              <a:t>Товариства </a:t>
            </a:r>
            <a:r>
              <a:rPr sz="2600" dirty="0">
                <a:latin typeface="Calibri"/>
                <a:cs typeface="Calibri"/>
              </a:rPr>
              <a:t>лісівників</a:t>
            </a:r>
            <a:r>
              <a:rPr sz="2600" spc="-8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України</a:t>
            </a:r>
            <a:endParaRPr sz="260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849355" y="0"/>
            <a:ext cx="1343025" cy="1454150"/>
            <a:chOff x="10849355" y="0"/>
            <a:chExt cx="1343025" cy="145415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49355" y="0"/>
              <a:ext cx="1342644" cy="145388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44428" y="0"/>
              <a:ext cx="1147570" cy="1060703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t="2994"/>
          <a:stretch/>
        </p:blipFill>
        <p:spPr>
          <a:xfrm>
            <a:off x="336002" y="1600200"/>
            <a:ext cx="3305636" cy="4740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725423" y="198120"/>
              <a:ext cx="9866630" cy="664845"/>
            </a:xfrm>
            <a:custGeom>
              <a:avLst/>
              <a:gdLst/>
              <a:ahLst/>
              <a:cxnLst/>
              <a:rect l="l" t="t" r="r" b="b"/>
              <a:pathLst>
                <a:path w="9866630" h="664844">
                  <a:moveTo>
                    <a:pt x="9866376" y="0"/>
                  </a:moveTo>
                  <a:lnTo>
                    <a:pt x="0" y="0"/>
                  </a:lnTo>
                  <a:lnTo>
                    <a:pt x="0" y="664463"/>
                  </a:lnTo>
                  <a:lnTo>
                    <a:pt x="9866376" y="664463"/>
                  </a:lnTo>
                  <a:lnTo>
                    <a:pt x="98663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632" y="414528"/>
              <a:ext cx="6761987" cy="3916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8452" y="457360"/>
              <a:ext cx="6677012" cy="30542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25423" y="198120"/>
            <a:ext cx="9866630" cy="664845"/>
          </a:xfrm>
          <a:prstGeom prst="rect">
            <a:avLst/>
          </a:prstGeom>
          <a:ln w="12192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155575" algn="r">
              <a:lnSpc>
                <a:spcPts val="4785"/>
              </a:lnSpc>
            </a:pPr>
            <a:r>
              <a:rPr sz="4400" spc="-819" dirty="0"/>
              <a:t>“</a:t>
            </a:r>
            <a:r>
              <a:rPr sz="4400" i="1" spc="-819" dirty="0">
                <a:latin typeface="Trebuchet MS"/>
                <a:cs typeface="Trebuchet MS"/>
              </a:rPr>
              <a:t>Smart</a:t>
            </a:r>
            <a:r>
              <a:rPr sz="4400" i="1" spc="-250" dirty="0">
                <a:latin typeface="Trebuchet MS"/>
                <a:cs typeface="Trebuchet MS"/>
              </a:rPr>
              <a:t> </a:t>
            </a:r>
            <a:r>
              <a:rPr sz="4400" i="1" spc="-755" dirty="0">
                <a:latin typeface="Trebuchet MS"/>
                <a:cs typeface="Trebuchet MS"/>
              </a:rPr>
              <a:t>Forester</a:t>
            </a:r>
            <a:r>
              <a:rPr sz="4400" spc="-755" dirty="0"/>
              <a:t>”</a:t>
            </a:r>
            <a:endParaRPr sz="44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653785" y="1644142"/>
            <a:ext cx="6392545" cy="4763135"/>
            <a:chOff x="5653785" y="1644142"/>
            <a:chExt cx="6392545" cy="4763135"/>
          </a:xfrm>
        </p:grpSpPr>
        <p:sp>
          <p:nvSpPr>
            <p:cNvPr id="8" name="object 8"/>
            <p:cNvSpPr/>
            <p:nvPr/>
          </p:nvSpPr>
          <p:spPr>
            <a:xfrm>
              <a:off x="5660135" y="1650492"/>
              <a:ext cx="6379845" cy="4750435"/>
            </a:xfrm>
            <a:custGeom>
              <a:avLst/>
              <a:gdLst/>
              <a:ahLst/>
              <a:cxnLst/>
              <a:rect l="l" t="t" r="r" b="b"/>
              <a:pathLst>
                <a:path w="6379845" h="4750435">
                  <a:moveTo>
                    <a:pt x="6379464" y="0"/>
                  </a:moveTo>
                  <a:lnTo>
                    <a:pt x="0" y="0"/>
                  </a:lnTo>
                  <a:lnTo>
                    <a:pt x="0" y="4750308"/>
                  </a:lnTo>
                  <a:lnTo>
                    <a:pt x="6379464" y="4750308"/>
                  </a:lnTo>
                  <a:lnTo>
                    <a:pt x="63794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60135" y="1650492"/>
              <a:ext cx="6379845" cy="4750435"/>
            </a:xfrm>
            <a:custGeom>
              <a:avLst/>
              <a:gdLst/>
              <a:ahLst/>
              <a:cxnLst/>
              <a:rect l="l" t="t" r="r" b="b"/>
              <a:pathLst>
                <a:path w="6379845" h="4750435">
                  <a:moveTo>
                    <a:pt x="0" y="0"/>
                  </a:moveTo>
                  <a:lnTo>
                    <a:pt x="6379464" y="0"/>
                  </a:lnTo>
                  <a:lnTo>
                    <a:pt x="6379464" y="4750308"/>
                  </a:lnTo>
                  <a:lnTo>
                    <a:pt x="0" y="4750308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57785" rIns="0" bIns="0" rtlCol="0">
            <a:spAutoFit/>
          </a:bodyPr>
          <a:lstStyle/>
          <a:p>
            <a:pPr marL="240665" marR="5080" indent="-228600" algn="just">
              <a:lnSpc>
                <a:spcPts val="2810"/>
              </a:lnSpc>
              <a:spcBef>
                <a:spcPts val="455"/>
              </a:spcBef>
              <a:buFont typeface="Arial MT"/>
              <a:buChar char="•"/>
              <a:tabLst>
                <a:tab pos="240665" algn="l"/>
              </a:tabLst>
            </a:pPr>
            <a:r>
              <a:rPr dirty="0"/>
              <a:t>Державним</a:t>
            </a:r>
            <a:r>
              <a:rPr spc="490" dirty="0"/>
              <a:t>  </a:t>
            </a:r>
            <a:r>
              <a:rPr dirty="0"/>
              <a:t>підприємствам</a:t>
            </a:r>
            <a:r>
              <a:rPr spc="500" dirty="0"/>
              <a:t>  </a:t>
            </a:r>
            <a:r>
              <a:rPr dirty="0"/>
              <a:t>з</a:t>
            </a:r>
            <a:r>
              <a:rPr spc="490" dirty="0"/>
              <a:t>  </a:t>
            </a:r>
            <a:r>
              <a:rPr spc="-10" dirty="0"/>
              <a:t>ведення </a:t>
            </a:r>
            <a:r>
              <a:rPr dirty="0"/>
              <a:t>лісового</a:t>
            </a:r>
            <a:r>
              <a:rPr spc="-75" dirty="0"/>
              <a:t> </a:t>
            </a:r>
            <a:r>
              <a:rPr spc="-10" dirty="0"/>
              <a:t>господарства</a:t>
            </a:r>
          </a:p>
          <a:p>
            <a:pPr>
              <a:lnSpc>
                <a:spcPct val="100000"/>
              </a:lnSpc>
              <a:spcBef>
                <a:spcPts val="1635"/>
              </a:spcBef>
              <a:buFont typeface="Arial MT"/>
              <a:buChar char="•"/>
            </a:pPr>
            <a:endParaRPr spc="-10" dirty="0"/>
          </a:p>
          <a:p>
            <a:pPr marL="241300" marR="5080" indent="-228600" algn="just">
              <a:lnSpc>
                <a:spcPts val="2810"/>
              </a:lnSpc>
              <a:buFont typeface="Arial MT"/>
              <a:buChar char="•"/>
              <a:tabLst>
                <a:tab pos="241300" algn="l"/>
                <a:tab pos="3066415" algn="l"/>
                <a:tab pos="6065520" algn="l"/>
              </a:tabLst>
            </a:pPr>
            <a:r>
              <a:rPr spc="-10" dirty="0"/>
              <a:t>Комунальним</a:t>
            </a:r>
            <a:r>
              <a:rPr dirty="0"/>
              <a:t>	</a:t>
            </a:r>
            <a:r>
              <a:rPr spc="-10" dirty="0"/>
              <a:t>підприємствам</a:t>
            </a:r>
            <a:r>
              <a:rPr dirty="0"/>
              <a:t>	</a:t>
            </a:r>
            <a:r>
              <a:rPr spc="-50" dirty="0"/>
              <a:t>з </a:t>
            </a:r>
            <a:r>
              <a:rPr dirty="0"/>
              <a:t>утримання</a:t>
            </a:r>
            <a:r>
              <a:rPr spc="165" dirty="0"/>
              <a:t> </a:t>
            </a:r>
            <a:r>
              <a:rPr dirty="0"/>
              <a:t>зелених</a:t>
            </a:r>
            <a:r>
              <a:rPr spc="180" dirty="0"/>
              <a:t> </a:t>
            </a:r>
            <a:r>
              <a:rPr dirty="0"/>
              <a:t>насаджень</a:t>
            </a:r>
            <a:r>
              <a:rPr spc="165" dirty="0"/>
              <a:t> </a:t>
            </a:r>
            <a:r>
              <a:rPr spc="-10" dirty="0"/>
              <a:t>населених пунктів</a:t>
            </a:r>
          </a:p>
          <a:p>
            <a:pPr>
              <a:lnSpc>
                <a:spcPct val="100000"/>
              </a:lnSpc>
              <a:spcBef>
                <a:spcPts val="1265"/>
              </a:spcBef>
              <a:buFont typeface="Arial MT"/>
              <a:buChar char="•"/>
            </a:pPr>
            <a:endParaRPr spc="-10" dirty="0"/>
          </a:p>
          <a:p>
            <a:pPr marL="241300" indent="-228600">
              <a:lnSpc>
                <a:spcPct val="100000"/>
              </a:lnSpc>
              <a:buFont typeface="Arial MT"/>
              <a:buChar char="•"/>
              <a:tabLst>
                <a:tab pos="241300" algn="l"/>
              </a:tabLst>
            </a:pPr>
            <a:r>
              <a:rPr dirty="0"/>
              <a:t>ВП</a:t>
            </a:r>
            <a:r>
              <a:rPr spc="-90" dirty="0"/>
              <a:t> </a:t>
            </a:r>
            <a:r>
              <a:rPr dirty="0"/>
              <a:t>НУБіП</a:t>
            </a:r>
            <a:r>
              <a:rPr spc="-75" dirty="0"/>
              <a:t> </a:t>
            </a:r>
            <a:r>
              <a:rPr dirty="0"/>
              <a:t>України</a:t>
            </a:r>
            <a:r>
              <a:rPr spc="-100" dirty="0"/>
              <a:t> </a:t>
            </a:r>
            <a:r>
              <a:rPr dirty="0"/>
              <a:t>«Боярська</a:t>
            </a:r>
            <a:r>
              <a:rPr spc="-85" dirty="0"/>
              <a:t> </a:t>
            </a:r>
            <a:r>
              <a:rPr spc="-20" dirty="0"/>
              <a:t>ЛДС»</a:t>
            </a:r>
          </a:p>
          <a:p>
            <a:pPr>
              <a:lnSpc>
                <a:spcPct val="100000"/>
              </a:lnSpc>
              <a:spcBef>
                <a:spcPts val="1680"/>
              </a:spcBef>
              <a:buFont typeface="Arial MT"/>
              <a:buChar char="•"/>
            </a:pPr>
            <a:endParaRPr spc="-20" dirty="0"/>
          </a:p>
          <a:p>
            <a:pPr marL="240665" marR="5715" indent="-228600" algn="just">
              <a:lnSpc>
                <a:spcPts val="2810"/>
              </a:lnSpc>
              <a:buFont typeface="Arial MT"/>
              <a:buChar char="•"/>
              <a:tabLst>
                <a:tab pos="240665" algn="l"/>
              </a:tabLst>
            </a:pPr>
            <a:r>
              <a:rPr dirty="0"/>
              <a:t>НДІ</a:t>
            </a:r>
            <a:r>
              <a:rPr spc="370" dirty="0"/>
              <a:t>    </a:t>
            </a:r>
            <a:r>
              <a:rPr dirty="0"/>
              <a:t>лісівництва</a:t>
            </a:r>
            <a:r>
              <a:rPr spc="365" dirty="0"/>
              <a:t>    </a:t>
            </a:r>
            <a:r>
              <a:rPr dirty="0"/>
              <a:t>та</a:t>
            </a:r>
            <a:r>
              <a:rPr spc="370" dirty="0"/>
              <a:t>    </a:t>
            </a:r>
            <a:r>
              <a:rPr spc="-10" dirty="0"/>
              <a:t>декоративного садівництва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0849355" y="0"/>
            <a:ext cx="1342644" cy="1453883"/>
            <a:chOff x="10849355" y="0"/>
            <a:chExt cx="1342644" cy="1453883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49355" y="0"/>
              <a:ext cx="1342644" cy="14538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44427" y="0"/>
              <a:ext cx="1147570" cy="1060703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D1A12EB-F31C-B009-0FFB-6F76A3398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452" y="1280046"/>
            <a:ext cx="4130164" cy="5163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5305" y="120628"/>
            <a:ext cx="4384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Microsoft Sans Serif"/>
                <a:cs typeface="Microsoft Sans Serif"/>
              </a:rPr>
              <a:t>Студентський</a:t>
            </a:r>
            <a:r>
              <a:rPr sz="2400" spc="-7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науковий</a:t>
            </a:r>
            <a:r>
              <a:rPr sz="2400" spc="-7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гурток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29200" y="511788"/>
            <a:ext cx="29381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900" dirty="0">
                <a:latin typeface="Microsoft Sans Serif"/>
                <a:cs typeface="Microsoft Sans Serif"/>
              </a:rPr>
              <a:t>“</a:t>
            </a:r>
            <a:r>
              <a:rPr sz="4800" i="1" spc="-900" dirty="0">
                <a:latin typeface="Trebuchet MS"/>
                <a:cs typeface="Trebuchet MS"/>
              </a:rPr>
              <a:t>Smart</a:t>
            </a:r>
            <a:r>
              <a:rPr sz="4800" i="1" spc="-254" dirty="0">
                <a:latin typeface="Trebuchet MS"/>
                <a:cs typeface="Trebuchet MS"/>
              </a:rPr>
              <a:t> </a:t>
            </a:r>
            <a:r>
              <a:rPr sz="4800" i="1" spc="-819" dirty="0">
                <a:latin typeface="Trebuchet MS"/>
                <a:cs typeface="Trebuchet MS"/>
              </a:rPr>
              <a:t>Forester</a:t>
            </a:r>
            <a:r>
              <a:rPr sz="4800" spc="-819" dirty="0">
                <a:latin typeface="Microsoft Sans Serif"/>
                <a:cs typeface="Microsoft Sans Serif"/>
              </a:rPr>
              <a:t>”</a:t>
            </a:r>
            <a:endParaRPr sz="4800" dirty="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85307" y="3124200"/>
            <a:ext cx="6108700" cy="720090"/>
            <a:chOff x="5792470" y="3700017"/>
            <a:chExt cx="6108700" cy="720090"/>
          </a:xfrm>
        </p:grpSpPr>
        <p:sp>
          <p:nvSpPr>
            <p:cNvPr id="5" name="object 5"/>
            <p:cNvSpPr/>
            <p:nvPr/>
          </p:nvSpPr>
          <p:spPr>
            <a:xfrm>
              <a:off x="5798820" y="3706367"/>
              <a:ext cx="6096000" cy="707390"/>
            </a:xfrm>
            <a:custGeom>
              <a:avLst/>
              <a:gdLst/>
              <a:ahLst/>
              <a:cxnLst/>
              <a:rect l="l" t="t" r="r" b="b"/>
              <a:pathLst>
                <a:path w="6096000" h="707389">
                  <a:moveTo>
                    <a:pt x="6096000" y="0"/>
                  </a:moveTo>
                  <a:lnTo>
                    <a:pt x="0" y="0"/>
                  </a:lnTo>
                  <a:lnTo>
                    <a:pt x="0" y="707135"/>
                  </a:lnTo>
                  <a:lnTo>
                    <a:pt x="6096000" y="707135"/>
                  </a:lnTo>
                  <a:lnTo>
                    <a:pt x="60960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98820" y="3706367"/>
              <a:ext cx="6096000" cy="707390"/>
            </a:xfrm>
            <a:custGeom>
              <a:avLst/>
              <a:gdLst/>
              <a:ahLst/>
              <a:cxnLst/>
              <a:rect l="l" t="t" r="r" b="b"/>
              <a:pathLst>
                <a:path w="6096000" h="707389">
                  <a:moveTo>
                    <a:pt x="0" y="0"/>
                  </a:moveTo>
                  <a:lnTo>
                    <a:pt x="6096000" y="0"/>
                  </a:lnTo>
                  <a:lnTo>
                    <a:pt x="6096000" y="707135"/>
                  </a:lnTo>
                  <a:lnTo>
                    <a:pt x="0" y="707135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33800" y="3123293"/>
            <a:ext cx="5333365" cy="667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spc="-140" dirty="0">
                <a:latin typeface="Microsoft Sans Serif"/>
                <a:cs typeface="Microsoft Sans Serif"/>
              </a:rPr>
              <a:t>ДЯКУЄМО </a:t>
            </a:r>
            <a:r>
              <a:rPr sz="4200" spc="-40" dirty="0">
                <a:latin typeface="Microsoft Sans Serif"/>
                <a:cs typeface="Microsoft Sans Serif"/>
              </a:rPr>
              <a:t>ЗА</a:t>
            </a:r>
            <a:r>
              <a:rPr sz="4200" spc="-220" dirty="0">
                <a:latin typeface="Microsoft Sans Serif"/>
                <a:cs typeface="Microsoft Sans Serif"/>
              </a:rPr>
              <a:t> </a:t>
            </a:r>
            <a:r>
              <a:rPr sz="4200" spc="-90" dirty="0">
                <a:latin typeface="Microsoft Sans Serif"/>
                <a:cs typeface="Microsoft Sans Serif"/>
              </a:rPr>
              <a:t>УВАГУ!</a:t>
            </a:r>
            <a:endParaRPr sz="42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449580" y="397763"/>
              <a:ext cx="10392410" cy="662940"/>
            </a:xfrm>
            <a:custGeom>
              <a:avLst/>
              <a:gdLst/>
              <a:ahLst/>
              <a:cxnLst/>
              <a:rect l="l" t="t" r="r" b="b"/>
              <a:pathLst>
                <a:path w="10392410" h="662940">
                  <a:moveTo>
                    <a:pt x="10392156" y="0"/>
                  </a:moveTo>
                  <a:lnTo>
                    <a:pt x="0" y="0"/>
                  </a:lnTo>
                  <a:lnTo>
                    <a:pt x="0" y="662939"/>
                  </a:lnTo>
                  <a:lnTo>
                    <a:pt x="10392156" y="662939"/>
                  </a:lnTo>
                  <a:lnTo>
                    <a:pt x="103921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040" y="548640"/>
              <a:ext cx="7092695" cy="4724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4446" y="590762"/>
              <a:ext cx="7006183" cy="38797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9580" y="397763"/>
            <a:ext cx="10594847" cy="615553"/>
          </a:xfrm>
          <a:prstGeom prst="rect">
            <a:avLst/>
          </a:prstGeom>
          <a:ln w="12192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257810" algn="r">
              <a:lnSpc>
                <a:spcPts val="4780"/>
              </a:lnSpc>
            </a:pPr>
            <a:r>
              <a:rPr sz="4400" spc="-819" dirty="0">
                <a:latin typeface="Comic Sans MS" panose="030F0702030302020204" pitchFamily="66" charset="0"/>
              </a:rPr>
              <a:t>“</a:t>
            </a:r>
            <a:r>
              <a:rPr sz="4400" i="1" spc="-819" dirty="0">
                <a:latin typeface="Comic Sans MS" panose="030F0702030302020204" pitchFamily="66" charset="0"/>
                <a:cs typeface="Trebuchet MS"/>
              </a:rPr>
              <a:t>Smart</a:t>
            </a:r>
            <a:r>
              <a:rPr sz="4400" i="1" spc="-250" dirty="0">
                <a:latin typeface="Comic Sans MS" panose="030F0702030302020204" pitchFamily="66" charset="0"/>
                <a:cs typeface="Trebuchet MS"/>
              </a:rPr>
              <a:t> </a:t>
            </a:r>
            <a:r>
              <a:rPr sz="4400" i="1" spc="-755" dirty="0">
                <a:latin typeface="Comic Sans MS" panose="030F0702030302020204" pitchFamily="66" charset="0"/>
                <a:cs typeface="Trebuchet MS"/>
              </a:rPr>
              <a:t>Forester</a:t>
            </a:r>
            <a:r>
              <a:rPr sz="4400" spc="-755" dirty="0">
                <a:latin typeface="Comic Sans MS" panose="030F0702030302020204" pitchFamily="66" charset="0"/>
              </a:rPr>
              <a:t>”</a:t>
            </a:r>
            <a:endParaRPr sz="4400" dirty="0">
              <a:latin typeface="Comic Sans MS" panose="030F0702030302020204" pitchFamily="66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57800" y="1754123"/>
            <a:ext cx="6803262" cy="182229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26670" rIns="0" bIns="0" rtlCol="0">
            <a:spAutoFit/>
          </a:bodyPr>
          <a:lstStyle/>
          <a:p>
            <a:pPr marL="90805" marR="86360" indent="635" algn="just">
              <a:lnSpc>
                <a:spcPts val="3460"/>
              </a:lnSpc>
              <a:spcBef>
                <a:spcPts val="210"/>
              </a:spcBef>
            </a:pPr>
            <a:r>
              <a:rPr sz="3200" b="1" dirty="0">
                <a:latin typeface="Calibri"/>
                <a:cs typeface="Calibri"/>
              </a:rPr>
              <a:t>Мета</a:t>
            </a:r>
            <a:r>
              <a:rPr sz="3200" b="1" spc="75" dirty="0">
                <a:latin typeface="Calibri"/>
                <a:cs typeface="Calibri"/>
              </a:rPr>
              <a:t>  </a:t>
            </a:r>
            <a:r>
              <a:rPr sz="3200" b="1" dirty="0">
                <a:latin typeface="Calibri"/>
                <a:cs typeface="Calibri"/>
              </a:rPr>
              <a:t>діяльності</a:t>
            </a:r>
            <a:r>
              <a:rPr sz="3200" b="1" spc="80" dirty="0">
                <a:latin typeface="Calibri"/>
                <a:cs typeface="Calibri"/>
              </a:rPr>
              <a:t>  </a:t>
            </a:r>
            <a:r>
              <a:rPr sz="3200" b="1" dirty="0">
                <a:latin typeface="Calibri"/>
                <a:cs typeface="Calibri"/>
              </a:rPr>
              <a:t>гуртка</a:t>
            </a:r>
            <a:r>
              <a:rPr sz="3200" b="1" spc="75" dirty="0">
                <a:latin typeface="Calibri"/>
                <a:cs typeface="Calibri"/>
              </a:rPr>
              <a:t>  </a:t>
            </a:r>
            <a:r>
              <a:rPr sz="3200" dirty="0">
                <a:latin typeface="Calibri"/>
                <a:cs typeface="Calibri"/>
              </a:rPr>
              <a:t>–</a:t>
            </a:r>
            <a:r>
              <a:rPr sz="3200" spc="75" dirty="0">
                <a:latin typeface="Calibri"/>
                <a:cs typeface="Calibri"/>
              </a:rPr>
              <a:t>  </a:t>
            </a:r>
            <a:r>
              <a:rPr sz="3200" dirty="0">
                <a:latin typeface="Calibri"/>
                <a:cs typeface="Calibri"/>
              </a:rPr>
              <a:t>сприяння</a:t>
            </a:r>
            <a:r>
              <a:rPr sz="3200" spc="70" dirty="0">
                <a:latin typeface="Calibri"/>
                <a:cs typeface="Calibri"/>
              </a:rPr>
              <a:t>  </a:t>
            </a:r>
            <a:r>
              <a:rPr sz="3200" spc="-10" dirty="0">
                <a:latin typeface="Calibri"/>
                <a:cs typeface="Calibri"/>
              </a:rPr>
              <a:t>реалізації </a:t>
            </a:r>
            <a:r>
              <a:rPr sz="3200" dirty="0">
                <a:latin typeface="Calibri"/>
                <a:cs typeface="Calibri"/>
              </a:rPr>
              <a:t>наукового,</a:t>
            </a:r>
            <a:r>
              <a:rPr sz="3200" spc="710" dirty="0">
                <a:latin typeface="Calibri"/>
                <a:cs typeface="Calibri"/>
              </a:rPr>
              <a:t>    </a:t>
            </a:r>
            <a:r>
              <a:rPr sz="3200" dirty="0">
                <a:latin typeface="Calibri"/>
                <a:cs typeface="Calibri"/>
              </a:rPr>
              <a:t>інноваційного</a:t>
            </a:r>
            <a:r>
              <a:rPr sz="3200" spc="715" dirty="0">
                <a:latin typeface="Calibri"/>
                <a:cs typeface="Calibri"/>
              </a:rPr>
              <a:t>    </a:t>
            </a:r>
            <a:r>
              <a:rPr sz="3200" dirty="0">
                <a:latin typeface="Calibri"/>
                <a:cs typeface="Calibri"/>
              </a:rPr>
              <a:t>та</a:t>
            </a:r>
            <a:r>
              <a:rPr sz="3200" spc="710" dirty="0">
                <a:latin typeface="Calibri"/>
                <a:cs typeface="Calibri"/>
              </a:rPr>
              <a:t>    </a:t>
            </a:r>
            <a:r>
              <a:rPr sz="3200" spc="-10" dirty="0">
                <a:latin typeface="Calibri"/>
                <a:cs typeface="Calibri"/>
              </a:rPr>
              <a:t>творчого </a:t>
            </a:r>
            <a:r>
              <a:rPr sz="3200" dirty="0">
                <a:latin typeface="Calibri"/>
                <a:cs typeface="Calibri"/>
              </a:rPr>
              <a:t>потенціалу</a:t>
            </a:r>
            <a:r>
              <a:rPr sz="3200" spc="-1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його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учасників.</a:t>
            </a:r>
            <a:endParaRPr sz="32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849355" y="0"/>
            <a:ext cx="1342644" cy="1453883"/>
            <a:chOff x="10849355" y="0"/>
            <a:chExt cx="1342644" cy="1453883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49355" y="0"/>
              <a:ext cx="1342644" cy="14538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44428" y="0"/>
              <a:ext cx="1147570" cy="106070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257800" y="3971510"/>
            <a:ext cx="6781800" cy="273921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91440" algn="ctr">
              <a:lnSpc>
                <a:spcPts val="3610"/>
              </a:lnSpc>
            </a:pPr>
            <a:r>
              <a:rPr sz="3200" b="1" dirty="0">
                <a:latin typeface="Calibri"/>
                <a:cs typeface="Calibri"/>
              </a:rPr>
              <a:t>Склад</a:t>
            </a:r>
            <a:r>
              <a:rPr sz="3200" b="1" spc="-7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гуртка</a:t>
            </a:r>
            <a:r>
              <a:rPr sz="3200" spc="-10" dirty="0">
                <a:latin typeface="Calibri"/>
                <a:cs typeface="Calibri"/>
              </a:rPr>
              <a:t>:</a:t>
            </a:r>
            <a:endParaRPr sz="3200" dirty="0">
              <a:latin typeface="Calibri"/>
              <a:cs typeface="Calibri"/>
            </a:endParaRPr>
          </a:p>
          <a:p>
            <a:pPr marL="90805" algn="ctr">
              <a:lnSpc>
                <a:spcPct val="100000"/>
              </a:lnSpc>
              <a:spcBef>
                <a:spcPts val="610"/>
              </a:spcBef>
            </a:pPr>
            <a:r>
              <a:rPr sz="3200" dirty="0">
                <a:latin typeface="Calibri"/>
                <a:cs typeface="Calibri"/>
              </a:rPr>
              <a:t>Кількість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студентів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–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30</a:t>
            </a:r>
            <a:endParaRPr sz="3200" dirty="0">
              <a:latin typeface="Calibri"/>
              <a:cs typeface="Calibri"/>
            </a:endParaRPr>
          </a:p>
          <a:p>
            <a:pPr marL="91440" algn="ctr">
              <a:lnSpc>
                <a:spcPct val="100000"/>
              </a:lnSpc>
              <a:spcBef>
                <a:spcPts val="615"/>
              </a:spcBef>
            </a:pPr>
            <a:r>
              <a:rPr sz="3200" dirty="0">
                <a:latin typeface="Calibri"/>
                <a:cs typeface="Calibri"/>
              </a:rPr>
              <a:t>Староста</a:t>
            </a:r>
            <a:r>
              <a:rPr sz="3200" spc="-10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гуртка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–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Слісарчук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Ілля</a:t>
            </a:r>
            <a:endParaRPr sz="3200" dirty="0">
              <a:latin typeface="Calibri"/>
              <a:cs typeface="Calibri"/>
            </a:endParaRPr>
          </a:p>
          <a:p>
            <a:pPr marL="92075" algn="ctr">
              <a:lnSpc>
                <a:spcPct val="100000"/>
              </a:lnSpc>
              <a:spcBef>
                <a:spcPts val="625"/>
              </a:spcBef>
            </a:pPr>
            <a:r>
              <a:rPr sz="3200" dirty="0">
                <a:latin typeface="Calibri"/>
                <a:cs typeface="Calibri"/>
              </a:rPr>
              <a:t>Науковий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керівник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гуртка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–</a:t>
            </a:r>
            <a:r>
              <a:rPr sz="3200" spc="-80" dirty="0">
                <a:latin typeface="Calibri"/>
                <a:cs typeface="Calibri"/>
              </a:rPr>
              <a:t> </a:t>
            </a:r>
            <a:endParaRPr lang="uk-UA" sz="3200" spc="-80" dirty="0">
              <a:latin typeface="Calibri"/>
              <a:cs typeface="Calibri"/>
            </a:endParaRPr>
          </a:p>
          <a:p>
            <a:pPr marL="92075" algn="ctr">
              <a:lnSpc>
                <a:spcPct val="100000"/>
              </a:lnSpc>
              <a:spcBef>
                <a:spcPts val="625"/>
              </a:spcBef>
            </a:pPr>
            <a:r>
              <a:rPr sz="3200" dirty="0" err="1">
                <a:latin typeface="Calibri"/>
                <a:cs typeface="Calibri"/>
              </a:rPr>
              <a:t>доц</a:t>
            </a:r>
            <a:r>
              <a:rPr sz="3200" dirty="0">
                <a:latin typeface="Calibri"/>
                <a:cs typeface="Calibri"/>
              </a:rPr>
              <a:t>.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Леснік</a:t>
            </a:r>
            <a:r>
              <a:rPr sz="3200" spc="-11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О.М.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2180810"/>
            <a:ext cx="441960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2325623" y="198120"/>
              <a:ext cx="8266430" cy="664845"/>
            </a:xfrm>
            <a:custGeom>
              <a:avLst/>
              <a:gdLst/>
              <a:ahLst/>
              <a:cxnLst/>
              <a:rect l="l" t="t" r="r" b="b"/>
              <a:pathLst>
                <a:path w="8266430" h="664844">
                  <a:moveTo>
                    <a:pt x="8266176" y="0"/>
                  </a:moveTo>
                  <a:lnTo>
                    <a:pt x="0" y="0"/>
                  </a:lnTo>
                  <a:lnTo>
                    <a:pt x="0" y="664463"/>
                  </a:lnTo>
                  <a:lnTo>
                    <a:pt x="8266176" y="664463"/>
                  </a:lnTo>
                  <a:lnTo>
                    <a:pt x="82661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3848" y="414528"/>
              <a:ext cx="4905755" cy="3916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6708" y="457360"/>
              <a:ext cx="4820780" cy="30542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25623" y="198120"/>
            <a:ext cx="8523730" cy="615553"/>
          </a:xfrm>
          <a:prstGeom prst="rect">
            <a:avLst/>
          </a:prstGeom>
          <a:ln w="12192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307330">
              <a:lnSpc>
                <a:spcPts val="4785"/>
              </a:lnSpc>
            </a:pPr>
            <a:r>
              <a:rPr sz="4400" spc="-825" dirty="0"/>
              <a:t>“</a:t>
            </a:r>
            <a:r>
              <a:rPr sz="4400" i="1" spc="-825" dirty="0">
                <a:latin typeface="Comic Sans MS" panose="030F0702030302020204" pitchFamily="66" charset="0"/>
                <a:cs typeface="Trebuchet MS"/>
              </a:rPr>
              <a:t>Smart</a:t>
            </a:r>
            <a:r>
              <a:rPr sz="4400" i="1" spc="-229" dirty="0">
                <a:latin typeface="Comic Sans MS" panose="030F0702030302020204" pitchFamily="66" charset="0"/>
                <a:cs typeface="Trebuchet MS"/>
              </a:rPr>
              <a:t> </a:t>
            </a:r>
            <a:r>
              <a:rPr sz="4400" i="1" spc="-755" dirty="0">
                <a:latin typeface="Comic Sans MS" panose="030F0702030302020204" pitchFamily="66" charset="0"/>
                <a:cs typeface="Trebuchet MS"/>
              </a:rPr>
              <a:t>Forester</a:t>
            </a:r>
            <a:r>
              <a:rPr sz="4400" spc="-755" dirty="0">
                <a:latin typeface="Comic Sans MS" panose="030F0702030302020204" pitchFamily="66" charset="0"/>
              </a:rPr>
              <a:t>”</a:t>
            </a:r>
            <a:endParaRPr sz="4400" dirty="0">
              <a:latin typeface="Comic Sans MS" panose="030F0702030302020204" pitchFamily="66" charset="0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54497" y="1880361"/>
            <a:ext cx="6834505" cy="4671695"/>
            <a:chOff x="5254497" y="1880361"/>
            <a:chExt cx="6834505" cy="4671695"/>
          </a:xfrm>
        </p:grpSpPr>
        <p:sp>
          <p:nvSpPr>
            <p:cNvPr id="8" name="object 8"/>
            <p:cNvSpPr/>
            <p:nvPr/>
          </p:nvSpPr>
          <p:spPr>
            <a:xfrm>
              <a:off x="5260847" y="1886711"/>
              <a:ext cx="6821805" cy="4658995"/>
            </a:xfrm>
            <a:custGeom>
              <a:avLst/>
              <a:gdLst/>
              <a:ahLst/>
              <a:cxnLst/>
              <a:rect l="l" t="t" r="r" b="b"/>
              <a:pathLst>
                <a:path w="6821805" h="4658995">
                  <a:moveTo>
                    <a:pt x="6821424" y="0"/>
                  </a:moveTo>
                  <a:lnTo>
                    <a:pt x="0" y="0"/>
                  </a:lnTo>
                  <a:lnTo>
                    <a:pt x="0" y="4658868"/>
                  </a:lnTo>
                  <a:lnTo>
                    <a:pt x="6821424" y="4658868"/>
                  </a:lnTo>
                  <a:lnTo>
                    <a:pt x="6821424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60847" y="1886711"/>
              <a:ext cx="6821805" cy="4658995"/>
            </a:xfrm>
            <a:custGeom>
              <a:avLst/>
              <a:gdLst/>
              <a:ahLst/>
              <a:cxnLst/>
              <a:rect l="l" t="t" r="r" b="b"/>
              <a:pathLst>
                <a:path w="6821805" h="4658995">
                  <a:moveTo>
                    <a:pt x="0" y="0"/>
                  </a:moveTo>
                  <a:lnTo>
                    <a:pt x="6821424" y="0"/>
                  </a:lnTo>
                  <a:lnTo>
                    <a:pt x="6821424" y="4658868"/>
                  </a:lnTo>
                  <a:lnTo>
                    <a:pt x="0" y="4658868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20283" y="2104643"/>
              <a:ext cx="188975" cy="11887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  <p:sp>
          <p:nvSpPr>
            <p:cNvPr id="11" name="object 11"/>
            <p:cNvSpPr/>
            <p:nvPr/>
          </p:nvSpPr>
          <p:spPr>
            <a:xfrm>
              <a:off x="5365953" y="2150960"/>
              <a:ext cx="97155" cy="27305"/>
            </a:xfrm>
            <a:custGeom>
              <a:avLst/>
              <a:gdLst/>
              <a:ahLst/>
              <a:cxnLst/>
              <a:rect l="l" t="t" r="r" b="b"/>
              <a:pathLst>
                <a:path w="97154" h="27305">
                  <a:moveTo>
                    <a:pt x="91262" y="0"/>
                  </a:moveTo>
                  <a:lnTo>
                    <a:pt x="7150" y="0"/>
                  </a:lnTo>
                  <a:lnTo>
                    <a:pt x="4762" y="0"/>
                  </a:lnTo>
                  <a:lnTo>
                    <a:pt x="2971" y="990"/>
                  </a:lnTo>
                  <a:lnTo>
                    <a:pt x="596" y="4965"/>
                  </a:lnTo>
                  <a:lnTo>
                    <a:pt x="0" y="8483"/>
                  </a:lnTo>
                  <a:lnTo>
                    <a:pt x="0" y="18542"/>
                  </a:lnTo>
                  <a:lnTo>
                    <a:pt x="596" y="22085"/>
                  </a:lnTo>
                  <a:lnTo>
                    <a:pt x="2971" y="26187"/>
                  </a:lnTo>
                  <a:lnTo>
                    <a:pt x="4762" y="27216"/>
                  </a:lnTo>
                  <a:lnTo>
                    <a:pt x="92455" y="27216"/>
                  </a:lnTo>
                  <a:lnTo>
                    <a:pt x="94170" y="26225"/>
                  </a:lnTo>
                  <a:lnTo>
                    <a:pt x="96558" y="22250"/>
                  </a:lnTo>
                  <a:lnTo>
                    <a:pt x="97154" y="18681"/>
                  </a:lnTo>
                  <a:lnTo>
                    <a:pt x="96989" y="8877"/>
                  </a:lnTo>
                  <a:lnTo>
                    <a:pt x="92214" y="203"/>
                  </a:lnTo>
                  <a:lnTo>
                    <a:pt x="91262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65953" y="2150960"/>
              <a:ext cx="97155" cy="27305"/>
            </a:xfrm>
            <a:custGeom>
              <a:avLst/>
              <a:gdLst/>
              <a:ahLst/>
              <a:cxnLst/>
              <a:rect l="l" t="t" r="r" b="b"/>
              <a:pathLst>
                <a:path w="97154" h="27305">
                  <a:moveTo>
                    <a:pt x="7150" y="0"/>
                  </a:moveTo>
                  <a:lnTo>
                    <a:pt x="90195" y="0"/>
                  </a:lnTo>
                  <a:lnTo>
                    <a:pt x="91262" y="0"/>
                  </a:lnTo>
                  <a:lnTo>
                    <a:pt x="92214" y="203"/>
                  </a:lnTo>
                  <a:lnTo>
                    <a:pt x="93078" y="596"/>
                  </a:lnTo>
                  <a:lnTo>
                    <a:pt x="93941" y="990"/>
                  </a:lnTo>
                  <a:lnTo>
                    <a:pt x="94665" y="1752"/>
                  </a:lnTo>
                  <a:lnTo>
                    <a:pt x="95262" y="2882"/>
                  </a:lnTo>
                  <a:lnTo>
                    <a:pt x="95859" y="4013"/>
                  </a:lnTo>
                  <a:lnTo>
                    <a:pt x="96329" y="5435"/>
                  </a:lnTo>
                  <a:lnTo>
                    <a:pt x="96659" y="7150"/>
                  </a:lnTo>
                  <a:lnTo>
                    <a:pt x="96989" y="8877"/>
                  </a:lnTo>
                  <a:lnTo>
                    <a:pt x="97154" y="10998"/>
                  </a:lnTo>
                  <a:lnTo>
                    <a:pt x="97154" y="13512"/>
                  </a:lnTo>
                  <a:lnTo>
                    <a:pt x="97154" y="18681"/>
                  </a:lnTo>
                  <a:lnTo>
                    <a:pt x="96558" y="22250"/>
                  </a:lnTo>
                  <a:lnTo>
                    <a:pt x="95364" y="24244"/>
                  </a:lnTo>
                  <a:lnTo>
                    <a:pt x="94170" y="26225"/>
                  </a:lnTo>
                  <a:lnTo>
                    <a:pt x="92455" y="27216"/>
                  </a:lnTo>
                  <a:lnTo>
                    <a:pt x="90195" y="27216"/>
                  </a:lnTo>
                  <a:lnTo>
                    <a:pt x="7150" y="27216"/>
                  </a:lnTo>
                  <a:lnTo>
                    <a:pt x="4762" y="27216"/>
                  </a:lnTo>
                  <a:lnTo>
                    <a:pt x="2971" y="26187"/>
                  </a:lnTo>
                  <a:lnTo>
                    <a:pt x="1790" y="24142"/>
                  </a:lnTo>
                  <a:lnTo>
                    <a:pt x="596" y="22085"/>
                  </a:lnTo>
                  <a:lnTo>
                    <a:pt x="0" y="18542"/>
                  </a:lnTo>
                  <a:lnTo>
                    <a:pt x="0" y="13512"/>
                  </a:lnTo>
                  <a:lnTo>
                    <a:pt x="0" y="8483"/>
                  </a:lnTo>
                  <a:lnTo>
                    <a:pt x="596" y="4965"/>
                  </a:lnTo>
                  <a:lnTo>
                    <a:pt x="1790" y="2984"/>
                  </a:lnTo>
                  <a:lnTo>
                    <a:pt x="2971" y="990"/>
                  </a:lnTo>
                  <a:lnTo>
                    <a:pt x="4762" y="0"/>
                  </a:lnTo>
                  <a:lnTo>
                    <a:pt x="7150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685489" y="1897015"/>
            <a:ext cx="6316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36645" algn="l"/>
                <a:tab pos="4887595" algn="l"/>
                <a:tab pos="6141720" algn="l"/>
              </a:tabLst>
            </a:pPr>
            <a:r>
              <a:rPr sz="2800" spc="-25" dirty="0">
                <a:latin typeface="Calibri"/>
                <a:cs typeface="Calibri"/>
              </a:rPr>
              <a:t>Науково-</a:t>
            </a:r>
            <a:r>
              <a:rPr sz="2800" spc="-10" dirty="0">
                <a:latin typeface="Calibri"/>
                <a:cs typeface="Calibri"/>
              </a:rPr>
              <a:t>дослідницька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робота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(участь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0" dirty="0">
                <a:latin typeface="Calibri"/>
                <a:cs typeface="Calibri"/>
              </a:rPr>
              <a:t>у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39629" y="2293298"/>
            <a:ext cx="666178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49070" algn="l"/>
                <a:tab pos="2799715" algn="l"/>
                <a:tab pos="4474845" algn="l"/>
              </a:tabLst>
            </a:pPr>
            <a:r>
              <a:rPr sz="2800" spc="-10" dirty="0">
                <a:latin typeface="Calibri"/>
                <a:cs typeface="Calibri"/>
              </a:rPr>
              <a:t>круглих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столах,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наукових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конференціях,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39629" y="2591575"/>
            <a:ext cx="6662420" cy="104965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800" dirty="0">
                <a:latin typeface="Calibri"/>
                <a:cs typeface="Calibri"/>
              </a:rPr>
              <a:t>семінарах,</a:t>
            </a:r>
            <a:r>
              <a:rPr sz="2800" spc="-1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дискусіях).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265430" algn="l"/>
                <a:tab pos="1663064" algn="l"/>
                <a:tab pos="2863850" algn="l"/>
                <a:tab pos="4999990" algn="l"/>
              </a:tabLst>
            </a:pPr>
            <a:r>
              <a:rPr sz="2800" spc="-50" dirty="0">
                <a:latin typeface="Calibri"/>
                <a:cs typeface="Calibri"/>
              </a:rPr>
              <a:t>-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Виховна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робота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(формування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лідерських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321808" y="5077967"/>
            <a:ext cx="169545" cy="108585"/>
            <a:chOff x="5321808" y="5077967"/>
            <a:chExt cx="169545" cy="10858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21808" y="5077967"/>
              <a:ext cx="169163" cy="10820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364210" y="5120493"/>
              <a:ext cx="85090" cy="24130"/>
            </a:xfrm>
            <a:custGeom>
              <a:avLst/>
              <a:gdLst/>
              <a:ahLst/>
              <a:cxnLst/>
              <a:rect l="l" t="t" r="r" b="b"/>
              <a:pathLst>
                <a:path w="85089" h="24129">
                  <a:moveTo>
                    <a:pt x="79628" y="0"/>
                  </a:moveTo>
                  <a:lnTo>
                    <a:pt x="6235" y="0"/>
                  </a:lnTo>
                  <a:lnTo>
                    <a:pt x="4152" y="0"/>
                  </a:lnTo>
                  <a:lnTo>
                    <a:pt x="2590" y="863"/>
                  </a:lnTo>
                  <a:lnTo>
                    <a:pt x="507" y="4330"/>
                  </a:lnTo>
                  <a:lnTo>
                    <a:pt x="0" y="7404"/>
                  </a:lnTo>
                  <a:lnTo>
                    <a:pt x="0" y="16179"/>
                  </a:lnTo>
                  <a:lnTo>
                    <a:pt x="507" y="19278"/>
                  </a:lnTo>
                  <a:lnTo>
                    <a:pt x="2590" y="22860"/>
                  </a:lnTo>
                  <a:lnTo>
                    <a:pt x="4152" y="23749"/>
                  </a:lnTo>
                  <a:lnTo>
                    <a:pt x="80670" y="23749"/>
                  </a:lnTo>
                  <a:lnTo>
                    <a:pt x="82181" y="22885"/>
                  </a:lnTo>
                  <a:lnTo>
                    <a:pt x="84264" y="19418"/>
                  </a:lnTo>
                  <a:lnTo>
                    <a:pt x="84785" y="16294"/>
                  </a:lnTo>
                  <a:lnTo>
                    <a:pt x="84632" y="7747"/>
                  </a:lnTo>
                  <a:lnTo>
                    <a:pt x="80467" y="177"/>
                  </a:lnTo>
                  <a:lnTo>
                    <a:pt x="79628" y="0"/>
                  </a:lnTo>
                  <a:close/>
                </a:path>
              </a:pathLst>
            </a:custGeom>
            <a:solidFill>
              <a:srgbClr val="3856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364210" y="5120493"/>
              <a:ext cx="85090" cy="24130"/>
            </a:xfrm>
            <a:custGeom>
              <a:avLst/>
              <a:gdLst/>
              <a:ahLst/>
              <a:cxnLst/>
              <a:rect l="l" t="t" r="r" b="b"/>
              <a:pathLst>
                <a:path w="85089" h="24129">
                  <a:moveTo>
                    <a:pt x="6235" y="0"/>
                  </a:moveTo>
                  <a:lnTo>
                    <a:pt x="78714" y="0"/>
                  </a:lnTo>
                  <a:lnTo>
                    <a:pt x="79628" y="0"/>
                  </a:lnTo>
                  <a:lnTo>
                    <a:pt x="80467" y="177"/>
                  </a:lnTo>
                  <a:lnTo>
                    <a:pt x="81229" y="520"/>
                  </a:lnTo>
                  <a:lnTo>
                    <a:pt x="81978" y="863"/>
                  </a:lnTo>
                  <a:lnTo>
                    <a:pt x="82613" y="1536"/>
                  </a:lnTo>
                  <a:lnTo>
                    <a:pt x="83134" y="2514"/>
                  </a:lnTo>
                  <a:lnTo>
                    <a:pt x="83654" y="3492"/>
                  </a:lnTo>
                  <a:lnTo>
                    <a:pt x="84061" y="4737"/>
                  </a:lnTo>
                  <a:lnTo>
                    <a:pt x="84340" y="6235"/>
                  </a:lnTo>
                  <a:lnTo>
                    <a:pt x="84632" y="7747"/>
                  </a:lnTo>
                  <a:lnTo>
                    <a:pt x="84785" y="9588"/>
                  </a:lnTo>
                  <a:lnTo>
                    <a:pt x="84785" y="11785"/>
                  </a:lnTo>
                  <a:lnTo>
                    <a:pt x="84785" y="16294"/>
                  </a:lnTo>
                  <a:lnTo>
                    <a:pt x="84264" y="19418"/>
                  </a:lnTo>
                  <a:lnTo>
                    <a:pt x="83223" y="21158"/>
                  </a:lnTo>
                  <a:lnTo>
                    <a:pt x="82181" y="22885"/>
                  </a:lnTo>
                  <a:lnTo>
                    <a:pt x="80670" y="23749"/>
                  </a:lnTo>
                  <a:lnTo>
                    <a:pt x="78714" y="23749"/>
                  </a:lnTo>
                  <a:lnTo>
                    <a:pt x="6235" y="23749"/>
                  </a:lnTo>
                  <a:lnTo>
                    <a:pt x="4152" y="23749"/>
                  </a:lnTo>
                  <a:lnTo>
                    <a:pt x="2590" y="22860"/>
                  </a:lnTo>
                  <a:lnTo>
                    <a:pt x="1549" y="21069"/>
                  </a:lnTo>
                  <a:lnTo>
                    <a:pt x="507" y="19278"/>
                  </a:lnTo>
                  <a:lnTo>
                    <a:pt x="0" y="16179"/>
                  </a:lnTo>
                  <a:lnTo>
                    <a:pt x="0" y="11785"/>
                  </a:lnTo>
                  <a:lnTo>
                    <a:pt x="0" y="7404"/>
                  </a:lnTo>
                  <a:lnTo>
                    <a:pt x="507" y="4330"/>
                  </a:lnTo>
                  <a:lnTo>
                    <a:pt x="1549" y="2603"/>
                  </a:lnTo>
                  <a:lnTo>
                    <a:pt x="2590" y="863"/>
                  </a:lnTo>
                  <a:lnTo>
                    <a:pt x="4152" y="0"/>
                  </a:lnTo>
                  <a:lnTo>
                    <a:pt x="6235" y="0"/>
                  </a:lnTo>
                  <a:close/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339545" y="3573759"/>
            <a:ext cx="6664325" cy="288290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715" algn="just">
              <a:lnSpc>
                <a:spcPts val="3030"/>
              </a:lnSpc>
              <a:spcBef>
                <a:spcPts val="470"/>
              </a:spcBef>
            </a:pPr>
            <a:r>
              <a:rPr sz="2800" dirty="0">
                <a:latin typeface="Calibri"/>
                <a:cs typeface="Calibri"/>
              </a:rPr>
              <a:t>якостей,</a:t>
            </a:r>
            <a:r>
              <a:rPr sz="2800" spc="600" dirty="0">
                <a:latin typeface="Calibri"/>
                <a:cs typeface="Calibri"/>
              </a:rPr>
              <a:t>   </a:t>
            </a:r>
            <a:r>
              <a:rPr sz="2800" dirty="0">
                <a:latin typeface="Calibri"/>
                <a:cs typeface="Calibri"/>
              </a:rPr>
              <a:t>підвищення</a:t>
            </a:r>
            <a:r>
              <a:rPr sz="2800" spc="595" dirty="0">
                <a:latin typeface="Calibri"/>
                <a:cs typeface="Calibri"/>
              </a:rPr>
              <a:t>   </a:t>
            </a:r>
            <a:r>
              <a:rPr sz="2800" dirty="0">
                <a:latin typeface="Calibri"/>
                <a:cs typeface="Calibri"/>
              </a:rPr>
              <a:t>рівня</a:t>
            </a:r>
            <a:r>
              <a:rPr sz="2800" spc="595" dirty="0">
                <a:latin typeface="Calibri"/>
                <a:cs typeface="Calibri"/>
              </a:rPr>
              <a:t>   </a:t>
            </a:r>
            <a:r>
              <a:rPr sz="2800" spc="-20" dirty="0">
                <a:latin typeface="Calibri"/>
                <a:cs typeface="Calibri"/>
              </a:rPr>
              <a:t>культури </a:t>
            </a:r>
            <a:r>
              <a:rPr sz="2800" dirty="0">
                <a:latin typeface="Calibri"/>
                <a:cs typeface="Calibri"/>
              </a:rPr>
              <a:t>ділового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спілкування,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згуртування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у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єдиний колектив).</a:t>
            </a:r>
            <a:endParaRPr sz="2800" dirty="0">
              <a:latin typeface="Calibri"/>
              <a:cs typeface="Calibri"/>
            </a:endParaRPr>
          </a:p>
          <a:p>
            <a:pPr marL="12700" marR="5080" indent="464820" algn="just">
              <a:lnSpc>
                <a:spcPts val="3030"/>
              </a:lnSpc>
              <a:spcBef>
                <a:spcPts val="975"/>
              </a:spcBef>
            </a:pPr>
            <a:r>
              <a:rPr sz="2800" dirty="0">
                <a:latin typeface="Calibri"/>
                <a:cs typeface="Calibri"/>
              </a:rPr>
              <a:t>Організаційна</a:t>
            </a:r>
            <a:r>
              <a:rPr sz="2800" spc="254" dirty="0">
                <a:latin typeface="Calibri"/>
                <a:cs typeface="Calibri"/>
              </a:rPr>
              <a:t>   </a:t>
            </a:r>
            <a:r>
              <a:rPr sz="2800" dirty="0">
                <a:latin typeface="Calibri"/>
                <a:cs typeface="Calibri"/>
              </a:rPr>
              <a:t>діяльність</a:t>
            </a:r>
            <a:r>
              <a:rPr sz="2800" spc="265" dirty="0">
                <a:latin typeface="Calibri"/>
                <a:cs typeface="Calibri"/>
              </a:rPr>
              <a:t>   </a:t>
            </a:r>
            <a:r>
              <a:rPr sz="2800" spc="-10" dirty="0">
                <a:latin typeface="Calibri"/>
                <a:cs typeface="Calibri"/>
              </a:rPr>
              <a:t>(організація </a:t>
            </a:r>
            <a:r>
              <a:rPr sz="2800" dirty="0">
                <a:latin typeface="Calibri"/>
                <a:cs typeface="Calibri"/>
              </a:rPr>
              <a:t>систематичних</a:t>
            </a:r>
            <a:r>
              <a:rPr sz="2800" spc="54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засідань</a:t>
            </a:r>
            <a:r>
              <a:rPr sz="2800" spc="54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гуртка,</a:t>
            </a:r>
            <a:r>
              <a:rPr sz="2800" spc="540" dirty="0">
                <a:latin typeface="Calibri"/>
                <a:cs typeface="Calibri"/>
              </a:rPr>
              <a:t>  </a:t>
            </a:r>
            <a:r>
              <a:rPr sz="2800" spc="-10" dirty="0">
                <a:latin typeface="Calibri"/>
                <a:cs typeface="Calibri"/>
              </a:rPr>
              <a:t>круглих </a:t>
            </a:r>
            <a:r>
              <a:rPr sz="2800" dirty="0">
                <a:latin typeface="Calibri"/>
                <a:cs typeface="Calibri"/>
              </a:rPr>
              <a:t>столів,</a:t>
            </a:r>
            <a:r>
              <a:rPr sz="2800" spc="4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тренінгів,</a:t>
            </a:r>
            <a:r>
              <a:rPr sz="2800" spc="4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майстер-</a:t>
            </a:r>
            <a:r>
              <a:rPr sz="2800" dirty="0">
                <a:latin typeface="Calibri"/>
                <a:cs typeface="Calibri"/>
              </a:rPr>
              <a:t>класів,</a:t>
            </a:r>
            <a:r>
              <a:rPr sz="2800" spc="434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екскурсій </a:t>
            </a:r>
            <a:r>
              <a:rPr sz="2800" dirty="0">
                <a:latin typeface="Calibri"/>
                <a:cs typeface="Calibri"/>
              </a:rPr>
              <a:t>та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зустрічей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з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видатними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особистостями).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849355" y="0"/>
            <a:ext cx="1342644" cy="1453883"/>
            <a:chOff x="10849355" y="0"/>
            <a:chExt cx="1342644" cy="1453883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49355" y="0"/>
              <a:ext cx="1342644" cy="14538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44427" y="0"/>
              <a:ext cx="1147570" cy="1060703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4064000"/>
            <a:ext cx="1981200" cy="264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3848" y="4004279"/>
            <a:ext cx="2025990" cy="2701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264" y="962567"/>
            <a:ext cx="3364717" cy="3041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609600" y="198120"/>
              <a:ext cx="9982200" cy="664845"/>
            </a:xfrm>
            <a:custGeom>
              <a:avLst/>
              <a:gdLst/>
              <a:ahLst/>
              <a:cxnLst/>
              <a:rect l="l" t="t" r="r" b="b"/>
              <a:pathLst>
                <a:path w="9982200" h="664844">
                  <a:moveTo>
                    <a:pt x="9982200" y="0"/>
                  </a:moveTo>
                  <a:lnTo>
                    <a:pt x="0" y="0"/>
                  </a:lnTo>
                  <a:lnTo>
                    <a:pt x="0" y="664463"/>
                  </a:lnTo>
                  <a:lnTo>
                    <a:pt x="9982200" y="664463"/>
                  </a:lnTo>
                  <a:lnTo>
                    <a:pt x="9982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6508" y="414528"/>
              <a:ext cx="1501139" cy="3352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9112" y="457368"/>
              <a:ext cx="1416304" cy="2492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42972" y="542544"/>
              <a:ext cx="188975" cy="12801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95161" y="594812"/>
              <a:ext cx="85090" cy="24130"/>
            </a:xfrm>
            <a:custGeom>
              <a:avLst/>
              <a:gdLst/>
              <a:ahLst/>
              <a:cxnLst/>
              <a:rect l="l" t="t" r="r" b="b"/>
              <a:pathLst>
                <a:path w="85089" h="24129">
                  <a:moveTo>
                    <a:pt x="79629" y="0"/>
                  </a:moveTo>
                  <a:lnTo>
                    <a:pt x="6235" y="0"/>
                  </a:lnTo>
                  <a:lnTo>
                    <a:pt x="4152" y="0"/>
                  </a:lnTo>
                  <a:lnTo>
                    <a:pt x="2590" y="863"/>
                  </a:lnTo>
                  <a:lnTo>
                    <a:pt x="508" y="4330"/>
                  </a:lnTo>
                  <a:lnTo>
                    <a:pt x="0" y="7391"/>
                  </a:lnTo>
                  <a:lnTo>
                    <a:pt x="0" y="16179"/>
                  </a:lnTo>
                  <a:lnTo>
                    <a:pt x="508" y="19278"/>
                  </a:lnTo>
                  <a:lnTo>
                    <a:pt x="2590" y="22860"/>
                  </a:lnTo>
                  <a:lnTo>
                    <a:pt x="4152" y="23749"/>
                  </a:lnTo>
                  <a:lnTo>
                    <a:pt x="80670" y="23749"/>
                  </a:lnTo>
                  <a:lnTo>
                    <a:pt x="82181" y="22885"/>
                  </a:lnTo>
                  <a:lnTo>
                    <a:pt x="84264" y="19418"/>
                  </a:lnTo>
                  <a:lnTo>
                    <a:pt x="84785" y="16294"/>
                  </a:lnTo>
                  <a:lnTo>
                    <a:pt x="84632" y="7747"/>
                  </a:lnTo>
                  <a:lnTo>
                    <a:pt x="80467" y="177"/>
                  </a:lnTo>
                  <a:lnTo>
                    <a:pt x="79629" y="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95161" y="594812"/>
              <a:ext cx="85090" cy="24130"/>
            </a:xfrm>
            <a:custGeom>
              <a:avLst/>
              <a:gdLst/>
              <a:ahLst/>
              <a:cxnLst/>
              <a:rect l="l" t="t" r="r" b="b"/>
              <a:pathLst>
                <a:path w="85089" h="24129">
                  <a:moveTo>
                    <a:pt x="6235" y="0"/>
                  </a:moveTo>
                  <a:lnTo>
                    <a:pt x="78714" y="0"/>
                  </a:lnTo>
                  <a:lnTo>
                    <a:pt x="79629" y="0"/>
                  </a:lnTo>
                  <a:lnTo>
                    <a:pt x="80467" y="177"/>
                  </a:lnTo>
                  <a:lnTo>
                    <a:pt x="81229" y="520"/>
                  </a:lnTo>
                  <a:lnTo>
                    <a:pt x="81978" y="863"/>
                  </a:lnTo>
                  <a:lnTo>
                    <a:pt x="82613" y="1536"/>
                  </a:lnTo>
                  <a:lnTo>
                    <a:pt x="83134" y="2514"/>
                  </a:lnTo>
                  <a:lnTo>
                    <a:pt x="83654" y="3492"/>
                  </a:lnTo>
                  <a:lnTo>
                    <a:pt x="84061" y="4737"/>
                  </a:lnTo>
                  <a:lnTo>
                    <a:pt x="84340" y="6235"/>
                  </a:lnTo>
                  <a:lnTo>
                    <a:pt x="84632" y="7747"/>
                  </a:lnTo>
                  <a:lnTo>
                    <a:pt x="84785" y="9588"/>
                  </a:lnTo>
                  <a:lnTo>
                    <a:pt x="84785" y="11785"/>
                  </a:lnTo>
                  <a:lnTo>
                    <a:pt x="84785" y="16294"/>
                  </a:lnTo>
                  <a:lnTo>
                    <a:pt x="84264" y="19418"/>
                  </a:lnTo>
                  <a:lnTo>
                    <a:pt x="83223" y="21158"/>
                  </a:lnTo>
                  <a:lnTo>
                    <a:pt x="82181" y="22885"/>
                  </a:lnTo>
                  <a:lnTo>
                    <a:pt x="80670" y="23749"/>
                  </a:lnTo>
                  <a:lnTo>
                    <a:pt x="78714" y="23749"/>
                  </a:lnTo>
                  <a:lnTo>
                    <a:pt x="6235" y="23749"/>
                  </a:lnTo>
                  <a:lnTo>
                    <a:pt x="4152" y="23749"/>
                  </a:lnTo>
                  <a:lnTo>
                    <a:pt x="2590" y="22860"/>
                  </a:lnTo>
                  <a:lnTo>
                    <a:pt x="1549" y="21069"/>
                  </a:lnTo>
                  <a:lnTo>
                    <a:pt x="508" y="19278"/>
                  </a:lnTo>
                  <a:lnTo>
                    <a:pt x="0" y="16179"/>
                  </a:lnTo>
                  <a:lnTo>
                    <a:pt x="0" y="11785"/>
                  </a:lnTo>
                  <a:lnTo>
                    <a:pt x="0" y="7391"/>
                  </a:lnTo>
                  <a:lnTo>
                    <a:pt x="508" y="4330"/>
                  </a:lnTo>
                  <a:lnTo>
                    <a:pt x="1549" y="2603"/>
                  </a:lnTo>
                  <a:lnTo>
                    <a:pt x="2590" y="863"/>
                  </a:lnTo>
                  <a:lnTo>
                    <a:pt x="4152" y="0"/>
                  </a:lnTo>
                  <a:lnTo>
                    <a:pt x="6235" y="0"/>
                  </a:lnTo>
                  <a:close/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0507" y="414528"/>
              <a:ext cx="4997195" cy="3916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82891" y="457365"/>
              <a:ext cx="4912461" cy="30540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4692" y="222574"/>
            <a:ext cx="9982200" cy="615553"/>
          </a:xfrm>
          <a:prstGeom prst="rect">
            <a:avLst/>
          </a:prstGeom>
          <a:ln w="12192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421005" algn="r">
              <a:lnSpc>
                <a:spcPts val="4785"/>
              </a:lnSpc>
            </a:pPr>
            <a:r>
              <a:rPr sz="4400" spc="-830" dirty="0">
                <a:latin typeface="Comic Sans MS" panose="030F0702030302020204" pitchFamily="66" charset="0"/>
              </a:rPr>
              <a:t>“</a:t>
            </a:r>
            <a:r>
              <a:rPr sz="4400" i="1" spc="-830" dirty="0">
                <a:latin typeface="Comic Sans MS" panose="030F0702030302020204" pitchFamily="66" charset="0"/>
                <a:cs typeface="Trebuchet MS"/>
              </a:rPr>
              <a:t>Smart</a:t>
            </a:r>
            <a:r>
              <a:rPr sz="4400" i="1" spc="-200" dirty="0">
                <a:latin typeface="Comic Sans MS" panose="030F0702030302020204" pitchFamily="66" charset="0"/>
                <a:cs typeface="Trebuchet MS"/>
              </a:rPr>
              <a:t> </a:t>
            </a:r>
            <a:r>
              <a:rPr sz="4400" i="1" spc="-755" dirty="0">
                <a:latin typeface="Comic Sans MS" panose="030F0702030302020204" pitchFamily="66" charset="0"/>
                <a:cs typeface="Trebuchet MS"/>
              </a:rPr>
              <a:t>Forester</a:t>
            </a:r>
            <a:r>
              <a:rPr sz="4400" spc="-755" dirty="0">
                <a:latin typeface="Comic Sans MS" panose="030F0702030302020204" pitchFamily="66" charset="0"/>
              </a:rPr>
              <a:t>”</a:t>
            </a:r>
            <a:endParaRPr sz="4400" dirty="0">
              <a:latin typeface="Comic Sans MS" panose="030F0702030302020204" pitchFamily="66" charset="0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81400" y="1171701"/>
            <a:ext cx="8510711" cy="5525135"/>
            <a:chOff x="4004817" y="1171702"/>
            <a:chExt cx="8091805" cy="5525135"/>
          </a:xfrm>
        </p:grpSpPr>
        <p:sp>
          <p:nvSpPr>
            <p:cNvPr id="13" name="object 13"/>
            <p:cNvSpPr/>
            <p:nvPr/>
          </p:nvSpPr>
          <p:spPr>
            <a:xfrm>
              <a:off x="4011167" y="1178052"/>
              <a:ext cx="8079105" cy="5512435"/>
            </a:xfrm>
            <a:custGeom>
              <a:avLst/>
              <a:gdLst/>
              <a:ahLst/>
              <a:cxnLst/>
              <a:rect l="l" t="t" r="r" b="b"/>
              <a:pathLst>
                <a:path w="8079105" h="5512434">
                  <a:moveTo>
                    <a:pt x="8078724" y="0"/>
                  </a:moveTo>
                  <a:lnTo>
                    <a:pt x="0" y="0"/>
                  </a:lnTo>
                  <a:lnTo>
                    <a:pt x="0" y="5512308"/>
                  </a:lnTo>
                  <a:lnTo>
                    <a:pt x="8078724" y="5512308"/>
                  </a:lnTo>
                  <a:lnTo>
                    <a:pt x="8078724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11167" y="1178052"/>
              <a:ext cx="8079105" cy="5512435"/>
            </a:xfrm>
            <a:custGeom>
              <a:avLst/>
              <a:gdLst/>
              <a:ahLst/>
              <a:cxnLst/>
              <a:rect l="l" t="t" r="r" b="b"/>
              <a:pathLst>
                <a:path w="8079105" h="5512434">
                  <a:moveTo>
                    <a:pt x="0" y="0"/>
                  </a:moveTo>
                  <a:lnTo>
                    <a:pt x="8078724" y="0"/>
                  </a:lnTo>
                  <a:lnTo>
                    <a:pt x="8078724" y="5512308"/>
                  </a:lnTo>
                  <a:lnTo>
                    <a:pt x="0" y="5512308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588079" y="1571231"/>
            <a:ext cx="8405687" cy="42550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8419" indent="412115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I.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Публікація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наукових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тез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 err="1">
                <a:latin typeface="Calibri"/>
                <a:cs typeface="Calibri"/>
              </a:rPr>
              <a:t>на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7</a:t>
            </a:r>
            <a:r>
              <a:rPr lang="uk-UA" sz="1800" spc="-10" dirty="0">
                <a:latin typeface="Calibri"/>
                <a:cs typeface="Calibri"/>
              </a:rPr>
              <a:t>8</a:t>
            </a:r>
            <a:r>
              <a:rPr sz="1800" spc="-10" dirty="0">
                <a:latin typeface="Calibri"/>
                <a:cs typeface="Calibri"/>
              </a:rPr>
              <a:t>-</a:t>
            </a:r>
            <a:r>
              <a:rPr sz="1800" dirty="0" err="1">
                <a:latin typeface="Calibri"/>
                <a:cs typeface="Calibri"/>
              </a:rPr>
              <a:t>ій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Всеукраїнській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студентській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науково- </a:t>
            </a:r>
            <a:r>
              <a:rPr sz="1800" dirty="0">
                <a:latin typeface="Calibri"/>
                <a:cs typeface="Calibri"/>
              </a:rPr>
              <a:t>практичній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конференції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«Науковий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пошук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молоді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сталого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розвитку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лісового</a:t>
            </a:r>
            <a:endParaRPr sz="1800" dirty="0">
              <a:latin typeface="Calibri"/>
              <a:cs typeface="Calibri"/>
            </a:endParaRPr>
          </a:p>
          <a:p>
            <a:pPr marL="541655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комплексу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та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садово-паркового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господарства»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</a:t>
            </a:r>
            <a:r>
              <a:rPr lang="uk-UA" sz="1800" dirty="0">
                <a:latin typeface="Calibri"/>
                <a:cs typeface="Calibri"/>
              </a:rPr>
              <a:t>7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0" dirty="0" err="1">
                <a:latin typeface="Calibri"/>
                <a:cs typeface="Calibri"/>
              </a:rPr>
              <a:t>листопада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</a:t>
            </a:r>
            <a:r>
              <a:rPr lang="uk-UA" sz="1800" dirty="0">
                <a:latin typeface="Calibri"/>
                <a:cs typeface="Calibri"/>
              </a:rPr>
              <a:t>4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р.):</a:t>
            </a:r>
            <a:endParaRPr sz="1800" dirty="0">
              <a:latin typeface="Calibri"/>
              <a:cs typeface="Calibri"/>
            </a:endParaRPr>
          </a:p>
          <a:p>
            <a:pPr marL="354965" marR="7620" indent="450000" algn="just">
              <a:lnSpc>
                <a:spcPct val="100000"/>
              </a:lnSpc>
              <a:spcBef>
                <a:spcPts val="1005"/>
              </a:spcBef>
              <a:buAutoNum type="arabicPeriod"/>
              <a:tabLst>
                <a:tab pos="354965" algn="l"/>
              </a:tabLst>
            </a:pPr>
            <a:r>
              <a:rPr lang="uk-UA" sz="1800" dirty="0">
                <a:latin typeface="Calibri"/>
                <a:cs typeface="Calibri"/>
              </a:rPr>
              <a:t>Моделювання радіального приросту дерев у соснових насадження ВП НУБіП України «Боярська лісова дослідна станція» (</a:t>
            </a:r>
            <a:r>
              <a:rPr lang="uk-UA" sz="1800" dirty="0" err="1">
                <a:latin typeface="Calibri"/>
                <a:cs typeface="Calibri"/>
              </a:rPr>
              <a:t>Березинець</a:t>
            </a:r>
            <a:r>
              <a:rPr lang="uk-UA" sz="1800" dirty="0">
                <a:latin typeface="Calibri"/>
                <a:cs typeface="Calibri"/>
              </a:rPr>
              <a:t> С.В., </a:t>
            </a:r>
            <a:r>
              <a:rPr lang="uk-UA" sz="1800" dirty="0" err="1">
                <a:latin typeface="Calibri"/>
                <a:cs typeface="Calibri"/>
              </a:rPr>
              <a:t>Леснік</a:t>
            </a:r>
            <a:r>
              <a:rPr lang="uk-UA" sz="1800" dirty="0">
                <a:latin typeface="Calibri"/>
                <a:cs typeface="Calibri"/>
              </a:rPr>
              <a:t> </a:t>
            </a:r>
            <a:r>
              <a:rPr lang="uk-UA" sz="1800" dirty="0" smtClean="0">
                <a:latin typeface="Calibri"/>
                <a:cs typeface="Calibri"/>
              </a:rPr>
              <a:t>О.М.).</a:t>
            </a:r>
            <a:endParaRPr sz="1800" dirty="0">
              <a:latin typeface="Calibri"/>
              <a:cs typeface="Calibri"/>
            </a:endParaRPr>
          </a:p>
          <a:p>
            <a:pPr marL="354965" marR="7620" indent="450000" algn="just">
              <a:lnSpc>
                <a:spcPct val="100000"/>
              </a:lnSpc>
              <a:spcBef>
                <a:spcPts val="1005"/>
              </a:spcBef>
              <a:buAutoNum type="arabicPeriod"/>
              <a:tabLst>
                <a:tab pos="354965" algn="l"/>
              </a:tabLst>
            </a:pPr>
            <a:r>
              <a:rPr lang="uk-UA" sz="1800" dirty="0">
                <a:latin typeface="Calibri"/>
                <a:cs typeface="Calibri"/>
              </a:rPr>
              <a:t>Динаміка запасів дубових насаджень штучного походження у філії «Смілянське лісове господарство» ДП «Ліси України»  (</a:t>
            </a:r>
            <a:r>
              <a:rPr lang="uk-UA" sz="1800" dirty="0" err="1">
                <a:latin typeface="Calibri"/>
                <a:cs typeface="Calibri"/>
              </a:rPr>
              <a:t>Кульженко</a:t>
            </a:r>
            <a:r>
              <a:rPr lang="uk-UA" sz="1800" dirty="0">
                <a:latin typeface="Calibri"/>
                <a:cs typeface="Calibri"/>
              </a:rPr>
              <a:t> </a:t>
            </a:r>
            <a:r>
              <a:rPr lang="uk-UA" sz="1800" dirty="0" smtClean="0">
                <a:latin typeface="Calibri"/>
                <a:cs typeface="Calibri"/>
              </a:rPr>
              <a:t>М.О.</a:t>
            </a:r>
            <a:r>
              <a:rPr lang="ru-RU" sz="1800" spc="-50" dirty="0" smtClean="0">
                <a:latin typeface="Calibri"/>
                <a:cs typeface="Calibri"/>
              </a:rPr>
              <a:t>).</a:t>
            </a:r>
            <a:endParaRPr lang="ru-RU" sz="1800" dirty="0">
              <a:latin typeface="Calibri"/>
              <a:cs typeface="Calibri"/>
            </a:endParaRPr>
          </a:p>
          <a:p>
            <a:pPr marL="354965" indent="450000" algn="just">
              <a:lnSpc>
                <a:spcPct val="100000"/>
              </a:lnSpc>
              <a:spcBef>
                <a:spcPts val="995"/>
              </a:spcBef>
              <a:buAutoNum type="arabicPeriod"/>
              <a:tabLst>
                <a:tab pos="354965" algn="l"/>
              </a:tabLst>
            </a:pPr>
            <a:r>
              <a:rPr lang="uk-UA" sz="1800" dirty="0">
                <a:latin typeface="Calibri"/>
                <a:cs typeface="Calibri"/>
              </a:rPr>
              <a:t>Фізіологічна стійкість середньовікових соснових насаджень у філії «Камінь-</a:t>
            </a:r>
            <a:r>
              <a:rPr lang="uk-UA" sz="1800" dirty="0" err="1">
                <a:latin typeface="Calibri"/>
                <a:cs typeface="Calibri"/>
              </a:rPr>
              <a:t>Каширське</a:t>
            </a:r>
            <a:r>
              <a:rPr lang="uk-UA" sz="1800" dirty="0">
                <a:latin typeface="Calibri"/>
                <a:cs typeface="Calibri"/>
              </a:rPr>
              <a:t> лісове господарство ДП «Ліси України» (</a:t>
            </a:r>
            <a:r>
              <a:rPr lang="uk-UA" sz="1800" dirty="0" err="1">
                <a:latin typeface="Calibri"/>
                <a:cs typeface="Calibri"/>
              </a:rPr>
              <a:t>Сіжук</a:t>
            </a:r>
            <a:r>
              <a:rPr lang="uk-UA" sz="1800" dirty="0">
                <a:latin typeface="Calibri"/>
                <a:cs typeface="Calibri"/>
              </a:rPr>
              <a:t> О.В.)</a:t>
            </a:r>
            <a:endParaRPr sz="1800" dirty="0">
              <a:latin typeface="Calibri"/>
              <a:cs typeface="Calibri"/>
            </a:endParaRPr>
          </a:p>
          <a:p>
            <a:pPr marL="354965" marR="6350" indent="450000" algn="just">
              <a:lnSpc>
                <a:spcPct val="100000"/>
              </a:lnSpc>
              <a:spcBef>
                <a:spcPts val="1005"/>
              </a:spcBef>
              <a:buAutoNum type="arabicPeriod" startAt="4"/>
              <a:tabLst>
                <a:tab pos="354965" algn="l"/>
              </a:tabLst>
            </a:pPr>
            <a:r>
              <a:rPr lang="uk-UA" sz="1800" dirty="0">
                <a:latin typeface="Calibri"/>
                <a:cs typeface="Calibri"/>
              </a:rPr>
              <a:t>Визначення відсотку поточного приросту по об’єму дерев сосни звичайної у філії «Шепетівське лісове господарство» ДП «Ліси України»   (</a:t>
            </a:r>
            <a:r>
              <a:rPr lang="uk-UA" sz="1800" dirty="0" err="1">
                <a:latin typeface="Calibri"/>
                <a:cs typeface="Calibri"/>
              </a:rPr>
              <a:t>Слісарчук</a:t>
            </a:r>
            <a:r>
              <a:rPr lang="uk-UA" sz="1800" dirty="0">
                <a:latin typeface="Calibri"/>
                <a:cs typeface="Calibri"/>
              </a:rPr>
              <a:t> </a:t>
            </a:r>
            <a:r>
              <a:rPr lang="uk-UA" sz="1800" dirty="0" smtClean="0">
                <a:latin typeface="Calibri"/>
                <a:cs typeface="Calibri"/>
              </a:rPr>
              <a:t>І.В.)</a:t>
            </a:r>
            <a:endParaRPr sz="1800" dirty="0">
              <a:latin typeface="Calibri"/>
              <a:cs typeface="Calibri"/>
            </a:endParaRPr>
          </a:p>
          <a:p>
            <a:pPr marL="354965" marR="5080" indent="450000" algn="just">
              <a:lnSpc>
                <a:spcPct val="100000"/>
              </a:lnSpc>
              <a:spcBef>
                <a:spcPts val="1000"/>
              </a:spcBef>
              <a:buAutoNum type="arabicPeriod" startAt="4"/>
              <a:tabLst>
                <a:tab pos="354965" algn="l"/>
              </a:tabLst>
            </a:pPr>
            <a:r>
              <a:rPr lang="uk-UA" sz="1800" dirty="0">
                <a:latin typeface="Calibri"/>
                <a:cs typeface="Calibri"/>
              </a:rPr>
              <a:t>Радіальний приріст дерев </a:t>
            </a:r>
            <a:r>
              <a:rPr lang="en-US" sz="1800" i="1" dirty="0" err="1">
                <a:latin typeface="Calibri"/>
                <a:cs typeface="Calibri"/>
              </a:rPr>
              <a:t>Larix</a:t>
            </a:r>
            <a:r>
              <a:rPr lang="en-US" sz="1800" i="1" dirty="0">
                <a:latin typeface="Calibri"/>
                <a:cs typeface="Calibri"/>
              </a:rPr>
              <a:t> decidua </a:t>
            </a:r>
            <a:r>
              <a:rPr lang="uk-UA" sz="1800" dirty="0">
                <a:latin typeface="Calibri"/>
                <a:cs typeface="Calibri"/>
              </a:rPr>
              <a:t>у мішаних насадженнях штучного походження (</a:t>
            </a:r>
            <a:r>
              <a:rPr lang="uk-UA" sz="1800" dirty="0" err="1">
                <a:latin typeface="Calibri"/>
                <a:cs typeface="Calibri"/>
              </a:rPr>
              <a:t>Цьомах</a:t>
            </a:r>
            <a:r>
              <a:rPr lang="uk-UA" sz="1800" dirty="0">
                <a:latin typeface="Calibri"/>
                <a:cs typeface="Calibri"/>
              </a:rPr>
              <a:t> </a:t>
            </a:r>
            <a:r>
              <a:rPr lang="uk-UA" sz="1800" dirty="0" smtClean="0">
                <a:latin typeface="Calibri"/>
                <a:cs typeface="Calibri"/>
              </a:rPr>
              <a:t>М.О.)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849355" y="0"/>
            <a:ext cx="1343025" cy="1454150"/>
            <a:chOff x="10849355" y="0"/>
            <a:chExt cx="1343025" cy="145415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49355" y="0"/>
              <a:ext cx="1342644" cy="14538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44428" y="0"/>
              <a:ext cx="1147570" cy="1060703"/>
            </a:xfrm>
            <a:prstGeom prst="rect">
              <a:avLst/>
            </a:prstGeom>
          </p:spPr>
        </p:pic>
      </p:grpSp>
      <p:pic>
        <p:nvPicPr>
          <p:cNvPr id="19" name="Рисунок 18" descr="Зображення, що містить просто неба, похід, особа, дерево&#10;&#10;Автоматично згенерований опис">
            <a:extLst>
              <a:ext uri="{FF2B5EF4-FFF2-40B4-BE49-F238E27FC236}">
                <a16:creationId xmlns:a16="http://schemas.microsoft.com/office/drawing/2014/main" id="{95F90B0E-59DE-0F0B-8385-B10FB182EC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1620" y="2392835"/>
            <a:ext cx="5148072" cy="2895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609600" y="198120"/>
              <a:ext cx="9982200" cy="664845"/>
            </a:xfrm>
            <a:custGeom>
              <a:avLst/>
              <a:gdLst/>
              <a:ahLst/>
              <a:cxnLst/>
              <a:rect l="l" t="t" r="r" b="b"/>
              <a:pathLst>
                <a:path w="9982200" h="664844">
                  <a:moveTo>
                    <a:pt x="9982200" y="0"/>
                  </a:moveTo>
                  <a:lnTo>
                    <a:pt x="0" y="0"/>
                  </a:lnTo>
                  <a:lnTo>
                    <a:pt x="0" y="664463"/>
                  </a:lnTo>
                  <a:lnTo>
                    <a:pt x="9982200" y="664463"/>
                  </a:lnTo>
                  <a:lnTo>
                    <a:pt x="9982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508" y="414528"/>
              <a:ext cx="1501139" cy="3352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112" y="457368"/>
              <a:ext cx="1416304" cy="2492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42972" y="542544"/>
              <a:ext cx="188975" cy="12801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95161" y="594812"/>
              <a:ext cx="85090" cy="24130"/>
            </a:xfrm>
            <a:custGeom>
              <a:avLst/>
              <a:gdLst/>
              <a:ahLst/>
              <a:cxnLst/>
              <a:rect l="l" t="t" r="r" b="b"/>
              <a:pathLst>
                <a:path w="85089" h="24129">
                  <a:moveTo>
                    <a:pt x="79629" y="0"/>
                  </a:moveTo>
                  <a:lnTo>
                    <a:pt x="6235" y="0"/>
                  </a:lnTo>
                  <a:lnTo>
                    <a:pt x="4152" y="0"/>
                  </a:lnTo>
                  <a:lnTo>
                    <a:pt x="2590" y="863"/>
                  </a:lnTo>
                  <a:lnTo>
                    <a:pt x="508" y="4330"/>
                  </a:lnTo>
                  <a:lnTo>
                    <a:pt x="0" y="7391"/>
                  </a:lnTo>
                  <a:lnTo>
                    <a:pt x="0" y="16179"/>
                  </a:lnTo>
                  <a:lnTo>
                    <a:pt x="508" y="19278"/>
                  </a:lnTo>
                  <a:lnTo>
                    <a:pt x="2590" y="22860"/>
                  </a:lnTo>
                  <a:lnTo>
                    <a:pt x="4152" y="23749"/>
                  </a:lnTo>
                  <a:lnTo>
                    <a:pt x="80670" y="23749"/>
                  </a:lnTo>
                  <a:lnTo>
                    <a:pt x="82181" y="22885"/>
                  </a:lnTo>
                  <a:lnTo>
                    <a:pt x="84264" y="19418"/>
                  </a:lnTo>
                  <a:lnTo>
                    <a:pt x="84785" y="16294"/>
                  </a:lnTo>
                  <a:lnTo>
                    <a:pt x="84632" y="7747"/>
                  </a:lnTo>
                  <a:lnTo>
                    <a:pt x="80467" y="177"/>
                  </a:lnTo>
                  <a:lnTo>
                    <a:pt x="79629" y="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95161" y="594812"/>
              <a:ext cx="85090" cy="24130"/>
            </a:xfrm>
            <a:custGeom>
              <a:avLst/>
              <a:gdLst/>
              <a:ahLst/>
              <a:cxnLst/>
              <a:rect l="l" t="t" r="r" b="b"/>
              <a:pathLst>
                <a:path w="85089" h="24129">
                  <a:moveTo>
                    <a:pt x="6235" y="0"/>
                  </a:moveTo>
                  <a:lnTo>
                    <a:pt x="78714" y="0"/>
                  </a:lnTo>
                  <a:lnTo>
                    <a:pt x="79629" y="0"/>
                  </a:lnTo>
                  <a:lnTo>
                    <a:pt x="80467" y="177"/>
                  </a:lnTo>
                  <a:lnTo>
                    <a:pt x="81229" y="520"/>
                  </a:lnTo>
                  <a:lnTo>
                    <a:pt x="81978" y="863"/>
                  </a:lnTo>
                  <a:lnTo>
                    <a:pt x="82613" y="1536"/>
                  </a:lnTo>
                  <a:lnTo>
                    <a:pt x="83134" y="2514"/>
                  </a:lnTo>
                  <a:lnTo>
                    <a:pt x="83654" y="3492"/>
                  </a:lnTo>
                  <a:lnTo>
                    <a:pt x="84061" y="4737"/>
                  </a:lnTo>
                  <a:lnTo>
                    <a:pt x="84340" y="6235"/>
                  </a:lnTo>
                  <a:lnTo>
                    <a:pt x="84632" y="7747"/>
                  </a:lnTo>
                  <a:lnTo>
                    <a:pt x="84785" y="9588"/>
                  </a:lnTo>
                  <a:lnTo>
                    <a:pt x="84785" y="11785"/>
                  </a:lnTo>
                  <a:lnTo>
                    <a:pt x="84785" y="16294"/>
                  </a:lnTo>
                  <a:lnTo>
                    <a:pt x="84264" y="19418"/>
                  </a:lnTo>
                  <a:lnTo>
                    <a:pt x="83223" y="21158"/>
                  </a:lnTo>
                  <a:lnTo>
                    <a:pt x="82181" y="22885"/>
                  </a:lnTo>
                  <a:lnTo>
                    <a:pt x="80670" y="23749"/>
                  </a:lnTo>
                  <a:lnTo>
                    <a:pt x="78714" y="23749"/>
                  </a:lnTo>
                  <a:lnTo>
                    <a:pt x="6235" y="23749"/>
                  </a:lnTo>
                  <a:lnTo>
                    <a:pt x="4152" y="23749"/>
                  </a:lnTo>
                  <a:lnTo>
                    <a:pt x="2590" y="22860"/>
                  </a:lnTo>
                  <a:lnTo>
                    <a:pt x="1549" y="21069"/>
                  </a:lnTo>
                  <a:lnTo>
                    <a:pt x="508" y="19278"/>
                  </a:lnTo>
                  <a:lnTo>
                    <a:pt x="0" y="16179"/>
                  </a:lnTo>
                  <a:lnTo>
                    <a:pt x="0" y="11785"/>
                  </a:lnTo>
                  <a:lnTo>
                    <a:pt x="0" y="7391"/>
                  </a:lnTo>
                  <a:lnTo>
                    <a:pt x="508" y="4330"/>
                  </a:lnTo>
                  <a:lnTo>
                    <a:pt x="1549" y="2603"/>
                  </a:lnTo>
                  <a:lnTo>
                    <a:pt x="2590" y="863"/>
                  </a:lnTo>
                  <a:lnTo>
                    <a:pt x="4152" y="0"/>
                  </a:lnTo>
                  <a:lnTo>
                    <a:pt x="6235" y="0"/>
                  </a:lnTo>
                  <a:close/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0507" y="414528"/>
              <a:ext cx="4997195" cy="3916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2891" y="457365"/>
              <a:ext cx="4912461" cy="30540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1166" y="210953"/>
            <a:ext cx="9982200" cy="615553"/>
          </a:xfrm>
          <a:prstGeom prst="rect">
            <a:avLst/>
          </a:prstGeom>
          <a:ln w="12192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421005" algn="r">
              <a:lnSpc>
                <a:spcPts val="4785"/>
              </a:lnSpc>
            </a:pPr>
            <a:r>
              <a:rPr sz="4400" spc="-830" dirty="0">
                <a:latin typeface="Comic Sans MS" panose="030F0702030302020204" pitchFamily="66" charset="0"/>
              </a:rPr>
              <a:t>“</a:t>
            </a:r>
            <a:r>
              <a:rPr sz="4400" i="1" spc="-830" dirty="0">
                <a:latin typeface="Comic Sans MS" panose="030F0702030302020204" pitchFamily="66" charset="0"/>
                <a:cs typeface="Trebuchet MS"/>
              </a:rPr>
              <a:t>Smart</a:t>
            </a:r>
            <a:r>
              <a:rPr sz="4400" i="1" spc="-200" dirty="0">
                <a:latin typeface="Comic Sans MS" panose="030F0702030302020204" pitchFamily="66" charset="0"/>
                <a:cs typeface="Trebuchet MS"/>
              </a:rPr>
              <a:t> </a:t>
            </a:r>
            <a:r>
              <a:rPr sz="4400" i="1" spc="-755" dirty="0">
                <a:latin typeface="Comic Sans MS" panose="030F0702030302020204" pitchFamily="66" charset="0"/>
                <a:cs typeface="Trebuchet MS"/>
              </a:rPr>
              <a:t>Forester</a:t>
            </a:r>
            <a:r>
              <a:rPr sz="4400" spc="-755" dirty="0">
                <a:latin typeface="Comic Sans MS" panose="030F0702030302020204" pitchFamily="66" charset="0"/>
              </a:rPr>
              <a:t>”</a:t>
            </a:r>
            <a:endParaRPr sz="4400" dirty="0">
              <a:latin typeface="Comic Sans MS" panose="030F0702030302020204" pitchFamily="66" charset="0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205231" y="1207410"/>
            <a:ext cx="7806156" cy="5512435"/>
            <a:chOff x="4648200" y="1178052"/>
            <a:chExt cx="7441946" cy="5512435"/>
          </a:xfrm>
        </p:grpSpPr>
        <p:sp>
          <p:nvSpPr>
            <p:cNvPr id="13" name="object 13"/>
            <p:cNvSpPr/>
            <p:nvPr/>
          </p:nvSpPr>
          <p:spPr>
            <a:xfrm>
              <a:off x="4806696" y="1178052"/>
              <a:ext cx="7283450" cy="5512435"/>
            </a:xfrm>
            <a:custGeom>
              <a:avLst/>
              <a:gdLst/>
              <a:ahLst/>
              <a:cxnLst/>
              <a:rect l="l" t="t" r="r" b="b"/>
              <a:pathLst>
                <a:path w="7283450" h="5512434">
                  <a:moveTo>
                    <a:pt x="7283196" y="0"/>
                  </a:moveTo>
                  <a:lnTo>
                    <a:pt x="0" y="0"/>
                  </a:lnTo>
                  <a:lnTo>
                    <a:pt x="0" y="5512308"/>
                  </a:lnTo>
                  <a:lnTo>
                    <a:pt x="7283196" y="5512308"/>
                  </a:lnTo>
                  <a:lnTo>
                    <a:pt x="7283196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648200" y="1178052"/>
              <a:ext cx="7441946" cy="5512435"/>
            </a:xfrm>
            <a:custGeom>
              <a:avLst/>
              <a:gdLst/>
              <a:ahLst/>
              <a:cxnLst/>
              <a:rect l="l" t="t" r="r" b="b"/>
              <a:pathLst>
                <a:path w="7283450" h="5512434">
                  <a:moveTo>
                    <a:pt x="0" y="0"/>
                  </a:moveTo>
                  <a:lnTo>
                    <a:pt x="7283196" y="0"/>
                  </a:lnTo>
                  <a:lnTo>
                    <a:pt x="7283196" y="5512308"/>
                  </a:lnTo>
                  <a:lnTo>
                    <a:pt x="0" y="5512308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571999" y="1195805"/>
            <a:ext cx="7239001" cy="4942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5125" marR="358140" indent="4635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II.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Публікація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наукових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тез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Всеукраїнській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науково-</a:t>
            </a:r>
            <a:r>
              <a:rPr sz="1800" spc="-10" dirty="0">
                <a:latin typeface="Calibri"/>
                <a:cs typeface="Calibri"/>
              </a:rPr>
              <a:t>практичній </a:t>
            </a:r>
            <a:r>
              <a:rPr sz="1800" spc="-10" dirty="0" err="1">
                <a:latin typeface="Calibri"/>
                <a:cs typeface="Calibri"/>
              </a:rPr>
              <a:t>конференції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«</a:t>
            </a:r>
            <a:r>
              <a:rPr lang="ru-RU" sz="1800" dirty="0" err="1">
                <a:latin typeface="Calibri"/>
                <a:cs typeface="Calibri"/>
              </a:rPr>
              <a:t>Сучасний</a:t>
            </a:r>
            <a:r>
              <a:rPr lang="ru-RU" sz="1800" dirty="0">
                <a:latin typeface="Calibri"/>
                <a:cs typeface="Calibri"/>
              </a:rPr>
              <a:t> стан, </a:t>
            </a:r>
            <a:r>
              <a:rPr lang="ru-RU" sz="1800" dirty="0" err="1">
                <a:latin typeface="Calibri"/>
                <a:cs typeface="Calibri"/>
              </a:rPr>
              <a:t>проблеми</a:t>
            </a:r>
            <a:r>
              <a:rPr lang="ru-RU" sz="1800" dirty="0">
                <a:latin typeface="Calibri"/>
                <a:cs typeface="Calibri"/>
              </a:rPr>
              <a:t>, </a:t>
            </a:r>
            <a:r>
              <a:rPr lang="ru-RU" sz="1800" dirty="0" err="1">
                <a:latin typeface="Calibri"/>
                <a:cs typeface="Calibri"/>
              </a:rPr>
              <a:t>головні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 err="1">
                <a:latin typeface="Calibri"/>
                <a:cs typeface="Calibri"/>
              </a:rPr>
              <a:t>завдання</a:t>
            </a:r>
            <a:r>
              <a:rPr lang="ru-RU" sz="1800" dirty="0">
                <a:latin typeface="Calibri"/>
                <a:cs typeface="Calibri"/>
              </a:rPr>
              <a:t> та </a:t>
            </a:r>
            <a:r>
              <a:rPr lang="ru-RU" sz="1800" dirty="0" err="1">
                <a:latin typeface="Calibri"/>
                <a:cs typeface="Calibri"/>
              </a:rPr>
              <a:t>перспективи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 err="1">
                <a:latin typeface="Calibri"/>
                <a:cs typeface="Calibri"/>
              </a:rPr>
              <a:t>відтворення</a:t>
            </a:r>
            <a:r>
              <a:rPr lang="ru-RU" sz="1800" dirty="0">
                <a:latin typeface="Calibri"/>
                <a:cs typeface="Calibri"/>
              </a:rPr>
              <a:t> і </a:t>
            </a:r>
            <a:r>
              <a:rPr lang="ru-RU" sz="1800" dirty="0" err="1">
                <a:latin typeface="Calibri"/>
                <a:cs typeface="Calibri"/>
              </a:rPr>
              <a:t>захисту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 err="1">
                <a:latin typeface="Calibri"/>
                <a:cs typeface="Calibri"/>
              </a:rPr>
              <a:t>лісів</a:t>
            </a:r>
            <a:r>
              <a:rPr lang="ru-RU" sz="1800" dirty="0">
                <a:latin typeface="Calibri"/>
                <a:cs typeface="Calibri"/>
              </a:rPr>
              <a:t> в </a:t>
            </a:r>
            <a:r>
              <a:rPr lang="ru-RU" sz="1800" dirty="0" err="1">
                <a:latin typeface="Calibri"/>
                <a:cs typeface="Calibri"/>
              </a:rPr>
              <a:t>умовах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 err="1">
                <a:latin typeface="Calibri"/>
                <a:cs typeface="Calibri"/>
              </a:rPr>
              <a:t>зміни</a:t>
            </a:r>
            <a:r>
              <a:rPr lang="ru-RU" sz="1800" dirty="0">
                <a:latin typeface="Calibri"/>
                <a:cs typeface="Calibri"/>
              </a:rPr>
              <a:t> </a:t>
            </a:r>
            <a:r>
              <a:rPr lang="ru-RU" sz="1800" dirty="0" err="1">
                <a:latin typeface="Calibri"/>
                <a:cs typeface="Calibri"/>
              </a:rPr>
              <a:t>клімату</a:t>
            </a:r>
            <a:r>
              <a:rPr lang="ru-RU" sz="1800" dirty="0">
                <a:latin typeface="Calibri"/>
                <a:cs typeface="Calibri"/>
              </a:rPr>
              <a:t>» </a:t>
            </a:r>
          </a:p>
          <a:p>
            <a:pPr marL="365125" marR="358140" indent="46355" algn="ctr">
              <a:lnSpc>
                <a:spcPct val="100000"/>
              </a:lnSpc>
              <a:spcBef>
                <a:spcPts val="100"/>
              </a:spcBef>
            </a:pPr>
            <a:r>
              <a:rPr lang="ru-RU" sz="1800" dirty="0">
                <a:latin typeface="Calibri"/>
                <a:cs typeface="Calibri"/>
              </a:rPr>
              <a:t>(4 березня 2025р.)</a:t>
            </a:r>
          </a:p>
          <a:p>
            <a:pPr marL="365125" marR="358140" indent="46355" algn="ctr">
              <a:lnSpc>
                <a:spcPct val="100000"/>
              </a:lnSpc>
              <a:spcBef>
                <a:spcPts val="100"/>
              </a:spcBef>
            </a:pPr>
            <a:endParaRPr lang="ru-RU" dirty="0">
              <a:latin typeface="Calibri"/>
              <a:cs typeface="Calibri"/>
            </a:endParaRPr>
          </a:p>
          <a:p>
            <a:pPr algn="just">
              <a:spcBef>
                <a:spcPts val="1964"/>
              </a:spcBef>
            </a:pPr>
            <a:r>
              <a:rPr lang="uk-UA" dirty="0">
                <a:latin typeface="Calibri"/>
                <a:cs typeface="Calibri"/>
              </a:rPr>
              <a:t>6.   </a:t>
            </a:r>
            <a:r>
              <a:rPr lang="uk-UA" sz="1800" dirty="0">
                <a:latin typeface="Calibri"/>
                <a:cs typeface="Calibri"/>
              </a:rPr>
              <a:t>Фізіологічна</a:t>
            </a:r>
            <a:r>
              <a:rPr lang="uk-UA" sz="1800" spc="470" dirty="0">
                <a:latin typeface="Calibri"/>
                <a:cs typeface="Calibri"/>
              </a:rPr>
              <a:t> </a:t>
            </a:r>
            <a:r>
              <a:rPr lang="uk-UA" sz="1800" dirty="0">
                <a:latin typeface="Calibri"/>
                <a:cs typeface="Calibri"/>
              </a:rPr>
              <a:t>стійкість</a:t>
            </a:r>
            <a:r>
              <a:rPr lang="uk-UA" sz="1800" spc="475" dirty="0">
                <a:latin typeface="Calibri"/>
                <a:cs typeface="Calibri"/>
              </a:rPr>
              <a:t> </a:t>
            </a:r>
            <a:r>
              <a:rPr lang="uk-UA" sz="1800" dirty="0">
                <a:latin typeface="Calibri"/>
                <a:cs typeface="Calibri"/>
              </a:rPr>
              <a:t>дерев</a:t>
            </a:r>
            <a:r>
              <a:rPr lang="uk-UA" sz="1800" spc="470" dirty="0">
                <a:latin typeface="Calibri"/>
                <a:cs typeface="Calibri"/>
              </a:rPr>
              <a:t> </a:t>
            </a:r>
            <a:r>
              <a:rPr lang="uk-UA" sz="1800" dirty="0">
                <a:latin typeface="Calibri"/>
                <a:cs typeface="Calibri"/>
              </a:rPr>
              <a:t>у соснових </a:t>
            </a:r>
            <a:r>
              <a:rPr lang="uk-UA" sz="1800" dirty="0" err="1">
                <a:latin typeface="Calibri"/>
                <a:cs typeface="Calibri"/>
              </a:rPr>
              <a:t>насадженях</a:t>
            </a:r>
            <a:r>
              <a:rPr lang="uk-UA" sz="1800" dirty="0">
                <a:latin typeface="Calibri"/>
                <a:cs typeface="Calibri"/>
              </a:rPr>
              <a:t> ВП України «Боярська лісова дослідна станція»</a:t>
            </a:r>
            <a:r>
              <a:rPr lang="uk-UA" sz="1800" spc="-80" dirty="0">
                <a:latin typeface="Calibri"/>
                <a:cs typeface="Calibri"/>
              </a:rPr>
              <a:t> </a:t>
            </a:r>
            <a:r>
              <a:rPr lang="uk-UA" sz="1800" dirty="0">
                <a:latin typeface="Calibri"/>
                <a:cs typeface="Calibri"/>
              </a:rPr>
              <a:t>(</a:t>
            </a:r>
            <a:r>
              <a:rPr lang="uk-UA" dirty="0" err="1">
                <a:latin typeface="Calibri"/>
                <a:cs typeface="Calibri"/>
              </a:rPr>
              <a:t>Березинець</a:t>
            </a:r>
            <a:r>
              <a:rPr lang="uk-UA" dirty="0">
                <a:latin typeface="Calibri"/>
                <a:cs typeface="Calibri"/>
              </a:rPr>
              <a:t> С.В., Леснік О.М.</a:t>
            </a:r>
            <a:r>
              <a:rPr lang="uk-UA" sz="1800" spc="-10" dirty="0">
                <a:latin typeface="Calibri"/>
                <a:cs typeface="Calibri"/>
              </a:rPr>
              <a:t>)</a:t>
            </a:r>
            <a:endParaRPr lang="uk-UA" sz="1800" dirty="0">
              <a:latin typeface="Calibri"/>
              <a:cs typeface="Calibri"/>
            </a:endParaRPr>
          </a:p>
          <a:p>
            <a:pPr indent="450000" algn="just">
              <a:lnSpc>
                <a:spcPct val="100000"/>
              </a:lnSpc>
              <a:spcBef>
                <a:spcPts val="1964"/>
              </a:spcBef>
              <a:buFont typeface="Calibri"/>
              <a:buAutoNum type="arabicPeriod" startAt="7"/>
            </a:pPr>
            <a:r>
              <a:rPr lang="uk-UA" sz="1800" dirty="0">
                <a:latin typeface="Calibri"/>
                <a:cs typeface="Calibri"/>
              </a:rPr>
              <a:t> Фізіологічна стійкість стиглих соснових насаджень у Камінь-</a:t>
            </a:r>
            <a:r>
              <a:rPr lang="uk-UA" sz="1800" dirty="0" err="1">
                <a:latin typeface="Calibri"/>
                <a:cs typeface="Calibri"/>
              </a:rPr>
              <a:t>Каширському</a:t>
            </a:r>
            <a:r>
              <a:rPr lang="uk-UA" sz="1800" dirty="0">
                <a:latin typeface="Calibri"/>
                <a:cs typeface="Calibri"/>
              </a:rPr>
              <a:t> </a:t>
            </a:r>
            <a:r>
              <a:rPr lang="uk-UA" sz="1800" dirty="0" err="1">
                <a:latin typeface="Calibri"/>
                <a:cs typeface="Calibri"/>
              </a:rPr>
              <a:t>надлісництві</a:t>
            </a:r>
            <a:r>
              <a:rPr lang="uk-UA" sz="1800" dirty="0">
                <a:latin typeface="Calibri"/>
                <a:cs typeface="Calibri"/>
              </a:rPr>
              <a:t> філії «Подільський лісовий офіс»  (</a:t>
            </a:r>
            <a:r>
              <a:rPr lang="uk-UA" sz="1800" dirty="0" err="1">
                <a:latin typeface="Calibri"/>
                <a:cs typeface="Calibri"/>
              </a:rPr>
              <a:t>Сіжук</a:t>
            </a:r>
            <a:r>
              <a:rPr lang="uk-UA" sz="1800" dirty="0">
                <a:latin typeface="Calibri"/>
                <a:cs typeface="Calibri"/>
              </a:rPr>
              <a:t> О.В.)</a:t>
            </a:r>
          </a:p>
          <a:p>
            <a:pPr indent="450000" algn="just">
              <a:lnSpc>
                <a:spcPct val="100000"/>
              </a:lnSpc>
              <a:spcBef>
                <a:spcPts val="1964"/>
              </a:spcBef>
              <a:buFont typeface="Calibri"/>
              <a:buAutoNum type="arabicPeriod" startAt="7"/>
            </a:pPr>
            <a:r>
              <a:rPr lang="uk-UA" dirty="0">
                <a:latin typeface="Calibri"/>
                <a:cs typeface="Calibri"/>
              </a:rPr>
              <a:t> Фізіологічна стійкість середньовікових соснових насаджень у Шепетівському </a:t>
            </a:r>
            <a:r>
              <a:rPr lang="uk-UA" dirty="0" err="1">
                <a:latin typeface="Calibri"/>
                <a:cs typeface="Calibri"/>
              </a:rPr>
              <a:t>надлісництві</a:t>
            </a:r>
            <a:r>
              <a:rPr lang="uk-UA" dirty="0">
                <a:latin typeface="Calibri"/>
                <a:cs typeface="Calibri"/>
              </a:rPr>
              <a:t> філії «Поліський лісовий офіс »                  (</a:t>
            </a:r>
            <a:r>
              <a:rPr lang="uk-UA" dirty="0" err="1">
                <a:latin typeface="Calibri"/>
                <a:cs typeface="Calibri"/>
              </a:rPr>
              <a:t>Слісарчук</a:t>
            </a:r>
            <a:r>
              <a:rPr lang="uk-UA" dirty="0">
                <a:latin typeface="Calibri"/>
                <a:cs typeface="Calibri"/>
              </a:rPr>
              <a:t> І.В.)</a:t>
            </a:r>
          </a:p>
          <a:p>
            <a:pPr indent="450000" algn="just">
              <a:lnSpc>
                <a:spcPct val="100000"/>
              </a:lnSpc>
              <a:spcBef>
                <a:spcPts val="1964"/>
              </a:spcBef>
              <a:buFont typeface="Calibri"/>
              <a:buAutoNum type="arabicPeriod" startAt="7"/>
            </a:pPr>
            <a:r>
              <a:rPr lang="uk-UA" sz="1800" dirty="0">
                <a:latin typeface="Calibri"/>
                <a:cs typeface="Calibri"/>
              </a:rPr>
              <a:t> Поточний приріст за діаметром дерев </a:t>
            </a:r>
            <a:r>
              <a:rPr lang="en-US" sz="1800" i="1" dirty="0" err="1">
                <a:latin typeface="Calibri"/>
                <a:cs typeface="Calibri"/>
              </a:rPr>
              <a:t>Larix</a:t>
            </a:r>
            <a:r>
              <a:rPr lang="en-US" sz="1800" i="1" dirty="0">
                <a:latin typeface="Calibri"/>
                <a:cs typeface="Calibri"/>
              </a:rPr>
              <a:t> decidua </a:t>
            </a:r>
            <a:r>
              <a:rPr lang="uk-UA" sz="1800" i="1" dirty="0">
                <a:latin typeface="Calibri"/>
                <a:cs typeface="Calibri"/>
              </a:rPr>
              <a:t> </a:t>
            </a:r>
            <a:r>
              <a:rPr lang="uk-UA" sz="1800" dirty="0">
                <a:latin typeface="Calibri"/>
                <a:cs typeface="Calibri"/>
              </a:rPr>
              <a:t>у Камінь-</a:t>
            </a:r>
            <a:r>
              <a:rPr lang="uk-UA" sz="1800" dirty="0" err="1">
                <a:latin typeface="Calibri"/>
                <a:cs typeface="Calibri"/>
              </a:rPr>
              <a:t>Каширському</a:t>
            </a:r>
            <a:r>
              <a:rPr lang="uk-UA" sz="1800" dirty="0">
                <a:latin typeface="Calibri"/>
                <a:cs typeface="Calibri"/>
              </a:rPr>
              <a:t> </a:t>
            </a:r>
            <a:r>
              <a:rPr lang="uk-UA" sz="1800" dirty="0" err="1">
                <a:latin typeface="Calibri"/>
                <a:cs typeface="Calibri"/>
              </a:rPr>
              <a:t>надлісництві</a:t>
            </a:r>
            <a:r>
              <a:rPr lang="uk-UA" sz="1800" dirty="0">
                <a:latin typeface="Calibri"/>
                <a:cs typeface="Calibri"/>
              </a:rPr>
              <a:t> філії «</a:t>
            </a:r>
            <a:r>
              <a:rPr lang="uk-UA" dirty="0">
                <a:latin typeface="Calibri"/>
                <a:cs typeface="Calibri"/>
              </a:rPr>
              <a:t>Поліський </a:t>
            </a:r>
            <a:r>
              <a:rPr lang="uk-UA" sz="1800" dirty="0">
                <a:latin typeface="Calibri"/>
                <a:cs typeface="Calibri"/>
              </a:rPr>
              <a:t>лісовий офіс» (</a:t>
            </a:r>
            <a:r>
              <a:rPr lang="uk-UA" sz="1800" dirty="0" err="1">
                <a:latin typeface="Calibri"/>
                <a:cs typeface="Calibri"/>
              </a:rPr>
              <a:t>Цьомах</a:t>
            </a:r>
            <a:r>
              <a:rPr lang="uk-UA" sz="1800" dirty="0">
                <a:latin typeface="Calibri"/>
                <a:cs typeface="Calibri"/>
              </a:rPr>
              <a:t> </a:t>
            </a:r>
            <a:r>
              <a:rPr lang="uk-UA" sz="1800" dirty="0" smtClean="0">
                <a:latin typeface="Calibri"/>
                <a:cs typeface="Calibri"/>
              </a:rPr>
              <a:t>М.О.)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849355" y="0"/>
            <a:ext cx="1343025" cy="1454150"/>
            <a:chOff x="10849355" y="0"/>
            <a:chExt cx="1343025" cy="145415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49355" y="0"/>
              <a:ext cx="1342644" cy="14538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44428" y="0"/>
              <a:ext cx="1147570" cy="1060703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D5079F-75A2-7F38-7029-E166325338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566" y="1752600"/>
            <a:ext cx="3726055" cy="4342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609600" y="198120"/>
              <a:ext cx="9982200" cy="664845"/>
            </a:xfrm>
            <a:custGeom>
              <a:avLst/>
              <a:gdLst/>
              <a:ahLst/>
              <a:cxnLst/>
              <a:rect l="l" t="t" r="r" b="b"/>
              <a:pathLst>
                <a:path w="9982200" h="664844">
                  <a:moveTo>
                    <a:pt x="9982200" y="0"/>
                  </a:moveTo>
                  <a:lnTo>
                    <a:pt x="0" y="0"/>
                  </a:lnTo>
                  <a:lnTo>
                    <a:pt x="0" y="664463"/>
                  </a:lnTo>
                  <a:lnTo>
                    <a:pt x="9982200" y="664463"/>
                  </a:lnTo>
                  <a:lnTo>
                    <a:pt x="9982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508" y="414528"/>
              <a:ext cx="1501139" cy="3352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112" y="457368"/>
              <a:ext cx="1416304" cy="2492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42972" y="542544"/>
              <a:ext cx="188975" cy="12801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95161" y="594812"/>
              <a:ext cx="85090" cy="24130"/>
            </a:xfrm>
            <a:custGeom>
              <a:avLst/>
              <a:gdLst/>
              <a:ahLst/>
              <a:cxnLst/>
              <a:rect l="l" t="t" r="r" b="b"/>
              <a:pathLst>
                <a:path w="85089" h="24129">
                  <a:moveTo>
                    <a:pt x="79629" y="0"/>
                  </a:moveTo>
                  <a:lnTo>
                    <a:pt x="6235" y="0"/>
                  </a:lnTo>
                  <a:lnTo>
                    <a:pt x="4152" y="0"/>
                  </a:lnTo>
                  <a:lnTo>
                    <a:pt x="2590" y="863"/>
                  </a:lnTo>
                  <a:lnTo>
                    <a:pt x="508" y="4330"/>
                  </a:lnTo>
                  <a:lnTo>
                    <a:pt x="0" y="7391"/>
                  </a:lnTo>
                  <a:lnTo>
                    <a:pt x="0" y="16179"/>
                  </a:lnTo>
                  <a:lnTo>
                    <a:pt x="508" y="19278"/>
                  </a:lnTo>
                  <a:lnTo>
                    <a:pt x="2590" y="22860"/>
                  </a:lnTo>
                  <a:lnTo>
                    <a:pt x="4152" y="23749"/>
                  </a:lnTo>
                  <a:lnTo>
                    <a:pt x="80670" y="23749"/>
                  </a:lnTo>
                  <a:lnTo>
                    <a:pt x="82181" y="22885"/>
                  </a:lnTo>
                  <a:lnTo>
                    <a:pt x="84264" y="19418"/>
                  </a:lnTo>
                  <a:lnTo>
                    <a:pt x="84785" y="16294"/>
                  </a:lnTo>
                  <a:lnTo>
                    <a:pt x="84632" y="7747"/>
                  </a:lnTo>
                  <a:lnTo>
                    <a:pt x="80467" y="177"/>
                  </a:lnTo>
                  <a:lnTo>
                    <a:pt x="79629" y="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95161" y="594812"/>
              <a:ext cx="85090" cy="24130"/>
            </a:xfrm>
            <a:custGeom>
              <a:avLst/>
              <a:gdLst/>
              <a:ahLst/>
              <a:cxnLst/>
              <a:rect l="l" t="t" r="r" b="b"/>
              <a:pathLst>
                <a:path w="85089" h="24129">
                  <a:moveTo>
                    <a:pt x="6235" y="0"/>
                  </a:moveTo>
                  <a:lnTo>
                    <a:pt x="78714" y="0"/>
                  </a:lnTo>
                  <a:lnTo>
                    <a:pt x="79629" y="0"/>
                  </a:lnTo>
                  <a:lnTo>
                    <a:pt x="80467" y="177"/>
                  </a:lnTo>
                  <a:lnTo>
                    <a:pt x="81229" y="520"/>
                  </a:lnTo>
                  <a:lnTo>
                    <a:pt x="81978" y="863"/>
                  </a:lnTo>
                  <a:lnTo>
                    <a:pt x="82613" y="1536"/>
                  </a:lnTo>
                  <a:lnTo>
                    <a:pt x="83134" y="2514"/>
                  </a:lnTo>
                  <a:lnTo>
                    <a:pt x="83654" y="3492"/>
                  </a:lnTo>
                  <a:lnTo>
                    <a:pt x="84061" y="4737"/>
                  </a:lnTo>
                  <a:lnTo>
                    <a:pt x="84340" y="6235"/>
                  </a:lnTo>
                  <a:lnTo>
                    <a:pt x="84632" y="7747"/>
                  </a:lnTo>
                  <a:lnTo>
                    <a:pt x="84785" y="9588"/>
                  </a:lnTo>
                  <a:lnTo>
                    <a:pt x="84785" y="11785"/>
                  </a:lnTo>
                  <a:lnTo>
                    <a:pt x="84785" y="16294"/>
                  </a:lnTo>
                  <a:lnTo>
                    <a:pt x="84264" y="19418"/>
                  </a:lnTo>
                  <a:lnTo>
                    <a:pt x="83223" y="21158"/>
                  </a:lnTo>
                  <a:lnTo>
                    <a:pt x="82181" y="22885"/>
                  </a:lnTo>
                  <a:lnTo>
                    <a:pt x="80670" y="23749"/>
                  </a:lnTo>
                  <a:lnTo>
                    <a:pt x="78714" y="23749"/>
                  </a:lnTo>
                  <a:lnTo>
                    <a:pt x="6235" y="23749"/>
                  </a:lnTo>
                  <a:lnTo>
                    <a:pt x="4152" y="23749"/>
                  </a:lnTo>
                  <a:lnTo>
                    <a:pt x="2590" y="22860"/>
                  </a:lnTo>
                  <a:lnTo>
                    <a:pt x="1549" y="21069"/>
                  </a:lnTo>
                  <a:lnTo>
                    <a:pt x="508" y="19278"/>
                  </a:lnTo>
                  <a:lnTo>
                    <a:pt x="0" y="16179"/>
                  </a:lnTo>
                  <a:lnTo>
                    <a:pt x="0" y="11785"/>
                  </a:lnTo>
                  <a:lnTo>
                    <a:pt x="0" y="7391"/>
                  </a:lnTo>
                  <a:lnTo>
                    <a:pt x="508" y="4330"/>
                  </a:lnTo>
                  <a:lnTo>
                    <a:pt x="1549" y="2603"/>
                  </a:lnTo>
                  <a:lnTo>
                    <a:pt x="2590" y="863"/>
                  </a:lnTo>
                  <a:lnTo>
                    <a:pt x="4152" y="0"/>
                  </a:lnTo>
                  <a:lnTo>
                    <a:pt x="6235" y="0"/>
                  </a:lnTo>
                  <a:close/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0507" y="414528"/>
              <a:ext cx="4997195" cy="3916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2891" y="457365"/>
              <a:ext cx="4912461" cy="30540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24266" y="247412"/>
            <a:ext cx="9982200" cy="615553"/>
          </a:xfrm>
          <a:prstGeom prst="rect">
            <a:avLst/>
          </a:prstGeom>
          <a:ln w="12192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421005" algn="r">
              <a:lnSpc>
                <a:spcPts val="4785"/>
              </a:lnSpc>
            </a:pPr>
            <a:r>
              <a:rPr sz="4400" spc="-830" dirty="0">
                <a:latin typeface="Comic Sans MS" panose="030F0702030302020204" pitchFamily="66" charset="0"/>
              </a:rPr>
              <a:t>“</a:t>
            </a:r>
            <a:r>
              <a:rPr sz="4400" i="1" spc="-830" dirty="0">
                <a:latin typeface="Comic Sans MS" panose="030F0702030302020204" pitchFamily="66" charset="0"/>
                <a:cs typeface="Trebuchet MS"/>
              </a:rPr>
              <a:t>Smart</a:t>
            </a:r>
            <a:r>
              <a:rPr sz="4400" i="1" spc="-200" dirty="0">
                <a:latin typeface="Comic Sans MS" panose="030F0702030302020204" pitchFamily="66" charset="0"/>
                <a:cs typeface="Trebuchet MS"/>
              </a:rPr>
              <a:t> </a:t>
            </a:r>
            <a:r>
              <a:rPr sz="4400" i="1" spc="-755" dirty="0">
                <a:latin typeface="Comic Sans MS" panose="030F0702030302020204" pitchFamily="66" charset="0"/>
                <a:cs typeface="Trebuchet MS"/>
              </a:rPr>
              <a:t>Forester</a:t>
            </a:r>
            <a:r>
              <a:rPr sz="4400" spc="-755" dirty="0">
                <a:latin typeface="Comic Sans MS" panose="030F0702030302020204" pitchFamily="66" charset="0"/>
              </a:rPr>
              <a:t>”</a:t>
            </a:r>
            <a:endParaRPr sz="4400" dirty="0">
              <a:latin typeface="Comic Sans MS" panose="030F0702030302020204" pitchFamily="66" charset="0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380990" y="1895601"/>
            <a:ext cx="6644005" cy="2818765"/>
            <a:chOff x="5380990" y="1895601"/>
            <a:chExt cx="6644005" cy="2818765"/>
          </a:xfrm>
        </p:grpSpPr>
        <p:sp>
          <p:nvSpPr>
            <p:cNvPr id="13" name="object 13"/>
            <p:cNvSpPr/>
            <p:nvPr/>
          </p:nvSpPr>
          <p:spPr>
            <a:xfrm>
              <a:off x="5387340" y="1901951"/>
              <a:ext cx="6631305" cy="2806065"/>
            </a:xfrm>
            <a:custGeom>
              <a:avLst/>
              <a:gdLst/>
              <a:ahLst/>
              <a:cxnLst/>
              <a:rect l="l" t="t" r="r" b="b"/>
              <a:pathLst>
                <a:path w="6631305" h="2806065">
                  <a:moveTo>
                    <a:pt x="6630923" y="0"/>
                  </a:moveTo>
                  <a:lnTo>
                    <a:pt x="0" y="0"/>
                  </a:lnTo>
                  <a:lnTo>
                    <a:pt x="0" y="2805684"/>
                  </a:lnTo>
                  <a:lnTo>
                    <a:pt x="6630923" y="2805684"/>
                  </a:lnTo>
                  <a:lnTo>
                    <a:pt x="66309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87340" y="1901951"/>
              <a:ext cx="6631305" cy="2806065"/>
            </a:xfrm>
            <a:custGeom>
              <a:avLst/>
              <a:gdLst/>
              <a:ahLst/>
              <a:cxnLst/>
              <a:rect l="l" t="t" r="r" b="b"/>
              <a:pathLst>
                <a:path w="6631305" h="2806065">
                  <a:moveTo>
                    <a:pt x="0" y="0"/>
                  </a:moveTo>
                  <a:lnTo>
                    <a:pt x="6630923" y="0"/>
                  </a:lnTo>
                  <a:lnTo>
                    <a:pt x="6630923" y="2805684"/>
                  </a:lnTo>
                  <a:lnTo>
                    <a:pt x="0" y="2805684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478251" y="1915791"/>
            <a:ext cx="6459855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marR="5080" indent="-22860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-</a:t>
            </a:r>
            <a:r>
              <a:rPr sz="2400" spc="495" dirty="0">
                <a:latin typeface="Calibri"/>
                <a:cs typeface="Calibri"/>
              </a:rPr>
              <a:t> </a:t>
            </a:r>
            <a:r>
              <a:rPr sz="2400" b="1" dirty="0" err="1">
                <a:latin typeface="Calibri"/>
                <a:cs typeface="Calibri"/>
              </a:rPr>
              <a:t>Диплом</a:t>
            </a:r>
            <a:r>
              <a:rPr sz="2400" b="1" spc="105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I</a:t>
            </a:r>
            <a:r>
              <a:rPr lang="en-US" sz="2400" b="1" dirty="0">
                <a:latin typeface="Calibri"/>
                <a:cs typeface="Calibri"/>
              </a:rPr>
              <a:t>I</a:t>
            </a:r>
            <a:r>
              <a:rPr sz="2400" b="1" spc="105" dirty="0">
                <a:latin typeface="Calibri"/>
                <a:cs typeface="Calibri"/>
              </a:rPr>
              <a:t>  </a:t>
            </a:r>
            <a:r>
              <a:rPr sz="2400" b="1" dirty="0">
                <a:latin typeface="Calibri"/>
                <a:cs typeface="Calibri"/>
              </a:rPr>
              <a:t>ступеня</a:t>
            </a:r>
            <a:r>
              <a:rPr sz="2400" b="1" spc="10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за</a:t>
            </a:r>
            <a:r>
              <a:rPr sz="2400" spc="10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участь</a:t>
            </a:r>
            <a:r>
              <a:rPr sz="2400" spc="110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у</a:t>
            </a:r>
            <a:r>
              <a:rPr sz="2400" spc="100" dirty="0">
                <a:latin typeface="Calibri"/>
                <a:cs typeface="Calibri"/>
              </a:rPr>
              <a:t>  </a:t>
            </a:r>
            <a:r>
              <a:rPr lang="ru-RU" sz="2400" dirty="0">
                <a:latin typeface="Calibri"/>
                <a:cs typeface="Calibri"/>
              </a:rPr>
              <a:t>у I </a:t>
            </a:r>
            <a:r>
              <a:rPr lang="ru-RU" sz="2400" dirty="0" err="1">
                <a:latin typeface="Calibri"/>
                <a:cs typeface="Calibri"/>
              </a:rPr>
              <a:t>турі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Всеукраїнського</a:t>
            </a:r>
            <a:r>
              <a:rPr lang="ru-RU" sz="2400" dirty="0">
                <a:latin typeface="Calibri"/>
                <a:cs typeface="Calibri"/>
              </a:rPr>
              <a:t> конкурсу </a:t>
            </a:r>
            <a:r>
              <a:rPr lang="ru-RU" sz="2400" dirty="0" err="1">
                <a:latin typeface="Calibri"/>
                <a:cs typeface="Calibri"/>
              </a:rPr>
              <a:t>студентських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робіт</a:t>
            </a:r>
            <a:r>
              <a:rPr lang="ru-RU" sz="2400" dirty="0">
                <a:latin typeface="Calibri"/>
                <a:cs typeface="Calibri"/>
              </a:rPr>
              <a:t> в ННІ </a:t>
            </a:r>
            <a:r>
              <a:rPr lang="ru-RU" sz="2400" dirty="0" err="1">
                <a:latin typeface="Calibri"/>
                <a:cs typeface="Calibri"/>
              </a:rPr>
              <a:t>ЛіСПГ</a:t>
            </a:r>
            <a:r>
              <a:rPr lang="ru-RU" sz="2400" dirty="0">
                <a:latin typeface="Calibri"/>
                <a:cs typeface="Calibri"/>
              </a:rPr>
              <a:t> по </a:t>
            </a:r>
            <a:r>
              <a:rPr lang="ru-RU" sz="2400" dirty="0" err="1">
                <a:latin typeface="Calibri"/>
                <a:cs typeface="Calibri"/>
              </a:rPr>
              <a:t>спеціальності</a:t>
            </a:r>
            <a:r>
              <a:rPr lang="ru-RU" sz="2400" dirty="0">
                <a:latin typeface="Calibri"/>
                <a:cs typeface="Calibri"/>
              </a:rPr>
              <a:t> 205 </a:t>
            </a:r>
            <a:r>
              <a:rPr lang="ru-RU" sz="2400" dirty="0" err="1">
                <a:latin typeface="Calibri"/>
                <a:cs typeface="Calibri"/>
              </a:rPr>
              <a:t>Лісове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господарство</a:t>
            </a:r>
            <a:r>
              <a:rPr sz="2400" dirty="0">
                <a:latin typeface="Calibri"/>
                <a:cs typeface="Calibri"/>
              </a:rPr>
              <a:t>)</a:t>
            </a:r>
            <a:r>
              <a:rPr sz="2400" spc="509" dirty="0">
                <a:latin typeface="Calibri"/>
                <a:cs typeface="Calibri"/>
              </a:rPr>
              <a:t>  </a:t>
            </a:r>
            <a:r>
              <a:rPr sz="2400" dirty="0" err="1">
                <a:latin typeface="Calibri"/>
                <a:cs typeface="Calibri"/>
              </a:rPr>
              <a:t>отрима</a:t>
            </a:r>
            <a:r>
              <a:rPr lang="uk-UA" sz="2400" dirty="0">
                <a:latin typeface="Calibri"/>
                <a:cs typeface="Calibri"/>
              </a:rPr>
              <a:t>в</a:t>
            </a:r>
            <a:r>
              <a:rPr sz="2400" spc="505" dirty="0">
                <a:latin typeface="Calibri"/>
                <a:cs typeface="Calibri"/>
              </a:rPr>
              <a:t>  </a:t>
            </a:r>
            <a:r>
              <a:rPr sz="2400" dirty="0" err="1">
                <a:latin typeface="Calibri"/>
                <a:cs typeface="Calibri"/>
              </a:rPr>
              <a:t>магістр</a:t>
            </a:r>
            <a:r>
              <a:rPr sz="2400" spc="505" dirty="0">
                <a:latin typeface="Calibri"/>
                <a:cs typeface="Calibri"/>
              </a:rPr>
              <a:t>  </a:t>
            </a:r>
            <a:r>
              <a:rPr lang="uk-UA" sz="2400" spc="-10" dirty="0">
                <a:latin typeface="Calibri"/>
                <a:cs typeface="Calibri"/>
              </a:rPr>
              <a:t>1</a:t>
            </a:r>
            <a:r>
              <a:rPr sz="2400" spc="-10" dirty="0">
                <a:latin typeface="Calibri"/>
                <a:cs typeface="Calibri"/>
              </a:rPr>
              <a:t>-</a:t>
            </a:r>
            <a:r>
              <a:rPr sz="2400" dirty="0" err="1">
                <a:latin typeface="Calibri"/>
                <a:cs typeface="Calibri"/>
              </a:rPr>
              <a:t>го</a:t>
            </a:r>
            <a:r>
              <a:rPr sz="2400" spc="505" dirty="0">
                <a:latin typeface="Calibri"/>
                <a:cs typeface="Calibri"/>
              </a:rPr>
              <a:t>  </a:t>
            </a:r>
            <a:r>
              <a:rPr sz="2400" dirty="0">
                <a:latin typeface="Calibri"/>
                <a:cs typeface="Calibri"/>
              </a:rPr>
              <a:t>року</a:t>
            </a:r>
            <a:r>
              <a:rPr sz="2400" spc="509" dirty="0">
                <a:latin typeface="Calibri"/>
                <a:cs typeface="Calibri"/>
              </a:rPr>
              <a:t>  </a:t>
            </a:r>
            <a:r>
              <a:rPr sz="2400" spc="-10" dirty="0" err="1">
                <a:latin typeface="Calibri"/>
                <a:cs typeface="Calibri"/>
              </a:rPr>
              <a:t>навчання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lang="uk-UA" sz="2400" b="1" i="1" dirty="0" err="1" smtClean="0">
                <a:latin typeface="Calibri"/>
                <a:cs typeface="Calibri"/>
              </a:rPr>
              <a:t>Березинець</a:t>
            </a:r>
            <a:r>
              <a:rPr lang="uk-UA" sz="2400" b="1" i="1" dirty="0" smtClean="0">
                <a:latin typeface="Calibri"/>
                <a:cs typeface="Calibri"/>
              </a:rPr>
              <a:t> </a:t>
            </a:r>
            <a:r>
              <a:rPr lang="uk-UA" sz="2400" b="1" i="1" dirty="0">
                <a:latin typeface="Calibri"/>
                <a:cs typeface="Calibri"/>
              </a:rPr>
              <a:t>Станіслав</a:t>
            </a:r>
            <a:r>
              <a:rPr sz="2400" b="1" i="1" spc="-10" dirty="0">
                <a:latin typeface="Calibri"/>
                <a:cs typeface="Calibri"/>
              </a:rPr>
              <a:t>.</a:t>
            </a:r>
            <a:r>
              <a:rPr lang="uk-UA" sz="2400" b="1" i="1" spc="-10" dirty="0">
                <a:latin typeface="Calibri"/>
                <a:cs typeface="Calibri"/>
              </a:rPr>
              <a:t> </a:t>
            </a:r>
            <a:r>
              <a:rPr lang="ru-RU" sz="2400" spc="-10" dirty="0">
                <a:latin typeface="Calibri"/>
                <a:cs typeface="Calibri"/>
              </a:rPr>
              <a:t>Тема </a:t>
            </a:r>
            <a:r>
              <a:rPr lang="ru-RU" sz="2400" spc="-10" dirty="0" err="1">
                <a:latin typeface="Calibri"/>
                <a:cs typeface="Calibri"/>
              </a:rPr>
              <a:t>роботи</a:t>
            </a:r>
            <a:r>
              <a:rPr lang="ru-RU" sz="2400" spc="-10" dirty="0">
                <a:latin typeface="Calibri"/>
                <a:cs typeface="Calibri"/>
              </a:rPr>
              <a:t>: </a:t>
            </a:r>
            <a:r>
              <a:rPr lang="ru-RU" sz="2400" i="1" spc="-10" dirty="0">
                <a:latin typeface="Calibri"/>
                <a:cs typeface="Calibri"/>
              </a:rPr>
              <a:t>«</a:t>
            </a:r>
            <a:r>
              <a:rPr lang="ru-RU" sz="2400" i="1" spc="-10" dirty="0" err="1">
                <a:latin typeface="Calibri"/>
                <a:cs typeface="Calibri"/>
              </a:rPr>
              <a:t>Поточний</a:t>
            </a:r>
            <a:r>
              <a:rPr lang="ru-RU" sz="2400" i="1" spc="-10" dirty="0">
                <a:latin typeface="Calibri"/>
                <a:cs typeface="Calibri"/>
              </a:rPr>
              <a:t> </a:t>
            </a:r>
            <a:r>
              <a:rPr lang="ru-RU" sz="2400" i="1" spc="-10" dirty="0" err="1">
                <a:latin typeface="Calibri"/>
                <a:cs typeface="Calibri"/>
              </a:rPr>
              <a:t>приріст</a:t>
            </a:r>
            <a:r>
              <a:rPr lang="ru-RU" sz="2400" i="1" spc="-10" dirty="0">
                <a:latin typeface="Calibri"/>
                <a:cs typeface="Calibri"/>
              </a:rPr>
              <a:t> по </a:t>
            </a:r>
            <a:r>
              <a:rPr lang="ru-RU" sz="2400" i="1" spc="-10" dirty="0" err="1">
                <a:latin typeface="Calibri"/>
                <a:cs typeface="Calibri"/>
              </a:rPr>
              <a:t>об’єму</a:t>
            </a:r>
            <a:r>
              <a:rPr lang="ru-RU" sz="2400" i="1" spc="-10" dirty="0">
                <a:latin typeface="Calibri"/>
                <a:cs typeface="Calibri"/>
              </a:rPr>
              <a:t> </a:t>
            </a:r>
            <a:r>
              <a:rPr lang="ru-RU" sz="2400" i="1" spc="-10" dirty="0" err="1">
                <a:latin typeface="Calibri"/>
                <a:cs typeface="Calibri"/>
              </a:rPr>
              <a:t>стовбурів</a:t>
            </a:r>
            <a:r>
              <a:rPr lang="ru-RU" sz="2400" i="1" spc="-10" dirty="0">
                <a:latin typeface="Calibri"/>
                <a:cs typeface="Calibri"/>
              </a:rPr>
              <a:t> дерев сосни </a:t>
            </a:r>
            <a:r>
              <a:rPr lang="ru-RU" sz="2400" i="1" spc="-10" dirty="0" err="1">
                <a:latin typeface="Calibri"/>
                <a:cs typeface="Calibri"/>
              </a:rPr>
              <a:t>звичайної</a:t>
            </a:r>
            <a:r>
              <a:rPr lang="ru-RU" sz="2400" i="1" spc="-10" dirty="0">
                <a:latin typeface="Calibri"/>
                <a:cs typeface="Calibri"/>
              </a:rPr>
              <a:t>»)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849355" y="0"/>
            <a:ext cx="1342644" cy="1453883"/>
            <a:chOff x="10849355" y="0"/>
            <a:chExt cx="1342644" cy="1453883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49355" y="0"/>
              <a:ext cx="1342644" cy="14538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44427" y="0"/>
              <a:ext cx="1147570" cy="1060703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F9C4FB-3930-9618-C635-CB5DCD0BF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6" y="1752600"/>
            <a:ext cx="4899930" cy="3269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144"/>
            <a:ext cx="12192000" cy="6849109"/>
            <a:chOff x="0" y="9144"/>
            <a:chExt cx="12192000" cy="6849109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144"/>
              <a:ext cx="12191999" cy="68488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600" y="198120"/>
              <a:ext cx="9982200" cy="664845"/>
            </a:xfrm>
            <a:custGeom>
              <a:avLst/>
              <a:gdLst/>
              <a:ahLst/>
              <a:cxnLst/>
              <a:rect l="l" t="t" r="r" b="b"/>
              <a:pathLst>
                <a:path w="9982200" h="664844">
                  <a:moveTo>
                    <a:pt x="9982200" y="0"/>
                  </a:moveTo>
                  <a:lnTo>
                    <a:pt x="0" y="0"/>
                  </a:lnTo>
                  <a:lnTo>
                    <a:pt x="0" y="664463"/>
                  </a:lnTo>
                  <a:lnTo>
                    <a:pt x="9982200" y="664463"/>
                  </a:lnTo>
                  <a:lnTo>
                    <a:pt x="9982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508" y="414528"/>
              <a:ext cx="1501139" cy="3352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9112" y="457368"/>
              <a:ext cx="1416304" cy="2492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42972" y="542544"/>
              <a:ext cx="188975" cy="12801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495161" y="594812"/>
              <a:ext cx="85090" cy="24130"/>
            </a:xfrm>
            <a:custGeom>
              <a:avLst/>
              <a:gdLst/>
              <a:ahLst/>
              <a:cxnLst/>
              <a:rect l="l" t="t" r="r" b="b"/>
              <a:pathLst>
                <a:path w="85089" h="24129">
                  <a:moveTo>
                    <a:pt x="79629" y="0"/>
                  </a:moveTo>
                  <a:lnTo>
                    <a:pt x="6235" y="0"/>
                  </a:lnTo>
                  <a:lnTo>
                    <a:pt x="4152" y="0"/>
                  </a:lnTo>
                  <a:lnTo>
                    <a:pt x="2590" y="863"/>
                  </a:lnTo>
                  <a:lnTo>
                    <a:pt x="508" y="4330"/>
                  </a:lnTo>
                  <a:lnTo>
                    <a:pt x="0" y="7391"/>
                  </a:lnTo>
                  <a:lnTo>
                    <a:pt x="0" y="16179"/>
                  </a:lnTo>
                  <a:lnTo>
                    <a:pt x="508" y="19278"/>
                  </a:lnTo>
                  <a:lnTo>
                    <a:pt x="2590" y="22860"/>
                  </a:lnTo>
                  <a:lnTo>
                    <a:pt x="4152" y="23749"/>
                  </a:lnTo>
                  <a:lnTo>
                    <a:pt x="80670" y="23749"/>
                  </a:lnTo>
                  <a:lnTo>
                    <a:pt x="82181" y="22885"/>
                  </a:lnTo>
                  <a:lnTo>
                    <a:pt x="84264" y="19418"/>
                  </a:lnTo>
                  <a:lnTo>
                    <a:pt x="84785" y="16294"/>
                  </a:lnTo>
                  <a:lnTo>
                    <a:pt x="84632" y="7747"/>
                  </a:lnTo>
                  <a:lnTo>
                    <a:pt x="80467" y="177"/>
                  </a:lnTo>
                  <a:lnTo>
                    <a:pt x="79629" y="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95161" y="594812"/>
              <a:ext cx="85090" cy="24130"/>
            </a:xfrm>
            <a:custGeom>
              <a:avLst/>
              <a:gdLst/>
              <a:ahLst/>
              <a:cxnLst/>
              <a:rect l="l" t="t" r="r" b="b"/>
              <a:pathLst>
                <a:path w="85089" h="24129">
                  <a:moveTo>
                    <a:pt x="6235" y="0"/>
                  </a:moveTo>
                  <a:lnTo>
                    <a:pt x="78714" y="0"/>
                  </a:lnTo>
                  <a:lnTo>
                    <a:pt x="79629" y="0"/>
                  </a:lnTo>
                  <a:lnTo>
                    <a:pt x="80467" y="177"/>
                  </a:lnTo>
                  <a:lnTo>
                    <a:pt x="81229" y="520"/>
                  </a:lnTo>
                  <a:lnTo>
                    <a:pt x="81978" y="863"/>
                  </a:lnTo>
                  <a:lnTo>
                    <a:pt x="82613" y="1536"/>
                  </a:lnTo>
                  <a:lnTo>
                    <a:pt x="83134" y="2514"/>
                  </a:lnTo>
                  <a:lnTo>
                    <a:pt x="83654" y="3492"/>
                  </a:lnTo>
                  <a:lnTo>
                    <a:pt x="84061" y="4737"/>
                  </a:lnTo>
                  <a:lnTo>
                    <a:pt x="84340" y="6235"/>
                  </a:lnTo>
                  <a:lnTo>
                    <a:pt x="84632" y="7747"/>
                  </a:lnTo>
                  <a:lnTo>
                    <a:pt x="84785" y="9588"/>
                  </a:lnTo>
                  <a:lnTo>
                    <a:pt x="84785" y="11785"/>
                  </a:lnTo>
                  <a:lnTo>
                    <a:pt x="84785" y="16294"/>
                  </a:lnTo>
                  <a:lnTo>
                    <a:pt x="84264" y="19418"/>
                  </a:lnTo>
                  <a:lnTo>
                    <a:pt x="83223" y="21158"/>
                  </a:lnTo>
                  <a:lnTo>
                    <a:pt x="82181" y="22885"/>
                  </a:lnTo>
                  <a:lnTo>
                    <a:pt x="80670" y="23749"/>
                  </a:lnTo>
                  <a:lnTo>
                    <a:pt x="78714" y="23749"/>
                  </a:lnTo>
                  <a:lnTo>
                    <a:pt x="6235" y="23749"/>
                  </a:lnTo>
                  <a:lnTo>
                    <a:pt x="4152" y="23749"/>
                  </a:lnTo>
                  <a:lnTo>
                    <a:pt x="2590" y="22860"/>
                  </a:lnTo>
                  <a:lnTo>
                    <a:pt x="1549" y="21069"/>
                  </a:lnTo>
                  <a:lnTo>
                    <a:pt x="508" y="19278"/>
                  </a:lnTo>
                  <a:lnTo>
                    <a:pt x="0" y="16179"/>
                  </a:lnTo>
                  <a:lnTo>
                    <a:pt x="0" y="11785"/>
                  </a:lnTo>
                  <a:lnTo>
                    <a:pt x="0" y="7391"/>
                  </a:lnTo>
                  <a:lnTo>
                    <a:pt x="508" y="4330"/>
                  </a:lnTo>
                  <a:lnTo>
                    <a:pt x="1549" y="2603"/>
                  </a:lnTo>
                  <a:lnTo>
                    <a:pt x="2590" y="863"/>
                  </a:lnTo>
                  <a:lnTo>
                    <a:pt x="4152" y="0"/>
                  </a:lnTo>
                  <a:lnTo>
                    <a:pt x="6235" y="0"/>
                  </a:lnTo>
                  <a:close/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40507" y="414528"/>
              <a:ext cx="4997195" cy="3916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82891" y="457365"/>
              <a:ext cx="4912461" cy="30540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3450" y="247412"/>
            <a:ext cx="9982200" cy="615553"/>
          </a:xfrm>
          <a:prstGeom prst="rect">
            <a:avLst/>
          </a:prstGeom>
          <a:ln w="12192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421005" algn="r">
              <a:lnSpc>
                <a:spcPts val="4785"/>
              </a:lnSpc>
            </a:pPr>
            <a:r>
              <a:rPr sz="4400" spc="-830" dirty="0">
                <a:latin typeface="Comic Sans MS" panose="030F0702030302020204" pitchFamily="66" charset="0"/>
              </a:rPr>
              <a:t>“</a:t>
            </a:r>
            <a:r>
              <a:rPr sz="4400" i="1" spc="-830" dirty="0">
                <a:latin typeface="Comic Sans MS" panose="030F0702030302020204" pitchFamily="66" charset="0"/>
                <a:cs typeface="Trebuchet MS"/>
              </a:rPr>
              <a:t>Smart</a:t>
            </a:r>
            <a:r>
              <a:rPr sz="4400" i="1" spc="-200" dirty="0">
                <a:latin typeface="Comic Sans MS" panose="030F0702030302020204" pitchFamily="66" charset="0"/>
                <a:cs typeface="Trebuchet MS"/>
              </a:rPr>
              <a:t> </a:t>
            </a:r>
            <a:r>
              <a:rPr sz="4400" i="1" spc="-755" dirty="0">
                <a:latin typeface="Comic Sans MS" panose="030F0702030302020204" pitchFamily="66" charset="0"/>
                <a:cs typeface="Trebuchet MS"/>
              </a:rPr>
              <a:t>Forester</a:t>
            </a:r>
            <a:r>
              <a:rPr sz="4400" spc="-755" dirty="0">
                <a:latin typeface="Comic Sans MS" panose="030F0702030302020204" pitchFamily="66" charset="0"/>
              </a:rPr>
              <a:t>”</a:t>
            </a:r>
            <a:endParaRPr sz="4400" dirty="0">
              <a:latin typeface="Comic Sans MS" panose="030F0702030302020204" pitchFamily="66" charset="0"/>
              <a:cs typeface="Trebuchet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849355" y="0"/>
            <a:ext cx="1342644" cy="1453883"/>
            <a:chOff x="10849355" y="0"/>
            <a:chExt cx="1342644" cy="1453883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49355" y="0"/>
              <a:ext cx="1342644" cy="14538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44427" y="0"/>
              <a:ext cx="1147570" cy="1060703"/>
            </a:xfrm>
            <a:prstGeom prst="rect">
              <a:avLst/>
            </a:prstGeom>
          </p:spPr>
        </p:pic>
      </p:grpSp>
      <p:grpSp>
        <p:nvGrpSpPr>
          <p:cNvPr id="25" name="object 12"/>
          <p:cNvGrpSpPr/>
          <p:nvPr/>
        </p:nvGrpSpPr>
        <p:grpSpPr>
          <a:xfrm>
            <a:off x="5158863" y="2348371"/>
            <a:ext cx="6822698" cy="3132141"/>
            <a:chOff x="5380990" y="1895601"/>
            <a:chExt cx="6644005" cy="2818765"/>
          </a:xfrm>
        </p:grpSpPr>
        <p:sp>
          <p:nvSpPr>
            <p:cNvPr id="26" name="object 13"/>
            <p:cNvSpPr/>
            <p:nvPr/>
          </p:nvSpPr>
          <p:spPr>
            <a:xfrm>
              <a:off x="5387340" y="1901951"/>
              <a:ext cx="6631305" cy="2806065"/>
            </a:xfrm>
            <a:custGeom>
              <a:avLst/>
              <a:gdLst/>
              <a:ahLst/>
              <a:cxnLst/>
              <a:rect l="l" t="t" r="r" b="b"/>
              <a:pathLst>
                <a:path w="6631305" h="2806065">
                  <a:moveTo>
                    <a:pt x="6630923" y="0"/>
                  </a:moveTo>
                  <a:lnTo>
                    <a:pt x="0" y="0"/>
                  </a:lnTo>
                  <a:lnTo>
                    <a:pt x="0" y="2805684"/>
                  </a:lnTo>
                  <a:lnTo>
                    <a:pt x="6630923" y="2805684"/>
                  </a:lnTo>
                  <a:lnTo>
                    <a:pt x="66309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4"/>
            <p:cNvSpPr/>
            <p:nvPr/>
          </p:nvSpPr>
          <p:spPr>
            <a:xfrm>
              <a:off x="5387340" y="1901951"/>
              <a:ext cx="6631305" cy="2806065"/>
            </a:xfrm>
            <a:custGeom>
              <a:avLst/>
              <a:gdLst/>
              <a:ahLst/>
              <a:cxnLst/>
              <a:rect l="l" t="t" r="r" b="b"/>
              <a:pathLst>
                <a:path w="6631305" h="2806065">
                  <a:moveTo>
                    <a:pt x="0" y="0"/>
                  </a:moveTo>
                  <a:lnTo>
                    <a:pt x="6630923" y="0"/>
                  </a:lnTo>
                  <a:lnTo>
                    <a:pt x="6630923" y="2805684"/>
                  </a:lnTo>
                  <a:lnTo>
                    <a:pt x="0" y="2805684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5343798" y="2521654"/>
            <a:ext cx="64528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965" marR="5080" indent="228600" algn="just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latin typeface="Calibri"/>
                <a:cs typeface="Calibri"/>
              </a:rPr>
              <a:t>Диплом</a:t>
            </a:r>
            <a:r>
              <a:rPr lang="ru-RU" sz="2400" b="1" spc="105" dirty="0">
                <a:latin typeface="Calibri"/>
                <a:cs typeface="Calibri"/>
              </a:rPr>
              <a:t>  </a:t>
            </a:r>
            <a:r>
              <a:rPr lang="ru-RU" sz="2400" b="1" dirty="0">
                <a:latin typeface="Calibri"/>
                <a:cs typeface="Calibri"/>
              </a:rPr>
              <a:t>II</a:t>
            </a:r>
            <a:r>
              <a:rPr lang="en-US" sz="2400" b="1" dirty="0">
                <a:latin typeface="Calibri"/>
                <a:cs typeface="Calibri"/>
              </a:rPr>
              <a:t>I</a:t>
            </a:r>
            <a:r>
              <a:rPr lang="ru-RU" sz="2400" b="1" spc="105" dirty="0">
                <a:latin typeface="Calibri"/>
                <a:cs typeface="Calibri"/>
              </a:rPr>
              <a:t>  </a:t>
            </a:r>
            <a:r>
              <a:rPr lang="ru-RU" sz="2400" b="1" dirty="0" err="1">
                <a:latin typeface="Calibri"/>
                <a:cs typeface="Calibri"/>
              </a:rPr>
              <a:t>ступеня</a:t>
            </a:r>
            <a:r>
              <a:rPr lang="ru-RU" sz="2400" b="1" spc="105" dirty="0">
                <a:latin typeface="Calibri"/>
                <a:cs typeface="Calibri"/>
              </a:rPr>
              <a:t>  </a:t>
            </a:r>
            <a:r>
              <a:rPr lang="ru-RU" sz="2400" dirty="0">
                <a:latin typeface="Calibri"/>
                <a:cs typeface="Calibri"/>
              </a:rPr>
              <a:t>за</a:t>
            </a:r>
            <a:r>
              <a:rPr lang="ru-RU" sz="2400" spc="100" dirty="0">
                <a:latin typeface="Calibri"/>
                <a:cs typeface="Calibri"/>
              </a:rPr>
              <a:t>  </a:t>
            </a:r>
            <a:r>
              <a:rPr lang="ru-RU" sz="2400" dirty="0">
                <a:latin typeface="Calibri"/>
                <a:cs typeface="Calibri"/>
              </a:rPr>
              <a:t>участь</a:t>
            </a:r>
            <a:r>
              <a:rPr lang="ru-RU" sz="2400" spc="110" dirty="0">
                <a:latin typeface="Calibri"/>
                <a:cs typeface="Calibri"/>
              </a:rPr>
              <a:t>  </a:t>
            </a:r>
            <a:r>
              <a:rPr lang="ru-RU" sz="2400" dirty="0">
                <a:latin typeface="Calibri"/>
                <a:cs typeface="Calibri"/>
              </a:rPr>
              <a:t>у</a:t>
            </a:r>
            <a:r>
              <a:rPr lang="ru-RU" sz="2400" spc="100" dirty="0">
                <a:latin typeface="Calibri"/>
                <a:cs typeface="Calibri"/>
              </a:rPr>
              <a:t>  </a:t>
            </a:r>
            <a:r>
              <a:rPr lang="ru-RU" sz="2400" dirty="0" err="1">
                <a:latin typeface="Calibri"/>
                <a:cs typeface="Calibri"/>
              </a:rPr>
              <a:t>у</a:t>
            </a:r>
            <a:r>
              <a:rPr lang="ru-RU" sz="2400" dirty="0">
                <a:latin typeface="Calibri"/>
                <a:cs typeface="Calibri"/>
              </a:rPr>
              <a:t> I </a:t>
            </a:r>
            <a:r>
              <a:rPr lang="ru-RU" sz="2400" dirty="0" err="1">
                <a:latin typeface="Calibri"/>
                <a:cs typeface="Calibri"/>
              </a:rPr>
              <a:t>турі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Всеукраїнського</a:t>
            </a:r>
            <a:r>
              <a:rPr lang="ru-RU" sz="2400" dirty="0">
                <a:latin typeface="Calibri"/>
                <a:cs typeface="Calibri"/>
              </a:rPr>
              <a:t> конкурсу </a:t>
            </a:r>
            <a:r>
              <a:rPr lang="ru-RU" sz="2400" dirty="0" err="1">
                <a:latin typeface="Calibri"/>
                <a:cs typeface="Calibri"/>
              </a:rPr>
              <a:t>студентських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робіт</a:t>
            </a:r>
            <a:r>
              <a:rPr lang="ru-RU" sz="2400" dirty="0">
                <a:latin typeface="Calibri"/>
                <a:cs typeface="Calibri"/>
              </a:rPr>
              <a:t> в ННІ </a:t>
            </a:r>
            <a:r>
              <a:rPr lang="ru-RU" sz="2400" dirty="0" err="1">
                <a:latin typeface="Calibri"/>
                <a:cs typeface="Calibri"/>
              </a:rPr>
              <a:t>ЛіСПГ</a:t>
            </a:r>
            <a:r>
              <a:rPr lang="ru-RU" sz="2400" dirty="0">
                <a:latin typeface="Calibri"/>
                <a:cs typeface="Calibri"/>
              </a:rPr>
              <a:t> по </a:t>
            </a:r>
            <a:r>
              <a:rPr lang="ru-RU" sz="2400" dirty="0" err="1">
                <a:latin typeface="Calibri"/>
                <a:cs typeface="Calibri"/>
              </a:rPr>
              <a:t>спеціальності</a:t>
            </a:r>
            <a:r>
              <a:rPr lang="ru-RU" sz="2400" dirty="0">
                <a:latin typeface="Calibri"/>
                <a:cs typeface="Calibri"/>
              </a:rPr>
              <a:t> 205 </a:t>
            </a:r>
            <a:r>
              <a:rPr lang="ru-RU" sz="2400" dirty="0" err="1">
                <a:latin typeface="Calibri"/>
                <a:cs typeface="Calibri"/>
              </a:rPr>
              <a:t>Лісове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господарство</a:t>
            </a:r>
            <a:r>
              <a:rPr lang="ru-RU" sz="2400" dirty="0">
                <a:latin typeface="Calibri"/>
                <a:cs typeface="Calibri"/>
              </a:rPr>
              <a:t>)</a:t>
            </a:r>
            <a:r>
              <a:rPr lang="ru-RU" sz="2400" spc="509" dirty="0">
                <a:latin typeface="Calibri"/>
                <a:cs typeface="Calibri"/>
              </a:rPr>
              <a:t>  </a:t>
            </a:r>
            <a:r>
              <a:rPr lang="ru-RU" sz="2400" dirty="0" err="1">
                <a:latin typeface="Calibri"/>
                <a:cs typeface="Calibri"/>
              </a:rPr>
              <a:t>отримав</a:t>
            </a:r>
            <a:r>
              <a:rPr lang="ru-RU" sz="2400" spc="505" dirty="0">
                <a:latin typeface="Calibri"/>
                <a:cs typeface="Calibri"/>
              </a:rPr>
              <a:t>  </a:t>
            </a:r>
            <a:r>
              <a:rPr lang="ru-RU" sz="2400" dirty="0" err="1">
                <a:latin typeface="Calibri"/>
                <a:cs typeface="Calibri"/>
              </a:rPr>
              <a:t>магістр</a:t>
            </a:r>
            <a:r>
              <a:rPr lang="ru-RU" sz="2400" spc="505" dirty="0">
                <a:latin typeface="Calibri"/>
                <a:cs typeface="Calibri"/>
              </a:rPr>
              <a:t>  </a:t>
            </a:r>
            <a:r>
              <a:rPr lang="ru-RU" sz="2400" spc="-10" dirty="0">
                <a:latin typeface="Calibri"/>
                <a:cs typeface="Calibri"/>
              </a:rPr>
              <a:t>1-</a:t>
            </a:r>
            <a:r>
              <a:rPr lang="ru-RU" sz="2400" dirty="0">
                <a:latin typeface="Calibri"/>
                <a:cs typeface="Calibri"/>
              </a:rPr>
              <a:t>го</a:t>
            </a:r>
            <a:r>
              <a:rPr lang="ru-RU" sz="2400" spc="505" dirty="0">
                <a:latin typeface="Calibri"/>
                <a:cs typeface="Calibri"/>
              </a:rPr>
              <a:t>  </a:t>
            </a:r>
            <a:r>
              <a:rPr lang="ru-RU" sz="2400" dirty="0">
                <a:latin typeface="Calibri"/>
                <a:cs typeface="Calibri"/>
              </a:rPr>
              <a:t>року</a:t>
            </a:r>
            <a:r>
              <a:rPr lang="ru-RU" sz="2400" spc="509" dirty="0">
                <a:latin typeface="Calibri"/>
                <a:cs typeface="Calibri"/>
              </a:rPr>
              <a:t>  </a:t>
            </a:r>
            <a:r>
              <a:rPr lang="ru-RU" sz="2400" spc="-10" dirty="0" err="1">
                <a:latin typeface="Calibri"/>
                <a:cs typeface="Calibri"/>
              </a:rPr>
              <a:t>навчання</a:t>
            </a:r>
            <a:r>
              <a:rPr lang="ru-RU" sz="2400" spc="-10" dirty="0">
                <a:latin typeface="Calibri"/>
                <a:cs typeface="Calibri"/>
              </a:rPr>
              <a:t> </a:t>
            </a:r>
            <a:r>
              <a:rPr lang="uk-UA" sz="2400" b="1" i="1" dirty="0" err="1">
                <a:latin typeface="Calibri"/>
                <a:cs typeface="Calibri"/>
              </a:rPr>
              <a:t>Слісарчук</a:t>
            </a:r>
            <a:r>
              <a:rPr lang="uk-UA" sz="2400" b="1" i="1" dirty="0">
                <a:latin typeface="Calibri"/>
                <a:cs typeface="Calibri"/>
              </a:rPr>
              <a:t> Ілля</a:t>
            </a:r>
            <a:r>
              <a:rPr lang="ru-RU" sz="2400" b="1" i="1" spc="-10" dirty="0">
                <a:latin typeface="Calibri"/>
                <a:cs typeface="Calibri"/>
              </a:rPr>
              <a:t>. </a:t>
            </a:r>
            <a:r>
              <a:rPr lang="ru-RU" sz="2400" spc="-10" dirty="0">
                <a:latin typeface="Calibri"/>
                <a:cs typeface="Calibri"/>
              </a:rPr>
              <a:t>Тема </a:t>
            </a:r>
            <a:r>
              <a:rPr lang="ru-RU" sz="2400" spc="-10" dirty="0" err="1">
                <a:latin typeface="Calibri"/>
                <a:cs typeface="Calibri"/>
              </a:rPr>
              <a:t>роботи</a:t>
            </a:r>
            <a:r>
              <a:rPr lang="ru-RU" sz="2400" spc="-10" dirty="0">
                <a:latin typeface="Calibri"/>
                <a:cs typeface="Calibri"/>
              </a:rPr>
              <a:t>: </a:t>
            </a:r>
            <a:r>
              <a:rPr lang="ru-RU" sz="2400" i="1" spc="-10" dirty="0" err="1">
                <a:latin typeface="Calibri"/>
                <a:cs typeface="Calibri"/>
              </a:rPr>
              <a:t>Поточний</a:t>
            </a:r>
            <a:r>
              <a:rPr lang="ru-RU" sz="2400" i="1" spc="-10" dirty="0">
                <a:latin typeface="Calibri"/>
                <a:cs typeface="Calibri"/>
              </a:rPr>
              <a:t> </a:t>
            </a:r>
            <a:r>
              <a:rPr lang="ru-RU" sz="2400" i="1" spc="-10" dirty="0" err="1">
                <a:latin typeface="Calibri"/>
                <a:cs typeface="Calibri"/>
              </a:rPr>
              <a:t>приріст</a:t>
            </a:r>
            <a:r>
              <a:rPr lang="ru-RU" sz="2400" i="1" spc="-10" dirty="0">
                <a:latin typeface="Calibri"/>
                <a:cs typeface="Calibri"/>
              </a:rPr>
              <a:t> по запасу </a:t>
            </a:r>
            <a:r>
              <a:rPr lang="ru-RU" sz="2400" i="1" spc="-10" dirty="0" err="1">
                <a:latin typeface="Calibri"/>
                <a:cs typeface="Calibri"/>
              </a:rPr>
              <a:t>соснових</a:t>
            </a:r>
            <a:r>
              <a:rPr lang="ru-RU" sz="2400" i="1" spc="-10" dirty="0">
                <a:latin typeface="Calibri"/>
                <a:cs typeface="Calibri"/>
              </a:rPr>
              <a:t> </a:t>
            </a:r>
            <a:r>
              <a:rPr lang="ru-RU" sz="2400" i="1" spc="-10" dirty="0" err="1">
                <a:latin typeface="Calibri"/>
                <a:cs typeface="Calibri"/>
              </a:rPr>
              <a:t>насаджень</a:t>
            </a:r>
            <a:r>
              <a:rPr lang="ru-RU" sz="2400" i="1" spc="-10" dirty="0">
                <a:latin typeface="Calibri"/>
                <a:cs typeface="Calibri"/>
              </a:rPr>
              <a:t> штучного </a:t>
            </a:r>
            <a:r>
              <a:rPr lang="ru-RU" sz="2400" i="1" spc="-10" dirty="0" err="1">
                <a:latin typeface="Calibri"/>
                <a:cs typeface="Calibri"/>
              </a:rPr>
              <a:t>походження</a:t>
            </a:r>
            <a:r>
              <a:rPr lang="ru-RU" sz="2400" i="1" spc="-10" dirty="0">
                <a:latin typeface="Calibri"/>
                <a:cs typeface="Calibri"/>
              </a:rPr>
              <a:t>»</a:t>
            </a:r>
            <a:endParaRPr lang="ru-RU" sz="2400" dirty="0">
              <a:latin typeface="Calibri"/>
              <a:cs typeface="Calibri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165" y="2313483"/>
            <a:ext cx="4804751" cy="320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143000" y="132232"/>
            <a:ext cx="8610600" cy="664845"/>
          </a:xfrm>
          <a:custGeom>
            <a:avLst/>
            <a:gdLst/>
            <a:ahLst/>
            <a:cxnLst/>
            <a:rect l="l" t="t" r="r" b="b"/>
            <a:pathLst>
              <a:path w="9982200" h="664844">
                <a:moveTo>
                  <a:pt x="9982200" y="0"/>
                </a:moveTo>
                <a:lnTo>
                  <a:pt x="0" y="0"/>
                </a:lnTo>
                <a:lnTo>
                  <a:pt x="0" y="664463"/>
                </a:lnTo>
                <a:lnTo>
                  <a:pt x="9982200" y="664463"/>
                </a:lnTo>
                <a:lnTo>
                  <a:pt x="9982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086600" y="226495"/>
            <a:ext cx="21336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Microsoft Sans Serif"/>
                <a:ea typeface="+mj-ea"/>
                <a:cs typeface="Microsoft Sans Serif"/>
              </a:defRPr>
            </a:lvl1pPr>
          </a:lstStyle>
          <a:p>
            <a:r>
              <a:rPr lang="en-US" sz="3200" spc="-830" dirty="0">
                <a:latin typeface="Comic Sans MS" panose="030F0702030302020204" pitchFamily="66" charset="0"/>
              </a:rPr>
              <a:t>“</a:t>
            </a:r>
            <a:r>
              <a:rPr lang="en-US" sz="3200" i="1" spc="-830" dirty="0">
                <a:latin typeface="Comic Sans MS" panose="030F0702030302020204" pitchFamily="66" charset="0"/>
                <a:cs typeface="Trebuchet MS"/>
              </a:rPr>
              <a:t>Smart</a:t>
            </a:r>
            <a:r>
              <a:rPr lang="en-US" sz="3200" i="1" spc="-200" dirty="0">
                <a:latin typeface="Comic Sans MS" panose="030F0702030302020204" pitchFamily="66" charset="0"/>
                <a:cs typeface="Trebuchet MS"/>
              </a:rPr>
              <a:t> </a:t>
            </a:r>
            <a:r>
              <a:rPr lang="en-US" sz="3200" i="1" spc="-755" dirty="0">
                <a:latin typeface="Comic Sans MS" panose="030F0702030302020204" pitchFamily="66" charset="0"/>
                <a:cs typeface="Trebuchet MS"/>
              </a:rPr>
              <a:t>Forester</a:t>
            </a:r>
            <a:r>
              <a:rPr lang="en-US" sz="3200" spc="-755" dirty="0">
                <a:latin typeface="Comic Sans MS" panose="030F0702030302020204" pitchFamily="66" charset="0"/>
              </a:rPr>
              <a:t>”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00697" y="226495"/>
            <a:ext cx="8277225" cy="446276"/>
          </a:xfrm>
        </p:spPr>
        <p:txBody>
          <a:bodyPr/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Міжнародний досвід гуртківців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5739309" y="1371600"/>
            <a:ext cx="6276340" cy="4310154"/>
          </a:xfrm>
          <a:prstGeom prst="rect">
            <a:avLst/>
          </a:prstGeom>
          <a:solidFill>
            <a:srgbClr val="FFFFFF"/>
          </a:solidFill>
          <a:ln w="12192">
            <a:solidFill>
              <a:srgbClr val="6FAC46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90805" marR="82550" algn="just">
              <a:lnSpc>
                <a:spcPts val="3030"/>
              </a:lnSpc>
              <a:spcBef>
                <a:spcPts val="210"/>
              </a:spcBef>
              <a:tabLst>
                <a:tab pos="319405" algn="l"/>
              </a:tabLst>
            </a:pPr>
            <a:r>
              <a:rPr lang="ru-RU" sz="2800" dirty="0">
                <a:latin typeface="Calibri"/>
                <a:cs typeface="Calibri"/>
              </a:rPr>
              <a:t> </a:t>
            </a:r>
            <a:r>
              <a:rPr lang="ru-RU" sz="2400" dirty="0">
                <a:latin typeface="Calibri"/>
                <a:cs typeface="Calibri"/>
              </a:rPr>
              <a:t>- участь </a:t>
            </a:r>
            <a:r>
              <a:rPr lang="ru-RU" sz="2400" dirty="0" err="1">
                <a:latin typeface="Calibri"/>
                <a:cs typeface="Calibri"/>
              </a:rPr>
              <a:t>гуртківців</a:t>
            </a:r>
            <a:r>
              <a:rPr lang="ru-RU" sz="2400" dirty="0">
                <a:latin typeface="Calibri"/>
                <a:cs typeface="Calibri"/>
              </a:rPr>
              <a:t> у </a:t>
            </a:r>
            <a:r>
              <a:rPr lang="ru-RU" sz="2400" dirty="0" err="1">
                <a:latin typeface="Calibri"/>
                <a:cs typeface="Calibri"/>
              </a:rPr>
              <a:t>гостьовій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лекції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від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i="1" dirty="0">
                <a:latin typeface="Calibri"/>
                <a:cs typeface="Calibri"/>
              </a:rPr>
              <a:t>Петера </a:t>
            </a:r>
            <a:r>
              <a:rPr lang="ru-RU" sz="2400" i="1" dirty="0" err="1">
                <a:latin typeface="Calibri"/>
                <a:cs typeface="Calibri"/>
              </a:rPr>
              <a:t>Лукеша</a:t>
            </a:r>
            <a:r>
              <a:rPr lang="ru-RU" sz="2400" dirty="0">
                <a:latin typeface="Calibri"/>
                <a:cs typeface="Calibri"/>
              </a:rPr>
              <a:t>, </a:t>
            </a:r>
            <a:r>
              <a:rPr lang="ru-RU" sz="2400" dirty="0" err="1">
                <a:latin typeface="Calibri"/>
                <a:cs typeface="Calibri"/>
              </a:rPr>
              <a:t>співробітника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Чеського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інституту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лісу</a:t>
            </a:r>
            <a:r>
              <a:rPr lang="ru-RU" sz="2400" dirty="0">
                <a:latin typeface="Calibri"/>
                <a:cs typeface="Calibri"/>
              </a:rPr>
              <a:t> «</a:t>
            </a:r>
            <a:r>
              <a:rPr lang="ru-RU" sz="2400" dirty="0" err="1">
                <a:latin typeface="Calibri"/>
                <a:cs typeface="Calibri"/>
              </a:rPr>
              <a:t>Моніторинг</a:t>
            </a:r>
            <a:r>
              <a:rPr lang="ru-RU" sz="2400" dirty="0">
                <a:latin typeface="Calibri"/>
                <a:cs typeface="Calibri"/>
              </a:rPr>
              <a:t> наших </a:t>
            </a:r>
            <a:r>
              <a:rPr lang="ru-RU" sz="2400" dirty="0" err="1">
                <a:latin typeface="Calibri"/>
                <a:cs typeface="Calibri"/>
              </a:rPr>
              <a:t>лісів</a:t>
            </a:r>
            <a:r>
              <a:rPr lang="ru-RU" sz="2400" dirty="0">
                <a:latin typeface="Calibri"/>
                <a:cs typeface="Calibri"/>
              </a:rPr>
              <a:t> з космосу» (12 </a:t>
            </a:r>
            <a:r>
              <a:rPr lang="ru-RU" sz="2400" dirty="0" err="1">
                <a:latin typeface="Calibri"/>
                <a:cs typeface="Calibri"/>
              </a:rPr>
              <a:t>березня</a:t>
            </a:r>
            <a:r>
              <a:rPr lang="ru-RU" sz="2400" dirty="0">
                <a:latin typeface="Calibri"/>
                <a:cs typeface="Calibri"/>
              </a:rPr>
              <a:t> 2025р.); </a:t>
            </a:r>
          </a:p>
          <a:p>
            <a:pPr marL="90805" marR="82550" algn="just">
              <a:lnSpc>
                <a:spcPts val="3030"/>
              </a:lnSpc>
              <a:spcBef>
                <a:spcPts val="210"/>
              </a:spcBef>
              <a:tabLst>
                <a:tab pos="319405" algn="l"/>
              </a:tabLst>
            </a:pPr>
            <a:r>
              <a:rPr lang="ru-RU" sz="2400" dirty="0">
                <a:latin typeface="Calibri"/>
                <a:cs typeface="Calibri"/>
              </a:rPr>
              <a:t> - участь </a:t>
            </a:r>
            <a:r>
              <a:rPr lang="ru-RU" sz="2400" dirty="0" err="1">
                <a:latin typeface="Calibri"/>
                <a:cs typeface="Calibri"/>
              </a:rPr>
              <a:t>гуртківців</a:t>
            </a:r>
            <a:r>
              <a:rPr lang="ru-RU" sz="2400" dirty="0">
                <a:latin typeface="Calibri"/>
                <a:cs typeface="Calibri"/>
              </a:rPr>
              <a:t> у </a:t>
            </a:r>
            <a:r>
              <a:rPr lang="ru-RU" sz="2400" dirty="0" err="1">
                <a:latin typeface="Calibri"/>
                <a:cs typeface="Calibri"/>
              </a:rPr>
              <a:t>гостьовій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лекції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від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i="1" dirty="0">
                <a:latin typeface="Calibri"/>
                <a:cs typeface="Calibri"/>
              </a:rPr>
              <a:t>Айгара Калласа</a:t>
            </a:r>
            <a:r>
              <a:rPr lang="ru-RU" sz="2400" dirty="0">
                <a:latin typeface="Calibri"/>
                <a:cs typeface="Calibri"/>
              </a:rPr>
              <a:t>, незалежного консультанта з </a:t>
            </a:r>
            <a:r>
              <a:rPr lang="ru-RU" sz="2400" dirty="0" err="1">
                <a:latin typeface="Calibri"/>
                <a:cs typeface="Calibri"/>
              </a:rPr>
              <a:t>лісового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господарства</a:t>
            </a:r>
            <a:r>
              <a:rPr lang="ru-RU" sz="2400" dirty="0">
                <a:latin typeface="Calibri"/>
                <a:cs typeface="Calibri"/>
              </a:rPr>
              <a:t> «</a:t>
            </a:r>
            <a:r>
              <a:rPr lang="ru-RU" sz="2400" dirty="0" err="1">
                <a:latin typeface="Calibri"/>
                <a:cs typeface="Calibri"/>
              </a:rPr>
              <a:t>Погляд</a:t>
            </a:r>
            <a:r>
              <a:rPr lang="ru-RU" sz="2400" dirty="0">
                <a:latin typeface="Calibri"/>
                <a:cs typeface="Calibri"/>
              </a:rPr>
              <a:t> на </a:t>
            </a:r>
            <a:r>
              <a:rPr lang="ru-RU" sz="2400" dirty="0" err="1">
                <a:latin typeface="Calibri"/>
                <a:cs typeface="Calibri"/>
              </a:rPr>
              <a:t>лісове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господарство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Естонії</a:t>
            </a:r>
            <a:r>
              <a:rPr lang="ru-RU" sz="2400" dirty="0">
                <a:latin typeface="Calibri"/>
                <a:cs typeface="Calibri"/>
              </a:rPr>
              <a:t> та </a:t>
            </a:r>
            <a:r>
              <a:rPr lang="ru-RU" sz="2400" dirty="0" err="1">
                <a:latin typeface="Calibri"/>
                <a:cs typeface="Calibri"/>
              </a:rPr>
              <a:t>прикладне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дистанційне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зондування</a:t>
            </a:r>
            <a:r>
              <a:rPr lang="ru-RU" sz="2400" dirty="0">
                <a:latin typeface="Calibri"/>
                <a:cs typeface="Calibri"/>
              </a:rPr>
              <a:t> </a:t>
            </a:r>
            <a:r>
              <a:rPr lang="ru-RU" sz="2400" dirty="0" err="1">
                <a:latin typeface="Calibri"/>
                <a:cs typeface="Calibri"/>
              </a:rPr>
              <a:t>землі</a:t>
            </a:r>
            <a:r>
              <a:rPr lang="ru-RU" sz="2400" dirty="0">
                <a:latin typeface="Calibri"/>
                <a:cs typeface="Calibri"/>
              </a:rPr>
              <a:t>» </a:t>
            </a:r>
          </a:p>
          <a:p>
            <a:pPr marL="90805" marR="82550" algn="just">
              <a:lnSpc>
                <a:spcPts val="3030"/>
              </a:lnSpc>
              <a:spcBef>
                <a:spcPts val="210"/>
              </a:spcBef>
              <a:tabLst>
                <a:tab pos="319405" algn="l"/>
              </a:tabLst>
            </a:pPr>
            <a:r>
              <a:rPr lang="ru-RU" sz="2400" dirty="0">
                <a:latin typeface="Calibri"/>
                <a:cs typeface="Calibri"/>
              </a:rPr>
              <a:t>(04 </a:t>
            </a:r>
            <a:r>
              <a:rPr lang="ru-RU" sz="2400" dirty="0" err="1">
                <a:latin typeface="Calibri"/>
                <a:cs typeface="Calibri"/>
              </a:rPr>
              <a:t>квітня</a:t>
            </a:r>
            <a:r>
              <a:rPr lang="ru-RU" sz="2400" dirty="0">
                <a:latin typeface="Calibri"/>
                <a:cs typeface="Calibri"/>
              </a:rPr>
              <a:t> 2025р.). </a:t>
            </a:r>
          </a:p>
          <a:p>
            <a:pPr marL="319405" marR="82550" indent="-228600" algn="just">
              <a:lnSpc>
                <a:spcPts val="3030"/>
              </a:lnSpc>
              <a:spcBef>
                <a:spcPts val="210"/>
              </a:spcBef>
              <a:buChar char="-"/>
              <a:tabLst>
                <a:tab pos="319405" algn="l"/>
              </a:tabLst>
            </a:pPr>
            <a:endParaRPr sz="2800" dirty="0">
              <a:latin typeface="Calibri"/>
              <a:cs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97" y="875411"/>
            <a:ext cx="3648530" cy="27340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697" y="3733799"/>
            <a:ext cx="3648530" cy="290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12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2325623" y="198120"/>
              <a:ext cx="8266430" cy="664845"/>
            </a:xfrm>
            <a:custGeom>
              <a:avLst/>
              <a:gdLst/>
              <a:ahLst/>
              <a:cxnLst/>
              <a:rect l="l" t="t" r="r" b="b"/>
              <a:pathLst>
                <a:path w="8266430" h="664844">
                  <a:moveTo>
                    <a:pt x="8266176" y="0"/>
                  </a:moveTo>
                  <a:lnTo>
                    <a:pt x="0" y="0"/>
                  </a:lnTo>
                  <a:lnTo>
                    <a:pt x="0" y="664463"/>
                  </a:lnTo>
                  <a:lnTo>
                    <a:pt x="8266176" y="664463"/>
                  </a:lnTo>
                  <a:lnTo>
                    <a:pt x="82661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1716" y="414528"/>
              <a:ext cx="3971543" cy="3352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4536" y="457368"/>
              <a:ext cx="3886581" cy="2492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25623" y="198120"/>
            <a:ext cx="8266430" cy="615553"/>
          </a:xfrm>
          <a:prstGeom prst="rect">
            <a:avLst/>
          </a:prstGeom>
          <a:ln w="12192">
            <a:solidFill>
              <a:srgbClr val="6FAC4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839335">
              <a:lnSpc>
                <a:spcPts val="4785"/>
              </a:lnSpc>
            </a:pPr>
            <a:r>
              <a:rPr sz="4400" spc="-819" dirty="0">
                <a:latin typeface="Comic Sans MS" panose="030F0702030302020204" pitchFamily="66" charset="0"/>
              </a:rPr>
              <a:t>“</a:t>
            </a:r>
            <a:r>
              <a:rPr sz="4400" i="1" spc="-819" dirty="0">
                <a:latin typeface="Comic Sans MS" panose="030F0702030302020204" pitchFamily="66" charset="0"/>
                <a:cs typeface="Trebuchet MS"/>
              </a:rPr>
              <a:t>Smart</a:t>
            </a:r>
            <a:r>
              <a:rPr sz="4400" i="1" spc="-250" dirty="0">
                <a:latin typeface="Comic Sans MS" panose="030F0702030302020204" pitchFamily="66" charset="0"/>
                <a:cs typeface="Trebuchet MS"/>
              </a:rPr>
              <a:t> </a:t>
            </a:r>
            <a:r>
              <a:rPr sz="4400" i="1" spc="-755" dirty="0">
                <a:latin typeface="Comic Sans MS" panose="030F0702030302020204" pitchFamily="66" charset="0"/>
                <a:cs typeface="Trebuchet MS"/>
              </a:rPr>
              <a:t>Forester</a:t>
            </a:r>
            <a:r>
              <a:rPr sz="4400" spc="-755" dirty="0">
                <a:latin typeface="Comic Sans MS" panose="030F0702030302020204" pitchFamily="66" charset="0"/>
              </a:rPr>
              <a:t>”</a:t>
            </a:r>
            <a:endParaRPr sz="4400" dirty="0">
              <a:latin typeface="Comic Sans MS" panose="030F0702030302020204" pitchFamily="66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85103" y="1813560"/>
            <a:ext cx="6276340" cy="297132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26670" rIns="0" bIns="0" rtlCol="0">
            <a:spAutoFit/>
          </a:bodyPr>
          <a:lstStyle/>
          <a:p>
            <a:pPr marL="319405" marR="82550" indent="-228600" algn="just">
              <a:lnSpc>
                <a:spcPts val="3030"/>
              </a:lnSpc>
              <a:spcBef>
                <a:spcPts val="210"/>
              </a:spcBef>
              <a:buChar char="-"/>
              <a:tabLst>
                <a:tab pos="319405" algn="l"/>
              </a:tabLst>
            </a:pPr>
            <a:r>
              <a:rPr sz="2800" dirty="0">
                <a:latin typeface="Calibri"/>
                <a:cs typeface="Calibri"/>
              </a:rPr>
              <a:t>Організація</a:t>
            </a:r>
            <a:r>
              <a:rPr sz="2800" spc="9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на</a:t>
            </a:r>
            <a:r>
              <a:rPr sz="2800" spc="10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території</a:t>
            </a:r>
            <a:r>
              <a:rPr sz="2800" spc="95" dirty="0">
                <a:latin typeface="Calibri"/>
                <a:cs typeface="Calibri"/>
              </a:rPr>
              <a:t>  </a:t>
            </a:r>
            <a:r>
              <a:rPr sz="2800" spc="-10" dirty="0">
                <a:latin typeface="Calibri"/>
                <a:cs typeface="Calibri"/>
              </a:rPr>
              <a:t>Ботанічного </a:t>
            </a:r>
            <a:r>
              <a:rPr sz="2800" dirty="0">
                <a:latin typeface="Calibri"/>
                <a:cs typeface="Calibri"/>
              </a:rPr>
              <a:t>саду</a:t>
            </a:r>
            <a:r>
              <a:rPr sz="2800" spc="650" dirty="0">
                <a:latin typeface="Calibri"/>
                <a:cs typeface="Calibri"/>
              </a:rPr>
              <a:t>   </a:t>
            </a:r>
            <a:r>
              <a:rPr sz="2800" dirty="0">
                <a:latin typeface="Calibri"/>
                <a:cs typeface="Calibri"/>
              </a:rPr>
              <a:t>НУБіП</a:t>
            </a:r>
            <a:r>
              <a:rPr sz="2800" spc="660" dirty="0">
                <a:latin typeface="Calibri"/>
                <a:cs typeface="Calibri"/>
              </a:rPr>
              <a:t>   </a:t>
            </a:r>
            <a:r>
              <a:rPr sz="2800" dirty="0">
                <a:latin typeface="Calibri"/>
                <a:cs typeface="Calibri"/>
              </a:rPr>
              <a:t>України</a:t>
            </a:r>
            <a:r>
              <a:rPr sz="2800" spc="650" dirty="0">
                <a:latin typeface="Calibri"/>
                <a:cs typeface="Calibri"/>
              </a:rPr>
              <a:t>   </a:t>
            </a:r>
            <a:r>
              <a:rPr sz="2800" spc="-20" dirty="0">
                <a:latin typeface="Calibri"/>
                <a:cs typeface="Calibri"/>
              </a:rPr>
              <a:t>культурно- </a:t>
            </a:r>
            <a:r>
              <a:rPr sz="2800" spc="-10" dirty="0">
                <a:latin typeface="Calibri"/>
                <a:cs typeface="Calibri"/>
              </a:rPr>
              <a:t>просвітницьких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заходів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для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учнів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шкіл, </a:t>
            </a:r>
            <a:r>
              <a:rPr sz="2800" dirty="0">
                <a:latin typeface="Calibri"/>
                <a:cs typeface="Calibri"/>
              </a:rPr>
              <a:t>з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метою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популяризації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знань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про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ліси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85"/>
              </a:spcBef>
              <a:buFont typeface="Calibri"/>
              <a:buChar char="-"/>
            </a:pPr>
            <a:endParaRPr sz="2800" dirty="0">
              <a:latin typeface="Calibri"/>
              <a:cs typeface="Calibri"/>
            </a:endParaRPr>
          </a:p>
          <a:p>
            <a:pPr marL="319405" marR="84455" indent="-228600" algn="just">
              <a:lnSpc>
                <a:spcPts val="3030"/>
              </a:lnSpc>
              <a:spcBef>
                <a:spcPts val="5"/>
              </a:spcBef>
              <a:buChar char="-"/>
              <a:tabLst>
                <a:tab pos="319405" algn="l"/>
              </a:tabLst>
            </a:pPr>
            <a:r>
              <a:rPr lang="uk-UA" sz="2800" dirty="0">
                <a:latin typeface="Calibri"/>
                <a:cs typeface="Calibri"/>
              </a:rPr>
              <a:t>Зустрічі із вихованцями шкільних </a:t>
            </a:r>
            <a:r>
              <a:rPr lang="uk-UA" sz="2800" dirty="0" err="1">
                <a:latin typeface="Calibri"/>
                <a:cs typeface="Calibri"/>
              </a:rPr>
              <a:t>лісництв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91978" y="98514"/>
            <a:ext cx="11775531" cy="1865375"/>
            <a:chOff x="416468" y="-75224"/>
            <a:chExt cx="11775531" cy="186537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49355" y="0"/>
              <a:ext cx="1342644" cy="14538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44428" y="0"/>
              <a:ext cx="1147570" cy="10607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468" y="-75224"/>
              <a:ext cx="1574291" cy="1865375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97C17D-4217-F36F-06BF-440484FDC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557" y="1689572"/>
            <a:ext cx="5538406" cy="4137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660</Words>
  <Application>Microsoft Office PowerPoint</Application>
  <PresentationFormat>Широкий екран</PresentationFormat>
  <Paragraphs>79</Paragraphs>
  <Slides>13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9" baseType="lpstr">
      <vt:lpstr>Arial MT</vt:lpstr>
      <vt:lpstr>Calibri</vt:lpstr>
      <vt:lpstr>Comic Sans MS</vt:lpstr>
      <vt:lpstr>Microsoft Sans Serif</vt:lpstr>
      <vt:lpstr>Trebuchet MS</vt:lpstr>
      <vt:lpstr>Office Theme</vt:lpstr>
      <vt:lpstr>Кафедра таксації лісу та лісового менеджменту</vt:lpstr>
      <vt:lpstr>“Smart Forester”</vt:lpstr>
      <vt:lpstr>“Smart Forester”</vt:lpstr>
      <vt:lpstr>“Smart Forester”</vt:lpstr>
      <vt:lpstr>“Smart Forester”</vt:lpstr>
      <vt:lpstr>“Smart Forester”</vt:lpstr>
      <vt:lpstr>“Smart Forester”</vt:lpstr>
      <vt:lpstr>Міжнародний досвід гуртківців</vt:lpstr>
      <vt:lpstr>“Smart Forester”</vt:lpstr>
      <vt:lpstr>“Smart Forester”</vt:lpstr>
      <vt:lpstr>“Smart Forester”</vt:lpstr>
      <vt:lpstr>“Smart Forester”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таксації лісу та лісового менеджменту Студентський науковий гурток  “Smart Forester”</dc:title>
  <dc:creator>Леснік Олександр Миколайович</dc:creator>
  <cp:lastModifiedBy>admin</cp:lastModifiedBy>
  <cp:revision>12</cp:revision>
  <dcterms:created xsi:type="dcterms:W3CDTF">2025-04-19T16:55:22Z</dcterms:created>
  <dcterms:modified xsi:type="dcterms:W3CDTF">2025-04-23T06:13:38Z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2024-04-24T00:00:00Z</vt:filetime>
  </property>
  <property fmtid="{D5CDD505-2E9C-101B-9397-08002B2CF9AE}" pid="3" name="Creator">
    <vt:lpwstr>Acrobat PDFMaker 21 для PowerPoint</vt:lpwstr>
  </property>
  <property fmtid="{D5CDD505-2E9C-101B-9397-08002B2CF9AE}" pid="4" name="LastSaved">
    <vt:filetime>2025-04-19T00:00:00Z</vt:filetime>
  </property>
  <property fmtid="{D5CDD505-2E9C-101B-9397-08002B2CF9AE}" pid="5" name="Producer">
    <vt:lpwstr>Adobe PDF Library 21.1.170</vt:lpwstr>
  </property>
</Properties>
</file>