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18" r:id="rId3"/>
    <p:sldId id="312" r:id="rId4"/>
    <p:sldId id="319" r:id="rId5"/>
    <p:sldId id="313" r:id="rId6"/>
    <p:sldId id="308" r:id="rId7"/>
    <p:sldId id="265" r:id="rId8"/>
    <p:sldId id="276" r:id="rId9"/>
    <p:sldId id="307" r:id="rId10"/>
    <p:sldId id="314" r:id="rId11"/>
    <p:sldId id="315" r:id="rId12"/>
    <p:sldId id="316" r:id="rId13"/>
    <p:sldId id="304" r:id="rId14"/>
    <p:sldId id="261" r:id="rId15"/>
    <p:sldId id="279" r:id="rId16"/>
    <p:sldId id="282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ABCF59-B459-45A8-892C-716BEAD24C8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B1E3B67-B788-4AF0-B3DC-68EE4034BBA2}">
      <dgm:prSet phldrT="[Текст]"/>
      <dgm:spPr/>
      <dgm:t>
        <a:bodyPr/>
        <a:lstStyle/>
        <a:p>
          <a:r>
            <a:rPr lang="uk-UA" dirty="0"/>
            <a:t>Проведення самоаналізу ОП</a:t>
          </a:r>
        </a:p>
      </dgm:t>
    </dgm:pt>
    <dgm:pt modelId="{796D5985-03C5-4033-A25B-FA21867B6BF3}" type="parTrans" cxnId="{4766A25A-67EA-4DB4-BDF6-F68A9E3FE5A1}">
      <dgm:prSet/>
      <dgm:spPr/>
      <dgm:t>
        <a:bodyPr/>
        <a:lstStyle/>
        <a:p>
          <a:endParaRPr lang="uk-UA"/>
        </a:p>
      </dgm:t>
    </dgm:pt>
    <dgm:pt modelId="{B7060550-B303-4087-A45A-AB63745D77AC}" type="sibTrans" cxnId="{4766A25A-67EA-4DB4-BDF6-F68A9E3FE5A1}">
      <dgm:prSet/>
      <dgm:spPr/>
      <dgm:t>
        <a:bodyPr/>
        <a:lstStyle/>
        <a:p>
          <a:endParaRPr lang="uk-UA"/>
        </a:p>
      </dgm:t>
    </dgm:pt>
    <dgm:pt modelId="{E98E27F9-BFE4-498B-80FA-DB9A6DCE8A19}">
      <dgm:prSet phldrT="[Текст]"/>
      <dgm:spPr/>
      <dgm:t>
        <a:bodyPr/>
        <a:lstStyle/>
        <a:p>
          <a:r>
            <a:rPr lang="uk-UA" dirty="0"/>
            <a:t>Знайомство з формою самоаналізу ОП</a:t>
          </a:r>
        </a:p>
      </dgm:t>
    </dgm:pt>
    <dgm:pt modelId="{32E6AA15-EE05-4562-95BC-A66C8D08DF10}" type="parTrans" cxnId="{F62858CB-AEE1-4124-B4C9-96C037E28AB4}">
      <dgm:prSet/>
      <dgm:spPr/>
      <dgm:t>
        <a:bodyPr/>
        <a:lstStyle/>
        <a:p>
          <a:endParaRPr lang="uk-UA"/>
        </a:p>
      </dgm:t>
    </dgm:pt>
    <dgm:pt modelId="{52452203-1175-463C-A032-6FDB7490EE83}" type="sibTrans" cxnId="{F62858CB-AEE1-4124-B4C9-96C037E28AB4}">
      <dgm:prSet/>
      <dgm:spPr/>
      <dgm:t>
        <a:bodyPr/>
        <a:lstStyle/>
        <a:p>
          <a:endParaRPr lang="uk-UA"/>
        </a:p>
      </dgm:t>
    </dgm:pt>
    <dgm:pt modelId="{94CA5BFD-EBB2-43D2-9C83-E6819AC02F27}">
      <dgm:prSet phldrT="[Текст]"/>
      <dgm:spPr/>
      <dgm:t>
        <a:bodyPr/>
        <a:lstStyle/>
        <a:p>
          <a:r>
            <a:rPr lang="uk-UA" dirty="0"/>
            <a:t>Додаткове вивчення думки студентів, роботодавців, НПП щодо ОП </a:t>
          </a:r>
        </a:p>
      </dgm:t>
    </dgm:pt>
    <dgm:pt modelId="{7479B9A2-CA03-468E-8FDA-299C3EACB26A}" type="parTrans" cxnId="{9713D09F-6F3A-43D8-9FC8-40872D969F27}">
      <dgm:prSet/>
      <dgm:spPr/>
      <dgm:t>
        <a:bodyPr/>
        <a:lstStyle/>
        <a:p>
          <a:endParaRPr lang="uk-UA"/>
        </a:p>
      </dgm:t>
    </dgm:pt>
    <dgm:pt modelId="{A6C5A201-62C3-4B83-BDDB-4410F747361E}" type="sibTrans" cxnId="{9713D09F-6F3A-43D8-9FC8-40872D969F27}">
      <dgm:prSet/>
      <dgm:spPr/>
      <dgm:t>
        <a:bodyPr/>
        <a:lstStyle/>
        <a:p>
          <a:endParaRPr lang="uk-UA"/>
        </a:p>
      </dgm:t>
    </dgm:pt>
    <dgm:pt modelId="{3395CC04-DFA1-446A-8AC4-F8C28D8790E0}">
      <dgm:prSet phldrT="[Текст]"/>
      <dgm:spPr/>
      <dgm:t>
        <a:bodyPr/>
        <a:lstStyle/>
        <a:p>
          <a:r>
            <a:rPr lang="uk-UA"/>
            <a:t>Наповнення сайту ОП додатковою інформацією</a:t>
          </a:r>
        </a:p>
      </dgm:t>
    </dgm:pt>
    <dgm:pt modelId="{024B6A0A-6027-4763-A035-96375BC6536F}" type="parTrans" cxnId="{176E72CB-EFB3-4CFA-94D0-1044BB0CC8A7}">
      <dgm:prSet/>
      <dgm:spPr/>
      <dgm:t>
        <a:bodyPr/>
        <a:lstStyle/>
        <a:p>
          <a:endParaRPr lang="uk-UA"/>
        </a:p>
      </dgm:t>
    </dgm:pt>
    <dgm:pt modelId="{093EE00F-3465-4D96-8F28-2245475AD61C}" type="sibTrans" cxnId="{176E72CB-EFB3-4CFA-94D0-1044BB0CC8A7}">
      <dgm:prSet/>
      <dgm:spPr/>
      <dgm:t>
        <a:bodyPr/>
        <a:lstStyle/>
        <a:p>
          <a:endParaRPr lang="uk-UA"/>
        </a:p>
      </dgm:t>
    </dgm:pt>
    <dgm:pt modelId="{9DB7E5F8-8541-409B-BE66-D61E3456251E}">
      <dgm:prSet/>
      <dgm:spPr/>
      <dgm:t>
        <a:bodyPr/>
        <a:lstStyle/>
        <a:p>
          <a:r>
            <a:rPr lang="uk-UA" dirty="0"/>
            <a:t>Ознайомлення громадськості з результатами самоаналізу</a:t>
          </a:r>
          <a:endParaRPr lang="ru-UA" dirty="0"/>
        </a:p>
      </dgm:t>
    </dgm:pt>
    <dgm:pt modelId="{E82ABAB1-7C83-440C-8890-FE3343473CFD}" type="parTrans" cxnId="{AABCD226-283E-49C3-A549-41B6C780F1B0}">
      <dgm:prSet/>
      <dgm:spPr/>
      <dgm:t>
        <a:bodyPr/>
        <a:lstStyle/>
        <a:p>
          <a:endParaRPr lang="ru-UA"/>
        </a:p>
      </dgm:t>
    </dgm:pt>
    <dgm:pt modelId="{453BE5CB-4901-419A-AB45-C9A64071E5B0}" type="sibTrans" cxnId="{AABCD226-283E-49C3-A549-41B6C780F1B0}">
      <dgm:prSet/>
      <dgm:spPr/>
      <dgm:t>
        <a:bodyPr/>
        <a:lstStyle/>
        <a:p>
          <a:endParaRPr lang="ru-UA"/>
        </a:p>
      </dgm:t>
    </dgm:pt>
    <dgm:pt modelId="{5F3BFD8C-2E8C-4C9B-A861-43B091B6C41E}" type="pres">
      <dgm:prSet presAssocID="{2DABCF59-B459-45A8-892C-716BEAD24C8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41A5DA9-6C3E-4CBD-9F92-35EA0A9DE3E7}" type="pres">
      <dgm:prSet presAssocID="{FB1E3B67-B788-4AF0-B3DC-68EE4034BBA2}" presName="root1" presStyleCnt="0"/>
      <dgm:spPr/>
    </dgm:pt>
    <dgm:pt modelId="{16325E48-17DE-443F-8975-FCB6F6B4D2A2}" type="pres">
      <dgm:prSet presAssocID="{FB1E3B67-B788-4AF0-B3DC-68EE4034BBA2}" presName="LevelOneTextNode" presStyleLbl="node0" presStyleIdx="0" presStyleCnt="1" custLinFactNeighborX="-1786" custLinFactNeighborY="-1018">
        <dgm:presLayoutVars>
          <dgm:chPref val="3"/>
        </dgm:presLayoutVars>
      </dgm:prSet>
      <dgm:spPr/>
    </dgm:pt>
    <dgm:pt modelId="{664D8E21-F006-4F83-BD7A-15476601F180}" type="pres">
      <dgm:prSet presAssocID="{FB1E3B67-B788-4AF0-B3DC-68EE4034BBA2}" presName="level2hierChild" presStyleCnt="0"/>
      <dgm:spPr/>
    </dgm:pt>
    <dgm:pt modelId="{B320FA02-38ED-4159-9201-A4B22BE1E209}" type="pres">
      <dgm:prSet presAssocID="{32E6AA15-EE05-4562-95BC-A66C8D08DF10}" presName="conn2-1" presStyleLbl="parChTrans1D2" presStyleIdx="0" presStyleCnt="4"/>
      <dgm:spPr/>
    </dgm:pt>
    <dgm:pt modelId="{576EAC4E-CC81-4D96-A229-737ECF41565D}" type="pres">
      <dgm:prSet presAssocID="{32E6AA15-EE05-4562-95BC-A66C8D08DF10}" presName="connTx" presStyleLbl="parChTrans1D2" presStyleIdx="0" presStyleCnt="4"/>
      <dgm:spPr/>
    </dgm:pt>
    <dgm:pt modelId="{E4EF18CB-0580-445E-A939-E8D4673AEB2B}" type="pres">
      <dgm:prSet presAssocID="{E98E27F9-BFE4-498B-80FA-DB9A6DCE8A19}" presName="root2" presStyleCnt="0"/>
      <dgm:spPr/>
    </dgm:pt>
    <dgm:pt modelId="{759EBAD1-0251-4BCB-96AE-404AE98AF8E1}" type="pres">
      <dgm:prSet presAssocID="{E98E27F9-BFE4-498B-80FA-DB9A6DCE8A19}" presName="LevelTwoTextNode" presStyleLbl="node2" presStyleIdx="0" presStyleCnt="4" custScaleX="100588">
        <dgm:presLayoutVars>
          <dgm:chPref val="3"/>
        </dgm:presLayoutVars>
      </dgm:prSet>
      <dgm:spPr/>
    </dgm:pt>
    <dgm:pt modelId="{BA62D870-28B0-4881-BC91-6E24716A56FC}" type="pres">
      <dgm:prSet presAssocID="{E98E27F9-BFE4-498B-80FA-DB9A6DCE8A19}" presName="level3hierChild" presStyleCnt="0"/>
      <dgm:spPr/>
    </dgm:pt>
    <dgm:pt modelId="{67C2D010-8D7D-4E20-B2A6-E8D4880AA4C7}" type="pres">
      <dgm:prSet presAssocID="{7479B9A2-CA03-468E-8FDA-299C3EACB26A}" presName="conn2-1" presStyleLbl="parChTrans1D2" presStyleIdx="1" presStyleCnt="4"/>
      <dgm:spPr/>
    </dgm:pt>
    <dgm:pt modelId="{A12A6DBC-DBDB-4756-989B-4155D6C52EDA}" type="pres">
      <dgm:prSet presAssocID="{7479B9A2-CA03-468E-8FDA-299C3EACB26A}" presName="connTx" presStyleLbl="parChTrans1D2" presStyleIdx="1" presStyleCnt="4"/>
      <dgm:spPr/>
    </dgm:pt>
    <dgm:pt modelId="{FCC8FA35-5A5D-4502-8943-6F572586BF00}" type="pres">
      <dgm:prSet presAssocID="{94CA5BFD-EBB2-43D2-9C83-E6819AC02F27}" presName="root2" presStyleCnt="0"/>
      <dgm:spPr/>
    </dgm:pt>
    <dgm:pt modelId="{9579E420-634C-4E68-A62C-89A158FFE91F}" type="pres">
      <dgm:prSet presAssocID="{94CA5BFD-EBB2-43D2-9C83-E6819AC02F27}" presName="LevelTwoTextNode" presStyleLbl="node2" presStyleIdx="1" presStyleCnt="4">
        <dgm:presLayoutVars>
          <dgm:chPref val="3"/>
        </dgm:presLayoutVars>
      </dgm:prSet>
      <dgm:spPr/>
    </dgm:pt>
    <dgm:pt modelId="{66AAE7D3-1A7D-4D67-9ADE-C2B0A43973E1}" type="pres">
      <dgm:prSet presAssocID="{94CA5BFD-EBB2-43D2-9C83-E6819AC02F27}" presName="level3hierChild" presStyleCnt="0"/>
      <dgm:spPr/>
    </dgm:pt>
    <dgm:pt modelId="{520A16B0-D6DE-4A41-B9B1-6144371C1B08}" type="pres">
      <dgm:prSet presAssocID="{024B6A0A-6027-4763-A035-96375BC6536F}" presName="conn2-1" presStyleLbl="parChTrans1D2" presStyleIdx="2" presStyleCnt="4"/>
      <dgm:spPr/>
    </dgm:pt>
    <dgm:pt modelId="{5066B135-F798-457E-963B-35CCA24E62CF}" type="pres">
      <dgm:prSet presAssocID="{024B6A0A-6027-4763-A035-96375BC6536F}" presName="connTx" presStyleLbl="parChTrans1D2" presStyleIdx="2" presStyleCnt="4"/>
      <dgm:spPr/>
    </dgm:pt>
    <dgm:pt modelId="{6181EEAF-3CA4-4DD1-ACBF-F69F5CAB5320}" type="pres">
      <dgm:prSet presAssocID="{3395CC04-DFA1-446A-8AC4-F8C28D8790E0}" presName="root2" presStyleCnt="0"/>
      <dgm:spPr/>
    </dgm:pt>
    <dgm:pt modelId="{684F5736-2FCB-487B-921B-0F1F58C8B383}" type="pres">
      <dgm:prSet presAssocID="{3395CC04-DFA1-446A-8AC4-F8C28D8790E0}" presName="LevelTwoTextNode" presStyleLbl="node2" presStyleIdx="2" presStyleCnt="4">
        <dgm:presLayoutVars>
          <dgm:chPref val="3"/>
        </dgm:presLayoutVars>
      </dgm:prSet>
      <dgm:spPr/>
    </dgm:pt>
    <dgm:pt modelId="{D36EB9CB-C805-463B-BB55-52A24771FFC2}" type="pres">
      <dgm:prSet presAssocID="{3395CC04-DFA1-446A-8AC4-F8C28D8790E0}" presName="level3hierChild" presStyleCnt="0"/>
      <dgm:spPr/>
    </dgm:pt>
    <dgm:pt modelId="{E0EBEEE9-0B03-4A9A-859B-DDCE6F9C0952}" type="pres">
      <dgm:prSet presAssocID="{E82ABAB1-7C83-440C-8890-FE3343473CFD}" presName="conn2-1" presStyleLbl="parChTrans1D2" presStyleIdx="3" presStyleCnt="4"/>
      <dgm:spPr/>
    </dgm:pt>
    <dgm:pt modelId="{0B5CE11A-0689-4823-90BD-DA545645D7BE}" type="pres">
      <dgm:prSet presAssocID="{E82ABAB1-7C83-440C-8890-FE3343473CFD}" presName="connTx" presStyleLbl="parChTrans1D2" presStyleIdx="3" presStyleCnt="4"/>
      <dgm:spPr/>
    </dgm:pt>
    <dgm:pt modelId="{A7D5865D-B847-4E97-981E-2FC70D861A79}" type="pres">
      <dgm:prSet presAssocID="{9DB7E5F8-8541-409B-BE66-D61E3456251E}" presName="root2" presStyleCnt="0"/>
      <dgm:spPr/>
    </dgm:pt>
    <dgm:pt modelId="{C7A8CF48-E931-48B2-B86A-CFAD43CB49F3}" type="pres">
      <dgm:prSet presAssocID="{9DB7E5F8-8541-409B-BE66-D61E3456251E}" presName="LevelTwoTextNode" presStyleLbl="node2" presStyleIdx="3" presStyleCnt="4">
        <dgm:presLayoutVars>
          <dgm:chPref val="3"/>
        </dgm:presLayoutVars>
      </dgm:prSet>
      <dgm:spPr/>
    </dgm:pt>
    <dgm:pt modelId="{95291026-AE9E-426A-B6E3-8CD81E5FA571}" type="pres">
      <dgm:prSet presAssocID="{9DB7E5F8-8541-409B-BE66-D61E3456251E}" presName="level3hierChild" presStyleCnt="0"/>
      <dgm:spPr/>
    </dgm:pt>
  </dgm:ptLst>
  <dgm:cxnLst>
    <dgm:cxn modelId="{54710101-E44E-474D-96E9-BD7253A60A6A}" type="presOf" srcId="{2DABCF59-B459-45A8-892C-716BEAD24C83}" destId="{5F3BFD8C-2E8C-4C9B-A861-43B091B6C41E}" srcOrd="0" destOrd="0" presId="urn:microsoft.com/office/officeart/2008/layout/HorizontalMultiLevelHierarchy"/>
    <dgm:cxn modelId="{A1CAEA0D-5EF3-481B-99EA-48CED194FE65}" type="presOf" srcId="{FB1E3B67-B788-4AF0-B3DC-68EE4034BBA2}" destId="{16325E48-17DE-443F-8975-FCB6F6B4D2A2}" srcOrd="0" destOrd="0" presId="urn:microsoft.com/office/officeart/2008/layout/HorizontalMultiLevelHierarchy"/>
    <dgm:cxn modelId="{9E9E1E1C-A1C0-4DC3-8181-1D10E3DC7CBF}" type="presOf" srcId="{E82ABAB1-7C83-440C-8890-FE3343473CFD}" destId="{E0EBEEE9-0B03-4A9A-859B-DDCE6F9C0952}" srcOrd="0" destOrd="0" presId="urn:microsoft.com/office/officeart/2008/layout/HorizontalMultiLevelHierarchy"/>
    <dgm:cxn modelId="{AABCD226-283E-49C3-A549-41B6C780F1B0}" srcId="{FB1E3B67-B788-4AF0-B3DC-68EE4034BBA2}" destId="{9DB7E5F8-8541-409B-BE66-D61E3456251E}" srcOrd="3" destOrd="0" parTransId="{E82ABAB1-7C83-440C-8890-FE3343473CFD}" sibTransId="{453BE5CB-4901-419A-AB45-C9A64071E5B0}"/>
    <dgm:cxn modelId="{FF1A6E34-863D-41BF-99D1-AAC55059C505}" type="presOf" srcId="{7479B9A2-CA03-468E-8FDA-299C3EACB26A}" destId="{67C2D010-8D7D-4E20-B2A6-E8D4880AA4C7}" srcOrd="0" destOrd="0" presId="urn:microsoft.com/office/officeart/2008/layout/HorizontalMultiLevelHierarchy"/>
    <dgm:cxn modelId="{1E126443-EB08-45C6-A494-715508840F79}" type="presOf" srcId="{9DB7E5F8-8541-409B-BE66-D61E3456251E}" destId="{C7A8CF48-E931-48B2-B86A-CFAD43CB49F3}" srcOrd="0" destOrd="0" presId="urn:microsoft.com/office/officeart/2008/layout/HorizontalMultiLevelHierarchy"/>
    <dgm:cxn modelId="{4766A25A-67EA-4DB4-BDF6-F68A9E3FE5A1}" srcId="{2DABCF59-B459-45A8-892C-716BEAD24C83}" destId="{FB1E3B67-B788-4AF0-B3DC-68EE4034BBA2}" srcOrd="0" destOrd="0" parTransId="{796D5985-03C5-4033-A25B-FA21867B6BF3}" sibTransId="{B7060550-B303-4087-A45A-AB63745D77AC}"/>
    <dgm:cxn modelId="{E90E2985-A1C8-45C5-AE05-E049883F90A0}" type="presOf" srcId="{94CA5BFD-EBB2-43D2-9C83-E6819AC02F27}" destId="{9579E420-634C-4E68-A62C-89A158FFE91F}" srcOrd="0" destOrd="0" presId="urn:microsoft.com/office/officeart/2008/layout/HorizontalMultiLevelHierarchy"/>
    <dgm:cxn modelId="{AE694D8B-F3C5-49F3-B992-0B50A40AA9E5}" type="presOf" srcId="{E98E27F9-BFE4-498B-80FA-DB9A6DCE8A19}" destId="{759EBAD1-0251-4BCB-96AE-404AE98AF8E1}" srcOrd="0" destOrd="0" presId="urn:microsoft.com/office/officeart/2008/layout/HorizontalMultiLevelHierarchy"/>
    <dgm:cxn modelId="{3810F897-6549-46FF-81A0-E95028B450EC}" type="presOf" srcId="{024B6A0A-6027-4763-A035-96375BC6536F}" destId="{520A16B0-D6DE-4A41-B9B1-6144371C1B08}" srcOrd="0" destOrd="0" presId="urn:microsoft.com/office/officeart/2008/layout/HorizontalMultiLevelHierarchy"/>
    <dgm:cxn modelId="{E0482898-5802-4038-81C0-0C45D552442A}" type="presOf" srcId="{E82ABAB1-7C83-440C-8890-FE3343473CFD}" destId="{0B5CE11A-0689-4823-90BD-DA545645D7BE}" srcOrd="1" destOrd="0" presId="urn:microsoft.com/office/officeart/2008/layout/HorizontalMultiLevelHierarchy"/>
    <dgm:cxn modelId="{9713D09F-6F3A-43D8-9FC8-40872D969F27}" srcId="{FB1E3B67-B788-4AF0-B3DC-68EE4034BBA2}" destId="{94CA5BFD-EBB2-43D2-9C83-E6819AC02F27}" srcOrd="1" destOrd="0" parTransId="{7479B9A2-CA03-468E-8FDA-299C3EACB26A}" sibTransId="{A6C5A201-62C3-4B83-BDDB-4410F747361E}"/>
    <dgm:cxn modelId="{A154DBA0-0952-4E2F-B62B-EDBF3785CACE}" type="presOf" srcId="{024B6A0A-6027-4763-A035-96375BC6536F}" destId="{5066B135-F798-457E-963B-35CCA24E62CF}" srcOrd="1" destOrd="0" presId="urn:microsoft.com/office/officeart/2008/layout/HorizontalMultiLevelHierarchy"/>
    <dgm:cxn modelId="{14216AAE-80BB-4300-B282-8F6084859CB4}" type="presOf" srcId="{32E6AA15-EE05-4562-95BC-A66C8D08DF10}" destId="{576EAC4E-CC81-4D96-A229-737ECF41565D}" srcOrd="1" destOrd="0" presId="urn:microsoft.com/office/officeart/2008/layout/HorizontalMultiLevelHierarchy"/>
    <dgm:cxn modelId="{263629B1-DB41-4C86-AD9A-CF056867A3AC}" type="presOf" srcId="{7479B9A2-CA03-468E-8FDA-299C3EACB26A}" destId="{A12A6DBC-DBDB-4756-989B-4155D6C52EDA}" srcOrd="1" destOrd="0" presId="urn:microsoft.com/office/officeart/2008/layout/HorizontalMultiLevelHierarchy"/>
    <dgm:cxn modelId="{176E72CB-EFB3-4CFA-94D0-1044BB0CC8A7}" srcId="{FB1E3B67-B788-4AF0-B3DC-68EE4034BBA2}" destId="{3395CC04-DFA1-446A-8AC4-F8C28D8790E0}" srcOrd="2" destOrd="0" parTransId="{024B6A0A-6027-4763-A035-96375BC6536F}" sibTransId="{093EE00F-3465-4D96-8F28-2245475AD61C}"/>
    <dgm:cxn modelId="{F62858CB-AEE1-4124-B4C9-96C037E28AB4}" srcId="{FB1E3B67-B788-4AF0-B3DC-68EE4034BBA2}" destId="{E98E27F9-BFE4-498B-80FA-DB9A6DCE8A19}" srcOrd="0" destOrd="0" parTransId="{32E6AA15-EE05-4562-95BC-A66C8D08DF10}" sibTransId="{52452203-1175-463C-A032-6FDB7490EE83}"/>
    <dgm:cxn modelId="{CECC0BFD-C158-437F-A55B-78EA6B8EE60E}" type="presOf" srcId="{3395CC04-DFA1-446A-8AC4-F8C28D8790E0}" destId="{684F5736-2FCB-487B-921B-0F1F58C8B383}" srcOrd="0" destOrd="0" presId="urn:microsoft.com/office/officeart/2008/layout/HorizontalMultiLevelHierarchy"/>
    <dgm:cxn modelId="{EDE15CFE-9D85-43D7-89E5-86C944B98496}" type="presOf" srcId="{32E6AA15-EE05-4562-95BC-A66C8D08DF10}" destId="{B320FA02-38ED-4159-9201-A4B22BE1E209}" srcOrd="0" destOrd="0" presId="urn:microsoft.com/office/officeart/2008/layout/HorizontalMultiLevelHierarchy"/>
    <dgm:cxn modelId="{FCAF4ED3-A30A-465E-9748-F89642162D0D}" type="presParOf" srcId="{5F3BFD8C-2E8C-4C9B-A861-43B091B6C41E}" destId="{241A5DA9-6C3E-4CBD-9F92-35EA0A9DE3E7}" srcOrd="0" destOrd="0" presId="urn:microsoft.com/office/officeart/2008/layout/HorizontalMultiLevelHierarchy"/>
    <dgm:cxn modelId="{1AA951EA-EE77-4C41-A75C-35123D86F933}" type="presParOf" srcId="{241A5DA9-6C3E-4CBD-9F92-35EA0A9DE3E7}" destId="{16325E48-17DE-443F-8975-FCB6F6B4D2A2}" srcOrd="0" destOrd="0" presId="urn:microsoft.com/office/officeart/2008/layout/HorizontalMultiLevelHierarchy"/>
    <dgm:cxn modelId="{1591ED93-8A8C-4532-8023-3BA83469E71F}" type="presParOf" srcId="{241A5DA9-6C3E-4CBD-9F92-35EA0A9DE3E7}" destId="{664D8E21-F006-4F83-BD7A-15476601F180}" srcOrd="1" destOrd="0" presId="urn:microsoft.com/office/officeart/2008/layout/HorizontalMultiLevelHierarchy"/>
    <dgm:cxn modelId="{661A075C-D600-4711-AB44-0B350BCF4C78}" type="presParOf" srcId="{664D8E21-F006-4F83-BD7A-15476601F180}" destId="{B320FA02-38ED-4159-9201-A4B22BE1E209}" srcOrd="0" destOrd="0" presId="urn:microsoft.com/office/officeart/2008/layout/HorizontalMultiLevelHierarchy"/>
    <dgm:cxn modelId="{50B52342-B675-4631-B9A9-101D1DBF46DF}" type="presParOf" srcId="{B320FA02-38ED-4159-9201-A4B22BE1E209}" destId="{576EAC4E-CC81-4D96-A229-737ECF41565D}" srcOrd="0" destOrd="0" presId="urn:microsoft.com/office/officeart/2008/layout/HorizontalMultiLevelHierarchy"/>
    <dgm:cxn modelId="{133439DE-2CA2-40F7-ADDD-1EEFF9866765}" type="presParOf" srcId="{664D8E21-F006-4F83-BD7A-15476601F180}" destId="{E4EF18CB-0580-445E-A939-E8D4673AEB2B}" srcOrd="1" destOrd="0" presId="urn:microsoft.com/office/officeart/2008/layout/HorizontalMultiLevelHierarchy"/>
    <dgm:cxn modelId="{4653E129-EAB0-4104-883E-C351C8A388AA}" type="presParOf" srcId="{E4EF18CB-0580-445E-A939-E8D4673AEB2B}" destId="{759EBAD1-0251-4BCB-96AE-404AE98AF8E1}" srcOrd="0" destOrd="0" presId="urn:microsoft.com/office/officeart/2008/layout/HorizontalMultiLevelHierarchy"/>
    <dgm:cxn modelId="{C43B4469-D3C8-4783-95CA-0B9A7DC0EEB0}" type="presParOf" srcId="{E4EF18CB-0580-445E-A939-E8D4673AEB2B}" destId="{BA62D870-28B0-4881-BC91-6E24716A56FC}" srcOrd="1" destOrd="0" presId="urn:microsoft.com/office/officeart/2008/layout/HorizontalMultiLevelHierarchy"/>
    <dgm:cxn modelId="{1105EF83-D701-43FE-A0C1-A3C93C4313D6}" type="presParOf" srcId="{664D8E21-F006-4F83-BD7A-15476601F180}" destId="{67C2D010-8D7D-4E20-B2A6-E8D4880AA4C7}" srcOrd="2" destOrd="0" presId="urn:microsoft.com/office/officeart/2008/layout/HorizontalMultiLevelHierarchy"/>
    <dgm:cxn modelId="{80BE89ED-76EB-4BAC-9BAA-C578DDF9A0D9}" type="presParOf" srcId="{67C2D010-8D7D-4E20-B2A6-E8D4880AA4C7}" destId="{A12A6DBC-DBDB-4756-989B-4155D6C52EDA}" srcOrd="0" destOrd="0" presId="urn:microsoft.com/office/officeart/2008/layout/HorizontalMultiLevelHierarchy"/>
    <dgm:cxn modelId="{13C2D8F7-022D-4F8F-BAF9-9DF673BCCBB2}" type="presParOf" srcId="{664D8E21-F006-4F83-BD7A-15476601F180}" destId="{FCC8FA35-5A5D-4502-8943-6F572586BF00}" srcOrd="3" destOrd="0" presId="urn:microsoft.com/office/officeart/2008/layout/HorizontalMultiLevelHierarchy"/>
    <dgm:cxn modelId="{51E7E8E8-AB85-4273-ABDC-70005D1266EA}" type="presParOf" srcId="{FCC8FA35-5A5D-4502-8943-6F572586BF00}" destId="{9579E420-634C-4E68-A62C-89A158FFE91F}" srcOrd="0" destOrd="0" presId="urn:microsoft.com/office/officeart/2008/layout/HorizontalMultiLevelHierarchy"/>
    <dgm:cxn modelId="{5974AEDB-89EE-4752-A220-50410BB71844}" type="presParOf" srcId="{FCC8FA35-5A5D-4502-8943-6F572586BF00}" destId="{66AAE7D3-1A7D-4D67-9ADE-C2B0A43973E1}" srcOrd="1" destOrd="0" presId="urn:microsoft.com/office/officeart/2008/layout/HorizontalMultiLevelHierarchy"/>
    <dgm:cxn modelId="{EC0E4D1B-DD0A-4D8A-9E00-3351137A304F}" type="presParOf" srcId="{664D8E21-F006-4F83-BD7A-15476601F180}" destId="{520A16B0-D6DE-4A41-B9B1-6144371C1B08}" srcOrd="4" destOrd="0" presId="urn:microsoft.com/office/officeart/2008/layout/HorizontalMultiLevelHierarchy"/>
    <dgm:cxn modelId="{C662C453-D381-4243-B262-93D351E45B0B}" type="presParOf" srcId="{520A16B0-D6DE-4A41-B9B1-6144371C1B08}" destId="{5066B135-F798-457E-963B-35CCA24E62CF}" srcOrd="0" destOrd="0" presId="urn:microsoft.com/office/officeart/2008/layout/HorizontalMultiLevelHierarchy"/>
    <dgm:cxn modelId="{61E0952B-C8AA-4833-80B6-DE2879313A10}" type="presParOf" srcId="{664D8E21-F006-4F83-BD7A-15476601F180}" destId="{6181EEAF-3CA4-4DD1-ACBF-F69F5CAB5320}" srcOrd="5" destOrd="0" presId="urn:microsoft.com/office/officeart/2008/layout/HorizontalMultiLevelHierarchy"/>
    <dgm:cxn modelId="{B9F9CB9B-5700-4F1B-9365-7B78F5D167F4}" type="presParOf" srcId="{6181EEAF-3CA4-4DD1-ACBF-F69F5CAB5320}" destId="{684F5736-2FCB-487B-921B-0F1F58C8B383}" srcOrd="0" destOrd="0" presId="urn:microsoft.com/office/officeart/2008/layout/HorizontalMultiLevelHierarchy"/>
    <dgm:cxn modelId="{9E4A82C1-9945-4C25-A4F9-30C3388E34BB}" type="presParOf" srcId="{6181EEAF-3CA4-4DD1-ACBF-F69F5CAB5320}" destId="{D36EB9CB-C805-463B-BB55-52A24771FFC2}" srcOrd="1" destOrd="0" presId="urn:microsoft.com/office/officeart/2008/layout/HorizontalMultiLevelHierarchy"/>
    <dgm:cxn modelId="{70AD023D-130D-4E70-ABC4-D3114702E781}" type="presParOf" srcId="{664D8E21-F006-4F83-BD7A-15476601F180}" destId="{E0EBEEE9-0B03-4A9A-859B-DDCE6F9C0952}" srcOrd="6" destOrd="0" presId="urn:microsoft.com/office/officeart/2008/layout/HorizontalMultiLevelHierarchy"/>
    <dgm:cxn modelId="{929E7C79-DBCA-4BA8-BB39-64032C433ABB}" type="presParOf" srcId="{E0EBEEE9-0B03-4A9A-859B-DDCE6F9C0952}" destId="{0B5CE11A-0689-4823-90BD-DA545645D7BE}" srcOrd="0" destOrd="0" presId="urn:microsoft.com/office/officeart/2008/layout/HorizontalMultiLevelHierarchy"/>
    <dgm:cxn modelId="{0A155650-4BCC-4334-AB2E-477A09ABCACC}" type="presParOf" srcId="{664D8E21-F006-4F83-BD7A-15476601F180}" destId="{A7D5865D-B847-4E97-981E-2FC70D861A79}" srcOrd="7" destOrd="0" presId="urn:microsoft.com/office/officeart/2008/layout/HorizontalMultiLevelHierarchy"/>
    <dgm:cxn modelId="{7E0DFCEF-79D9-4D2C-87BD-5D0F1A872BE1}" type="presParOf" srcId="{A7D5865D-B847-4E97-981E-2FC70D861A79}" destId="{C7A8CF48-E931-48B2-B86A-CFAD43CB49F3}" srcOrd="0" destOrd="0" presId="urn:microsoft.com/office/officeart/2008/layout/HorizontalMultiLevelHierarchy"/>
    <dgm:cxn modelId="{E39905A0-BD16-4700-94D7-3358F673F271}" type="presParOf" srcId="{A7D5865D-B847-4E97-981E-2FC70D861A79}" destId="{95291026-AE9E-426A-B6E3-8CD81E5FA57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AF4B00-3F64-4909-BD2E-AFE7FE1607C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EB542523-86D1-470F-9888-92936DCAF73E}">
      <dgm:prSet phldrT="[Текст]"/>
      <dgm:spPr/>
      <dgm:t>
        <a:bodyPr/>
        <a:lstStyle/>
        <a:p>
          <a:r>
            <a:rPr lang="uk-UA" dirty="0"/>
            <a:t>Загально університетський рівень</a:t>
          </a:r>
          <a:endParaRPr lang="ru-UA" dirty="0"/>
        </a:p>
      </dgm:t>
    </dgm:pt>
    <dgm:pt modelId="{700C325D-D779-4F44-9AD5-B319175DF1E1}" type="parTrans" cxnId="{0299DD6F-C80F-468E-A3E3-D69B24FC9AD2}">
      <dgm:prSet/>
      <dgm:spPr/>
      <dgm:t>
        <a:bodyPr/>
        <a:lstStyle/>
        <a:p>
          <a:endParaRPr lang="ru-UA"/>
        </a:p>
      </dgm:t>
    </dgm:pt>
    <dgm:pt modelId="{E65A30CE-33B0-4028-B76D-0A895736EDB4}" type="sibTrans" cxnId="{0299DD6F-C80F-468E-A3E3-D69B24FC9AD2}">
      <dgm:prSet/>
      <dgm:spPr/>
      <dgm:t>
        <a:bodyPr/>
        <a:lstStyle/>
        <a:p>
          <a:endParaRPr lang="ru-UA"/>
        </a:p>
      </dgm:t>
    </dgm:pt>
    <dgm:pt modelId="{59A4C351-CCA2-47D9-AF11-30F894FA4E11}">
      <dgm:prSet phldrT="[Текст]"/>
      <dgm:spPr/>
      <dgm:t>
        <a:bodyPr/>
        <a:lstStyle/>
        <a:p>
          <a:r>
            <a:rPr lang="uk-UA" dirty="0"/>
            <a:t>Факультетський рівень</a:t>
          </a:r>
          <a:endParaRPr lang="ru-UA" dirty="0"/>
        </a:p>
      </dgm:t>
    </dgm:pt>
    <dgm:pt modelId="{2DAA7C8C-1730-4EFB-B79D-8EBAC02DAF64}" type="parTrans" cxnId="{17B308C0-C4C5-4F53-8C80-42D16BCFE363}">
      <dgm:prSet/>
      <dgm:spPr/>
      <dgm:t>
        <a:bodyPr/>
        <a:lstStyle/>
        <a:p>
          <a:endParaRPr lang="ru-UA"/>
        </a:p>
      </dgm:t>
    </dgm:pt>
    <dgm:pt modelId="{484CB373-39D9-4708-AC4E-79E49FC74329}" type="sibTrans" cxnId="{17B308C0-C4C5-4F53-8C80-42D16BCFE363}">
      <dgm:prSet/>
      <dgm:spPr/>
      <dgm:t>
        <a:bodyPr/>
        <a:lstStyle/>
        <a:p>
          <a:endParaRPr lang="ru-UA"/>
        </a:p>
      </dgm:t>
    </dgm:pt>
    <dgm:pt modelId="{184E7995-BAD0-465B-8B7B-B20CC89898D4}">
      <dgm:prSet phldrT="[Текст]"/>
      <dgm:spPr/>
      <dgm:t>
        <a:bodyPr/>
        <a:lstStyle/>
        <a:p>
          <a:r>
            <a:rPr lang="uk-UA" b="1" dirty="0"/>
            <a:t>Рівень освітньої програми</a:t>
          </a:r>
          <a:endParaRPr lang="ru-UA" b="1" dirty="0"/>
        </a:p>
      </dgm:t>
    </dgm:pt>
    <dgm:pt modelId="{9E86B723-BDFC-4895-8ACF-AD22C2138437}" type="parTrans" cxnId="{588BFB17-2000-472E-AED9-CB8AB09775C2}">
      <dgm:prSet/>
      <dgm:spPr/>
      <dgm:t>
        <a:bodyPr/>
        <a:lstStyle/>
        <a:p>
          <a:endParaRPr lang="ru-UA"/>
        </a:p>
      </dgm:t>
    </dgm:pt>
    <dgm:pt modelId="{A53C994E-0312-4BC1-8017-E8456AD251AB}" type="sibTrans" cxnId="{588BFB17-2000-472E-AED9-CB8AB09775C2}">
      <dgm:prSet/>
      <dgm:spPr/>
      <dgm:t>
        <a:bodyPr/>
        <a:lstStyle/>
        <a:p>
          <a:endParaRPr lang="ru-UA"/>
        </a:p>
      </dgm:t>
    </dgm:pt>
    <dgm:pt modelId="{C53B572B-67E5-49CA-A06D-F6F826846F75}" type="pres">
      <dgm:prSet presAssocID="{99AF4B00-3F64-4909-BD2E-AFE7FE1607CC}" presName="linear" presStyleCnt="0">
        <dgm:presLayoutVars>
          <dgm:dir/>
          <dgm:animLvl val="lvl"/>
          <dgm:resizeHandles val="exact"/>
        </dgm:presLayoutVars>
      </dgm:prSet>
      <dgm:spPr/>
    </dgm:pt>
    <dgm:pt modelId="{F3654767-3946-4BEB-819D-0F9164336260}" type="pres">
      <dgm:prSet presAssocID="{EB542523-86D1-470F-9888-92936DCAF73E}" presName="parentLin" presStyleCnt="0"/>
      <dgm:spPr/>
    </dgm:pt>
    <dgm:pt modelId="{CA0C7A59-A797-449B-A10B-BAE2DB6DC522}" type="pres">
      <dgm:prSet presAssocID="{EB542523-86D1-470F-9888-92936DCAF73E}" presName="parentLeftMargin" presStyleLbl="node1" presStyleIdx="0" presStyleCnt="3"/>
      <dgm:spPr/>
    </dgm:pt>
    <dgm:pt modelId="{50091597-EF66-4499-AD44-B51F09C7DB4A}" type="pres">
      <dgm:prSet presAssocID="{EB542523-86D1-470F-9888-92936DCAF73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BE5EF4-5978-4E2E-8695-3A09EEB8605A}" type="pres">
      <dgm:prSet presAssocID="{EB542523-86D1-470F-9888-92936DCAF73E}" presName="negativeSpace" presStyleCnt="0"/>
      <dgm:spPr/>
    </dgm:pt>
    <dgm:pt modelId="{65BF34F7-DED7-42E9-9335-04AFB3C78965}" type="pres">
      <dgm:prSet presAssocID="{EB542523-86D1-470F-9888-92936DCAF73E}" presName="childText" presStyleLbl="conFgAcc1" presStyleIdx="0" presStyleCnt="3">
        <dgm:presLayoutVars>
          <dgm:bulletEnabled val="1"/>
        </dgm:presLayoutVars>
      </dgm:prSet>
      <dgm:spPr/>
    </dgm:pt>
    <dgm:pt modelId="{E25443AB-2472-4C85-9E74-9F8AF7B802A7}" type="pres">
      <dgm:prSet presAssocID="{E65A30CE-33B0-4028-B76D-0A895736EDB4}" presName="spaceBetweenRectangles" presStyleCnt="0"/>
      <dgm:spPr/>
    </dgm:pt>
    <dgm:pt modelId="{10F02ECE-976E-4E01-9840-B1E6CADE51C8}" type="pres">
      <dgm:prSet presAssocID="{59A4C351-CCA2-47D9-AF11-30F894FA4E11}" presName="parentLin" presStyleCnt="0"/>
      <dgm:spPr/>
    </dgm:pt>
    <dgm:pt modelId="{A772BDB7-DDF0-4D75-A60A-537F8A00B325}" type="pres">
      <dgm:prSet presAssocID="{59A4C351-CCA2-47D9-AF11-30F894FA4E11}" presName="parentLeftMargin" presStyleLbl="node1" presStyleIdx="0" presStyleCnt="3"/>
      <dgm:spPr/>
    </dgm:pt>
    <dgm:pt modelId="{9648BB12-D168-444E-A8E6-8038AA06AB6E}" type="pres">
      <dgm:prSet presAssocID="{59A4C351-CCA2-47D9-AF11-30F894FA4E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3E4D782-FDA9-4D02-A798-FE6752C8D0FC}" type="pres">
      <dgm:prSet presAssocID="{59A4C351-CCA2-47D9-AF11-30F894FA4E11}" presName="negativeSpace" presStyleCnt="0"/>
      <dgm:spPr/>
    </dgm:pt>
    <dgm:pt modelId="{DD4C64DD-1EBB-4F85-B22A-57F88F051036}" type="pres">
      <dgm:prSet presAssocID="{59A4C351-CCA2-47D9-AF11-30F894FA4E11}" presName="childText" presStyleLbl="conFgAcc1" presStyleIdx="1" presStyleCnt="3">
        <dgm:presLayoutVars>
          <dgm:bulletEnabled val="1"/>
        </dgm:presLayoutVars>
      </dgm:prSet>
      <dgm:spPr/>
    </dgm:pt>
    <dgm:pt modelId="{0509F8ED-3439-419B-A6BE-CE0C43B9B644}" type="pres">
      <dgm:prSet presAssocID="{484CB373-39D9-4708-AC4E-79E49FC74329}" presName="spaceBetweenRectangles" presStyleCnt="0"/>
      <dgm:spPr/>
    </dgm:pt>
    <dgm:pt modelId="{E17DEF4A-C00D-4518-8917-CEC6169A8996}" type="pres">
      <dgm:prSet presAssocID="{184E7995-BAD0-465B-8B7B-B20CC89898D4}" presName="parentLin" presStyleCnt="0"/>
      <dgm:spPr/>
    </dgm:pt>
    <dgm:pt modelId="{22CC0EFB-1209-4878-B0BC-CCE9E5117668}" type="pres">
      <dgm:prSet presAssocID="{184E7995-BAD0-465B-8B7B-B20CC89898D4}" presName="parentLeftMargin" presStyleLbl="node1" presStyleIdx="1" presStyleCnt="3"/>
      <dgm:spPr/>
    </dgm:pt>
    <dgm:pt modelId="{FC00E12E-8C90-4ACB-BD8E-FAF5C960FFE2}" type="pres">
      <dgm:prSet presAssocID="{184E7995-BAD0-465B-8B7B-B20CC89898D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D757422-4C92-4EEE-9EFB-D0011E614173}" type="pres">
      <dgm:prSet presAssocID="{184E7995-BAD0-465B-8B7B-B20CC89898D4}" presName="negativeSpace" presStyleCnt="0"/>
      <dgm:spPr/>
    </dgm:pt>
    <dgm:pt modelId="{46B80D2E-666A-4E4E-B724-40BBC4DDAE6F}" type="pres">
      <dgm:prSet presAssocID="{184E7995-BAD0-465B-8B7B-B20CC89898D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88BFB17-2000-472E-AED9-CB8AB09775C2}" srcId="{99AF4B00-3F64-4909-BD2E-AFE7FE1607CC}" destId="{184E7995-BAD0-465B-8B7B-B20CC89898D4}" srcOrd="2" destOrd="0" parTransId="{9E86B723-BDFC-4895-8ACF-AD22C2138437}" sibTransId="{A53C994E-0312-4BC1-8017-E8456AD251AB}"/>
    <dgm:cxn modelId="{AAA37425-5533-4931-90A4-9BCE0324B086}" type="presOf" srcId="{59A4C351-CCA2-47D9-AF11-30F894FA4E11}" destId="{A772BDB7-DDF0-4D75-A60A-537F8A00B325}" srcOrd="0" destOrd="0" presId="urn:microsoft.com/office/officeart/2005/8/layout/list1"/>
    <dgm:cxn modelId="{A6758D5E-922F-46A3-8148-C4344ED667B3}" type="presOf" srcId="{99AF4B00-3F64-4909-BD2E-AFE7FE1607CC}" destId="{C53B572B-67E5-49CA-A06D-F6F826846F75}" srcOrd="0" destOrd="0" presId="urn:microsoft.com/office/officeart/2005/8/layout/list1"/>
    <dgm:cxn modelId="{256B0160-8AFD-4B3C-9EB3-DBAA30D562B6}" type="presOf" srcId="{EB542523-86D1-470F-9888-92936DCAF73E}" destId="{50091597-EF66-4499-AD44-B51F09C7DB4A}" srcOrd="1" destOrd="0" presId="urn:microsoft.com/office/officeart/2005/8/layout/list1"/>
    <dgm:cxn modelId="{0299DD6F-C80F-468E-A3E3-D69B24FC9AD2}" srcId="{99AF4B00-3F64-4909-BD2E-AFE7FE1607CC}" destId="{EB542523-86D1-470F-9888-92936DCAF73E}" srcOrd="0" destOrd="0" parTransId="{700C325D-D779-4F44-9AD5-B319175DF1E1}" sibTransId="{E65A30CE-33B0-4028-B76D-0A895736EDB4}"/>
    <dgm:cxn modelId="{96FB8C74-590B-4C48-8E8E-4E4676665989}" type="presOf" srcId="{EB542523-86D1-470F-9888-92936DCAF73E}" destId="{CA0C7A59-A797-449B-A10B-BAE2DB6DC522}" srcOrd="0" destOrd="0" presId="urn:microsoft.com/office/officeart/2005/8/layout/list1"/>
    <dgm:cxn modelId="{17B308C0-C4C5-4F53-8C80-42D16BCFE363}" srcId="{99AF4B00-3F64-4909-BD2E-AFE7FE1607CC}" destId="{59A4C351-CCA2-47D9-AF11-30F894FA4E11}" srcOrd="1" destOrd="0" parTransId="{2DAA7C8C-1730-4EFB-B79D-8EBAC02DAF64}" sibTransId="{484CB373-39D9-4708-AC4E-79E49FC74329}"/>
    <dgm:cxn modelId="{AD38F8C7-0194-41C3-8853-DE65A7F0F915}" type="presOf" srcId="{184E7995-BAD0-465B-8B7B-B20CC89898D4}" destId="{FC00E12E-8C90-4ACB-BD8E-FAF5C960FFE2}" srcOrd="1" destOrd="0" presId="urn:microsoft.com/office/officeart/2005/8/layout/list1"/>
    <dgm:cxn modelId="{A0D393EF-9B3C-4406-ABFC-D56C1D30D6C5}" type="presOf" srcId="{184E7995-BAD0-465B-8B7B-B20CC89898D4}" destId="{22CC0EFB-1209-4878-B0BC-CCE9E5117668}" srcOrd="0" destOrd="0" presId="urn:microsoft.com/office/officeart/2005/8/layout/list1"/>
    <dgm:cxn modelId="{A987D6F0-FDBE-4719-97D9-9E232AB27BBE}" type="presOf" srcId="{59A4C351-CCA2-47D9-AF11-30F894FA4E11}" destId="{9648BB12-D168-444E-A8E6-8038AA06AB6E}" srcOrd="1" destOrd="0" presId="urn:microsoft.com/office/officeart/2005/8/layout/list1"/>
    <dgm:cxn modelId="{F38DB525-2175-4EBA-8AD3-BED46FBA0CFA}" type="presParOf" srcId="{C53B572B-67E5-49CA-A06D-F6F826846F75}" destId="{F3654767-3946-4BEB-819D-0F9164336260}" srcOrd="0" destOrd="0" presId="urn:microsoft.com/office/officeart/2005/8/layout/list1"/>
    <dgm:cxn modelId="{2652EE78-3A2A-46E3-ABFA-A72B3D085049}" type="presParOf" srcId="{F3654767-3946-4BEB-819D-0F9164336260}" destId="{CA0C7A59-A797-449B-A10B-BAE2DB6DC522}" srcOrd="0" destOrd="0" presId="urn:microsoft.com/office/officeart/2005/8/layout/list1"/>
    <dgm:cxn modelId="{0ACB93F3-3900-4353-BEB7-14199A483AE7}" type="presParOf" srcId="{F3654767-3946-4BEB-819D-0F9164336260}" destId="{50091597-EF66-4499-AD44-B51F09C7DB4A}" srcOrd="1" destOrd="0" presId="urn:microsoft.com/office/officeart/2005/8/layout/list1"/>
    <dgm:cxn modelId="{F02CE8FD-5F2C-4B0C-92FB-8052832EF03E}" type="presParOf" srcId="{C53B572B-67E5-49CA-A06D-F6F826846F75}" destId="{ABBE5EF4-5978-4E2E-8695-3A09EEB8605A}" srcOrd="1" destOrd="0" presId="urn:microsoft.com/office/officeart/2005/8/layout/list1"/>
    <dgm:cxn modelId="{AC7015DD-D8DB-4749-9DE8-38B19164941C}" type="presParOf" srcId="{C53B572B-67E5-49CA-A06D-F6F826846F75}" destId="{65BF34F7-DED7-42E9-9335-04AFB3C78965}" srcOrd="2" destOrd="0" presId="urn:microsoft.com/office/officeart/2005/8/layout/list1"/>
    <dgm:cxn modelId="{1CA46B65-F168-4DC3-9404-667E47839BF0}" type="presParOf" srcId="{C53B572B-67E5-49CA-A06D-F6F826846F75}" destId="{E25443AB-2472-4C85-9E74-9F8AF7B802A7}" srcOrd="3" destOrd="0" presId="urn:microsoft.com/office/officeart/2005/8/layout/list1"/>
    <dgm:cxn modelId="{B6545C9A-96EF-4B49-A7F9-EBFF24097ED2}" type="presParOf" srcId="{C53B572B-67E5-49CA-A06D-F6F826846F75}" destId="{10F02ECE-976E-4E01-9840-B1E6CADE51C8}" srcOrd="4" destOrd="0" presId="urn:microsoft.com/office/officeart/2005/8/layout/list1"/>
    <dgm:cxn modelId="{81A4EAE8-7332-4E5E-B189-D1186090C074}" type="presParOf" srcId="{10F02ECE-976E-4E01-9840-B1E6CADE51C8}" destId="{A772BDB7-DDF0-4D75-A60A-537F8A00B325}" srcOrd="0" destOrd="0" presId="urn:microsoft.com/office/officeart/2005/8/layout/list1"/>
    <dgm:cxn modelId="{2232D65F-F009-472B-B2EA-C3CFACA7ED21}" type="presParOf" srcId="{10F02ECE-976E-4E01-9840-B1E6CADE51C8}" destId="{9648BB12-D168-444E-A8E6-8038AA06AB6E}" srcOrd="1" destOrd="0" presId="urn:microsoft.com/office/officeart/2005/8/layout/list1"/>
    <dgm:cxn modelId="{299ECEC2-3B50-4EDF-B625-6800DA27632C}" type="presParOf" srcId="{C53B572B-67E5-49CA-A06D-F6F826846F75}" destId="{73E4D782-FDA9-4D02-A798-FE6752C8D0FC}" srcOrd="5" destOrd="0" presId="urn:microsoft.com/office/officeart/2005/8/layout/list1"/>
    <dgm:cxn modelId="{98A95C5C-53DE-4B0E-97B5-86D99A38AA88}" type="presParOf" srcId="{C53B572B-67E5-49CA-A06D-F6F826846F75}" destId="{DD4C64DD-1EBB-4F85-B22A-57F88F051036}" srcOrd="6" destOrd="0" presId="urn:microsoft.com/office/officeart/2005/8/layout/list1"/>
    <dgm:cxn modelId="{647E2334-B590-48B0-84CB-2A89099A42E2}" type="presParOf" srcId="{C53B572B-67E5-49CA-A06D-F6F826846F75}" destId="{0509F8ED-3439-419B-A6BE-CE0C43B9B644}" srcOrd="7" destOrd="0" presId="urn:microsoft.com/office/officeart/2005/8/layout/list1"/>
    <dgm:cxn modelId="{925966A2-9E53-4014-A7C2-952886F7B082}" type="presParOf" srcId="{C53B572B-67E5-49CA-A06D-F6F826846F75}" destId="{E17DEF4A-C00D-4518-8917-CEC6169A8996}" srcOrd="8" destOrd="0" presId="urn:microsoft.com/office/officeart/2005/8/layout/list1"/>
    <dgm:cxn modelId="{545F78A9-200C-4637-B47D-2212F687E606}" type="presParOf" srcId="{E17DEF4A-C00D-4518-8917-CEC6169A8996}" destId="{22CC0EFB-1209-4878-B0BC-CCE9E5117668}" srcOrd="0" destOrd="0" presId="urn:microsoft.com/office/officeart/2005/8/layout/list1"/>
    <dgm:cxn modelId="{A6D7213E-E1C7-4273-88F4-9251219BC8BD}" type="presParOf" srcId="{E17DEF4A-C00D-4518-8917-CEC6169A8996}" destId="{FC00E12E-8C90-4ACB-BD8E-FAF5C960FFE2}" srcOrd="1" destOrd="0" presId="urn:microsoft.com/office/officeart/2005/8/layout/list1"/>
    <dgm:cxn modelId="{398CC6FD-AE63-4B96-9C02-6FFCB0F92EDB}" type="presParOf" srcId="{C53B572B-67E5-49CA-A06D-F6F826846F75}" destId="{7D757422-4C92-4EEE-9EFB-D0011E614173}" srcOrd="9" destOrd="0" presId="urn:microsoft.com/office/officeart/2005/8/layout/list1"/>
    <dgm:cxn modelId="{8E3A3BE9-1467-4418-AB07-FA8DCD34DFEF}" type="presParOf" srcId="{C53B572B-67E5-49CA-A06D-F6F826846F75}" destId="{46B80D2E-666A-4E4E-B724-40BBC4DDAE6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BEEE9-0B03-4A9A-859B-DDCE6F9C0952}">
      <dsp:nvSpPr>
        <dsp:cNvPr id="0" name=""/>
        <dsp:cNvSpPr/>
      </dsp:nvSpPr>
      <dsp:spPr>
        <a:xfrm>
          <a:off x="585157" y="1688218"/>
          <a:ext cx="385180" cy="1128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2590" y="0"/>
              </a:lnTo>
              <a:lnTo>
                <a:pt x="192590" y="1128522"/>
              </a:lnTo>
              <a:lnTo>
                <a:pt x="385180" y="11285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500" kern="1200"/>
        </a:p>
      </dsp:txBody>
      <dsp:txXfrm>
        <a:off x="747937" y="2222668"/>
        <a:ext cx="59622" cy="59622"/>
      </dsp:txXfrm>
    </dsp:sp>
    <dsp:sp modelId="{520A16B0-D6DE-4A41-B9B1-6144371C1B08}">
      <dsp:nvSpPr>
        <dsp:cNvPr id="0" name=""/>
        <dsp:cNvSpPr/>
      </dsp:nvSpPr>
      <dsp:spPr>
        <a:xfrm>
          <a:off x="585157" y="1688218"/>
          <a:ext cx="385180" cy="397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2590" y="0"/>
              </a:lnTo>
              <a:lnTo>
                <a:pt x="192590" y="397075"/>
              </a:lnTo>
              <a:lnTo>
                <a:pt x="385180" y="3970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763918" y="1872926"/>
        <a:ext cx="27660" cy="27660"/>
      </dsp:txXfrm>
    </dsp:sp>
    <dsp:sp modelId="{67C2D010-8D7D-4E20-B2A6-E8D4880AA4C7}">
      <dsp:nvSpPr>
        <dsp:cNvPr id="0" name=""/>
        <dsp:cNvSpPr/>
      </dsp:nvSpPr>
      <dsp:spPr>
        <a:xfrm>
          <a:off x="585157" y="1353846"/>
          <a:ext cx="385180" cy="334371"/>
        </a:xfrm>
        <a:custGeom>
          <a:avLst/>
          <a:gdLst/>
          <a:ahLst/>
          <a:cxnLst/>
          <a:rect l="0" t="0" r="0" b="0"/>
          <a:pathLst>
            <a:path>
              <a:moveTo>
                <a:pt x="0" y="334371"/>
              </a:moveTo>
              <a:lnTo>
                <a:pt x="192590" y="334371"/>
              </a:lnTo>
              <a:lnTo>
                <a:pt x="192590" y="0"/>
              </a:lnTo>
              <a:lnTo>
                <a:pt x="38518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764996" y="1508280"/>
        <a:ext cx="25503" cy="25503"/>
      </dsp:txXfrm>
    </dsp:sp>
    <dsp:sp modelId="{B320FA02-38ED-4159-9201-A4B22BE1E209}">
      <dsp:nvSpPr>
        <dsp:cNvPr id="0" name=""/>
        <dsp:cNvSpPr/>
      </dsp:nvSpPr>
      <dsp:spPr>
        <a:xfrm>
          <a:off x="585157" y="622399"/>
          <a:ext cx="385180" cy="1065818"/>
        </a:xfrm>
        <a:custGeom>
          <a:avLst/>
          <a:gdLst/>
          <a:ahLst/>
          <a:cxnLst/>
          <a:rect l="0" t="0" r="0" b="0"/>
          <a:pathLst>
            <a:path>
              <a:moveTo>
                <a:pt x="0" y="1065818"/>
              </a:moveTo>
              <a:lnTo>
                <a:pt x="192590" y="1065818"/>
              </a:lnTo>
              <a:lnTo>
                <a:pt x="192590" y="0"/>
              </a:lnTo>
              <a:lnTo>
                <a:pt x="38518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749416" y="1126976"/>
        <a:ext cx="56664" cy="56664"/>
      </dsp:txXfrm>
    </dsp:sp>
    <dsp:sp modelId="{16325E48-17DE-443F-8975-FCB6F6B4D2A2}">
      <dsp:nvSpPr>
        <dsp:cNvPr id="0" name=""/>
        <dsp:cNvSpPr/>
      </dsp:nvSpPr>
      <dsp:spPr>
        <a:xfrm rot="16200000">
          <a:off x="-1247309" y="1395639"/>
          <a:ext cx="3079777" cy="585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Проведення самоаналізу ОП</a:t>
          </a:r>
        </a:p>
      </dsp:txBody>
      <dsp:txXfrm>
        <a:off x="-1247309" y="1395639"/>
        <a:ext cx="3079777" cy="585157"/>
      </dsp:txXfrm>
    </dsp:sp>
    <dsp:sp modelId="{759EBAD1-0251-4BCB-96AE-404AE98AF8E1}">
      <dsp:nvSpPr>
        <dsp:cNvPr id="0" name=""/>
        <dsp:cNvSpPr/>
      </dsp:nvSpPr>
      <dsp:spPr>
        <a:xfrm>
          <a:off x="970338" y="329820"/>
          <a:ext cx="1930603" cy="585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/>
            <a:t>Знайомство з формою самоаналізу ОП</a:t>
          </a:r>
        </a:p>
      </dsp:txBody>
      <dsp:txXfrm>
        <a:off x="970338" y="329820"/>
        <a:ext cx="1930603" cy="585157"/>
      </dsp:txXfrm>
    </dsp:sp>
    <dsp:sp modelId="{9579E420-634C-4E68-A62C-89A158FFE91F}">
      <dsp:nvSpPr>
        <dsp:cNvPr id="0" name=""/>
        <dsp:cNvSpPr/>
      </dsp:nvSpPr>
      <dsp:spPr>
        <a:xfrm>
          <a:off x="970338" y="1061268"/>
          <a:ext cx="1919317" cy="585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/>
            <a:t>Додаткове вивчення думки студентів, роботодавців, НПП щодо ОП </a:t>
          </a:r>
        </a:p>
      </dsp:txBody>
      <dsp:txXfrm>
        <a:off x="970338" y="1061268"/>
        <a:ext cx="1919317" cy="585157"/>
      </dsp:txXfrm>
    </dsp:sp>
    <dsp:sp modelId="{684F5736-2FCB-487B-921B-0F1F58C8B383}">
      <dsp:nvSpPr>
        <dsp:cNvPr id="0" name=""/>
        <dsp:cNvSpPr/>
      </dsp:nvSpPr>
      <dsp:spPr>
        <a:xfrm>
          <a:off x="970338" y="1792715"/>
          <a:ext cx="1919317" cy="585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/>
            <a:t>Наповнення сайту ОП додатковою інформацією</a:t>
          </a:r>
        </a:p>
      </dsp:txBody>
      <dsp:txXfrm>
        <a:off x="970338" y="1792715"/>
        <a:ext cx="1919317" cy="585157"/>
      </dsp:txXfrm>
    </dsp:sp>
    <dsp:sp modelId="{C7A8CF48-E931-48B2-B86A-CFAD43CB49F3}">
      <dsp:nvSpPr>
        <dsp:cNvPr id="0" name=""/>
        <dsp:cNvSpPr/>
      </dsp:nvSpPr>
      <dsp:spPr>
        <a:xfrm>
          <a:off x="970338" y="2524162"/>
          <a:ext cx="1919317" cy="585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/>
            <a:t>Ознайомлення громадськості з результатами самоаналізу</a:t>
          </a:r>
          <a:endParaRPr lang="ru-UA" sz="1200" kern="1200" dirty="0"/>
        </a:p>
      </dsp:txBody>
      <dsp:txXfrm>
        <a:off x="970338" y="2524162"/>
        <a:ext cx="1919317" cy="585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F34F7-DED7-42E9-9335-04AFB3C78965}">
      <dsp:nvSpPr>
        <dsp:cNvPr id="0" name=""/>
        <dsp:cNvSpPr/>
      </dsp:nvSpPr>
      <dsp:spPr>
        <a:xfrm>
          <a:off x="0" y="1049817"/>
          <a:ext cx="653618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91597-EF66-4499-AD44-B51F09C7DB4A}">
      <dsp:nvSpPr>
        <dsp:cNvPr id="0" name=""/>
        <dsp:cNvSpPr/>
      </dsp:nvSpPr>
      <dsp:spPr>
        <a:xfrm>
          <a:off x="326809" y="725097"/>
          <a:ext cx="457532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937" tIns="0" rIns="17293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Загально університетський рівень</a:t>
          </a:r>
          <a:endParaRPr lang="ru-UA" sz="2200" kern="1200" dirty="0"/>
        </a:p>
      </dsp:txBody>
      <dsp:txXfrm>
        <a:off x="358512" y="756800"/>
        <a:ext cx="4511923" cy="586034"/>
      </dsp:txXfrm>
    </dsp:sp>
    <dsp:sp modelId="{DD4C64DD-1EBB-4F85-B22A-57F88F051036}">
      <dsp:nvSpPr>
        <dsp:cNvPr id="0" name=""/>
        <dsp:cNvSpPr/>
      </dsp:nvSpPr>
      <dsp:spPr>
        <a:xfrm>
          <a:off x="0" y="2047737"/>
          <a:ext cx="653618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8BB12-D168-444E-A8E6-8038AA06AB6E}">
      <dsp:nvSpPr>
        <dsp:cNvPr id="0" name=""/>
        <dsp:cNvSpPr/>
      </dsp:nvSpPr>
      <dsp:spPr>
        <a:xfrm>
          <a:off x="326809" y="1723018"/>
          <a:ext cx="457532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937" tIns="0" rIns="17293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Факультетський рівень</a:t>
          </a:r>
          <a:endParaRPr lang="ru-UA" sz="2200" kern="1200" dirty="0"/>
        </a:p>
      </dsp:txBody>
      <dsp:txXfrm>
        <a:off x="358512" y="1754721"/>
        <a:ext cx="4511923" cy="586034"/>
      </dsp:txXfrm>
    </dsp:sp>
    <dsp:sp modelId="{46B80D2E-666A-4E4E-B724-40BBC4DDAE6F}">
      <dsp:nvSpPr>
        <dsp:cNvPr id="0" name=""/>
        <dsp:cNvSpPr/>
      </dsp:nvSpPr>
      <dsp:spPr>
        <a:xfrm>
          <a:off x="0" y="3045658"/>
          <a:ext cx="653618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0E12E-8C90-4ACB-BD8E-FAF5C960FFE2}">
      <dsp:nvSpPr>
        <dsp:cNvPr id="0" name=""/>
        <dsp:cNvSpPr/>
      </dsp:nvSpPr>
      <dsp:spPr>
        <a:xfrm>
          <a:off x="326809" y="2720937"/>
          <a:ext cx="4575329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937" tIns="0" rIns="17293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 dirty="0"/>
            <a:t>Рівень освітньої програми</a:t>
          </a:r>
          <a:endParaRPr lang="ru-UA" sz="2200" b="1" kern="1200" dirty="0"/>
        </a:p>
      </dsp:txBody>
      <dsp:txXfrm>
        <a:off x="358512" y="2752640"/>
        <a:ext cx="4511923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C20E9-254E-42E0-A0FB-7CFDC257CA07}" type="datetimeFigureOut">
              <a:rPr lang="ru-UA" smtClean="0"/>
              <a:t>04.02.2024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2BEE6-D1EB-4939-ADD0-91B1303BA2E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1646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859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932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875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648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287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264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572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414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652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161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844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ED7E8-22C5-4EFD-AE23-D8CB1C51ACFF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71ADA-0A4E-444A-97D1-CF8FAD7231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318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3390" y="2647765"/>
            <a:ext cx="9330431" cy="1562470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rgbClr val="0070C0"/>
                </a:solidFill>
              </a:rPr>
              <a:t>Про особливості підготовки </a:t>
            </a:r>
            <a:br>
              <a:rPr lang="uk-UA" sz="4400" b="1" dirty="0">
                <a:solidFill>
                  <a:srgbClr val="0070C0"/>
                </a:solidFill>
              </a:rPr>
            </a:br>
            <a:r>
              <a:rPr lang="uk-UA" sz="4400" b="1" dirty="0">
                <a:solidFill>
                  <a:srgbClr val="0070C0"/>
                </a:solidFill>
              </a:rPr>
              <a:t>до акредитації 2024-2025 </a:t>
            </a:r>
            <a:r>
              <a:rPr lang="uk-UA" sz="4400" b="1" dirty="0" err="1">
                <a:solidFill>
                  <a:srgbClr val="0070C0"/>
                </a:solidFill>
              </a:rPr>
              <a:t>н.р</a:t>
            </a:r>
            <a:r>
              <a:rPr lang="uk-UA" sz="44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911877" y="5099575"/>
            <a:ext cx="8913336" cy="1265713"/>
          </a:xfrm>
        </p:spPr>
        <p:txBody>
          <a:bodyPr>
            <a:normAutofit/>
          </a:bodyPr>
          <a:lstStyle/>
          <a:p>
            <a:pPr algn="r"/>
            <a:r>
              <a:rPr lang="uk-UA" b="1" i="1" dirty="0">
                <a:solidFill>
                  <a:srgbClr val="002060"/>
                </a:solidFill>
              </a:rPr>
              <a:t>Завідувач навчально-методичного відділу НУБіП України </a:t>
            </a:r>
          </a:p>
          <a:p>
            <a:pPr algn="r"/>
            <a:r>
              <a:rPr lang="uk-UA" b="1" i="1" dirty="0" err="1">
                <a:solidFill>
                  <a:srgbClr val="002060"/>
                </a:solidFill>
              </a:rPr>
              <a:t>Кліх</a:t>
            </a:r>
            <a:r>
              <a:rPr lang="uk-UA" b="1" i="1" dirty="0">
                <a:solidFill>
                  <a:srgbClr val="002060"/>
                </a:solidFill>
              </a:rPr>
              <a:t> Лариса Володимирівна</a:t>
            </a:r>
            <a:endParaRPr lang="uk-UA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863A1F-C1E9-42DA-BD2F-3CC72FC2C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4" y="314088"/>
            <a:ext cx="8433860" cy="17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2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6589E-C53C-DD90-DE5C-32A7181F0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354"/>
            <a:ext cx="10515600" cy="52759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Програмні результати навчання</a:t>
            </a:r>
            <a:endParaRPr lang="ru-UA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38306E-049F-52C9-1CAD-C3AE78601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99" y="1090385"/>
            <a:ext cx="7713957" cy="1807749"/>
          </a:xfrm>
        </p:spPr>
        <p:txBody>
          <a:bodyPr>
            <a:normAutofit fontScale="85000" lnSpcReduction="20000"/>
          </a:bodyPr>
          <a:lstStyle/>
          <a:p>
            <a:r>
              <a:rPr lang="az-Cyrl-AZ" dirty="0">
                <a:effectLst/>
                <a:latin typeface="Arial" panose="020B0604020202020204" pitchFamily="34" charset="0"/>
              </a:rPr>
              <a:t>Визначені Стандартом кінцеві, підсумкові та інтегративні результати навчання, що визначають нормативний зміст підготовки. </a:t>
            </a:r>
          </a:p>
          <a:p>
            <a:r>
              <a:rPr lang="az-Cyrl-AZ" dirty="0">
                <a:effectLst/>
                <a:latin typeface="Arial" panose="020B0604020202020204" pitchFamily="34" charset="0"/>
              </a:rPr>
              <a:t>Загальна кількість їх повинна відповідати кільності в стандартах та корелюватися з визначеним переліком компетентностей. </a:t>
            </a:r>
            <a:endParaRPr lang="ru-UA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6C606C11-D332-D90A-AF07-315BC0045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58" t="51360" r="6280" b="16567"/>
          <a:stretch/>
        </p:blipFill>
        <p:spPr>
          <a:xfrm>
            <a:off x="8167456" y="2898134"/>
            <a:ext cx="3968073" cy="2359566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0CFAEA93-8993-C39B-32A9-CB8122F82E99}"/>
              </a:ext>
            </a:extLst>
          </p:cNvPr>
          <p:cNvSpPr txBox="1">
            <a:spLocks/>
          </p:cNvSpPr>
          <p:nvPr/>
        </p:nvSpPr>
        <p:spPr>
          <a:xfrm>
            <a:off x="656429" y="5483155"/>
            <a:ext cx="7511027" cy="1005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i="1" dirty="0">
                <a:solidFill>
                  <a:srgbClr val="FF0000"/>
                </a:solidFill>
              </a:rPr>
              <a:t>Типові помилки: </a:t>
            </a:r>
            <a:r>
              <a:rPr lang="uk-UA" b="1" i="1" dirty="0"/>
              <a:t>відсутність дисципліни в обов'язковій складовій навчального плану, яка забезпечує формування окремого програмного результату навчання; перевищення кількості програмних результатів навчання порівняно зі стандартом.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173CE1-D673-0AB2-EE02-D798F940A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99" y="3429000"/>
            <a:ext cx="7306695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87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5EC3E-A822-E606-BFBB-BD7D517E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2" y="279572"/>
            <a:ext cx="7182036" cy="531520"/>
          </a:xfrm>
        </p:spPr>
        <p:txBody>
          <a:bodyPr>
            <a:noAutofit/>
          </a:bodyPr>
          <a:lstStyle/>
          <a:p>
            <a:r>
              <a:rPr lang="az-Cyrl-AZ" sz="36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Працевлаштування випускників </a:t>
            </a:r>
            <a:endParaRPr lang="ru-UA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E2A60E-C6FA-4FDD-9087-3BC227D8D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31" y="1465955"/>
            <a:ext cx="7085342" cy="3700849"/>
          </a:xfrm>
        </p:spPr>
        <p:txBody>
          <a:bodyPr>
            <a:normAutofit fontScale="92500"/>
          </a:bodyPr>
          <a:lstStyle/>
          <a:p>
            <a:r>
              <a:rPr lang="az-Cyrl-AZ" dirty="0">
                <a:effectLst/>
                <a:latin typeface="Arial" panose="020B0604020202020204" pitchFamily="34" charset="0"/>
              </a:rPr>
              <a:t>Зазначаються професії, професійні назви робіт (згідно з чинною редакцією Національного класифікатораУкраїни: Класифікатор професій (ДК 003:2010) та </a:t>
            </a:r>
            <a:r>
              <a:rPr lang="en-US" dirty="0">
                <a:effectLst/>
                <a:latin typeface="Arial" panose="020B0604020202020204" pitchFamily="34" charset="0"/>
              </a:rPr>
              <a:t>International Standard Classification of Occupations 2008 (ISCO-08)), </a:t>
            </a:r>
            <a:r>
              <a:rPr lang="az-Cyrl-AZ" dirty="0">
                <a:effectLst/>
                <a:latin typeface="Arial" panose="020B0604020202020204" pitchFamily="34" charset="0"/>
              </a:rPr>
              <a:t>на фахову підготовку з яких можуть бути спрямовані освітні програми за спеціальністю. За необхідності зазначається порядок доступу до професії</a:t>
            </a:r>
          </a:p>
          <a:p>
            <a:endParaRPr lang="ru-UA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0B2C0C16-B877-8C3A-7213-702CBACC2F42}"/>
              </a:ext>
            </a:extLst>
          </p:cNvPr>
          <p:cNvSpPr txBox="1">
            <a:spLocks/>
          </p:cNvSpPr>
          <p:nvPr/>
        </p:nvSpPr>
        <p:spPr>
          <a:xfrm>
            <a:off x="638231" y="5166805"/>
            <a:ext cx="6919857" cy="14116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i="1" dirty="0">
                <a:solidFill>
                  <a:srgbClr val="FF0000"/>
                </a:solidFill>
              </a:rPr>
              <a:t>Типові помилки: </a:t>
            </a:r>
            <a:r>
              <a:rPr lang="uk-UA" b="1" dirty="0"/>
              <a:t>скопійований з</a:t>
            </a:r>
            <a:r>
              <a:rPr lang="uk-UA" b="1" i="1" dirty="0"/>
              <a:t> </a:t>
            </a:r>
            <a:r>
              <a:rPr lang="az-Cyrl-AZ" b="1" dirty="0">
                <a:effectLst/>
                <a:latin typeface="Arial" panose="020B0604020202020204" pitchFamily="34" charset="0"/>
              </a:rPr>
              <a:t>Національного класифікатора України весь можливий перелік професійних назв робіт, не підкріплений переліком сформованих комтетентностей чи </a:t>
            </a:r>
            <a:r>
              <a:rPr lang="uk-UA" b="1" dirty="0">
                <a:effectLst/>
                <a:latin typeface="Arial" panose="020B0604020202020204" pitchFamily="34" charset="0"/>
              </a:rPr>
              <a:t>програмних результатів навчання</a:t>
            </a:r>
            <a:endParaRPr lang="uk-UA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EE6F5A-77B6-BB1B-D1A2-009F16175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7" t="3208"/>
          <a:stretch/>
        </p:blipFill>
        <p:spPr>
          <a:xfrm>
            <a:off x="7989903" y="1290621"/>
            <a:ext cx="3776439" cy="21383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C16292-FB96-340A-2EAD-C3368C96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561" y="4211115"/>
            <a:ext cx="3661024" cy="23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27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143CA-E018-BCA0-1332-C081D57B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63" y="1873216"/>
            <a:ext cx="5672831" cy="2876337"/>
          </a:xfrm>
        </p:spPr>
        <p:txBody>
          <a:bodyPr>
            <a:norm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реалізації права здобувачів вищої освіти на вибірковість дисциплін: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обов’язкові – 60 %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загального обсягу навчального навантаження студента; 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обов’язкові за рекомендацією Університету – 15 %; 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вибіркові – не менше 25%. </a:t>
            </a:r>
            <a:b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Вибіркові дисципліни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дисципліни вільного вибору за освітньою програмою;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дисципліни вільного вибору за уподобаннями студентів 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139E28-685C-9858-4177-D84E72AE5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486" t="52080" r="18053" b="21944"/>
          <a:stretch/>
        </p:blipFill>
        <p:spPr bwMode="auto">
          <a:xfrm>
            <a:off x="6429412" y="2543480"/>
            <a:ext cx="5789221" cy="3364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42BEA7BF-B8EE-1E23-1552-7652C1D75AA5}"/>
              </a:ext>
            </a:extLst>
          </p:cNvPr>
          <p:cNvSpPr txBox="1">
            <a:spLocks/>
          </p:cNvSpPr>
          <p:nvPr/>
        </p:nvSpPr>
        <p:spPr>
          <a:xfrm>
            <a:off x="256463" y="4862138"/>
            <a:ext cx="6536185" cy="1995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400" b="1" i="1" dirty="0">
                <a:solidFill>
                  <a:srgbClr val="FF0000"/>
                </a:solidFill>
              </a:rPr>
              <a:t>Типові помилки: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400" b="1" i="1" dirty="0"/>
              <a:t>Недостатній перелік вибіркових дисциплін за освітньою програмою;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400" b="1" i="1" dirty="0"/>
              <a:t>в різних блоках вибіркових дисциплін присутні аналогічні дисциплін, які унеможливлюють вільний вибір студента;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400" b="1" i="1" dirty="0"/>
              <a:t>Відсутні на сайті кафедри повний перелік вибіркових дисциплін за ОП та порядок проведення вибору дисциплін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400" b="1" i="1" dirty="0"/>
              <a:t>Не заповнений вчасно індивідуальний навчальний план здобувача вищої освіти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1CC660A-B7C3-6749-2DD8-F1267EC09817}"/>
              </a:ext>
            </a:extLst>
          </p:cNvPr>
          <p:cNvSpPr txBox="1">
            <a:spLocks/>
          </p:cNvSpPr>
          <p:nvPr/>
        </p:nvSpPr>
        <p:spPr>
          <a:xfrm>
            <a:off x="183472" y="292064"/>
            <a:ext cx="5912528" cy="615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70C0"/>
                </a:solidFill>
                <a:latin typeface="Arial" panose="020B0604020202020204" pitchFamily="34" charset="0"/>
              </a:rPr>
              <a:t>Вибіркові дисципліни</a:t>
            </a:r>
            <a:endParaRPr lang="ru-UA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530456-B776-C950-890F-6FE8DC55C0D3}"/>
              </a:ext>
            </a:extLst>
          </p:cNvPr>
          <p:cNvSpPr txBox="1"/>
          <p:nvPr/>
        </p:nvSpPr>
        <p:spPr>
          <a:xfrm>
            <a:off x="6096000" y="368488"/>
            <a:ext cx="60368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пункті 5 статті 10 Закону України «Про вищу освіту» зазначено, що «</a:t>
            </a: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індивідуальний навчальний план формується за результатами особистого вибору здобувачем вищої освіти дисциплін в обсязі, не меншому за встановлений цим Законом, з урахуванням вимог освітньої програми щодо вивчення її обов’язкових компонентів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UA" i="1" dirty="0"/>
          </a:p>
        </p:txBody>
      </p:sp>
    </p:spTree>
    <p:extLst>
      <p:ext uri="{BB962C8B-B14F-4D97-AF65-F5344CB8AC3E}">
        <p14:creationId xmlns:p14="http://schemas.microsoft.com/office/powerpoint/2010/main" val="2402817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D0060-0FD5-07AC-74C7-5C9057B4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071" y="3303634"/>
            <a:ext cx="6925431" cy="1325563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Дякую за увагу !</a:t>
            </a:r>
            <a:endParaRPr lang="ru-UA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8F7030-229B-CC15-2FB9-B9D70B7DF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43" y="571541"/>
            <a:ext cx="8433860" cy="17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5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9AFF4-2DD7-49D4-A6AD-61BE8C7AA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105" y="399636"/>
            <a:ext cx="8593911" cy="56703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Анкетування здобувачів вищої освіти</a:t>
            </a:r>
            <a:endParaRPr lang="ru-UA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B1B821-70F2-457D-A4C8-EBD84997C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57"/>
          <a:stretch/>
        </p:blipFill>
        <p:spPr>
          <a:xfrm>
            <a:off x="114891" y="121176"/>
            <a:ext cx="1225638" cy="112395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6EE277F-2345-1B3B-3AD5-9C95A7A42742}"/>
              </a:ext>
            </a:extLst>
          </p:cNvPr>
          <p:cNvSpPr txBox="1">
            <a:spLocks/>
          </p:cNvSpPr>
          <p:nvPr/>
        </p:nvSpPr>
        <p:spPr>
          <a:xfrm>
            <a:off x="416265" y="5351097"/>
            <a:ext cx="5602796" cy="12279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 b="1" i="1" dirty="0">
                <a:solidFill>
                  <a:srgbClr val="FF0000"/>
                </a:solidFill>
              </a:rPr>
              <a:t>Типові помилки: </a:t>
            </a:r>
          </a:p>
          <a:p>
            <a:pPr marL="0" indent="0">
              <a:buNone/>
            </a:pPr>
            <a:r>
              <a:rPr lang="uk-UA" sz="2000" b="1" i="1" dirty="0"/>
              <a:t>Відсутні на сайті результати анкетування здобувачів вищої освіти за ОП, інших </a:t>
            </a:r>
            <a:r>
              <a:rPr lang="uk-UA" sz="2000" b="1" i="1" dirty="0" err="1"/>
              <a:t>стейкголдерів</a:t>
            </a:r>
            <a:r>
              <a:rPr lang="uk-UA" sz="2000" b="1" i="1" dirty="0"/>
              <a:t> освітнього процесу.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A2F8107-ABFA-3887-6FE3-CE46AFD979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074378"/>
              </p:ext>
            </p:extLst>
          </p:nvPr>
        </p:nvGraphicFramePr>
        <p:xfrm>
          <a:off x="416264" y="1506903"/>
          <a:ext cx="6536185" cy="432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4673A98-1936-4126-B25C-EC27B59CED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14769"/>
              </p:ext>
            </p:extLst>
          </p:nvPr>
        </p:nvGraphicFramePr>
        <p:xfrm>
          <a:off x="5841507" y="1544666"/>
          <a:ext cx="6019059" cy="4755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5407">
                  <a:extLst>
                    <a:ext uri="{9D8B030D-6E8A-4147-A177-3AD203B41FA5}">
                      <a16:colId xmlns:a16="http://schemas.microsoft.com/office/drawing/2014/main" val="2533693081"/>
                    </a:ext>
                  </a:extLst>
                </a:gridCol>
                <a:gridCol w="1973652">
                  <a:extLst>
                    <a:ext uri="{9D8B030D-6E8A-4147-A177-3AD203B41FA5}">
                      <a16:colId xmlns:a16="http://schemas.microsoft.com/office/drawing/2014/main" val="2163924484"/>
                    </a:ext>
                  </a:extLst>
                </a:gridCol>
              </a:tblGrid>
              <a:tr h="3496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Подія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Терміни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617996"/>
                  </a:ext>
                </a:extLst>
              </a:tr>
              <a:tr h="523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Фінальне анкетування випускників бакалаврату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Червень 2023 р.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9597997"/>
                  </a:ext>
                </a:extLst>
              </a:tr>
              <a:tr h="18608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Анкетування здобувачів вищої освіти ОП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менше як 2 рази на рік, за результатами здачі екзаменаційної сесії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3112626"/>
                  </a:ext>
                </a:extLst>
              </a:tr>
              <a:tr h="13257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Вибір студентами бакалаврату та магістратури вибіркових дисциплін за уподобанням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Жовтень-листопад 2023 р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4977041"/>
                  </a:ext>
                </a:extLst>
              </a:tr>
              <a:tr h="523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Фінальне анкетування випускників магістратури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Грудень 2023 р.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9669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450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E573ED-4DC6-F405-2F22-B51263D78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534" t="21681" r="13228" b="13332"/>
          <a:stretch/>
        </p:blipFill>
        <p:spPr>
          <a:xfrm>
            <a:off x="594803" y="1340528"/>
            <a:ext cx="6391923" cy="477618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68BC8B-AC73-2560-9856-0936339D799B}"/>
              </a:ext>
            </a:extLst>
          </p:cNvPr>
          <p:cNvSpPr txBox="1"/>
          <p:nvPr/>
        </p:nvSpPr>
        <p:spPr>
          <a:xfrm>
            <a:off x="450541" y="0"/>
            <a:ext cx="11303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Професійна кваліфікація</a:t>
            </a:r>
            <a:r>
              <a:rPr lang="uk-UA" dirty="0"/>
              <a:t> - це визнана кваліфікаційним центром, суб'єктом освітньої діяльності, іншим уповноваженим суб'єктом та засвідчена відповідним документом стандартизована сукупність здобутих особою </a:t>
            </a:r>
            <a:r>
              <a:rPr lang="uk-UA" dirty="0" err="1"/>
              <a:t>компетентностей</a:t>
            </a:r>
            <a:r>
              <a:rPr lang="uk-UA" dirty="0"/>
              <a:t> (результатів навчання), що дозволяють виконувати певний вид роботи або здійснювати </a:t>
            </a:r>
            <a:r>
              <a:rPr lang="uk-UA" b="1" dirty="0"/>
              <a:t>професійну</a:t>
            </a:r>
            <a:r>
              <a:rPr lang="uk-UA" dirty="0"/>
              <a:t> діяльність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FCE4E-34E3-19FC-D912-0CCC23DA441F}"/>
              </a:ext>
            </a:extLst>
          </p:cNvPr>
          <p:cNvSpPr txBox="1"/>
          <p:nvPr/>
        </p:nvSpPr>
        <p:spPr>
          <a:xfrm>
            <a:off x="7190913" y="1340528"/>
            <a:ext cx="471108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uk-UA" dirty="0">
                <a:effectLst/>
              </a:rPr>
              <a:t>Процедура присвоєння/підтвердження складається з таких етапів: 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>
                <a:effectLst/>
              </a:rPr>
              <a:t>прийняття кваліфікаційним центром заяви про присвоєння/підтвердження професійної кваліфікації та інших документів, поданих здобувачем, щодо набутих ним </a:t>
            </a:r>
            <a:r>
              <a:rPr lang="uk-UA" dirty="0" err="1">
                <a:effectLst/>
              </a:rPr>
              <a:t>компетентностей</a:t>
            </a:r>
            <a:r>
              <a:rPr lang="uk-UA" dirty="0">
                <a:effectLst/>
              </a:rPr>
              <a:t> та/або результатів навчання;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>
                <a:effectLst/>
              </a:rPr>
              <a:t>співбесіда із здобувачем щодо набутих </a:t>
            </a:r>
            <a:r>
              <a:rPr lang="uk-UA" dirty="0" err="1">
                <a:effectLst/>
              </a:rPr>
              <a:t>компетентностей</a:t>
            </a:r>
            <a:r>
              <a:rPr lang="uk-UA" dirty="0">
                <a:effectLst/>
              </a:rPr>
              <a:t> та/або результатів навчання, знань з питань охорони праці з урахуванням професії, кваліфікації;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>
                <a:effectLst/>
              </a:rPr>
              <a:t>ухвалення рішення щодо можливості проведення процедури оцінювання;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>
                <a:effectLst/>
              </a:rPr>
              <a:t>проведення процедури оцінювання;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>
                <a:effectLst/>
              </a:rPr>
              <a:t>ухвалення рішення за результатами процедури присвоєння/підтвердження та надання відповідного документа. 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115274-1686-64A5-A15F-865AA611E8A6}"/>
              </a:ext>
            </a:extLst>
          </p:cNvPr>
          <p:cNvSpPr/>
          <p:nvPr/>
        </p:nvSpPr>
        <p:spPr>
          <a:xfrm>
            <a:off x="2820140" y="5655076"/>
            <a:ext cx="3275860" cy="31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958D93-77CD-ABCE-F703-FB7B1D4DFAC9}"/>
              </a:ext>
            </a:extLst>
          </p:cNvPr>
          <p:cNvSpPr/>
          <p:nvPr/>
        </p:nvSpPr>
        <p:spPr>
          <a:xfrm>
            <a:off x="2556769" y="3799643"/>
            <a:ext cx="4074850" cy="4971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42F0072-C71A-7CEE-7DD1-3F6A7BDCB9E0}"/>
              </a:ext>
            </a:extLst>
          </p:cNvPr>
          <p:cNvSpPr txBox="1">
            <a:spLocks/>
          </p:cNvSpPr>
          <p:nvPr/>
        </p:nvSpPr>
        <p:spPr>
          <a:xfrm>
            <a:off x="450541" y="6167156"/>
            <a:ext cx="6536185" cy="5887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 b="1" i="1" dirty="0">
                <a:solidFill>
                  <a:srgbClr val="FF0000"/>
                </a:solidFill>
              </a:rPr>
              <a:t>Типові помилки: </a:t>
            </a:r>
            <a:r>
              <a:rPr lang="uk-UA" sz="2000" b="1" i="1" dirty="0"/>
              <a:t>освітня кваліфікація не відповідає стандарту, не існуюча професійна кваліфікація</a:t>
            </a:r>
          </a:p>
        </p:txBody>
      </p:sp>
    </p:spTree>
    <p:extLst>
      <p:ext uri="{BB962C8B-B14F-4D97-AF65-F5344CB8AC3E}">
        <p14:creationId xmlns:p14="http://schemas.microsoft.com/office/powerpoint/2010/main" val="3627069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22645-2A30-8853-AF68-B8E732E2F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9" y="1489632"/>
            <a:ext cx="4340919" cy="45247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Професійний стандарт</a:t>
            </a:r>
            <a:endParaRPr lang="ru-UA" sz="3200" b="1" dirty="0">
              <a:solidFill>
                <a:srgbClr val="0070C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CF9D54-F087-A528-90A6-334BF9D93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457" t="35622" r="14936" b="22864"/>
          <a:stretch/>
        </p:blipFill>
        <p:spPr>
          <a:xfrm>
            <a:off x="452763" y="2294650"/>
            <a:ext cx="4039340" cy="346229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B8D116-67EA-5F05-A4DE-DE46A7FF40D5}"/>
              </a:ext>
            </a:extLst>
          </p:cNvPr>
          <p:cNvSpPr/>
          <p:nvPr/>
        </p:nvSpPr>
        <p:spPr>
          <a:xfrm>
            <a:off x="372864" y="2059619"/>
            <a:ext cx="4456590" cy="36220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98C72D-A1E0-773C-EC7E-D9AFA4A13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57"/>
          <a:stretch/>
        </p:blipFill>
        <p:spPr>
          <a:xfrm>
            <a:off x="80647" y="121911"/>
            <a:ext cx="920578" cy="844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072CED-1A0E-076D-03EB-1802F237E1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33" t="27400" r="13494" b="16487"/>
          <a:stretch/>
        </p:blipFill>
        <p:spPr>
          <a:xfrm>
            <a:off x="5193438" y="1986407"/>
            <a:ext cx="6872177" cy="3781888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64A6C15-2C3C-B6D7-EFF7-728D08EA60D5}"/>
              </a:ext>
            </a:extLst>
          </p:cNvPr>
          <p:cNvSpPr txBox="1">
            <a:spLocks/>
          </p:cNvSpPr>
          <p:nvPr/>
        </p:nvSpPr>
        <p:spPr>
          <a:xfrm>
            <a:off x="5513463" y="1489632"/>
            <a:ext cx="6090081" cy="452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>
                <a:solidFill>
                  <a:srgbClr val="0070C0"/>
                </a:solidFill>
              </a:rPr>
              <a:t>Кому потрібні професійні стандарти</a:t>
            </a:r>
            <a:endParaRPr lang="ru-UA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2463C-5CFD-8C6F-7972-4744605D0A92}"/>
              </a:ext>
            </a:extLst>
          </p:cNvPr>
          <p:cNvSpPr txBox="1"/>
          <p:nvPr/>
        </p:nvSpPr>
        <p:spPr>
          <a:xfrm>
            <a:off x="1130594" y="163762"/>
            <a:ext cx="105435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Професійний стандарт </a:t>
            </a:r>
            <a:r>
              <a:rPr lang="uk-UA" sz="2400" dirty="0"/>
              <a:t>- це затверджені в установленому порядку вимоги до </a:t>
            </a:r>
            <a:r>
              <a:rPr lang="uk-UA" sz="2400" dirty="0" err="1"/>
              <a:t>компетентностей</a:t>
            </a:r>
            <a:r>
              <a:rPr lang="uk-UA" sz="2400" dirty="0"/>
              <a:t> працівників, що слугують основою для формування професійних кваліфікацій.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9954C8DD-6C67-6895-0268-566F1FDB43AB}"/>
              </a:ext>
            </a:extLst>
          </p:cNvPr>
          <p:cNvSpPr txBox="1">
            <a:spLocks/>
          </p:cNvSpPr>
          <p:nvPr/>
        </p:nvSpPr>
        <p:spPr>
          <a:xfrm>
            <a:off x="709252" y="5844390"/>
            <a:ext cx="9473435" cy="930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i="1" dirty="0">
                <a:solidFill>
                  <a:srgbClr val="FF0000"/>
                </a:solidFill>
              </a:rPr>
              <a:t>Типові помилки: </a:t>
            </a:r>
            <a:r>
              <a:rPr lang="uk-UA" b="1" i="1" dirty="0"/>
              <a:t>Замість професійного стандарту розміщено посилання на стандарт вищої освіти</a:t>
            </a:r>
          </a:p>
        </p:txBody>
      </p:sp>
    </p:spTree>
    <p:extLst>
      <p:ext uri="{BB962C8B-B14F-4D97-AF65-F5344CB8AC3E}">
        <p14:creationId xmlns:p14="http://schemas.microsoft.com/office/powerpoint/2010/main" val="166661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3CA3041-03B9-A2CB-481A-C587B95F27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6524312"/>
              </p:ext>
            </p:extLst>
          </p:nvPr>
        </p:nvGraphicFramePr>
        <p:xfrm>
          <a:off x="167652" y="4468371"/>
          <a:ext cx="4094651" cy="237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4651">
                  <a:extLst>
                    <a:ext uri="{9D8B030D-6E8A-4147-A177-3AD203B41FA5}">
                      <a16:colId xmlns:a16="http://schemas.microsoft.com/office/drawing/2014/main" val="2059070401"/>
                    </a:ext>
                  </a:extLst>
                </a:gridCol>
              </a:tblGrid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kern="100" dirty="0">
                          <a:solidFill>
                            <a:schemeClr val="tx1"/>
                          </a:solidFill>
                          <a:effectLst/>
                        </a:rPr>
                        <a:t>Міжнародна економіка</a:t>
                      </a:r>
                      <a:endParaRPr lang="ru-UA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512736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kern="100" dirty="0">
                          <a:solidFill>
                            <a:schemeClr val="tx1"/>
                          </a:solidFill>
                          <a:effectLst/>
                        </a:rPr>
                        <a:t>Аналітичне і обліково-правове </a:t>
                      </a:r>
                      <a:r>
                        <a:rPr lang="uk-UA" sz="1300" kern="100" dirty="0" err="1">
                          <a:solidFill>
                            <a:schemeClr val="tx1"/>
                          </a:solidFill>
                          <a:effectLst/>
                        </a:rPr>
                        <a:t>забезп</a:t>
                      </a:r>
                      <a:r>
                        <a:rPr lang="uk-UA" sz="1300" kern="100" dirty="0">
                          <a:solidFill>
                            <a:schemeClr val="tx1"/>
                          </a:solidFill>
                          <a:effectLst/>
                        </a:rPr>
                        <a:t>. бізнесу</a:t>
                      </a:r>
                      <a:endParaRPr lang="ru-UA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525826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kern="100" dirty="0">
                          <a:solidFill>
                            <a:schemeClr val="tx1"/>
                          </a:solidFill>
                          <a:effectLst/>
                        </a:rPr>
                        <a:t>Корпоративні фінанси</a:t>
                      </a:r>
                      <a:endParaRPr lang="ru-UA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254333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kern="100" dirty="0">
                          <a:solidFill>
                            <a:schemeClr val="tx1"/>
                          </a:solidFill>
                          <a:effectLst/>
                        </a:rPr>
                        <a:t>Маркетинг</a:t>
                      </a:r>
                      <a:endParaRPr lang="ru-UA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300918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kern="100" dirty="0">
                          <a:solidFill>
                            <a:schemeClr val="tx1"/>
                          </a:solidFill>
                          <a:effectLst/>
                        </a:rPr>
                        <a:t>Електроенергетика, електротехніка та електромеханіка</a:t>
                      </a:r>
                      <a:endParaRPr lang="ru-UA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783761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kern="100" dirty="0">
                          <a:solidFill>
                            <a:schemeClr val="tx1"/>
                          </a:solidFill>
                          <a:effectLst/>
                        </a:rPr>
                        <a:t>Біомедична інженерія</a:t>
                      </a:r>
                      <a:endParaRPr lang="ru-UA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02915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kern="100" dirty="0">
                          <a:solidFill>
                            <a:schemeClr val="tx1"/>
                          </a:solidFill>
                          <a:effectLst/>
                        </a:rPr>
                        <a:t>Агрономія</a:t>
                      </a:r>
                      <a:endParaRPr lang="ru-UA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230197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uk-UA" sz="1300" kern="100" dirty="0">
                          <a:solidFill>
                            <a:schemeClr val="tx1"/>
                          </a:solidFill>
                          <a:effectLst/>
                        </a:rPr>
                        <a:t>Садівництво та виноградарство</a:t>
                      </a:r>
                      <a:endParaRPr lang="ru-UA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473038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kern="0" dirty="0">
                          <a:solidFill>
                            <a:schemeClr val="tx1"/>
                          </a:solidFill>
                          <a:effectLst/>
                        </a:rPr>
                        <a:t>Водні біоресурси та аквакультура</a:t>
                      </a:r>
                      <a:endParaRPr lang="ru-UA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309538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kern="100" dirty="0">
                          <a:solidFill>
                            <a:schemeClr val="tx1"/>
                          </a:solidFill>
                          <a:effectLst/>
                        </a:rPr>
                        <a:t>Інформаційні системи та технології</a:t>
                      </a:r>
                      <a:endParaRPr lang="ru-UA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254593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Менеджмент</a:t>
                      </a:r>
                      <a:endParaRPr lang="ru-UA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326677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F123C75-2E4F-3ABC-80AE-8D0167385F1A}"/>
              </a:ext>
            </a:extLst>
          </p:cNvPr>
          <p:cNvSpPr txBox="1">
            <a:spLocks/>
          </p:cNvSpPr>
          <p:nvPr/>
        </p:nvSpPr>
        <p:spPr>
          <a:xfrm>
            <a:off x="0" y="41809"/>
            <a:ext cx="4397925" cy="58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>
                <a:solidFill>
                  <a:srgbClr val="0070C0"/>
                </a:solidFill>
              </a:rPr>
              <a:t>Наказ № 1229 від 23.11.2023 р. «Про проведення </a:t>
            </a:r>
            <a:r>
              <a:rPr lang="uk-UA" sz="2000" b="1" dirty="0" err="1">
                <a:solidFill>
                  <a:srgbClr val="0070C0"/>
                </a:solidFill>
              </a:rPr>
              <a:t>самооцінювання</a:t>
            </a:r>
            <a:r>
              <a:rPr lang="uk-UA" sz="2000" b="1" dirty="0">
                <a:solidFill>
                  <a:srgbClr val="0070C0"/>
                </a:solidFill>
              </a:rPr>
              <a:t> ОП»</a:t>
            </a:r>
            <a:endParaRPr lang="ru-UA" sz="20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74B02F-74BE-E2B3-B33C-049B6A3C1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0" t="3035" r="1323" b="3742"/>
          <a:stretch/>
        </p:blipFill>
        <p:spPr>
          <a:xfrm>
            <a:off x="142042" y="629454"/>
            <a:ext cx="4145873" cy="3384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07313-E9BD-1E1B-F78E-886F9513E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2" y="4047093"/>
            <a:ext cx="4003832" cy="388325"/>
          </a:xfrm>
        </p:spPr>
        <p:txBody>
          <a:bodyPr>
            <a:noAutofit/>
          </a:bodyPr>
          <a:lstStyle/>
          <a:p>
            <a:pPr algn="ctr"/>
            <a:r>
              <a:rPr lang="uk-UA" sz="1800" b="1" dirty="0">
                <a:solidFill>
                  <a:srgbClr val="0070C0"/>
                </a:solidFill>
              </a:rPr>
              <a:t>1</a:t>
            </a:r>
            <a:r>
              <a:rPr lang="en-US" sz="1800" b="1" dirty="0">
                <a:solidFill>
                  <a:srgbClr val="0070C0"/>
                </a:solidFill>
              </a:rPr>
              <a:t>1</a:t>
            </a:r>
            <a:r>
              <a:rPr lang="uk-UA" sz="1800" b="1" dirty="0">
                <a:solidFill>
                  <a:srgbClr val="0070C0"/>
                </a:solidFill>
              </a:rPr>
              <a:t> ОП бакалаврату, що акредитуються у 2024-25 </a:t>
            </a:r>
            <a:r>
              <a:rPr lang="uk-UA" sz="1800" b="1" dirty="0" err="1">
                <a:solidFill>
                  <a:srgbClr val="0070C0"/>
                </a:solidFill>
              </a:rPr>
              <a:t>н.р</a:t>
            </a:r>
            <a:r>
              <a:rPr lang="uk-UA" sz="1800" b="1" dirty="0">
                <a:solidFill>
                  <a:srgbClr val="0070C0"/>
                </a:solidFill>
              </a:rPr>
              <a:t>.</a:t>
            </a:r>
            <a:endParaRPr lang="ru-UA" sz="18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0973E99-4767-B8E0-5EDA-1A31EE71FA0D}"/>
              </a:ext>
            </a:extLst>
          </p:cNvPr>
          <p:cNvSpPr txBox="1">
            <a:spLocks/>
          </p:cNvSpPr>
          <p:nvPr/>
        </p:nvSpPr>
        <p:spPr>
          <a:xfrm>
            <a:off x="4397926" y="41810"/>
            <a:ext cx="7533662" cy="366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>
                <a:solidFill>
                  <a:srgbClr val="0070C0"/>
                </a:solidFill>
              </a:rPr>
              <a:t>48 ОП магістратури, які підлягають акредитації у 2024-25 </a:t>
            </a:r>
            <a:r>
              <a:rPr lang="uk-UA" sz="2000" b="1" dirty="0" err="1">
                <a:solidFill>
                  <a:srgbClr val="0070C0"/>
                </a:solidFill>
              </a:rPr>
              <a:t>н.р</a:t>
            </a:r>
            <a:r>
              <a:rPr lang="uk-UA" sz="2000" b="1" dirty="0">
                <a:solidFill>
                  <a:srgbClr val="0070C0"/>
                </a:solidFill>
              </a:rPr>
              <a:t>.</a:t>
            </a:r>
            <a:endParaRPr lang="ru-UA" sz="20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id="{1631A9D1-4361-0221-D31F-206A72F6F5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106367"/>
              </p:ext>
            </p:extLst>
          </p:nvPr>
        </p:nvGraphicFramePr>
        <p:xfrm>
          <a:off x="4397925" y="408374"/>
          <a:ext cx="3588498" cy="64069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8498">
                  <a:extLst>
                    <a:ext uri="{9D8B030D-6E8A-4147-A177-3AD203B41FA5}">
                      <a16:colId xmlns:a16="http://schemas.microsoft.com/office/drawing/2014/main" val="2810965784"/>
                    </a:ext>
                  </a:extLst>
                </a:gridCol>
              </a:tblGrid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chemeClr val="tx1"/>
                          </a:solidFill>
                          <a:effectLst/>
                        </a:rPr>
                        <a:t>Педагогіка вищої школи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391708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rgbClr val="0070C0"/>
                          </a:solidFill>
                          <a:effectLst/>
                        </a:rPr>
                        <a:t>Англійська мова та друга іноземна мова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994649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rgbClr val="0070C0"/>
                          </a:solidFill>
                          <a:effectLst/>
                        </a:rPr>
                        <a:t>Німецька мова та друга іноземна мова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029086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chemeClr val="tx1"/>
                          </a:solidFill>
                          <a:effectLst/>
                        </a:rPr>
                        <a:t>Економіка підприємства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412052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chemeClr val="tx1"/>
                          </a:solidFill>
                          <a:effectLst/>
                        </a:rPr>
                        <a:t>Економічна кібернетика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23070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chemeClr val="tx1"/>
                          </a:solidFill>
                          <a:effectLst/>
                        </a:rPr>
                        <a:t>Облік і аудит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652594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chemeClr val="tx1"/>
                          </a:solidFill>
                          <a:effectLst/>
                        </a:rPr>
                        <a:t>Фінанси і кредит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553756"/>
                  </a:ext>
                </a:extLst>
              </a:tr>
              <a:tr h="1911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i="1" kern="100" dirty="0">
                          <a:solidFill>
                            <a:srgbClr val="0070C0"/>
                          </a:solidFill>
                          <a:effectLst/>
                        </a:rPr>
                        <a:t>Менеджмент зовнішньоекономічної діяльності</a:t>
                      </a:r>
                      <a:endParaRPr lang="ru-UA" sz="900" i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878756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i="1" kern="100" dirty="0">
                          <a:solidFill>
                            <a:srgbClr val="0070C0"/>
                          </a:solidFill>
                          <a:effectLst/>
                        </a:rPr>
                        <a:t>Менеджмент організацій і адміністрування</a:t>
                      </a:r>
                      <a:endParaRPr lang="ru-UA" sz="900" i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195619"/>
                  </a:ext>
                </a:extLst>
              </a:tr>
              <a:tr h="3647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chemeClr val="tx1"/>
                          </a:solidFill>
                          <a:effectLst/>
                        </a:rPr>
                        <a:t>Управління інвестиційною діяльністю та міжнародними проектами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214739"/>
                  </a:ext>
                </a:extLst>
              </a:tr>
              <a:tr h="3647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chemeClr val="tx1"/>
                          </a:solidFill>
                          <a:effectLst/>
                        </a:rPr>
                        <a:t>Управління інноваційною та консалтинговою діяльністю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766318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rgbClr val="0070C0"/>
                          </a:solidFill>
                          <a:effectLst/>
                        </a:rPr>
                        <a:t>Управління навчальним закладом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816928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rgbClr val="0070C0"/>
                          </a:solidFill>
                          <a:effectLst/>
                        </a:rPr>
                        <a:t>Управління навчальним закладом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166519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i="1" kern="100" dirty="0">
                          <a:solidFill>
                            <a:schemeClr val="tx1"/>
                          </a:solidFill>
                          <a:effectLst/>
                        </a:rPr>
                        <a:t>Маркетинг</a:t>
                      </a:r>
                      <a:endParaRPr lang="ru-UA" sz="900" i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85510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i="1" kern="100" dirty="0">
                          <a:solidFill>
                            <a:schemeClr val="tx1"/>
                          </a:solidFill>
                          <a:effectLst/>
                        </a:rPr>
                        <a:t>Підприємництво, торгівля та біржова діяльність</a:t>
                      </a:r>
                      <a:endParaRPr lang="ru-UA" sz="900" i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34420"/>
                  </a:ext>
                </a:extLst>
              </a:tr>
              <a:tr h="2966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chemeClr val="tx1"/>
                          </a:solidFill>
                          <a:effectLst/>
                        </a:rPr>
                        <a:t>Право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485724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rgbClr val="0070C0"/>
                          </a:solidFill>
                          <a:effectLst/>
                        </a:rPr>
                        <a:t>Екологічний контроль та аудит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048021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rgbClr val="0070C0"/>
                          </a:solidFill>
                          <a:effectLst/>
                        </a:rPr>
                        <a:t>Екологія та охорона навколишнього середовища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802156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33705" algn="l"/>
                        </a:tabLst>
                      </a:pPr>
                      <a:r>
                        <a:rPr lang="uk-UA" sz="1100" kern="100" dirty="0">
                          <a:solidFill>
                            <a:schemeClr val="tx1"/>
                          </a:solidFill>
                          <a:effectLst/>
                        </a:rPr>
                        <a:t>Інформаційні управляючі системи та технології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110467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rgbClr val="0070C0"/>
                          </a:solidFill>
                          <a:effectLst/>
                        </a:rPr>
                        <a:t>Комп’ютерний еколого-економічний моніторинг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403357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UA" sz="1100" kern="100" dirty="0" err="1">
                          <a:solidFill>
                            <a:srgbClr val="0070C0"/>
                          </a:solidFill>
                          <a:effectLst/>
                        </a:rPr>
                        <a:t>Комп’ютерні</a:t>
                      </a:r>
                      <a:r>
                        <a:rPr lang="ru-UA" sz="1100" kern="1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ru-UA" sz="1100" kern="100" dirty="0" err="1">
                          <a:solidFill>
                            <a:srgbClr val="0070C0"/>
                          </a:solidFill>
                          <a:effectLst/>
                        </a:rPr>
                        <a:t>системи</a:t>
                      </a:r>
                      <a:r>
                        <a:rPr lang="ru-UA" sz="1100" kern="1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ru-UA" sz="1100" kern="100" dirty="0" err="1">
                          <a:solidFill>
                            <a:srgbClr val="0070C0"/>
                          </a:solidFill>
                          <a:effectLst/>
                        </a:rPr>
                        <a:t>захисту</a:t>
                      </a:r>
                      <a:r>
                        <a:rPr lang="ru-UA" sz="1100" kern="1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ru-UA" sz="1100" kern="100" dirty="0" err="1">
                          <a:solidFill>
                            <a:srgbClr val="0070C0"/>
                          </a:solidFill>
                          <a:effectLst/>
                        </a:rPr>
                        <a:t>інформації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987082"/>
                  </a:ext>
                </a:extLst>
              </a:tr>
              <a:tr h="3647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rgbClr val="FF0000"/>
                          </a:solidFill>
                          <a:effectLst/>
                        </a:rPr>
                        <a:t>Машини та обладнання сільськогосподарського виробництва</a:t>
                      </a:r>
                      <a:endParaRPr lang="ru-UA" sz="9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639529"/>
                  </a:ext>
                </a:extLst>
              </a:tr>
              <a:tr h="247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>
                          <a:solidFill>
                            <a:srgbClr val="FF0000"/>
                          </a:solidFill>
                          <a:effectLst/>
                        </a:rPr>
                        <a:t>Обладнання лісового комплексу</a:t>
                      </a:r>
                      <a:endParaRPr lang="ru-UA" sz="9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123806"/>
                  </a:ext>
                </a:extLst>
              </a:tr>
              <a:tr h="3647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kern="100" dirty="0" err="1">
                          <a:solidFill>
                            <a:srgbClr val="FF0000"/>
                          </a:solidFill>
                          <a:effectLst/>
                        </a:rPr>
                        <a:t>Робототехнічні</a:t>
                      </a:r>
                      <a:r>
                        <a:rPr lang="uk-UA" sz="1100" kern="100" dirty="0">
                          <a:solidFill>
                            <a:srgbClr val="FF0000"/>
                          </a:solidFill>
                          <a:effectLst/>
                        </a:rPr>
                        <a:t> системи і комплекси сільськогосподарського виробництва</a:t>
                      </a:r>
                      <a:endParaRPr lang="ru-UA" sz="9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96" marR="54996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635502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215A215A-44B5-C8B9-484D-C0CCBAB37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168603"/>
              </p:ext>
            </p:extLst>
          </p:nvPr>
        </p:nvGraphicFramePr>
        <p:xfrm>
          <a:off x="8096434" y="408374"/>
          <a:ext cx="3953524" cy="64069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3524">
                  <a:extLst>
                    <a:ext uri="{9D8B030D-6E8A-4147-A177-3AD203B41FA5}">
                      <a16:colId xmlns:a16="http://schemas.microsoft.com/office/drawing/2014/main" val="4264339699"/>
                    </a:ext>
                  </a:extLst>
                </a:gridCol>
              </a:tblGrid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rgbClr val="0070C0"/>
                          </a:solidFill>
                          <a:effectLst/>
                        </a:rPr>
                        <a:t>Електроенергетика, електротехніка та електромеханіка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784828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rgbClr val="0070C0"/>
                          </a:solidFill>
                          <a:effectLst/>
                        </a:rPr>
                        <a:t>Електроенергетика, електротехніка та електромеханіка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782220"/>
                  </a:ext>
                </a:extLst>
              </a:tr>
              <a:tr h="4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chemeClr val="tx1"/>
                          </a:solidFill>
                          <a:effectLst/>
                        </a:rPr>
                        <a:t>Інженерія відновлювальних джерел енергії та </a:t>
                      </a:r>
                      <a:r>
                        <a:rPr lang="uk-UA" sz="1200" kern="100" dirty="0" err="1">
                          <a:solidFill>
                            <a:schemeClr val="tx1"/>
                          </a:solidFill>
                          <a:effectLst/>
                        </a:rPr>
                        <a:t>енергоменеджмент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658004"/>
                  </a:ext>
                </a:extLst>
              </a:tr>
              <a:tr h="4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rgbClr val="0070C0"/>
                          </a:solidFill>
                          <a:effectLst/>
                        </a:rPr>
                        <a:t>Автоматизація, комп’ютерно-інтегровані технології та робототехніка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222480"/>
                  </a:ext>
                </a:extLst>
              </a:tr>
              <a:tr h="4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rgbClr val="0070C0"/>
                          </a:solidFill>
                          <a:effectLst/>
                        </a:rPr>
                        <a:t>Автоматизація, комп’ютерно-інтегровані технології та робототехніка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451519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chemeClr val="tx1"/>
                          </a:solidFill>
                          <a:effectLst/>
                        </a:rPr>
                        <a:t>Екологічна біотехнологія та біоенергетика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567594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>
                          <a:solidFill>
                            <a:schemeClr val="tx1"/>
                          </a:solidFill>
                          <a:effectLst/>
                        </a:rPr>
                        <a:t>Якість, стандартизація та сертифікація</a:t>
                      </a:r>
                      <a:endParaRPr lang="ru-UA" sz="9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571509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rgbClr val="0070C0"/>
                          </a:solidFill>
                          <a:effectLst/>
                        </a:rPr>
                        <a:t>Технології зберігання та переробки водних біоресурсів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817621"/>
                  </a:ext>
                </a:extLst>
              </a:tr>
              <a:tr h="4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rgbClr val="0070C0"/>
                          </a:solidFill>
                          <a:effectLst/>
                        </a:rPr>
                        <a:t>Технології зберігання, консервування та переробки м'яса</a:t>
                      </a:r>
                      <a:endParaRPr lang="ru-UA" sz="900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144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chemeClr val="tx1"/>
                          </a:solidFill>
                          <a:effectLst/>
                        </a:rPr>
                        <a:t>Деревообробні та меблеві технології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465442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chemeClr val="tx1"/>
                          </a:solidFill>
                          <a:effectLst/>
                        </a:rPr>
                        <a:t>Будівництво та цивільна інженерія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541510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chemeClr val="tx1"/>
                          </a:solidFill>
                          <a:effectLst/>
                        </a:rPr>
                        <a:t>Геодезія та землеустрій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389381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rgbClr val="FF0000"/>
                          </a:solidFill>
                          <a:effectLst/>
                        </a:rPr>
                        <a:t>Агрономія</a:t>
                      </a:r>
                      <a:endParaRPr lang="ru-UA" sz="9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49182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rgbClr val="FF0000"/>
                          </a:solidFill>
                          <a:effectLst/>
                        </a:rPr>
                        <a:t>Агрохімія і </a:t>
                      </a:r>
                      <a:r>
                        <a:rPr lang="uk-UA" sz="1200" kern="100" dirty="0" err="1">
                          <a:solidFill>
                            <a:srgbClr val="FF0000"/>
                          </a:solidFill>
                          <a:effectLst/>
                        </a:rPr>
                        <a:t>грунтознавство</a:t>
                      </a:r>
                      <a:endParaRPr lang="ru-UA" sz="9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998951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rgbClr val="FF0000"/>
                          </a:solidFill>
                          <a:effectLst/>
                        </a:rPr>
                        <a:t>Селекція і генетика сільськогосподарських культур</a:t>
                      </a:r>
                      <a:endParaRPr lang="ru-UA" sz="9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721875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i="1" kern="100" dirty="0">
                          <a:solidFill>
                            <a:srgbClr val="0070C0"/>
                          </a:solidFill>
                          <a:effectLst/>
                        </a:rPr>
                        <a:t>Захист рослин</a:t>
                      </a:r>
                      <a:endParaRPr lang="ru-UA" sz="900" i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756893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i="1" kern="100" dirty="0">
                          <a:solidFill>
                            <a:srgbClr val="0070C0"/>
                          </a:solidFill>
                          <a:effectLst/>
                        </a:rPr>
                        <a:t>Карантин рослин</a:t>
                      </a:r>
                      <a:endParaRPr lang="ru-UA" sz="900" i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554925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chemeClr val="tx1"/>
                          </a:solidFill>
                          <a:effectLst/>
                        </a:rPr>
                        <a:t>Садівництво та виноградарство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20685"/>
                  </a:ext>
                </a:extLst>
              </a:tr>
              <a:tr h="405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chemeClr val="tx1"/>
                          </a:solidFill>
                          <a:effectLst/>
                        </a:rPr>
                        <a:t>Технологія виробництва і переробки продукції тваринництва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043983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chemeClr val="tx1"/>
                          </a:solidFill>
                          <a:effectLst/>
                        </a:rPr>
                        <a:t>Лісове господарство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812256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chemeClr val="tx1"/>
                          </a:solidFill>
                          <a:effectLst/>
                        </a:rPr>
                        <a:t>Садово-паркове господарство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0586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chemeClr val="tx1"/>
                          </a:solidFill>
                          <a:effectLst/>
                        </a:rPr>
                        <a:t>Водні біоресурси та аквакультура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127363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0" dirty="0" err="1">
                          <a:solidFill>
                            <a:schemeClr val="tx1"/>
                          </a:solidFill>
                          <a:effectLst/>
                        </a:rPr>
                        <a:t>Готельно</a:t>
                      </a:r>
                      <a:r>
                        <a:rPr lang="uk-UA" sz="1200" kern="0" dirty="0">
                          <a:solidFill>
                            <a:schemeClr val="tx1"/>
                          </a:solidFill>
                          <a:effectLst/>
                        </a:rPr>
                        <a:t>-ресторанний бізнес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096515"/>
                  </a:ext>
                </a:extLst>
              </a:tr>
              <a:tr h="230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kern="100" dirty="0">
                          <a:solidFill>
                            <a:schemeClr val="tx1"/>
                          </a:solidFill>
                          <a:effectLst/>
                        </a:rPr>
                        <a:t>Автомобільний транспорт</a:t>
                      </a:r>
                      <a:endParaRPr lang="ru-UA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88" marR="572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279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48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A1F23-27CF-3F8E-3BDE-B7FC90A2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3185"/>
            <a:ext cx="12126896" cy="97540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Шляхи зменшення кількості акредитацій у 2024-2025 </a:t>
            </a:r>
            <a:r>
              <a:rPr lang="uk-UA" sz="3200" b="1" dirty="0" err="1">
                <a:solidFill>
                  <a:srgbClr val="0070C0"/>
                </a:solidFill>
              </a:rPr>
              <a:t>н.р</a:t>
            </a:r>
            <a:r>
              <a:rPr lang="uk-UA" sz="3200" b="1" dirty="0">
                <a:solidFill>
                  <a:srgbClr val="0070C0"/>
                </a:solidFill>
              </a:rPr>
              <a:t>.</a:t>
            </a:r>
            <a:endParaRPr lang="ru-UA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7646A-7B26-CD02-957C-6C2387427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747"/>
            <a:ext cx="10515600" cy="4708216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В «Порядку формування графіка прийняття заяв про акредитацію освітніх програм» (протокол НАЗЯВО №16 від 30.09.2021 р ), розділ 2. п.10: </a:t>
            </a:r>
            <a:r>
              <a:rPr lang="az-Cyrl-AZ" b="1" dirty="0">
                <a:effectLst/>
                <a:latin typeface="Arial" panose="020B0604020202020204" pitchFamily="34" charset="0"/>
              </a:rPr>
              <a:t>Можливість одночасної акредитації більше однієї освітньої програми</a:t>
            </a:r>
            <a:r>
              <a:rPr lang="az-Cyrl-AZ" dirty="0">
                <a:effectLst/>
                <a:latin typeface="Arial" panose="020B0604020202020204" pitchFamily="34" charset="0"/>
              </a:rPr>
              <a:t>.</a:t>
            </a:r>
          </a:p>
          <a:p>
            <a:endParaRPr lang="ru-UA" dirty="0"/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Наявна можливість проведення умовної (відкладеної) акредитації згідно постанови КМУ від 16 березня 2022 року № 295 </a:t>
            </a:r>
            <a:r>
              <a:rPr lang="ru-RU" dirty="0"/>
              <a:t>без </a:t>
            </a:r>
            <a:r>
              <a:rPr lang="uk-UA" dirty="0"/>
              <a:t>проведення</a:t>
            </a:r>
            <a:r>
              <a:rPr lang="ru-RU" dirty="0"/>
              <a:t> </a:t>
            </a:r>
            <a:r>
              <a:rPr lang="uk-UA" dirty="0"/>
              <a:t>або</a:t>
            </a:r>
            <a:r>
              <a:rPr lang="ru-RU" dirty="0"/>
              <a:t> з </a:t>
            </a:r>
            <a:r>
              <a:rPr lang="uk-UA" dirty="0"/>
              <a:t>частковим</a:t>
            </a:r>
            <a:r>
              <a:rPr lang="ru-RU" dirty="0"/>
              <a:t> </a:t>
            </a:r>
            <a:r>
              <a:rPr lang="uk-UA" dirty="0"/>
              <a:t>проведенням</a:t>
            </a:r>
            <a:r>
              <a:rPr lang="ru-RU" dirty="0"/>
              <a:t> </a:t>
            </a:r>
            <a:r>
              <a:rPr lang="uk-UA" dirty="0"/>
              <a:t>акредитаційної</a:t>
            </a:r>
            <a:r>
              <a:rPr lang="ru-RU" dirty="0"/>
              <a:t> </a:t>
            </a:r>
            <a:r>
              <a:rPr lang="uk-UA" dirty="0"/>
              <a:t>експертизи</a:t>
            </a:r>
            <a:r>
              <a:rPr lang="ru-RU" dirty="0"/>
              <a:t> без оплати </a:t>
            </a:r>
            <a:r>
              <a:rPr lang="uk-UA" dirty="0"/>
              <a:t>вартості</a:t>
            </a:r>
            <a:r>
              <a:rPr lang="ru-RU" dirty="0"/>
              <a:t> </a:t>
            </a:r>
            <a:r>
              <a:rPr lang="uk-UA" dirty="0"/>
              <a:t>акредитації</a:t>
            </a:r>
            <a:r>
              <a:rPr lang="ru-RU" dirty="0"/>
              <a:t> закладом </a:t>
            </a:r>
            <a:r>
              <a:rPr lang="uk-UA" dirty="0"/>
              <a:t>вищої</a:t>
            </a:r>
            <a:r>
              <a:rPr lang="ru-RU" dirty="0"/>
              <a:t> </a:t>
            </a:r>
            <a:r>
              <a:rPr lang="uk-UA" dirty="0"/>
              <a:t>освіти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04426B4-DE42-459D-5E2C-BA763E5CF5B6}"/>
              </a:ext>
            </a:extLst>
          </p:cNvPr>
          <p:cNvSpPr txBox="1">
            <a:spLocks/>
          </p:cNvSpPr>
          <p:nvPr/>
        </p:nvSpPr>
        <p:spPr>
          <a:xfrm>
            <a:off x="1500326" y="2974019"/>
            <a:ext cx="8398276" cy="1154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За магістерськими ОП можливо сформувати 9 дуплетів та 2 триплети, що в цілому зменшить кількість акредитаційних комісій з 48 до 35 у вересні 2024 р. </a:t>
            </a:r>
            <a:endParaRPr lang="ru-UA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6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7FD70-550B-DD9B-65B6-BC32AD1E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61" y="60741"/>
            <a:ext cx="10980938" cy="620296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В межах підготовки до акредитації 2024-2025 </a:t>
            </a:r>
            <a:r>
              <a:rPr lang="uk-UA" sz="3600" b="1" dirty="0" err="1">
                <a:solidFill>
                  <a:srgbClr val="0070C0"/>
                </a:solidFill>
              </a:rPr>
              <a:t>н.р</a:t>
            </a:r>
            <a:r>
              <a:rPr lang="uk-UA" sz="3600" b="1" dirty="0">
                <a:solidFill>
                  <a:srgbClr val="0070C0"/>
                </a:solidFill>
              </a:rPr>
              <a:t>.</a:t>
            </a:r>
            <a:endParaRPr lang="ru-UA" sz="3600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2800CC-80C0-E8B0-17D4-63D6BE2AB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16" y="1225118"/>
            <a:ext cx="10502283" cy="45098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23.01.2024 р.</a:t>
            </a:r>
            <a:r>
              <a:rPr lang="ru-RU" dirty="0"/>
              <a:t> 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зустріч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  <a:p>
            <a:r>
              <a:rPr lang="ru-RU" dirty="0"/>
              <a:t>з гарантами та </a:t>
            </a:r>
            <a:r>
              <a:rPr lang="ru-RU" dirty="0" err="1"/>
              <a:t>проектними</a:t>
            </a:r>
            <a:r>
              <a:rPr lang="ru-RU" dirty="0"/>
              <a:t> </a:t>
            </a:r>
            <a:r>
              <a:rPr lang="ru-RU" dirty="0" err="1"/>
              <a:t>групами</a:t>
            </a:r>
            <a:r>
              <a:rPr lang="ru-RU" dirty="0"/>
              <a:t> </a:t>
            </a:r>
            <a:r>
              <a:rPr lang="ru-RU" dirty="0" err="1">
                <a:solidFill>
                  <a:srgbClr val="0070C0"/>
                </a:solidFill>
              </a:rPr>
              <a:t>агробіологічного</a:t>
            </a:r>
            <a:r>
              <a:rPr lang="ru-RU" dirty="0">
                <a:solidFill>
                  <a:srgbClr val="0070C0"/>
                </a:solidFill>
              </a:rPr>
              <a:t> факультету</a:t>
            </a:r>
          </a:p>
          <a:p>
            <a:r>
              <a:rPr lang="ru-RU" dirty="0"/>
              <a:t>з гарантами та </a:t>
            </a:r>
            <a:r>
              <a:rPr lang="ru-RU" dirty="0" err="1"/>
              <a:t>проектними</a:t>
            </a:r>
            <a:r>
              <a:rPr lang="ru-RU" dirty="0"/>
              <a:t> </a:t>
            </a:r>
            <a:r>
              <a:rPr lang="ru-RU" dirty="0" err="1"/>
              <a:t>групами</a:t>
            </a:r>
            <a:r>
              <a:rPr lang="ru-RU" dirty="0"/>
              <a:t> факультету </a:t>
            </a:r>
            <a:r>
              <a:rPr lang="ru-RU" dirty="0">
                <a:solidFill>
                  <a:srgbClr val="0070C0"/>
                </a:solidFill>
              </a:rPr>
              <a:t>аграрного менеджменту</a:t>
            </a:r>
            <a:r>
              <a:rPr lang="ru-RU" dirty="0"/>
              <a:t>,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24.01.2024 р. 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зустріч</a:t>
            </a:r>
            <a:r>
              <a:rPr lang="ru-RU" dirty="0"/>
              <a:t> з гарантами та </a:t>
            </a:r>
            <a:r>
              <a:rPr lang="ru-RU" dirty="0" err="1"/>
              <a:t>проектними</a:t>
            </a:r>
            <a:r>
              <a:rPr lang="ru-RU" dirty="0"/>
              <a:t> </a:t>
            </a:r>
            <a:r>
              <a:rPr lang="ru-RU" dirty="0" err="1"/>
              <a:t>групами</a:t>
            </a:r>
            <a:r>
              <a:rPr lang="ru-RU" dirty="0"/>
              <a:t> </a:t>
            </a:r>
            <a:r>
              <a:rPr lang="ru-RU" dirty="0">
                <a:solidFill>
                  <a:srgbClr val="0070C0"/>
                </a:solidFill>
              </a:rPr>
              <a:t>ННІ </a:t>
            </a:r>
            <a:r>
              <a:rPr lang="ru-RU" dirty="0" err="1">
                <a:solidFill>
                  <a:srgbClr val="0070C0"/>
                </a:solidFill>
              </a:rPr>
              <a:t>енергетики</a:t>
            </a:r>
            <a:r>
              <a:rPr lang="ru-RU" dirty="0">
                <a:solidFill>
                  <a:srgbClr val="0070C0"/>
                </a:solidFill>
              </a:rPr>
              <a:t>, автоматики і </a:t>
            </a:r>
            <a:r>
              <a:rPr lang="ru-RU" dirty="0" err="1">
                <a:solidFill>
                  <a:srgbClr val="0070C0"/>
                </a:solidFill>
              </a:rPr>
              <a:t>енергозбереження</a:t>
            </a:r>
            <a:r>
              <a:rPr lang="ru-RU" dirty="0">
                <a:solidFill>
                  <a:srgbClr val="0070C0"/>
                </a:solidFill>
              </a:rPr>
              <a:t>.</a:t>
            </a: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26.01.2024 р. 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зустріч</a:t>
            </a:r>
            <a:r>
              <a:rPr lang="ru-RU" dirty="0"/>
              <a:t> з гарантами та </a:t>
            </a:r>
            <a:r>
              <a:rPr lang="ru-RU" dirty="0" err="1"/>
              <a:t>проектними</a:t>
            </a:r>
            <a:r>
              <a:rPr lang="ru-RU" dirty="0"/>
              <a:t> </a:t>
            </a:r>
            <a:r>
              <a:rPr lang="ru-RU" dirty="0" err="1"/>
              <a:t>групами</a:t>
            </a:r>
            <a:r>
              <a:rPr lang="ru-RU" dirty="0"/>
              <a:t> факультету </a:t>
            </a:r>
            <a:r>
              <a:rPr lang="ru-RU" dirty="0" err="1">
                <a:solidFill>
                  <a:srgbClr val="0070C0"/>
                </a:solidFill>
              </a:rPr>
              <a:t>захисту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рослин</a:t>
            </a:r>
            <a:r>
              <a:rPr lang="ru-RU" dirty="0">
                <a:solidFill>
                  <a:srgbClr val="0070C0"/>
                </a:solidFill>
              </a:rPr>
              <a:t>,  </a:t>
            </a:r>
            <a:r>
              <a:rPr lang="ru-RU" dirty="0" err="1">
                <a:solidFill>
                  <a:srgbClr val="0070C0"/>
                </a:solidFill>
              </a:rPr>
              <a:t>біотехнології</a:t>
            </a:r>
            <a:r>
              <a:rPr lang="ru-RU" dirty="0">
                <a:solidFill>
                  <a:srgbClr val="0070C0"/>
                </a:solidFill>
              </a:rPr>
              <a:t> та </a:t>
            </a:r>
            <a:r>
              <a:rPr lang="ru-RU" dirty="0" err="1">
                <a:solidFill>
                  <a:srgbClr val="0070C0"/>
                </a:solidFill>
              </a:rPr>
              <a:t>екології</a:t>
            </a:r>
            <a:r>
              <a:rPr lang="ru-RU" dirty="0">
                <a:solidFill>
                  <a:srgbClr val="0070C0"/>
                </a:solidFill>
              </a:rPr>
              <a:t>.</a:t>
            </a:r>
            <a:endParaRPr lang="ru-RU" dirty="0"/>
          </a:p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</a:rPr>
              <a:t>15.12.2023 р.</a:t>
            </a:r>
            <a:r>
              <a:rPr lang="ru-RU" i="1" dirty="0"/>
              <a:t> 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зустріч</a:t>
            </a:r>
            <a:r>
              <a:rPr lang="ru-RU" dirty="0"/>
              <a:t> з гарантами та </a:t>
            </a:r>
            <a:r>
              <a:rPr lang="ru-RU" dirty="0" err="1"/>
              <a:t>проектними</a:t>
            </a:r>
            <a:r>
              <a:rPr lang="ru-RU" dirty="0"/>
              <a:t> </a:t>
            </a:r>
            <a:r>
              <a:rPr lang="ru-RU" dirty="0" err="1"/>
              <a:t>групами</a:t>
            </a:r>
            <a:r>
              <a:rPr lang="ru-RU" dirty="0"/>
              <a:t> </a:t>
            </a:r>
            <a:r>
              <a:rPr lang="ru-RU" i="1" dirty="0" err="1">
                <a:solidFill>
                  <a:srgbClr val="0070C0"/>
                </a:solidFill>
              </a:rPr>
              <a:t>економічного</a:t>
            </a:r>
            <a:r>
              <a:rPr lang="ru-RU" i="1" dirty="0">
                <a:solidFill>
                  <a:srgbClr val="0070C0"/>
                </a:solidFill>
              </a:rPr>
              <a:t> факультету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79513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CE468-C19F-428D-0B4F-80FD621E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815" y="0"/>
            <a:ext cx="8264371" cy="47051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Основні дати процесу акредитації</a:t>
            </a:r>
            <a:endParaRPr lang="ru-UA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ECD7AE-23FF-44E9-12C9-FA18AE58D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8080" r="547"/>
          <a:stretch/>
        </p:blipFill>
        <p:spPr>
          <a:xfrm>
            <a:off x="1074198" y="470517"/>
            <a:ext cx="9694416" cy="63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28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451D6-3A16-0D7F-611C-D687A819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043"/>
            <a:ext cx="10515600" cy="66582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0070C0"/>
                </a:solidFill>
              </a:rPr>
              <a:t>Основні етапи підготовки до акредитації: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77EE68-C27D-B25A-5E2C-0E69360D5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136342"/>
            <a:ext cx="6041994" cy="56595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/>
              <a:t>1. Перегляд освітньої програми на її </a:t>
            </a:r>
            <a:r>
              <a:rPr lang="uk-UA" b="1" dirty="0">
                <a:solidFill>
                  <a:srgbClr val="FF0000"/>
                </a:solidFill>
              </a:rPr>
              <a:t>повну відповідність стандарту вищої освіти</a:t>
            </a:r>
            <a:r>
              <a:rPr lang="uk-UA" dirty="0"/>
              <a:t>.</a:t>
            </a:r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r>
              <a:rPr lang="uk-UA" b="1" dirty="0"/>
              <a:t>2. Наповнення кафедрального сайту освітньої програми </a:t>
            </a:r>
            <a:r>
              <a:rPr lang="uk-UA" dirty="0"/>
              <a:t>(освітня програма та її проект у рубриці «Обговорення», вибіркові дисципліни, порядок вибору;  </a:t>
            </a:r>
            <a:r>
              <a:rPr lang="uk-UA" dirty="0" err="1"/>
              <a:t>силабуси</a:t>
            </a:r>
            <a:r>
              <a:rPr lang="uk-UA" dirty="0"/>
              <a:t> та робочі програми, анкетування та його результати, відео огляд матеріальної бази та ін.)</a:t>
            </a:r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r>
              <a:rPr lang="uk-UA" b="1" dirty="0"/>
              <a:t>3. Формування відомостей самоаналізу       </a:t>
            </a:r>
            <a:r>
              <a:rPr lang="uk-UA" dirty="0"/>
              <a:t>(3 таблиці кадри, освітні компоненти, матеріальне забезпечення) </a:t>
            </a: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4721C4-F25C-0594-5CE1-7E8E1725E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22" y="807868"/>
            <a:ext cx="2798369" cy="2632965"/>
          </a:xfrm>
          <a:prstGeom prst="rect">
            <a:avLst/>
          </a:prstGeom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AC07AB8-A89E-2914-4C38-33FE3B0D7D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960021"/>
              </p:ext>
            </p:extLst>
          </p:nvPr>
        </p:nvGraphicFramePr>
        <p:xfrm>
          <a:off x="8116832" y="3440833"/>
          <a:ext cx="2902259" cy="3439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7587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18EF1-3429-5B06-43F3-F1337554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84785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ЗУ «Про вищу освіту» Стаття 10. Стандарти вищої освіти</a:t>
            </a:r>
            <a:endParaRPr lang="ru-UA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B0940E-E518-3AB9-BE1F-1C35CA951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7" y="754602"/>
            <a:ext cx="7812348" cy="60190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i="1" dirty="0"/>
              <a:t>Стандарт вищої освіти визначає такі вимоги до освітньої програми:</a:t>
            </a:r>
          </a:p>
          <a:p>
            <a:pPr marL="0" indent="0">
              <a:buNone/>
            </a:pPr>
            <a:r>
              <a:rPr lang="uk-UA" dirty="0"/>
              <a:t>1) </a:t>
            </a:r>
            <a:r>
              <a:rPr lang="uk-UA" b="1" dirty="0"/>
              <a:t>обсяг кредитів ЄКТС</a:t>
            </a:r>
            <a:r>
              <a:rPr lang="uk-UA" dirty="0"/>
              <a:t>, необхідний для здобуття відповідного ступеня вищої освіти;</a:t>
            </a:r>
          </a:p>
          <a:p>
            <a:pPr marL="0" indent="0">
              <a:buNone/>
            </a:pPr>
            <a:r>
              <a:rPr lang="uk-UA" dirty="0"/>
              <a:t>2) вимоги до рівня освіти осіб, які можуть розпочати навчання за цією програмою та результатів їх навчання;</a:t>
            </a:r>
          </a:p>
          <a:p>
            <a:pPr marL="0" indent="0">
              <a:buNone/>
            </a:pPr>
            <a:r>
              <a:rPr lang="uk-UA" dirty="0"/>
              <a:t>3) </a:t>
            </a:r>
            <a:r>
              <a:rPr lang="uk-UA" b="1" i="1" dirty="0"/>
              <a:t>перелік обов’язкових </a:t>
            </a:r>
            <a:r>
              <a:rPr lang="uk-UA" b="1" i="1" dirty="0" err="1"/>
              <a:t>компетентностей</a:t>
            </a:r>
            <a:r>
              <a:rPr lang="uk-UA" b="1" i="1" dirty="0"/>
              <a:t> випускника</a:t>
            </a:r>
            <a:r>
              <a:rPr lang="uk-UA" dirty="0"/>
              <a:t>;</a:t>
            </a:r>
          </a:p>
          <a:p>
            <a:pPr marL="0" indent="0">
              <a:buNone/>
            </a:pPr>
            <a:r>
              <a:rPr lang="uk-UA" dirty="0"/>
              <a:t>4) нормативний зміст підготовки здобувачів вищої освіти, сформульований у термінах </a:t>
            </a:r>
            <a:r>
              <a:rPr lang="uk-UA" b="1" dirty="0"/>
              <a:t>результатів навчання</a:t>
            </a:r>
            <a:r>
              <a:rPr lang="uk-UA" dirty="0"/>
              <a:t>;</a:t>
            </a:r>
          </a:p>
          <a:p>
            <a:pPr marL="0" indent="0">
              <a:buNone/>
            </a:pPr>
            <a:r>
              <a:rPr lang="uk-UA" dirty="0"/>
              <a:t>5) </a:t>
            </a:r>
            <a:r>
              <a:rPr lang="uk-UA" b="1" dirty="0"/>
              <a:t>форми атестації </a:t>
            </a:r>
            <a:r>
              <a:rPr lang="uk-UA" dirty="0"/>
              <a:t>здобувачів вищої освіти;</a:t>
            </a:r>
          </a:p>
          <a:p>
            <a:pPr marL="0" indent="0">
              <a:buNone/>
            </a:pPr>
            <a:r>
              <a:rPr lang="uk-UA" dirty="0"/>
              <a:t>7) </a:t>
            </a:r>
            <a:r>
              <a:rPr lang="uk-UA" i="1" dirty="0"/>
              <a:t>вимоги професійних стандартів (за їх наявності)</a:t>
            </a:r>
            <a:r>
              <a:rPr lang="uk-UA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A1195-FDC4-B8B7-9B53-F0A2CBE77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759" y="1855433"/>
            <a:ext cx="419756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7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634C4-E94D-D3AF-F468-2CF2186F6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529" y="0"/>
            <a:ext cx="5509332" cy="65694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Компетентність</a:t>
            </a:r>
            <a:endParaRPr lang="ru-UA" b="1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4CD0DD-70D9-108E-027A-EF8DCE9A4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7588" y="271746"/>
            <a:ext cx="4151510" cy="2957204"/>
          </a:xfrm>
        </p:spPr>
        <p:txBody>
          <a:bodyPr>
            <a:normAutofit fontScale="70000" lnSpcReduction="20000"/>
          </a:bodyPr>
          <a:lstStyle/>
          <a:p>
            <a:r>
              <a:rPr lang="uk-UA" b="1" i="1" dirty="0">
                <a:solidFill>
                  <a:srgbClr val="0070C0"/>
                </a:solidFill>
              </a:rPr>
              <a:t>Компетентність</a:t>
            </a:r>
            <a:r>
              <a:rPr lang="uk-UA" i="1" dirty="0"/>
              <a:t> — динамічна комбінація знань, вмінь і практичних навичок, способів мислення, професійних, світоглядних і громадянських якостей, морально-етичних цінностей, яка визначає здатність особи успішно здійснювати професійну та подальшу навчальну діяльність і є результатом навчання на певному рівні вищої освіти.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AEF44C-1FDA-B006-E4DA-33C98032E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57"/>
          <a:stretch/>
        </p:blipFill>
        <p:spPr>
          <a:xfrm>
            <a:off x="114891" y="121176"/>
            <a:ext cx="1225638" cy="112395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ABF0E08-0561-E64E-C799-AA18D859A274}"/>
              </a:ext>
            </a:extLst>
          </p:cNvPr>
          <p:cNvSpPr txBox="1">
            <a:spLocks/>
          </p:cNvSpPr>
          <p:nvPr/>
        </p:nvSpPr>
        <p:spPr>
          <a:xfrm>
            <a:off x="329210" y="1232280"/>
            <a:ext cx="7216809" cy="2124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sz="2400" b="1" dirty="0">
                <a:solidFill>
                  <a:srgbClr val="FF0000"/>
                </a:solidFill>
              </a:rPr>
              <a:t>Кожна компетентність, зазначена в стандарті вищої освіти, повинна забезпечуватись 1-3 освітніми компонентами (дисциплінами) з ОБОВ'ЯЗКОВОЇ складової навчального плану. </a:t>
            </a:r>
          </a:p>
          <a:p>
            <a:pPr algn="just"/>
            <a:endParaRPr lang="uk-UA" sz="2400" b="1" dirty="0">
              <a:solidFill>
                <a:srgbClr val="0070C0"/>
              </a:solidFill>
            </a:endParaRPr>
          </a:p>
          <a:p>
            <a:pPr algn="just"/>
            <a:r>
              <a:rPr lang="uk-UA" sz="2400" b="1" dirty="0"/>
              <a:t>Дисципліни ВИБІРКОВОЇ складової можуть тільки доповнювати чи поглиблювати їх формування.</a:t>
            </a:r>
            <a:endParaRPr lang="ru-UA" sz="2400" b="1" dirty="0"/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779BC79A-468B-507C-EC09-D4B5C6EC4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49" t="21334" r="7819" b="47616"/>
          <a:stretch/>
        </p:blipFill>
        <p:spPr>
          <a:xfrm>
            <a:off x="7940172" y="3356650"/>
            <a:ext cx="3922618" cy="2715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E4157C-7942-BFF5-B1D7-888E97769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0042"/>
            <a:ext cx="7725853" cy="2124371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53910026-CEC2-2911-343F-401BE65FDF5B}"/>
              </a:ext>
            </a:extLst>
          </p:cNvPr>
          <p:cNvSpPr txBox="1">
            <a:spLocks/>
          </p:cNvSpPr>
          <p:nvPr/>
        </p:nvSpPr>
        <p:spPr>
          <a:xfrm>
            <a:off x="114891" y="5730856"/>
            <a:ext cx="7511027" cy="1005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i="1" dirty="0">
                <a:solidFill>
                  <a:srgbClr val="FF0000"/>
                </a:solidFill>
              </a:rPr>
              <a:t>Типові помилки: </a:t>
            </a:r>
            <a:r>
              <a:rPr lang="uk-UA" b="1" i="1" dirty="0"/>
              <a:t>відсутність дисципліни в обов'язковій складовій навчального плану, яка забезпечує формування окремої компетентності </a:t>
            </a:r>
          </a:p>
        </p:txBody>
      </p:sp>
    </p:spTree>
    <p:extLst>
      <p:ext uri="{BB962C8B-B14F-4D97-AF65-F5344CB8AC3E}">
        <p14:creationId xmlns:p14="http://schemas.microsoft.com/office/powerpoint/2010/main" val="1371620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0C0B66D-BBFF-BDFD-25BA-424E6EA14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891" y="3096434"/>
            <a:ext cx="10093911" cy="2277121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az-Cyrl-AZ" sz="2200" i="1" dirty="0">
                <a:effectLst/>
                <a:latin typeface="Arial" panose="020B0604020202020204" pitchFamily="34" charset="0"/>
              </a:rPr>
              <a:t>«Унікальністю програми є формування фахівця з міжнародних відносин, який володіє додатковою компетентністю щодо міжнародної взаємодії в аграрній сфері у контексті реалізації національних інтересів України. </a:t>
            </a:r>
          </a:p>
          <a:p>
            <a:pPr marL="0" indent="0" algn="r">
              <a:buNone/>
            </a:pPr>
            <a:r>
              <a:rPr lang="az-Cyrl-AZ" sz="2200" i="1" dirty="0">
                <a:effectLst/>
                <a:latin typeface="Arial" panose="020B0604020202020204" pitchFamily="34" charset="0"/>
              </a:rPr>
              <a:t>З метою формування вказаної компетенції передбачено вивчення дисциплін «Україна в системі сучасної аграрної світової політики», «Аграрна політика розвинутих країн світу», «Міжнародне співробітництво в аграрній сфері»,«Аграрна дипломатія» обов’язкової компоненти ОПП».</a:t>
            </a:r>
          </a:p>
          <a:p>
            <a:pPr marL="0" indent="0" algn="r">
              <a:buNone/>
            </a:pPr>
            <a:endParaRPr lang="uk-UA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E6919-5463-43B4-2D2E-B1C53835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81" y="328474"/>
            <a:ext cx="8096434" cy="65694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Зразок формування унікальності ОП</a:t>
            </a:r>
            <a:endParaRPr lang="ru-UA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C2A31C-0845-F75D-B8F9-CE1EE9085ECB}"/>
              </a:ext>
            </a:extLst>
          </p:cNvPr>
          <p:cNvSpPr txBox="1"/>
          <p:nvPr/>
        </p:nvSpPr>
        <p:spPr>
          <a:xfrm>
            <a:off x="426129" y="1132987"/>
            <a:ext cx="105466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Унікальність 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</a:t>
            </a:r>
            <a:r>
              <a:rPr lang="uk-UA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може 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відображатися наявністю </a:t>
            </a:r>
            <a:r>
              <a:rPr lang="uk-UA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більше як 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uk-UA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додаткової компетентності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понад ті, що закладені в стандарті. </a:t>
            </a:r>
          </a:p>
          <a:p>
            <a:pPr algn="just"/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Вона формується вивченням однієї або декількох </a:t>
            </a:r>
            <a:r>
              <a:rPr lang="uk-UA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ОБОВ'ЯЗКОВИХ  освітніх компонент.</a:t>
            </a:r>
            <a:endParaRPr lang="ru-UA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FDF458D-1438-47CC-CC1A-A51178EC07A9}"/>
              </a:ext>
            </a:extLst>
          </p:cNvPr>
          <p:cNvSpPr txBox="1">
            <a:spLocks/>
          </p:cNvSpPr>
          <p:nvPr/>
        </p:nvSpPr>
        <p:spPr>
          <a:xfrm>
            <a:off x="114891" y="5730856"/>
            <a:ext cx="7511027" cy="1005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i="1" dirty="0">
                <a:solidFill>
                  <a:srgbClr val="FF0000"/>
                </a:solidFill>
              </a:rPr>
              <a:t>Типові помилки: </a:t>
            </a:r>
            <a:r>
              <a:rPr lang="uk-UA" b="1" i="1" dirty="0"/>
              <a:t>відсутність дисципліни (дисциплін) в обов'язковій складовій навчального плану, яка забезпечує формування унікальності</a:t>
            </a:r>
          </a:p>
        </p:txBody>
      </p:sp>
    </p:spTree>
    <p:extLst>
      <p:ext uri="{BB962C8B-B14F-4D97-AF65-F5344CB8AC3E}">
        <p14:creationId xmlns:p14="http://schemas.microsoft.com/office/powerpoint/2010/main" val="26639282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1433</Words>
  <Application>Microsoft Office PowerPoint</Application>
  <PresentationFormat>Широкоэкранный</PresentationFormat>
  <Paragraphs>155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Про особливості підготовки  до акредитації 2024-2025 н.р.</vt:lpstr>
      <vt:lpstr>11 ОП бакалаврату, що акредитуються у 2024-25 н.р.</vt:lpstr>
      <vt:lpstr>Шляхи зменшення кількості акредитацій у 2024-2025 н.р.</vt:lpstr>
      <vt:lpstr>В межах підготовки до акредитації 2024-2025 н.р.</vt:lpstr>
      <vt:lpstr>Основні дати процесу акредитації</vt:lpstr>
      <vt:lpstr>Основні етапи підготовки до акредитації:</vt:lpstr>
      <vt:lpstr>ЗУ «Про вищу освіту» Стаття 10. Стандарти вищої освіти</vt:lpstr>
      <vt:lpstr>Компетентність</vt:lpstr>
      <vt:lpstr>Зразок формування унікальності ОП</vt:lpstr>
      <vt:lpstr>Програмні результати навчання</vt:lpstr>
      <vt:lpstr>Працевлаштування випускників </vt:lpstr>
      <vt:lpstr>Для реалізації права здобувачів вищої освіти на вибірковість дисциплін: обов’язкові – 60 % загального обсягу навчального навантаження студента;  обов’язкові за рекомендацією Університету – 15 %;  вибіркові – не менше 25%.   Вибіркові дисципліни:  - дисципліни вільного вибору за освітньою програмою; - дисципліни вільного вибору за уподобаннями студентів </vt:lpstr>
      <vt:lpstr>Дякую за увагу !</vt:lpstr>
      <vt:lpstr>Анкетування здобувачів вищої освіти</vt:lpstr>
      <vt:lpstr>Презентация PowerPoint</vt:lpstr>
      <vt:lpstr>Професійний стандарт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Акредитація освітніх програм: вимоги, досвід та рекомендації</dc:title>
  <dc:creator>Користувач Windows</dc:creator>
  <cp:lastModifiedBy>Виктор Кириченко</cp:lastModifiedBy>
  <cp:revision>94</cp:revision>
  <cp:lastPrinted>2024-01-22T11:40:56Z</cp:lastPrinted>
  <dcterms:created xsi:type="dcterms:W3CDTF">2022-01-17T07:30:33Z</dcterms:created>
  <dcterms:modified xsi:type="dcterms:W3CDTF">2024-02-04T15:04:08Z</dcterms:modified>
</cp:coreProperties>
</file>