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1"/>
  </p:sldMasterIdLst>
  <p:notesMasterIdLst>
    <p:notesMasterId r:id="rId39"/>
  </p:notesMasterIdLst>
  <p:sldIdLst>
    <p:sldId id="257" r:id="rId2"/>
    <p:sldId id="256" r:id="rId3"/>
    <p:sldId id="258" r:id="rId4"/>
    <p:sldId id="341" r:id="rId5"/>
    <p:sldId id="263" r:id="rId6"/>
    <p:sldId id="354" r:id="rId7"/>
    <p:sldId id="343" r:id="rId8"/>
    <p:sldId id="355" r:id="rId9"/>
    <p:sldId id="347" r:id="rId10"/>
    <p:sldId id="350" r:id="rId11"/>
    <p:sldId id="346" r:id="rId12"/>
    <p:sldId id="345" r:id="rId13"/>
    <p:sldId id="352" r:id="rId14"/>
    <p:sldId id="353" r:id="rId15"/>
    <p:sldId id="383" r:id="rId16"/>
    <p:sldId id="413" r:id="rId17"/>
    <p:sldId id="414" r:id="rId18"/>
    <p:sldId id="338" r:id="rId19"/>
    <p:sldId id="305" r:id="rId20"/>
    <p:sldId id="384" r:id="rId21"/>
    <p:sldId id="385" r:id="rId22"/>
    <p:sldId id="399" r:id="rId23"/>
    <p:sldId id="404" r:id="rId24"/>
    <p:sldId id="403" r:id="rId25"/>
    <p:sldId id="405" r:id="rId26"/>
    <p:sldId id="407" r:id="rId27"/>
    <p:sldId id="408" r:id="rId28"/>
    <p:sldId id="409" r:id="rId29"/>
    <p:sldId id="410" r:id="rId30"/>
    <p:sldId id="412" r:id="rId31"/>
    <p:sldId id="406" r:id="rId32"/>
    <p:sldId id="411" r:id="rId33"/>
    <p:sldId id="398" r:id="rId34"/>
    <p:sldId id="393" r:id="rId35"/>
    <p:sldId id="394" r:id="rId36"/>
    <p:sldId id="396" r:id="rId37"/>
    <p:sldId id="39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іна" initials="Л" lastIdx="1" clrIdx="0">
    <p:extLst>
      <p:ext uri="{19B8F6BF-5375-455C-9EA6-DF929625EA0E}">
        <p15:presenceInfo xmlns:p15="http://schemas.microsoft.com/office/powerpoint/2012/main" userId="Лі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2000" autoAdjust="0"/>
  </p:normalViewPr>
  <p:slideViewPr>
    <p:cSldViewPr snapToGrid="0">
      <p:cViewPr varScale="1">
        <p:scale>
          <a:sx n="47" d="100"/>
          <a:sy n="47" d="100"/>
        </p:scale>
        <p:origin x="103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51B87-D950-4EF2-9F0E-3041DEC1C037}" type="datetimeFigureOut">
              <a:rPr lang="uk-UA" smtClean="0"/>
              <a:t>04.05.2023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0C4CB-03C8-414F-9522-E3B7CE581C5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88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0C4CB-03C8-414F-9522-E3B7CE581C59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18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0C4CB-03C8-414F-9522-E3B7CE581C59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98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0C4CB-03C8-414F-9522-E3B7CE581C59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657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0C4CB-03C8-414F-9522-E3B7CE581C59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983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1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2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22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08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38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1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65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4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2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8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10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14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2DD3A-063F-4279-AE2C-802EA0CDFAF8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3EC86A-4E4F-45F6-8CE3-37628FEFE3B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sites/default/files/u5/onovlennya_storinki_gurtka.od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16" y="613611"/>
            <a:ext cx="10482635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endParaRPr lang="uk-UA" sz="5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Кафедра англійської мови </a:t>
            </a:r>
          </a:p>
          <a:p>
            <a:pPr algn="ctr"/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для технічних </a:t>
            </a:r>
          </a:p>
          <a:p>
            <a:pPr algn="ctr"/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та агробіологічних спеціальностей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5400" dirty="0"/>
          </a:p>
          <a:p>
            <a:pPr algn="ctr"/>
            <a:endParaRPr lang="uk-UA" sz="4800" b="1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18436" name="Picture 4" descr="https://nubip.edu.ua/sites/default/files/imagecache/logo/embl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7" y="228600"/>
            <a:ext cx="3273851" cy="19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26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roup 2056">
            <a:extLst>
              <a:ext uri="{FF2B5EF4-FFF2-40B4-BE49-F238E27FC236}">
                <a16:creationId xmlns:a16="http://schemas.microsoft.com/office/drawing/2014/main" id="{0565C35A-C6FA-4269-822E-6DB5B9C48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F8BBEF76-F066-4551-8A87-AAFD9969E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9" name="Straight Connector 2058">
              <a:extLst>
                <a:ext uri="{FF2B5EF4-FFF2-40B4-BE49-F238E27FC236}">
                  <a16:creationId xmlns:a16="http://schemas.microsoft.com/office/drawing/2014/main" id="{97E701E2-9884-4313-A922-224D075A7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0" name="Rectangle 23">
              <a:extLst>
                <a:ext uri="{FF2B5EF4-FFF2-40B4-BE49-F238E27FC236}">
                  <a16:creationId xmlns:a16="http://schemas.microsoft.com/office/drawing/2014/main" id="{32C9DF5B-371A-4170-9F46-B6EE7EF0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1" name="Rectangle 25">
              <a:extLst>
                <a:ext uri="{FF2B5EF4-FFF2-40B4-BE49-F238E27FC236}">
                  <a16:creationId xmlns:a16="http://schemas.microsoft.com/office/drawing/2014/main" id="{00EAEF78-4C36-4EC9-855A-C27427C36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2" name="Isosceles Triangle 2061">
              <a:extLst>
                <a:ext uri="{FF2B5EF4-FFF2-40B4-BE49-F238E27FC236}">
                  <a16:creationId xmlns:a16="http://schemas.microsoft.com/office/drawing/2014/main" id="{5E397A22-38A0-4816-926B-740F8E189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3" name="Rectangle 27">
              <a:extLst>
                <a:ext uri="{FF2B5EF4-FFF2-40B4-BE49-F238E27FC236}">
                  <a16:creationId xmlns:a16="http://schemas.microsoft.com/office/drawing/2014/main" id="{A4756C8A-87DB-494D-999F-E6C0EB0BD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4" name="Rectangle 28">
              <a:extLst>
                <a:ext uri="{FF2B5EF4-FFF2-40B4-BE49-F238E27FC236}">
                  <a16:creationId xmlns:a16="http://schemas.microsoft.com/office/drawing/2014/main" id="{FB60A164-1613-43A9-A23E-870E89DD9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5" name="Rectangle 29">
              <a:extLst>
                <a:ext uri="{FF2B5EF4-FFF2-40B4-BE49-F238E27FC236}">
                  <a16:creationId xmlns:a16="http://schemas.microsoft.com/office/drawing/2014/main" id="{CA0CF5DE-8A99-4138-A0F0-C84DA0C7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6" name="Isosceles Triangle 2065">
              <a:extLst>
                <a:ext uri="{FF2B5EF4-FFF2-40B4-BE49-F238E27FC236}">
                  <a16:creationId xmlns:a16="http://schemas.microsoft.com/office/drawing/2014/main" id="{B41D911B-1F2A-43C3-BDE4-77A1F3D85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7" name="Isosceles Triangle 2066">
              <a:extLst>
                <a:ext uri="{FF2B5EF4-FFF2-40B4-BE49-F238E27FC236}">
                  <a16:creationId xmlns:a16="http://schemas.microsoft.com/office/drawing/2014/main" id="{A429A86E-CFC2-4521-9A58-DF4BF96D9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83" name="Rectangle 206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4" name="Group 207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72" name="Straight Connector 207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7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86" name="Isosceles Triangle 207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7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8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7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79" name="Isosceles Triangle 207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80" name="Isosceles Triangle 207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95FA2E-59DB-92AE-6711-6F759D003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r="1" b="20546"/>
          <a:stretch/>
        </p:blipFill>
        <p:spPr bwMode="auto">
          <a:xfrm>
            <a:off x="568452" y="57150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50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D77D1-91F7-2FB0-CE8F-671B869F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4" y="524656"/>
            <a:ext cx="9938479" cy="5996065"/>
          </a:xfrm>
        </p:spPr>
        <p:txBody>
          <a:bodyPr>
            <a:noAutofit/>
          </a:bodyPr>
          <a:lstStyle/>
          <a:p>
            <a:r>
              <a:rPr lang="uk-UA" sz="4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З переходом на дистанційне навчання з’явилося більше можливостей урізноманітнити роботу гуртка, переглядаючи та обговорюючи тематичні відео, вивчаючи нову термінологію та вдосконалюючи навички перекладу</a:t>
            </a:r>
            <a:endParaRPr lang="uk-UA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8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92144-7FF5-9463-E7A8-0CE65CDDD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1" r="1" b="1"/>
          <a:stretch/>
        </p:blipFill>
        <p:spPr>
          <a:xfrm>
            <a:off x="677094" y="749507"/>
            <a:ext cx="10805372" cy="55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8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18F6D-3162-06C8-ED41-90B1C35F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4911"/>
            <a:ext cx="8529403" cy="69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2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2209898-DB7F-8BFD-C7E7-2DDBA85A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5" y="224852"/>
            <a:ext cx="10448145" cy="631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1A512B-5662-65D5-B82B-45DF67AE3301}"/>
              </a:ext>
            </a:extLst>
          </p:cNvPr>
          <p:cNvSpPr txBox="1"/>
          <p:nvPr/>
        </p:nvSpPr>
        <p:spPr>
          <a:xfrm>
            <a:off x="224853" y="209860"/>
            <a:ext cx="487180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Перші спроби публічних виступів з </a:t>
            </a:r>
            <a:r>
              <a:rPr lang="uk-UA" sz="3200" b="0" i="0" u="none" strike="noStrike" dirty="0">
                <a:solidFill>
                  <a:srgbClr val="2C6D8D"/>
                </a:solidFill>
                <a:effectLst/>
                <a:latin typeface="Times New Roman" panose="02020603050405020304" pitchFamily="18" charset="0"/>
                <a:hlinkClick r:id="rId3"/>
              </a:rPr>
              <a:t>презентаціями</a:t>
            </a:r>
            <a:r>
              <a:rPr lang="uk-UA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Для початку обрали тему країнознавчого характеру – День подяки, що традиційно святкується в США і Канаді 24 листопада. Згадали історію цього свята, національні традиції, привітання англійською у віршах, прозі та листівках.</a:t>
            </a:r>
            <a:endParaRPr lang="uk-UA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381D7E-7BC0-9668-2389-82525F47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3" y="0"/>
            <a:ext cx="7162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1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76B0A9-8C10-8F3A-73AC-F7194AECCA84}"/>
              </a:ext>
            </a:extLst>
          </p:cNvPr>
          <p:cNvSpPr txBox="1"/>
          <p:nvPr/>
        </p:nvSpPr>
        <p:spPr>
          <a:xfrm>
            <a:off x="0" y="179882"/>
            <a:ext cx="9968459" cy="674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семестр 2022-2023</a:t>
            </a:r>
            <a:endParaRPr lang="uk-UA" sz="4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Другий семестр присвячений особливостям науково-технічної літератури, способам та навичкам адекватного перекладу складних граматичних конструкцій, поповненню знань з фахової термінології в процесі роботи з автентичними текстами, переглядом відео на тематику майбутніх лісотехнічних спеціальностей.</a:t>
            </a:r>
            <a:endParaRPr lang="uk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18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карта&#10;&#10;Автоматично згенерований опис">
            <a:extLst>
              <a:ext uri="{FF2B5EF4-FFF2-40B4-BE49-F238E27FC236}">
                <a16:creationId xmlns:a16="http://schemas.microsoft.com/office/drawing/2014/main" id="{31DD67B2-B2E8-A8F9-DF08-1BD8FC64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2" r="1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2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D0832A6-083D-504F-4EF0-47BF7172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2" y="202938"/>
            <a:ext cx="11662348" cy="6408195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дерево, просто неба, рослина&#10;&#10;Автоматично згенерований опис">
            <a:extLst>
              <a:ext uri="{FF2B5EF4-FFF2-40B4-BE49-F238E27FC236}">
                <a16:creationId xmlns:a16="http://schemas.microsoft.com/office/drawing/2014/main" id="{3FB95D99-4EEB-F63D-94B2-8650343D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40" y="434824"/>
            <a:ext cx="9260202" cy="59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8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Зображення, що містить текст, Веб-сайт&#10;&#10;Автоматично згенерований опис">
            <a:extLst>
              <a:ext uri="{FF2B5EF4-FFF2-40B4-BE49-F238E27FC236}">
                <a16:creationId xmlns:a16="http://schemas.microsoft.com/office/drawing/2014/main" id="{059ACAF0-AE95-01D2-5C4B-B31D2B9BB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" r="1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7824" y="173621"/>
            <a:ext cx="8644128" cy="3125164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solidFill>
                  <a:schemeClr val="accent2"/>
                </a:solidFill>
              </a:rPr>
              <a:t>ОСНОВИ ПЕРЕКЛАДУ ФАХОВОЇ ЛІТЕРАТУРИ</a:t>
            </a:r>
            <a:endParaRPr lang="ru-RU" sz="66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334" y="3298785"/>
            <a:ext cx="10179500" cy="3345083"/>
          </a:xfrm>
        </p:spPr>
        <p:txBody>
          <a:bodyPr>
            <a:noAutofit/>
          </a:bodyPr>
          <a:lstStyle/>
          <a:p>
            <a:pPr algn="ctr"/>
            <a:r>
              <a:rPr lang="uk-UA" sz="4400" dirty="0">
                <a:solidFill>
                  <a:schemeClr val="accent2"/>
                </a:solidFill>
              </a:rPr>
              <a:t>2022 – 20</a:t>
            </a:r>
            <a:r>
              <a:rPr lang="en-US" sz="4400" dirty="0">
                <a:solidFill>
                  <a:schemeClr val="accent2"/>
                </a:solidFill>
              </a:rPr>
              <a:t>2</a:t>
            </a:r>
            <a:r>
              <a:rPr lang="uk-UA" sz="4400" dirty="0">
                <a:solidFill>
                  <a:schemeClr val="accent2"/>
                </a:solidFill>
              </a:rPr>
              <a:t>3 </a:t>
            </a:r>
          </a:p>
          <a:p>
            <a:pPr algn="ctr"/>
            <a:r>
              <a:rPr lang="uk-UA" sz="4000" dirty="0">
                <a:solidFill>
                  <a:schemeClr val="accent2"/>
                </a:solidFill>
              </a:rPr>
              <a:t>навчальний рік</a:t>
            </a:r>
          </a:p>
          <a:p>
            <a:pPr algn="l"/>
            <a:endParaRPr lang="uk-UA" sz="3200" dirty="0"/>
          </a:p>
          <a:p>
            <a:pPr algn="l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Науковий керівник – </a:t>
            </a:r>
          </a:p>
          <a:p>
            <a:pPr algn="l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ст. викладач Поліщук Л.В.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3200" dirty="0"/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8521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51701F-5BF9-0EDA-B5CC-7E103CC5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2" y="314793"/>
            <a:ext cx="10448143" cy="6355831"/>
          </a:xfrm>
        </p:spPr>
        <p:txBody>
          <a:bodyPr>
            <a:normAutofit/>
          </a:bodyPr>
          <a:lstStyle/>
          <a:p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Засідання гуртка в ІІ семестрі розпочалися з кінця лютого і проводяться 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on-line</a:t>
            </a:r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2-3 рази на місяць у вечірній час, оскільки до 1-3 курсів ще приєдналися студенти 4 курсу «Лісового господарства», «Деревообробних та меблевих технологій», 3 курс скороченої форми навчання «Садово-паркового господарства»</a:t>
            </a:r>
            <a:endParaRPr lang="uk-U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802839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текст, знімок екрана, монітор, екран&#10;&#10;Автоматично згенерований опис">
            <a:extLst>
              <a:ext uri="{FF2B5EF4-FFF2-40B4-BE49-F238E27FC236}">
                <a16:creationId xmlns:a16="http://schemas.microsoft.com/office/drawing/2014/main" id="{C0C79F79-C3A9-AB7A-5A7B-216AE71D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" y="0"/>
            <a:ext cx="11907219" cy="67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55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C21C4-EC48-4D26-FC99-AC33F3019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7" r="-1" b="19586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A0F9C8-535B-E17B-5D7F-19B74C899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7" b="17293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EECF43CB-FF40-6DAE-EA4C-F4C882AA4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2667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68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41819F6-525E-BAE5-1D62-4616F567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239843"/>
            <a:ext cx="4479306" cy="6505731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Групи гуртківців створені в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Telegram </a:t>
            </a:r>
            <a:r>
              <a:rPr lang="uk-UA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і, відповідно, облік присутніх, теми занять з необхідним пояснювальним матеріалом, переглянуті відео та просто покликання на цікавий додатковий матеріал, онлайн тести тощо – також знаходяться в цьому месенджері.</a:t>
            </a:r>
            <a:br>
              <a:rPr lang="uk-UA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32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ED072-1328-6DE4-FD46-9C4699D77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76" y="524656"/>
            <a:ext cx="3437573" cy="6220918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40135DE2-550F-0DA0-BA92-85523373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17" y="524656"/>
            <a:ext cx="3634110" cy="62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12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43537EE-5F3A-6DBE-9B2F-D66889082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88" r="-1" b="-1"/>
          <a:stretch/>
        </p:blipFill>
        <p:spPr>
          <a:xfrm>
            <a:off x="4883479" y="0"/>
            <a:ext cx="7308520" cy="6858000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0A493D1-0370-9ABB-C3B6-E1B83A2E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1" y="314793"/>
            <a:ext cx="4763558" cy="6355830"/>
          </a:xfrm>
        </p:spPr>
        <p:txBody>
          <a:bodyPr>
            <a:noAutofit/>
          </a:bodyPr>
          <a:lstStyle/>
          <a:p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Окрім звичного книжкового матеріалу, 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заняттях використовувалися онлайн підручники та тести, цікаві граматичні й лексичні завдання, а також відео та різноманітні методичні розробки країнознавчого характеру від </a:t>
            </a:r>
            <a:r>
              <a:rPr lang="uk-UA" sz="2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800" i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Cambridge Universities, British Council, Dinternal Education and others.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80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9547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6B79F5-ED9F-9172-6D8E-3FEAA0D6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3" y="251501"/>
            <a:ext cx="11617376" cy="64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5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B8D3CB8-4894-31C6-6848-6DB9439F7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7" y="247726"/>
            <a:ext cx="10047434" cy="56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6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43B5EAC7-2BCF-4A69-1E2F-DC0AB202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550" y="164892"/>
            <a:ext cx="12361538" cy="66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7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4FB796-A3FB-FCD3-3980-23713174B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86" y="580268"/>
            <a:ext cx="4228492" cy="5983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EC5E6-7237-5E90-0D69-C9964D612165}"/>
              </a:ext>
            </a:extLst>
          </p:cNvPr>
          <p:cNvSpPr txBox="1"/>
          <p:nvPr/>
        </p:nvSpPr>
        <p:spPr>
          <a:xfrm>
            <a:off x="6197632" y="391886"/>
            <a:ext cx="5497082" cy="5763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44958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  <a:effectLst/>
              </a:rPr>
              <a:t>В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цьому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році</a:t>
            </a:r>
            <a:r>
              <a:rPr lang="en-US" sz="2800" dirty="0">
                <a:solidFill>
                  <a:srgbClr val="FFFFFF"/>
                </a:solidFill>
                <a:effectLst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окрім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фахових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текстів</a:t>
            </a:r>
            <a:r>
              <a:rPr lang="en-US" sz="2800" dirty="0">
                <a:solidFill>
                  <a:srgbClr val="FFFFFF"/>
                </a:solidFill>
                <a:effectLst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ознайомилися</a:t>
            </a:r>
            <a:r>
              <a:rPr lang="en-US" sz="2800" dirty="0">
                <a:solidFill>
                  <a:srgbClr val="FFFFFF"/>
                </a:solidFill>
                <a:effectLst/>
              </a:rPr>
              <a:t> з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матеріалами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та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відео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на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тему</a:t>
            </a:r>
            <a:r>
              <a:rPr lang="en-US" sz="2800" dirty="0">
                <a:solidFill>
                  <a:srgbClr val="FFFFFF"/>
                </a:solidFill>
                <a:effectLst/>
              </a:rPr>
              <a:t> «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Свята</a:t>
            </a:r>
            <a:r>
              <a:rPr lang="en-US" sz="2800" dirty="0">
                <a:solidFill>
                  <a:srgbClr val="FFFFFF"/>
                </a:solidFill>
                <a:effectLst/>
              </a:rPr>
              <a:t>.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Традиції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та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звичаї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англомовних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країн</a:t>
            </a:r>
            <a:r>
              <a:rPr lang="en-US" sz="2800" dirty="0">
                <a:solidFill>
                  <a:srgbClr val="FFFFFF"/>
                </a:solidFill>
                <a:effectLst/>
              </a:rPr>
              <a:t>»,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адже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для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випускників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Бакалаврату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це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особливо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актуально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при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підготовці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до</a:t>
            </a:r>
            <a:r>
              <a:rPr lang="en-US" sz="2800" dirty="0">
                <a:solidFill>
                  <a:srgbClr val="FFFFFF"/>
                </a:solidFill>
                <a:effectLst/>
              </a:rPr>
              <a:t> ЄВІ з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англійської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мови</a:t>
            </a:r>
            <a:r>
              <a:rPr lang="en-US" sz="2800" dirty="0">
                <a:solidFill>
                  <a:srgbClr val="FFFFFF"/>
                </a:solidFill>
                <a:effectLst/>
              </a:rPr>
              <a:t>.</a:t>
            </a:r>
          </a:p>
          <a:p>
            <a:pPr indent="44958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 err="1">
                <a:solidFill>
                  <a:srgbClr val="FFFFFF"/>
                </a:solidFill>
                <a:effectLst/>
              </a:rPr>
              <a:t>Для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обговорювання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були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взяті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ті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свята</a:t>
            </a:r>
            <a:r>
              <a:rPr lang="en-US" sz="2800" dirty="0">
                <a:solidFill>
                  <a:srgbClr val="FFFFFF"/>
                </a:solidFill>
                <a:effectLst/>
              </a:rPr>
              <a:t>,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що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відповідали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цьому</a:t>
            </a:r>
            <a:r>
              <a:rPr lang="en-US" sz="2800" dirty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/>
              </a:rPr>
              <a:t>семестру</a:t>
            </a:r>
            <a:r>
              <a:rPr lang="en-US" sz="2800" dirty="0">
                <a:solidFill>
                  <a:srgbClr val="FFFFFF"/>
                </a:solidFill>
                <a:effectLst/>
              </a:rPr>
              <a:t>: Saint Valentine’s Day; Easter.</a:t>
            </a:r>
          </a:p>
        </p:txBody>
      </p:sp>
    </p:spTree>
    <p:extLst>
      <p:ext uri="{BB962C8B-B14F-4D97-AF65-F5344CB8AC3E}">
        <p14:creationId xmlns:p14="http://schemas.microsoft.com/office/powerpoint/2010/main" val="286238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текст, монітор, знімок екрана, електроніка&#10;&#10;Автоматично згенерований опис">
            <a:extLst>
              <a:ext uri="{FF2B5EF4-FFF2-40B4-BE49-F238E27FC236}">
                <a16:creationId xmlns:a16="http://schemas.microsoft.com/office/drawing/2014/main" id="{D4058911-B914-ADF6-2FC3-26A21F46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29" y="27279"/>
            <a:ext cx="3401157" cy="6697499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монітор, знімок екран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7EFA7421-778E-BF80-F6A9-39EC8D22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970" y="27279"/>
            <a:ext cx="3013030" cy="6697499"/>
          </a:xfrm>
          <a:prstGeom prst="rect">
            <a:avLst/>
          </a:prstGeom>
        </p:spPr>
      </p:pic>
      <p:pic>
        <p:nvPicPr>
          <p:cNvPr id="4" name="Рисунок 3" descr="Зображення, що містить текст, знімок екрана, монітор, екран&#10;&#10;Автоматично згенерований опис">
            <a:extLst>
              <a:ext uri="{FF2B5EF4-FFF2-40B4-BE49-F238E27FC236}">
                <a16:creationId xmlns:a16="http://schemas.microsoft.com/office/drawing/2014/main" id="{2992C518-7A80-87AF-6682-8E012D92C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383" y="133222"/>
            <a:ext cx="4678545" cy="62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215901"/>
            <a:ext cx="9444228" cy="86359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>
                <a:solidFill>
                  <a:schemeClr val="accent5"/>
                </a:solidFill>
              </a:rPr>
              <a:t>НАУКОВА СПРЯМОВАНІСТЬ ГУРТКА</a:t>
            </a:r>
            <a:endParaRPr lang="ru-RU" sz="4800" b="1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0" y="1079500"/>
            <a:ext cx="103464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r>
              <a:rPr lang="uk-UA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Розвиток вмінь та навичок адекватного перекладу наукової літератури з фаху;</a:t>
            </a:r>
          </a:p>
          <a:p>
            <a:pPr marL="342900" indent="-342900" algn="just"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r>
              <a:rPr lang="uk-UA" sz="4000" b="1" dirty="0">
                <a:latin typeface="Calibri" panose="020F0502020204030204" pitchFamily="34" charset="0"/>
                <a:ea typeface="Times New Roman" panose="02020603050405020304" pitchFamily="18" charset="0"/>
              </a:rPr>
              <a:t>опанування способів перекладу основних граматичних і лексичних труднощів;</a:t>
            </a:r>
          </a:p>
          <a:p>
            <a:pPr marL="342900" indent="-342900" algn="just"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r>
              <a:rPr lang="uk-UA" sz="4000" b="1" dirty="0">
                <a:latin typeface="Calibri" panose="020F0502020204030204" pitchFamily="34" charset="0"/>
              </a:rPr>
              <a:t>навчання алгоритмам складання анотацій та реферування наукових текстів;</a:t>
            </a:r>
          </a:p>
          <a:p>
            <a:pPr marL="342900" indent="-342900" algn="just"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r>
              <a:rPr lang="uk-UA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опанування фаховою термінологією;</a:t>
            </a:r>
          </a:p>
          <a:p>
            <a:pPr marL="342900" indent="-342900" algn="just"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r>
              <a:rPr lang="uk-UA" sz="4000" b="1" dirty="0">
                <a:latin typeface="Calibri" panose="020F0502020204030204" pitchFamily="34" charset="0"/>
              </a:rPr>
              <a:t>укладання фахового термінологічного словника;</a:t>
            </a:r>
          </a:p>
          <a:p>
            <a:pPr marL="342900" indent="-342900" algn="just">
              <a:buFont typeface="Times New Roman" panose="02020603050405020304" pitchFamily="18" charset="0"/>
              <a:buChar char="–"/>
              <a:tabLst>
                <a:tab pos="630555" algn="l"/>
              </a:tabLst>
            </a:pPr>
            <a:endParaRPr lang="uk-UA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4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1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8798353D-CB25-D23B-A0DD-DDD5C37F2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769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4" name="Рисунок 3" descr="Зображення, що містить дерево&#10;&#10;Автоматично згенерований опис">
            <a:extLst>
              <a:ext uri="{FF2B5EF4-FFF2-40B4-BE49-F238E27FC236}">
                <a16:creationId xmlns:a16="http://schemas.microsoft.com/office/drawing/2014/main" id="{51994E47-7643-9B65-E654-CDF0ADA12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6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DB241-975A-CD6F-80AD-26DB7C701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8" b="11328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605B37-F319-ACB6-F036-D04176B9B3C7}"/>
              </a:ext>
            </a:extLst>
          </p:cNvPr>
          <p:cNvSpPr txBox="1"/>
          <p:nvPr/>
        </p:nvSpPr>
        <p:spPr>
          <a:xfrm rot="10800000" flipV="1">
            <a:off x="302130" y="5050729"/>
            <a:ext cx="9984869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Студентами для кращого засвоєння фахової лексики, набуття компетентностей професійного спілкування – були підготовлені доповіді з презентаціями</a:t>
            </a:r>
            <a:endParaRPr lang="uk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ображення, що містить текст, трава, рослина&#10;&#10;Автоматично згенерований опис">
            <a:extLst>
              <a:ext uri="{FF2B5EF4-FFF2-40B4-BE49-F238E27FC236}">
                <a16:creationId xmlns:a16="http://schemas.microsoft.com/office/drawing/2014/main" id="{A0522770-E5A3-35CA-1378-21CBFC20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5" y="160087"/>
            <a:ext cx="9291483" cy="4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Веб-сайт&#10;&#10;Автоматично згенерований опис">
            <a:extLst>
              <a:ext uri="{FF2B5EF4-FFF2-40B4-BE49-F238E27FC236}">
                <a16:creationId xmlns:a16="http://schemas.microsoft.com/office/drawing/2014/main" id="{7C856233-94F9-165A-33DE-46094548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3940" cy="3918857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7F5649B-0770-4BCA-F8AC-E4A190016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483940" cy="3437890"/>
          </a:xfrm>
          <a:prstGeom prst="rect">
            <a:avLst/>
          </a:prstGeom>
        </p:spPr>
      </p:pic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E68002BD-4595-D676-7386-1A9578488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40" y="3321106"/>
            <a:ext cx="5642402" cy="3520565"/>
          </a:xfrm>
          <a:prstGeom prst="rect">
            <a:avLst/>
          </a:prstGeom>
        </p:spPr>
      </p:pic>
      <p:pic>
        <p:nvPicPr>
          <p:cNvPr id="6" name="Рисунок 5" descr="Зображення, що містить схема&#10;&#10;Автоматично згенерований опис">
            <a:extLst>
              <a:ext uri="{FF2B5EF4-FFF2-40B4-BE49-F238E27FC236}">
                <a16:creationId xmlns:a16="http://schemas.microsoft.com/office/drawing/2014/main" id="{9CAE301C-03F4-A580-4CBB-D7D8F15E2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40" y="81645"/>
            <a:ext cx="5642402" cy="33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1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6A2ED3B4-5AEB-4F34-192F-B65BC64606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752" y="984712"/>
            <a:ext cx="11621387" cy="553997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36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Берко</a:t>
            </a:r>
            <a:r>
              <a:rPr kumimoji="0" lang="uk-UA" altLang="uk-UA" sz="3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Марія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студентка 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курсу спеціальності «Деревообробні та меблеві технології»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подала тези доповіді для участі у Міжнародній науково-практичній конференції НУБіП, присвяченій 125 річниці.</a:t>
            </a:r>
            <a:endParaRPr kumimoji="0" lang="uk-UA" altLang="uk-U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algn="just" defTabSz="914400">
              <a:buClrTx/>
              <a:buSzTx/>
              <a:buNone/>
            </a:pPr>
            <a:r>
              <a:rPr kumimoji="0" lang="uk-UA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Берко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М.О. </a:t>
            </a:r>
            <a:r>
              <a:rPr lang="uk-UA" altLang="uk-UA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перекладу термінів-словосполучень деревообробної галузі </a:t>
            </a:r>
          </a:p>
          <a:p>
            <a:pPr marL="0" indent="0" algn="just" defTabSz="914400">
              <a:buClrTx/>
              <a:buSzTx/>
              <a:buNone/>
            </a:pP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«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Продовольча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та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екологічна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безпека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в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умовах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війни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та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повоєнної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відбудови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: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виклики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для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України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 та </a:t>
            </a:r>
            <a:r>
              <a:rPr lang="ru-RU" sz="3600" i="1" dirty="0" err="1">
                <a:solidFill>
                  <a:srgbClr val="003366"/>
                </a:solidFill>
                <a:effectLst/>
                <a:latin typeface="RobotoRegular"/>
              </a:rPr>
              <a:t>світу</a:t>
            </a:r>
            <a:r>
              <a:rPr lang="ru-RU" sz="3600" i="1" dirty="0">
                <a:solidFill>
                  <a:srgbClr val="003366"/>
                </a:solidFill>
                <a:effectLst/>
                <a:latin typeface="RobotoRegular"/>
              </a:rPr>
              <a:t>»</a:t>
            </a:r>
            <a:endParaRPr lang="ru-RU" sz="3600" i="0" dirty="0">
              <a:solidFill>
                <a:srgbClr val="000000"/>
              </a:solidFill>
              <a:effectLst/>
              <a:latin typeface="RobotoRegular"/>
            </a:endParaRPr>
          </a:p>
          <a:p>
            <a:pPr marL="0" indent="0" algn="just" defTabSz="914400">
              <a:buClrTx/>
              <a:buSzTx/>
              <a:buNone/>
            </a:pP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р., </a:t>
            </a:r>
            <a:r>
              <a:rPr lang="uk-UA" altLang="uk-UA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НУБіП </a:t>
            </a:r>
            <a:r>
              <a:rPr kumimoji="0" lang="en-US" altLang="uk-UA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</a:t>
            </a:r>
            <a:r>
              <a:rPr kumimoji="0" lang="uk-UA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uk-UA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uk-UA" sz="36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0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154AD-51A5-492B-BC42-1963DBD8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7" y="238538"/>
            <a:ext cx="11688416" cy="148990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2"/>
                </a:solidFill>
              </a:rPr>
              <a:t>Голова гуртка:</a:t>
            </a:r>
            <a:br>
              <a:rPr lang="uk-UA" dirty="0">
                <a:solidFill>
                  <a:schemeClr val="accent2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>Горох Олександр 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– </a:t>
            </a:r>
            <a:r>
              <a:rPr lang="ru-RU" dirty="0">
                <a:solidFill>
                  <a:schemeClr val="tx1"/>
                </a:solidFill>
              </a:rPr>
              <a:t>студент I курсу ННІ </a:t>
            </a:r>
            <a:r>
              <a:rPr lang="ru-RU" dirty="0" err="1">
                <a:solidFill>
                  <a:schemeClr val="tx1"/>
                </a:solidFill>
              </a:rPr>
              <a:t>ЛіСПГ</a:t>
            </a:r>
            <a:r>
              <a:rPr lang="ru-RU" dirty="0">
                <a:solidFill>
                  <a:schemeClr val="tx1"/>
                </a:solidFill>
              </a:rPr>
              <a:t> (2202-ЛГ) </a:t>
            </a:r>
            <a:r>
              <a:rPr lang="uk-UA" b="1" dirty="0">
                <a:solidFill>
                  <a:schemeClr val="accent2"/>
                </a:solidFill>
              </a:rPr>
              <a:t>Секретар гуртка:</a:t>
            </a:r>
            <a:br>
              <a:rPr lang="uk-UA" dirty="0">
                <a:solidFill>
                  <a:schemeClr val="accent2"/>
                </a:solidFill>
              </a:rPr>
            </a:br>
            <a:r>
              <a:rPr lang="uk-UA" b="1" dirty="0">
                <a:solidFill>
                  <a:schemeClr val="accent4"/>
                </a:solidFill>
              </a:rPr>
              <a:t>Вовк Богдан </a:t>
            </a:r>
            <a:r>
              <a:rPr lang="uk-UA" dirty="0">
                <a:solidFill>
                  <a:schemeClr val="accent2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студент I курсу ННІ </a:t>
            </a:r>
            <a:r>
              <a:rPr lang="ru-RU" dirty="0" err="1">
                <a:solidFill>
                  <a:schemeClr val="tx1"/>
                </a:solidFill>
              </a:rPr>
              <a:t>ЛіСПГ</a:t>
            </a:r>
            <a:r>
              <a:rPr lang="ru-RU" dirty="0">
                <a:solidFill>
                  <a:schemeClr val="tx1"/>
                </a:solidFill>
              </a:rPr>
              <a:t> (2202-ЛГ) </a:t>
            </a:r>
            <a:br>
              <a:rPr lang="uk-UA" dirty="0">
                <a:solidFill>
                  <a:schemeClr val="accent2"/>
                </a:solidFill>
              </a:rPr>
            </a:b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1E360-04F2-48A1-BD6C-9B3EFC9BB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2266123"/>
            <a:ext cx="11688416" cy="4353339"/>
          </a:xfrm>
        </p:spPr>
        <p:txBody>
          <a:bodyPr/>
          <a:lstStyle/>
          <a:p>
            <a:r>
              <a:rPr lang="uk-UA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Кількість членів гуртка – </a:t>
            </a:r>
            <a:r>
              <a:rPr lang="uk-UA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 студентів.</a:t>
            </a:r>
          </a:p>
          <a:p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Кількість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студентів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залучених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до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роботи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гуртка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(не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членів</a:t>
            </a:r>
            <a:r>
              <a:rPr lang="ru-RU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гуртка</a:t>
            </a:r>
            <a:r>
              <a:rPr lang="ru-RU" sz="3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): </a:t>
            </a:r>
            <a:r>
              <a:rPr lang="ru-RU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20 </a:t>
            </a:r>
            <a:r>
              <a:rPr lang="ru-RU" sz="3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студентів</a:t>
            </a:r>
            <a:r>
              <a:rPr lang="ru-RU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І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</a:t>
            </a:r>
            <a:r>
              <a:rPr lang="ru-RU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-го курсу (ЛГ-1901,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ЛГ-1902, СПГ-2002 </a:t>
            </a:r>
            <a:r>
              <a:rPr lang="ru-RU" sz="3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</a:t>
            </a:r>
            <a:r>
              <a:rPr lang="ru-RU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ДМТ-1901).</a:t>
            </a:r>
          </a:p>
          <a:p>
            <a:r>
              <a:rPr lang="uk-UA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Список членів гуртка (2022-2023 </a:t>
            </a:r>
            <a:r>
              <a:rPr lang="uk-UA" sz="36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навч</a:t>
            </a:r>
            <a:r>
              <a:rPr lang="uk-UA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. рік):</a:t>
            </a:r>
          </a:p>
          <a:p>
            <a:endParaRPr lang="uk-UA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67514E0-78FC-4D37-9D74-5CE5125D5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86" y="2738022"/>
            <a:ext cx="2024427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63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я 11">
            <a:extLst>
              <a:ext uri="{FF2B5EF4-FFF2-40B4-BE49-F238E27FC236}">
                <a16:creationId xmlns:a16="http://schemas.microsoft.com/office/drawing/2014/main" id="{1C0D1314-A0A4-4214-46AC-E8769499D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24132"/>
              </p:ext>
            </p:extLst>
          </p:nvPr>
        </p:nvGraphicFramePr>
        <p:xfrm>
          <a:off x="0" y="0"/>
          <a:ext cx="11996929" cy="6857999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4756680">
                  <a:extLst>
                    <a:ext uri="{9D8B030D-6E8A-4147-A177-3AD203B41FA5}">
                      <a16:colId xmlns:a16="http://schemas.microsoft.com/office/drawing/2014/main" val="3667035887"/>
                    </a:ext>
                  </a:extLst>
                </a:gridCol>
                <a:gridCol w="7240249">
                  <a:extLst>
                    <a:ext uri="{9D8B030D-6E8A-4147-A177-3AD203B41FA5}">
                      <a16:colId xmlns:a16="http://schemas.microsoft.com/office/drawing/2014/main" val="774883525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Аношенко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Дмитро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Бевза Катерина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Бобро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Олег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Брик Роман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Горбачова Марія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Євхимець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Іван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Колосовський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Владислав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Левченко Валентин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Люлюк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Ярослав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Миленко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Вадим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Миронюк Марія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Нестерук Дмитро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Примак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Роман (ЛГ-2102) 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Салоїд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Олег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Степаненко Володимир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Цибаровський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Владислав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Цимбал Іоанна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Циркун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Анастасія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Швець Микола (ЛГ-2102)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Багнюк Римма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Гальцов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Олександр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Грицун Ольга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Куца Анна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Кушнір Денис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Лушпей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Андрій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Михайленко Михайло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Праля Анастасія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Примак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Дмитро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Прокопенко Андрій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Самойленко Анастасія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Шаповал Микола (ЛГ-2103)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Андрієнко Катерина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Байдачний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Олксандр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Гапонюк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Марія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Коротун Рінат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Рибачок Олександр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Семенюк Катерина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Ткаченко Андрій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Цюриць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Дмитро (ЛГ-2101)</a:t>
                      </a:r>
                      <a:endParaRPr lang="uk-UA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20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Берко</a:t>
                      </a:r>
                      <a:r>
                        <a:rPr lang="uk-UA" sz="20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Марія (ДМТ-1901</a:t>
                      </a:r>
                      <a:r>
                        <a:rPr lang="uk-UA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41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39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B304F-E536-4E61-933F-4A16D392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4" y="178904"/>
            <a:ext cx="10477699" cy="109330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ПЕРСПЕКТИВИ РОЗВИТКУ НАУКОВОГО ГУРТКА </a:t>
            </a:r>
            <a:br>
              <a:rPr lang="uk-UA" dirty="0">
                <a:solidFill>
                  <a:schemeClr val="accent5"/>
                </a:solidFill>
              </a:rPr>
            </a:br>
            <a:r>
              <a:rPr lang="uk-UA" dirty="0">
                <a:solidFill>
                  <a:schemeClr val="accent5"/>
                </a:solidFill>
              </a:rPr>
              <a:t>на 2022-2023 навчальний рік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73132-BFE7-47E2-BAA4-581AF1133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272209"/>
            <a:ext cx="11575773" cy="5406887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3200" dirty="0"/>
              <a:t>подальше залучення до роботи гуртка студентів, які виявляють зацікавленість до читання наукової літератури за фахом;</a:t>
            </a:r>
          </a:p>
          <a:p>
            <a:pPr lvl="0"/>
            <a:r>
              <a:rPr lang="uk-UA" sz="3200" dirty="0"/>
              <a:t>продовження відвідування гуртка студентами на старших курсах з метою формування майбутньої професійної комунікативної компетенції, вивчення фахової лексики, навчання самостійній роботі з науковою літературою та складанню анотацій до наукових статей;</a:t>
            </a:r>
          </a:p>
          <a:p>
            <a:pPr lvl="0"/>
            <a:r>
              <a:rPr lang="uk-UA" sz="3200" dirty="0"/>
              <a:t>сприяння у публікації наукових робіт студентів;</a:t>
            </a:r>
          </a:p>
          <a:p>
            <a:pPr lvl="0"/>
            <a:r>
              <a:rPr lang="uk-UA" sz="3200" dirty="0"/>
              <a:t>проведення наукових конференцій, семінарів з презентаціями робіт з прочитаної літератури за фахом;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71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0B87999-70E9-40F9-8464-A8E065ECA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" y="298174"/>
            <a:ext cx="11150115" cy="639523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sz="3500" dirty="0"/>
              <a:t>участь у вузівських студентських конкурсах, конференціях, олімпіадах.</a:t>
            </a:r>
          </a:p>
          <a:p>
            <a:pPr lvl="0"/>
            <a:r>
              <a:rPr lang="uk-UA" sz="3500" dirty="0"/>
              <a:t>участь у наукових семінарах, що проводяться для студентів Видавництвом Кембриджського університету та </a:t>
            </a:r>
            <a:r>
              <a:rPr lang="ru-RU" sz="3500" dirty="0" err="1"/>
              <a:t>Cambridge</a:t>
            </a:r>
            <a:r>
              <a:rPr lang="ru-RU" sz="3500" dirty="0"/>
              <a:t> </a:t>
            </a:r>
            <a:r>
              <a:rPr lang="ru-RU" sz="3500" dirty="0" err="1"/>
              <a:t>English</a:t>
            </a:r>
            <a:r>
              <a:rPr lang="ru-RU" sz="3500" dirty="0"/>
              <a:t> </a:t>
            </a:r>
            <a:r>
              <a:rPr lang="ru-RU" sz="3500" dirty="0" err="1"/>
              <a:t>Language</a:t>
            </a:r>
            <a:r>
              <a:rPr lang="ru-RU" sz="3500" dirty="0"/>
              <a:t> </a:t>
            </a:r>
            <a:r>
              <a:rPr lang="ru-RU" sz="3500" dirty="0" err="1"/>
              <a:t>Assessment</a:t>
            </a:r>
            <a:r>
              <a:rPr lang="uk-UA" sz="3500" dirty="0"/>
              <a:t>;</a:t>
            </a:r>
          </a:p>
          <a:p>
            <a:pPr lvl="0"/>
            <a:r>
              <a:rPr lang="uk-UA" sz="3500" dirty="0"/>
              <a:t>відвідування виставок та музеїв, що пов’язані з тематикою фахової підготовки;</a:t>
            </a:r>
          </a:p>
          <a:p>
            <a:pPr lvl="0"/>
            <a:r>
              <a:rPr lang="uk-UA" sz="3500" dirty="0"/>
              <a:t>укладання термінологічного словника для ННІ лісового і садово-паркового господарства; </a:t>
            </a:r>
          </a:p>
          <a:p>
            <a:pPr lvl="0"/>
            <a:r>
              <a:rPr lang="uk-UA" sz="3500" dirty="0"/>
              <a:t>організація та проведення екскурсій англійською мовою по Ботанічному саду НУБіП студентами-гуртківцями для студентів ННІ лісового і садово-паркового господарства.</a:t>
            </a:r>
          </a:p>
          <a:p>
            <a:pPr marL="0" indent="0">
              <a:buNone/>
            </a:pPr>
            <a:r>
              <a:rPr lang="uk-UA" sz="3200" dirty="0"/>
              <a:t>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099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96" y="81022"/>
            <a:ext cx="10313042" cy="6643867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- залучення студентів до участі в олімпіадах з англійської мови, наукових студентських конференціях і семінарах, що проводяться кафедрами англійської мови НУБіП та іншими університетами України;</a:t>
            </a:r>
            <a:b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- сприяння публікації тез та статей студентів у збірниках наукових конференцій та наукових журналах;</a:t>
            </a:r>
            <a:b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- відвідування виставок та музеїв, що пов’язані з тематикою фахової підготовки студентів.</a:t>
            </a:r>
            <a:br>
              <a:rPr lang="uk-UA" sz="4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endParaRPr lang="uk-UA" sz="44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5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48" y="61722"/>
            <a:ext cx="10544382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uk-UA" sz="43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ЗАХОДИ ПРОВЕДЕНІ ГУРТКОМ</a:t>
            </a:r>
            <a:endParaRPr lang="ru-RU" sz="4300" b="1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48" y="856527"/>
            <a:ext cx="1182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Кількість занять: І семестр – 7; ІІ семестр - 8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5E6DBA-9AF6-6B0D-5F09-AB6D3F28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6" y="1564413"/>
            <a:ext cx="8244590" cy="520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0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852" y="448886"/>
            <a:ext cx="1129035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Гурток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«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Основи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перекладу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фахових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текстів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створений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для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студентів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спеціальностей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«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Лісове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господарство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», «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Деревообробні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меблеві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технології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 та «Садово-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паркове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господарство</a:t>
            </a:r>
            <a:r>
              <a:rPr lang="ru-RU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».</a:t>
            </a:r>
          </a:p>
          <a:p>
            <a:r>
              <a:rPr lang="uk-UA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Близько 30 студентів-першокурсників виявили бажання поглибити свої знання англійської, оволодіти фаховою термінологією та навичками перекладу.</a:t>
            </a:r>
            <a:endParaRPr lang="uk-UA" sz="44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159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884" y="5245768"/>
            <a:ext cx="11149263" cy="1459831"/>
          </a:xfrm>
        </p:spPr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«</a:t>
            </a:r>
            <a:r>
              <a:rPr lang="uk-UA" dirty="0" err="1">
                <a:solidFill>
                  <a:schemeClr val="tx1"/>
                </a:solidFill>
              </a:rPr>
              <a:t>Career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Paths</a:t>
            </a:r>
            <a:r>
              <a:rPr lang="uk-UA" dirty="0">
                <a:solidFill>
                  <a:schemeClr val="tx1"/>
                </a:solidFill>
              </a:rPr>
              <a:t>: </a:t>
            </a:r>
            <a:r>
              <a:rPr lang="uk-UA" dirty="0" err="1">
                <a:solidFill>
                  <a:schemeClr val="tx1"/>
                </a:solidFill>
              </a:rPr>
              <a:t>Forestry</a:t>
            </a:r>
            <a:r>
              <a:rPr lang="uk-UA" dirty="0">
                <a:solidFill>
                  <a:schemeClr val="tx1"/>
                </a:solidFill>
              </a:rPr>
              <a:t>. / V. </a:t>
            </a:r>
            <a:r>
              <a:rPr lang="uk-UA" dirty="0" err="1">
                <a:solidFill>
                  <a:schemeClr val="tx1"/>
                </a:solidFill>
              </a:rPr>
              <a:t>Evans</a:t>
            </a:r>
            <a:r>
              <a:rPr lang="uk-UA" dirty="0">
                <a:solidFill>
                  <a:schemeClr val="tx1"/>
                </a:solidFill>
              </a:rPr>
              <a:t>, J. </a:t>
            </a:r>
            <a:r>
              <a:rPr lang="uk-UA" dirty="0" err="1">
                <a:solidFill>
                  <a:schemeClr val="tx1"/>
                </a:solidFill>
              </a:rPr>
              <a:t>Dooley</a:t>
            </a:r>
            <a:r>
              <a:rPr lang="uk-UA" dirty="0">
                <a:solidFill>
                  <a:schemeClr val="tx1"/>
                </a:solidFill>
              </a:rPr>
              <a:t>, N. </a:t>
            </a:r>
            <a:r>
              <a:rPr lang="uk-UA" dirty="0" err="1">
                <a:solidFill>
                  <a:schemeClr val="tx1"/>
                </a:solidFill>
              </a:rPr>
              <a:t>Styles</a:t>
            </a:r>
            <a:r>
              <a:rPr lang="uk-UA" dirty="0">
                <a:solidFill>
                  <a:schemeClr val="tx1"/>
                </a:solidFill>
              </a:rPr>
              <a:t>. Express </a:t>
            </a:r>
            <a:r>
              <a:rPr lang="uk-UA" dirty="0" err="1">
                <a:solidFill>
                  <a:schemeClr val="tx1"/>
                </a:solidFill>
              </a:rPr>
              <a:t>Publishing</a:t>
            </a:r>
            <a:r>
              <a:rPr lang="uk-UA" dirty="0">
                <a:solidFill>
                  <a:schemeClr val="tx1"/>
                </a:solidFill>
              </a:rPr>
              <a:t>» - автентична література для спеціальностей «Лісове господарство» та ДМТ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A14E36-9199-4A6D-AE4E-05C7E21C77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" y="152401"/>
            <a:ext cx="8630653" cy="5221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83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5" name="Group 410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5" name="Straight Connector 410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0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8" name="Isosceles Triangle 410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2" name="Isosceles Triangle 411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13" name="Isosceles Triangle 411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454" y="899411"/>
            <a:ext cx="3911700" cy="4152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Початок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учбового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року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як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завжди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розпочинається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з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екскурсій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по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Ботанічному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саду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НУБіП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знайомством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з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історією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його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створення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колекційним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фондом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першою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фаховою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лексикою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–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назвами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основних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видів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хвойних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та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листяних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accent2">
                    <a:lumMod val="75000"/>
                  </a:schemeClr>
                </a:solidFill>
                <a:effectLst/>
              </a:rPr>
              <a:t>дерев</a:t>
            </a:r>
            <a:r>
              <a:rPr lang="en-US" sz="18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19D966-795F-E8F6-29B6-57FFE731B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-1" b="-1"/>
          <a:stretch/>
        </p:blipFill>
        <p:spPr bwMode="auto">
          <a:xfrm>
            <a:off x="588300" y="631848"/>
            <a:ext cx="5775019" cy="50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6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0F1109-B2BB-ABD1-880B-4D7014D26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r="1" b="17787"/>
          <a:stretch/>
        </p:blipFill>
        <p:spPr bwMode="auto">
          <a:xfrm>
            <a:off x="568452" y="57150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7569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10075</TotalTime>
  <Words>1082</Words>
  <Application>Microsoft Office PowerPoint</Application>
  <PresentationFormat>Широкий екран</PresentationFormat>
  <Paragraphs>101</Paragraphs>
  <Slides>37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4" baseType="lpstr">
      <vt:lpstr>Arial</vt:lpstr>
      <vt:lpstr>Calibri</vt:lpstr>
      <vt:lpstr>RobotoRegular</vt:lpstr>
      <vt:lpstr>Times New Roman</vt:lpstr>
      <vt:lpstr>Trebuchet MS</vt:lpstr>
      <vt:lpstr>Wingdings 3</vt:lpstr>
      <vt:lpstr>Аспект</vt:lpstr>
      <vt:lpstr>Презентація PowerPoint</vt:lpstr>
      <vt:lpstr>ОСНОВИ ПЕРЕКЛАДУ ФАХОВОЇ ЛІТЕРАТУРИ</vt:lpstr>
      <vt:lpstr>НАУКОВА СПРЯМОВАНІСТЬ ГУРТКА</vt:lpstr>
      <vt:lpstr>- залучення студентів до участі в олімпіадах з англійської мови, наукових студентських конференціях і семінарах, що проводяться кафедрами англійської мови НУБіП та іншими університетами України; - сприяння публікації тез та статей студентів у збірниках наукових конференцій та наукових журналах; - відвідування виставок та музеїв, що пов’язані з тематикою фахової підготовки студентів. </vt:lpstr>
      <vt:lpstr>Презентація PowerPoint</vt:lpstr>
      <vt:lpstr>Презентація PowerPoint</vt:lpstr>
      <vt:lpstr> «Career Paths: Forestry. / V. Evans, J. Dooley, N. Styles. Express Publishing» - автентична література для спеціальностей «Лісове господарство» та ДМТ </vt:lpstr>
      <vt:lpstr>Початок учбового року, як завжди, розпочинається з екскурсій по Ботанічному саду НУБіП, знайомством з історією його створення, колекційним фондом, першою фаховою лексикою – назвами основних видів хвойних та листяних дерев.</vt:lpstr>
      <vt:lpstr>Презентація PowerPoint</vt:lpstr>
      <vt:lpstr>Презентація PowerPoint</vt:lpstr>
      <vt:lpstr>З переходом на дистанційне навчання з’явилося більше можливостей урізноманітнити роботу гуртка, переглядаючи та обговорюючи тематичні відео, вивчаючи нову термінологію та вдосконалюючи навички перекладу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Групи гуртківців створені в Telegram і, відповідно, облік присутніх, теми занять з необхідним пояснювальним матеріалом, переглянуті відео та просто покликання на цікавий додатковий матеріал, онлайн тести тощо – також знаходяться в цьому месенджері.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Голова гуртка: Горох Олександр – студент I курсу ННІ ЛіСПГ (2202-ЛГ) Секретар гуртка: Вовк Богдан – студент I курсу ННІ ЛіСПГ (2202-ЛГ)  </vt:lpstr>
      <vt:lpstr>Презентація PowerPoint</vt:lpstr>
      <vt:lpstr>ПЕРСПЕКТИВИ РОЗВИТКУ НАУКОВОГО ГУРТКА  на 2022-2023 навчальний рік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ОСНОВИ ПЕРЕКДАДУ ФАХОВИХ ТЕКСТІВ</dc:title>
  <dc:creator>Point</dc:creator>
  <cp:lastModifiedBy>Володимир Володимирович Поліщук</cp:lastModifiedBy>
  <cp:revision>319</cp:revision>
  <dcterms:created xsi:type="dcterms:W3CDTF">2015-05-06T17:46:32Z</dcterms:created>
  <dcterms:modified xsi:type="dcterms:W3CDTF">2023-05-04T04:45:15Z</dcterms:modified>
</cp:coreProperties>
</file>