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bwMode="ltGray">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ru-RU" smtClean="0"/>
              <a:t>Образец заголовка</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78ABE3C1-DBE1-495D-B57B-2849774B866A}" type="datetimeFigureOut">
              <a:rPr lang="en-US" dirty="0"/>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255346" y="2750337"/>
            <a:ext cx="1171888" cy="1356442"/>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446C117F-5CCF-4837-BE5F-2B92066CAFAF}" type="datetimeFigureOut">
              <a:rPr lang="en-US" dirty="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309"/>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84EB90BD-B6CE-46B7-997F-7313B992CCDC}" type="datetimeFigureOut">
              <a:rPr lang="en-US" dirty="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1161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ru-RU" smtClean="0"/>
              <a:t>Образец заголовка</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CDB9D11F-B188-461D-B23F-39381795C052}" type="datetimeFigureOut">
              <a:rPr lang="en-US" dirty="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ru-RU" smtClean="0"/>
              <a:t>Образец заголовка</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52E6D8D9-55A2-4063-B0F3-121F44549695}" type="datetimeFigureOut">
              <a:rPr lang="en-US" dirty="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10729455" y="470992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ru-RU" smtClean="0"/>
              <a:t>Образец заголовка</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D4B24536-994D-4021-A283-9F449C0DB509}" type="datetimeFigureOut">
              <a:rPr lang="en-US" dirty="0"/>
              <a:t>3/25/2020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ru-RU" smtClean="0"/>
              <a:t>Образец заголовка</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3" name="Date Placeholder 2"/>
          <p:cNvSpPr>
            <a:spLocks noGrp="1"/>
          </p:cNvSpPr>
          <p:nvPr>
            <p:ph type="dt" sz="half" idx="10"/>
          </p:nvPr>
        </p:nvSpPr>
        <p:spPr/>
        <p:txBody>
          <a:bodyPr/>
          <a:lstStyle/>
          <a:p>
            <a:fld id="{3CBBBB78-C96F-47B7-AB17-D852CA960AC9}" type="datetimeFigureOut">
              <a:rPr lang="en-US" dirty="0"/>
              <a:t>3/25/2020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FA3F48C-C7C6-4055-9F49-3777875E72AE}" type="datetimeFigureOut">
              <a:rPr lang="en-US" dirty="0"/>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7" name="Rectangle 6"/>
          <p:cNvSpPr/>
          <p:nvPr/>
        </p:nvSpPr>
        <p:spPr bwMode="ltGray">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6178E61D-D431-422C-9764-11DAFE33AB63}" type="datetimeFigureOut">
              <a:rPr lang="en-US" dirty="0"/>
              <a:t>3/25/2020</a:t>
            </a:fld>
            <a:endParaRPr lang="en-US" dirty="0"/>
          </a:p>
        </p:txBody>
      </p:sp>
      <p:sp>
        <p:nvSpPr>
          <p:cNvPr id="5" name="Footer Placeholder 4"/>
          <p:cNvSpPr>
            <a:spLocks noGrp="1"/>
          </p:cNvSpPr>
          <p:nvPr>
            <p:ph type="ftr" sz="quarter" idx="11"/>
          </p:nvPr>
        </p:nvSpPr>
        <p:spPr>
          <a:xfrm>
            <a:off x="680321" y="5936188"/>
            <a:ext cx="6126805" cy="365125"/>
          </a:xfrm>
        </p:spPr>
        <p:txBody>
          <a:bodyPr/>
          <a:lstStyle/>
          <a:p>
            <a:endParaRPr lang="en-US" dirty="0"/>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6D22F896-40B5-4ADD-8801-0D06FADFA09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2DE42F4-6EEF-4EF7-8ED4-2208F0F89A08}" type="datetimeFigureOut">
              <a:rPr lang="en-US" dirty="0"/>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ru-RU" smtClean="0"/>
              <a:t>Образец заголовка</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0578ACC-22D6-47C1-A373-4FD133E34F3C}" type="datetimeFigureOut">
              <a:rPr lang="en-US" dirty="0"/>
              <a:t>3/25/2020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10729455" y="2869895"/>
            <a:ext cx="1154151" cy="1090789"/>
          </a:xfrm>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E5A6C69-6797-4E8A-BF37-F2C3751466E9}" type="datetimeFigureOut">
              <a:rPr lang="en-US" dirty="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ru-RU" smtClean="0"/>
              <a:t>Образец заголовка</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680322" y="3030008"/>
            <a:ext cx="4698355" cy="290617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594123" y="3030008"/>
            <a:ext cx="4700059" cy="2906179"/>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D82014A1-A632-4878-A0D3-F52BA7563730}" type="datetimeFigureOut">
              <a:rPr lang="en-US" dirty="0"/>
              <a:t>3/25/2020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CE99F462-093F-4566-844B-4C71F2739DA5}" type="datetimeFigureOut">
              <a:rPr lang="en-US" dirty="0"/>
              <a:t>3/25/2020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3D24A7AC-904D-4781-85BA-7D10C17ED021}" type="datetimeFigureOut">
              <a:rPr lang="en-US" dirty="0"/>
              <a:t>3/25/2020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ru-RU" smtClean="0"/>
              <a:t>Образец заголовка</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E331444B-B92B-4E27-8C94-BB93EAF5CB18}" type="datetimeFigureOut">
              <a:rPr lang="en-US" dirty="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Date Placeholder 4"/>
          <p:cNvSpPr>
            <a:spLocks noGrp="1"/>
          </p:cNvSpPr>
          <p:nvPr>
            <p:ph type="dt" sz="half" idx="10"/>
          </p:nvPr>
        </p:nvSpPr>
        <p:spPr/>
        <p:txBody>
          <a:bodyPr/>
          <a:lstStyle/>
          <a:p>
            <a:fld id="{363EFA5E-FA76-400D-B3DC-F0BA90E6D107}" type="datetimeFigureOut">
              <a:rPr lang="en-US" dirty="0"/>
              <a:t>3/25/2020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9D6E9DEC-419B-4CC5-A080-3B06BD5A8291}" type="datetimeFigureOut">
              <a:rPr lang="en-US" dirty="0"/>
              <a:t>3/25/2020</a:t>
            </a:fld>
            <a:endParaRPr lang="en-US" dirty="0"/>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en-US" dirty="0"/>
              <a:t>Stages of home construction</a:t>
            </a:r>
          </a:p>
        </p:txBody>
      </p:sp>
      <p:sp>
        <p:nvSpPr>
          <p:cNvPr id="3" name="Подзаголовок 2"/>
          <p:cNvSpPr>
            <a:spLocks noGrp="1"/>
          </p:cNvSpPr>
          <p:nvPr>
            <p:ph type="subTitle" idx="1"/>
          </p:nvPr>
        </p:nvSpPr>
        <p:spPr/>
        <p:txBody>
          <a:bodyPr/>
          <a:lstStyle/>
          <a:p>
            <a:r>
              <a:rPr lang="en-US" dirty="0" smtClean="0"/>
              <a:t>Create by Momotyuk D.</a:t>
            </a:r>
            <a:endParaRPr lang="en-US" dirty="0"/>
          </a:p>
        </p:txBody>
      </p:sp>
    </p:spTree>
    <p:extLst>
      <p:ext uri="{BB962C8B-B14F-4D97-AF65-F5344CB8AC3E}">
        <p14:creationId xmlns:p14="http://schemas.microsoft.com/office/powerpoint/2010/main" val="781282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en-US"/>
          </a:p>
        </p:txBody>
      </p:sp>
      <p:sp>
        <p:nvSpPr>
          <p:cNvPr id="3" name="Объект 2"/>
          <p:cNvSpPr>
            <a:spLocks noGrp="1"/>
          </p:cNvSpPr>
          <p:nvPr>
            <p:ph idx="1"/>
          </p:nvPr>
        </p:nvSpPr>
        <p:spPr/>
        <p:txBody>
          <a:bodyPr>
            <a:normAutofit/>
          </a:bodyPr>
          <a:lstStyle/>
          <a:p>
            <a:pPr algn="ctr"/>
            <a:r>
              <a:rPr lang="en-US" sz="9600" dirty="0"/>
              <a:t>Thank you!</a:t>
            </a:r>
          </a:p>
        </p:txBody>
      </p:sp>
    </p:spTree>
    <p:extLst>
      <p:ext uri="{BB962C8B-B14F-4D97-AF65-F5344CB8AC3E}">
        <p14:creationId xmlns:p14="http://schemas.microsoft.com/office/powerpoint/2010/main" val="36965170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t>Choice and acquisition of land for construction</a:t>
            </a:r>
          </a:p>
        </p:txBody>
      </p:sp>
      <p:sp>
        <p:nvSpPr>
          <p:cNvPr id="3" name="Объект 2"/>
          <p:cNvSpPr>
            <a:spLocks noGrp="1"/>
          </p:cNvSpPr>
          <p:nvPr>
            <p:ph idx="1"/>
          </p:nvPr>
        </p:nvSpPr>
        <p:spPr>
          <a:xfrm>
            <a:off x="680321" y="2286000"/>
            <a:ext cx="6661005" cy="3650189"/>
          </a:xfrm>
        </p:spPr>
        <p:txBody>
          <a:bodyPr/>
          <a:lstStyle/>
          <a:p>
            <a:r>
              <a:rPr lang="en-US" dirty="0"/>
              <a:t>When choosing a land plot, you should pay attention to the following points:</a:t>
            </a:r>
          </a:p>
          <a:p>
            <a:endParaRPr lang="en-US" dirty="0"/>
          </a:p>
          <a:p>
            <a:r>
              <a:rPr lang="en-US" dirty="0"/>
              <a:t>environmental situation;</a:t>
            </a:r>
          </a:p>
          <a:p>
            <a:r>
              <a:rPr lang="en-US" dirty="0"/>
              <a:t>availability of communications:</a:t>
            </a:r>
          </a:p>
          <a:p>
            <a:r>
              <a:rPr lang="en-US" dirty="0"/>
              <a:t>traffic intersection, availability of access roads;</a:t>
            </a:r>
          </a:p>
          <a:p>
            <a:r>
              <a:rPr lang="en-US" dirty="0"/>
              <a:t>infrastructure development.</a:t>
            </a:r>
          </a:p>
        </p:txBody>
      </p:sp>
      <p:pic>
        <p:nvPicPr>
          <p:cNvPr id="4" name="Рисунок 3"/>
          <p:cNvPicPr>
            <a:picLocks noChangeAspect="1"/>
          </p:cNvPicPr>
          <p:nvPr/>
        </p:nvPicPr>
        <p:blipFill>
          <a:blip r:embed="rId2"/>
          <a:stretch>
            <a:fillRect/>
          </a:stretch>
        </p:blipFill>
        <p:spPr>
          <a:xfrm>
            <a:off x="7522377" y="2379498"/>
            <a:ext cx="3672491" cy="3773107"/>
          </a:xfrm>
          <a:prstGeom prst="rect">
            <a:avLst/>
          </a:prstGeom>
        </p:spPr>
      </p:pic>
    </p:spTree>
    <p:extLst>
      <p:ext uri="{BB962C8B-B14F-4D97-AF65-F5344CB8AC3E}">
        <p14:creationId xmlns:p14="http://schemas.microsoft.com/office/powerpoint/2010/main" val="7155059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t>Designing and processing of permits</a:t>
            </a:r>
          </a:p>
        </p:txBody>
      </p:sp>
      <p:sp>
        <p:nvSpPr>
          <p:cNvPr id="3" name="Объект 2"/>
          <p:cNvSpPr>
            <a:spLocks noGrp="1"/>
          </p:cNvSpPr>
          <p:nvPr>
            <p:ph idx="1"/>
          </p:nvPr>
        </p:nvSpPr>
        <p:spPr>
          <a:xfrm>
            <a:off x="680321" y="2090057"/>
            <a:ext cx="11141565" cy="4506686"/>
          </a:xfrm>
        </p:spPr>
        <p:txBody>
          <a:bodyPr>
            <a:normAutofit fontScale="92500" lnSpcReduction="20000"/>
          </a:bodyPr>
          <a:lstStyle/>
          <a:p>
            <a:r>
              <a:rPr lang="en-US" dirty="0"/>
              <a:t>Stages of construction of a private house include designing. At this stage, the exterior of the house, the internal layout of the house, building materials are selected, as well as a breakdown of the plot with the layout of future buildings. Different project development options are possible:</a:t>
            </a:r>
          </a:p>
          <a:p>
            <a:endParaRPr lang="en-US" dirty="0"/>
          </a:p>
          <a:p>
            <a:r>
              <a:rPr lang="en-US" dirty="0"/>
              <a:t>buy a typical one;</a:t>
            </a:r>
          </a:p>
          <a:p>
            <a:r>
              <a:rPr lang="en-US" dirty="0"/>
              <a:t>order individual;</a:t>
            </a:r>
          </a:p>
          <a:p>
            <a:r>
              <a:rPr lang="en-US" dirty="0"/>
              <a:t>come up with your own</a:t>
            </a:r>
            <a:r>
              <a:rPr lang="en-US" dirty="0" smtClean="0"/>
              <a:t>.</a:t>
            </a:r>
          </a:p>
          <a:p>
            <a:r>
              <a:rPr lang="en-US" dirty="0"/>
              <a:t>Creating your own project carries great responsibility. If you do not have the construction experience, then you can make many mistakes that will translate into big financial costs in the future. Although an individual project is expensive, it can take into account all the wishes of the client. The typical benefit is that it is created on the basis of finished objects and takes into account all the shortcomings and errors found during construction. It is desirable when designing to make an estimate for each stage of construction. The budget estimates the cost of material, services, mechanical work.</a:t>
            </a:r>
          </a:p>
        </p:txBody>
      </p:sp>
    </p:spTree>
    <p:extLst>
      <p:ext uri="{BB962C8B-B14F-4D97-AF65-F5344CB8AC3E}">
        <p14:creationId xmlns:p14="http://schemas.microsoft.com/office/powerpoint/2010/main" val="27215656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pPr algn="ctr"/>
            <a:r>
              <a:rPr lang="en-US" dirty="0"/>
              <a:t>Construction of a cottage</a:t>
            </a:r>
          </a:p>
        </p:txBody>
      </p:sp>
      <p:sp>
        <p:nvSpPr>
          <p:cNvPr id="3" name="Объект 2"/>
          <p:cNvSpPr>
            <a:spLocks noGrp="1"/>
          </p:cNvSpPr>
          <p:nvPr>
            <p:ph idx="1"/>
          </p:nvPr>
        </p:nvSpPr>
        <p:spPr>
          <a:xfrm>
            <a:off x="680322" y="2336872"/>
            <a:ext cx="7288022" cy="4521127"/>
          </a:xfrm>
        </p:spPr>
        <p:txBody>
          <a:bodyPr>
            <a:normAutofit fontScale="77500" lnSpcReduction="20000"/>
          </a:bodyPr>
          <a:lstStyle/>
          <a:p>
            <a:r>
              <a:rPr lang="en-US" dirty="0"/>
              <a:t>The finished project starts the construction of the house directly. Stages of construction of the house include the breakdown of the plot, land works, the installation of the foundation, the erection of walls, partitions and ceilings, installation of the roof, interior and exterior decoration. Each stage has its own peculiarities.</a:t>
            </a:r>
          </a:p>
          <a:p>
            <a:endParaRPr lang="en-US" dirty="0"/>
          </a:p>
          <a:p>
            <a:r>
              <a:rPr lang="en-US" dirty="0"/>
              <a:t>Land division and land </a:t>
            </a:r>
            <a:r>
              <a:rPr lang="en-US" dirty="0" smtClean="0"/>
              <a:t>works</a:t>
            </a:r>
          </a:p>
          <a:p>
            <a:r>
              <a:rPr lang="en-US" dirty="0"/>
              <a:t>The layout of the site should indicate the location of the house, outbuildings, septic tanks, wells. Divide the infield into a residential area, a sitting area, a garden, mark out where the tracks will be held, flower beds, a car park. Our firm can provide assistance with landscape design.</a:t>
            </a:r>
          </a:p>
          <a:p>
            <a:r>
              <a:rPr lang="en-US" dirty="0"/>
              <a:t>When planning the site should provide communications, device drainage system. Land work consists of digging trenches for laying underground communications for the home and preparing the site for the construction of the cottage. Work is also being done on the installation of septic tank, water intake, drainage and treatment systems.</a:t>
            </a:r>
          </a:p>
        </p:txBody>
      </p:sp>
      <p:pic>
        <p:nvPicPr>
          <p:cNvPr id="4" name="Рисунок 3"/>
          <p:cNvPicPr>
            <a:picLocks noChangeAspect="1"/>
          </p:cNvPicPr>
          <p:nvPr/>
        </p:nvPicPr>
        <p:blipFill>
          <a:blip r:embed="rId2"/>
          <a:stretch>
            <a:fillRect/>
          </a:stretch>
        </p:blipFill>
        <p:spPr>
          <a:xfrm>
            <a:off x="8137615" y="2461798"/>
            <a:ext cx="3409951" cy="3602497"/>
          </a:xfrm>
          <a:prstGeom prst="rect">
            <a:avLst/>
          </a:prstGeom>
        </p:spPr>
      </p:pic>
    </p:spTree>
    <p:extLst>
      <p:ext uri="{BB962C8B-B14F-4D97-AF65-F5344CB8AC3E}">
        <p14:creationId xmlns:p14="http://schemas.microsoft.com/office/powerpoint/2010/main" val="967141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The foundation device</a:t>
            </a:r>
          </a:p>
        </p:txBody>
      </p:sp>
      <p:sp>
        <p:nvSpPr>
          <p:cNvPr id="3" name="Объект 2"/>
          <p:cNvSpPr>
            <a:spLocks noGrp="1"/>
          </p:cNvSpPr>
          <p:nvPr>
            <p:ph idx="1"/>
          </p:nvPr>
        </p:nvSpPr>
        <p:spPr>
          <a:xfrm>
            <a:off x="680321" y="2481943"/>
            <a:ext cx="7026765" cy="4153988"/>
          </a:xfrm>
        </p:spPr>
        <p:txBody>
          <a:bodyPr>
            <a:normAutofit fontScale="85000" lnSpcReduction="20000"/>
          </a:bodyPr>
          <a:lstStyle/>
          <a:p>
            <a:r>
              <a:rPr lang="en-US" dirty="0"/>
              <a:t>The foundation is selected depending on the soil properties and the future structure. It is the basis of the house, so it must withstand heavy loads. The higher the house, the more powerful the foundation of life should be. It is best to entrust this work to professionals, as any mistake in the construction of the foundation can lead to irreparable consequences.</a:t>
            </a:r>
          </a:p>
          <a:p>
            <a:endParaRPr lang="en-US" dirty="0"/>
          </a:p>
          <a:p>
            <a:r>
              <a:rPr lang="en-US" dirty="0"/>
              <a:t>You can save on the foundation by using aerated concrete, foam concrete or ceramic blocks for the walls. These are lightweight materials and do not require a strong foundation. The concrete foundation must be supported to gain strength and cannot be loaded at this time. In time, it takes up to two months. Before the walls are erected, the waterproofing of the foundation is carried out.</a:t>
            </a:r>
          </a:p>
        </p:txBody>
      </p:sp>
      <p:pic>
        <p:nvPicPr>
          <p:cNvPr id="4" name="Рисунок 3"/>
          <p:cNvPicPr>
            <a:picLocks noChangeAspect="1"/>
          </p:cNvPicPr>
          <p:nvPr/>
        </p:nvPicPr>
        <p:blipFill>
          <a:blip r:embed="rId2"/>
          <a:stretch>
            <a:fillRect/>
          </a:stretch>
        </p:blipFill>
        <p:spPr>
          <a:xfrm>
            <a:off x="7707086" y="1658983"/>
            <a:ext cx="4256110" cy="4608058"/>
          </a:xfrm>
          <a:prstGeom prst="rect">
            <a:avLst/>
          </a:prstGeom>
        </p:spPr>
      </p:pic>
    </p:spTree>
    <p:extLst>
      <p:ext uri="{BB962C8B-B14F-4D97-AF65-F5344CB8AC3E}">
        <p14:creationId xmlns:p14="http://schemas.microsoft.com/office/powerpoint/2010/main" val="39500631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Construction of walls, partitions and ceilings</a:t>
            </a:r>
          </a:p>
        </p:txBody>
      </p:sp>
      <p:sp>
        <p:nvSpPr>
          <p:cNvPr id="3" name="Объект 2"/>
          <p:cNvSpPr>
            <a:spLocks noGrp="1"/>
          </p:cNvSpPr>
          <p:nvPr>
            <p:ph idx="1"/>
          </p:nvPr>
        </p:nvSpPr>
        <p:spPr>
          <a:xfrm>
            <a:off x="4454435" y="2076994"/>
            <a:ext cx="7393576" cy="4441372"/>
          </a:xfrm>
        </p:spPr>
        <p:txBody>
          <a:bodyPr>
            <a:normAutofit/>
          </a:bodyPr>
          <a:lstStyle/>
          <a:p>
            <a:r>
              <a:rPr lang="en-US" dirty="0"/>
              <a:t>After the basic works, the gradual construction of a private house involves the erection of walls. For comfortable living in the house, the walls should be strong and warm. It is important to choose the right material. Previously, brick was the most popular material, but nowadays there are new technologies that make it possible to build low-cost energy-efficient homes. During the erection of the walls, thermal, sound and vapor insulation is performed, which improves the performance of the house. Ceilings and interior partitions are installed simultaneously with the walls.</a:t>
            </a:r>
          </a:p>
        </p:txBody>
      </p:sp>
      <p:pic>
        <p:nvPicPr>
          <p:cNvPr id="4" name="Рисунок 3"/>
          <p:cNvPicPr>
            <a:picLocks noChangeAspect="1"/>
          </p:cNvPicPr>
          <p:nvPr/>
        </p:nvPicPr>
        <p:blipFill>
          <a:blip r:embed="rId2"/>
          <a:stretch>
            <a:fillRect/>
          </a:stretch>
        </p:blipFill>
        <p:spPr>
          <a:xfrm>
            <a:off x="130629" y="1729622"/>
            <a:ext cx="4153989" cy="2319854"/>
          </a:xfrm>
          <a:prstGeom prst="rect">
            <a:avLst/>
          </a:prstGeom>
        </p:spPr>
      </p:pic>
      <p:pic>
        <p:nvPicPr>
          <p:cNvPr id="5" name="Рисунок 4"/>
          <p:cNvPicPr>
            <a:picLocks noChangeAspect="1"/>
          </p:cNvPicPr>
          <p:nvPr/>
        </p:nvPicPr>
        <p:blipFill>
          <a:blip r:embed="rId3"/>
          <a:stretch>
            <a:fillRect/>
          </a:stretch>
        </p:blipFill>
        <p:spPr>
          <a:xfrm>
            <a:off x="371205" y="3944931"/>
            <a:ext cx="4213859" cy="2816263"/>
          </a:xfrm>
          <a:prstGeom prst="rect">
            <a:avLst/>
          </a:prstGeom>
        </p:spPr>
      </p:pic>
    </p:spTree>
    <p:extLst>
      <p:ext uri="{BB962C8B-B14F-4D97-AF65-F5344CB8AC3E}">
        <p14:creationId xmlns:p14="http://schemas.microsoft.com/office/powerpoint/2010/main" val="8019259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Internal and external finishing</a:t>
            </a:r>
          </a:p>
        </p:txBody>
      </p:sp>
      <p:sp>
        <p:nvSpPr>
          <p:cNvPr id="3" name="Объект 2"/>
          <p:cNvSpPr>
            <a:spLocks noGrp="1"/>
          </p:cNvSpPr>
          <p:nvPr>
            <p:ph idx="1"/>
          </p:nvPr>
        </p:nvSpPr>
        <p:spPr>
          <a:xfrm>
            <a:off x="680322" y="2194560"/>
            <a:ext cx="7235770" cy="3741629"/>
          </a:xfrm>
        </p:spPr>
        <p:txBody>
          <a:bodyPr>
            <a:normAutofit lnSpcReduction="10000"/>
          </a:bodyPr>
          <a:lstStyle/>
          <a:p>
            <a:r>
              <a:rPr lang="en-US" dirty="0"/>
              <a:t>When walls, partitions and ceilings are built, doors and windows are installed. After that, external and internal processing is performed. The construction market is represented by a wide range of finishing materials. There is an opportunity to realize any fantasies and wishes, it all depends on tastes and financial possibilities. It is best to use natural materials. But nowadays, there are a large number of building materials that are indistinguishable from natural ones, and they are cheaper and environmentally friendly.</a:t>
            </a:r>
          </a:p>
        </p:txBody>
      </p:sp>
      <p:pic>
        <p:nvPicPr>
          <p:cNvPr id="4" name="Рисунок 3"/>
          <p:cNvPicPr>
            <a:picLocks noChangeAspect="1"/>
          </p:cNvPicPr>
          <p:nvPr/>
        </p:nvPicPr>
        <p:blipFill>
          <a:blip r:embed="rId2"/>
          <a:stretch>
            <a:fillRect/>
          </a:stretch>
        </p:blipFill>
        <p:spPr>
          <a:xfrm>
            <a:off x="7819869" y="2030108"/>
            <a:ext cx="4067332" cy="3718832"/>
          </a:xfrm>
          <a:prstGeom prst="rect">
            <a:avLst/>
          </a:prstGeom>
        </p:spPr>
      </p:pic>
    </p:spTree>
    <p:extLst>
      <p:ext uri="{BB962C8B-B14F-4D97-AF65-F5344CB8AC3E}">
        <p14:creationId xmlns:p14="http://schemas.microsoft.com/office/powerpoint/2010/main" val="31352528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13510" y="705394"/>
            <a:ext cx="9941484" cy="5217732"/>
          </a:xfrm>
        </p:spPr>
        <p:txBody>
          <a:bodyPr/>
          <a:lstStyle/>
          <a:p>
            <a:r>
              <a:rPr lang="en-US" dirty="0"/>
              <a:t>At the final stage, all communications, equipment and equipment, installation of furniture and internal improvement of the house are made. After completion of all work the house is put into operation</a:t>
            </a:r>
          </a:p>
        </p:txBody>
      </p:sp>
      <p:pic>
        <p:nvPicPr>
          <p:cNvPr id="4" name="Рисунок 3"/>
          <p:cNvPicPr>
            <a:picLocks noChangeAspect="1"/>
          </p:cNvPicPr>
          <p:nvPr/>
        </p:nvPicPr>
        <p:blipFill>
          <a:blip r:embed="rId2"/>
          <a:stretch>
            <a:fillRect/>
          </a:stretch>
        </p:blipFill>
        <p:spPr>
          <a:xfrm>
            <a:off x="313510" y="1854517"/>
            <a:ext cx="5991225" cy="4429125"/>
          </a:xfrm>
          <a:prstGeom prst="rect">
            <a:avLst/>
          </a:prstGeom>
        </p:spPr>
      </p:pic>
      <p:pic>
        <p:nvPicPr>
          <p:cNvPr id="5" name="Рисунок 4"/>
          <p:cNvPicPr>
            <a:picLocks noChangeAspect="1"/>
          </p:cNvPicPr>
          <p:nvPr/>
        </p:nvPicPr>
        <p:blipFill>
          <a:blip r:embed="rId3"/>
          <a:stretch>
            <a:fillRect/>
          </a:stretch>
        </p:blipFill>
        <p:spPr>
          <a:xfrm>
            <a:off x="6304735" y="2996726"/>
            <a:ext cx="5124212" cy="3660151"/>
          </a:xfrm>
          <a:prstGeom prst="rect">
            <a:avLst/>
          </a:prstGeom>
        </p:spPr>
      </p:pic>
    </p:spTree>
    <p:extLst>
      <p:ext uri="{BB962C8B-B14F-4D97-AF65-F5344CB8AC3E}">
        <p14:creationId xmlns:p14="http://schemas.microsoft.com/office/powerpoint/2010/main" val="16581859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dirty="0"/>
              <a:t>How long can I build a house</a:t>
            </a:r>
          </a:p>
        </p:txBody>
      </p:sp>
      <p:sp>
        <p:nvSpPr>
          <p:cNvPr id="3" name="Объект 2"/>
          <p:cNvSpPr>
            <a:spLocks noGrp="1"/>
          </p:cNvSpPr>
          <p:nvPr>
            <p:ph idx="1"/>
          </p:nvPr>
        </p:nvSpPr>
        <p:spPr>
          <a:xfrm>
            <a:off x="0" y="2063931"/>
            <a:ext cx="11861073" cy="4663440"/>
          </a:xfrm>
        </p:spPr>
        <p:txBody>
          <a:bodyPr/>
          <a:lstStyle/>
          <a:p>
            <a:r>
              <a:rPr lang="en-US" dirty="0"/>
              <a:t>This important parameter depends on: the applied construction technology; project complexity; the availability of communications; remoteness of the building from the city; professionalism of the construction team; financial opportunities of the owner. Each of these factors directly affects the overall pace of construction. For example, a wooden house is built much faster than a brick house: the first from 4 to 10 months, and the second from 6 to 15 months.</a:t>
            </a:r>
          </a:p>
        </p:txBody>
      </p:sp>
      <p:pic>
        <p:nvPicPr>
          <p:cNvPr id="4" name="Рисунок 3"/>
          <p:cNvPicPr>
            <a:picLocks noChangeAspect="1"/>
          </p:cNvPicPr>
          <p:nvPr/>
        </p:nvPicPr>
        <p:blipFill>
          <a:blip r:embed="rId2"/>
          <a:stretch>
            <a:fillRect/>
          </a:stretch>
        </p:blipFill>
        <p:spPr>
          <a:xfrm>
            <a:off x="303167" y="4209098"/>
            <a:ext cx="3903073" cy="2269094"/>
          </a:xfrm>
          <a:prstGeom prst="rect">
            <a:avLst/>
          </a:prstGeom>
        </p:spPr>
      </p:pic>
      <p:pic>
        <p:nvPicPr>
          <p:cNvPr id="5" name="Рисунок 4"/>
          <p:cNvPicPr>
            <a:picLocks noChangeAspect="1"/>
          </p:cNvPicPr>
          <p:nvPr/>
        </p:nvPicPr>
        <p:blipFill>
          <a:blip r:embed="rId3"/>
          <a:stretch>
            <a:fillRect/>
          </a:stretch>
        </p:blipFill>
        <p:spPr>
          <a:xfrm>
            <a:off x="7942899" y="4209098"/>
            <a:ext cx="3425252" cy="2286000"/>
          </a:xfrm>
          <a:prstGeom prst="rect">
            <a:avLst/>
          </a:prstGeom>
        </p:spPr>
      </p:pic>
      <p:pic>
        <p:nvPicPr>
          <p:cNvPr id="6" name="Рисунок 5"/>
          <p:cNvPicPr>
            <a:picLocks noChangeAspect="1"/>
          </p:cNvPicPr>
          <p:nvPr/>
        </p:nvPicPr>
        <p:blipFill>
          <a:blip r:embed="rId4"/>
          <a:stretch>
            <a:fillRect/>
          </a:stretch>
        </p:blipFill>
        <p:spPr>
          <a:xfrm>
            <a:off x="4340707" y="4356343"/>
            <a:ext cx="3467724" cy="2600793"/>
          </a:xfrm>
          <a:prstGeom prst="rect">
            <a:avLst/>
          </a:prstGeom>
        </p:spPr>
      </p:pic>
    </p:spTree>
    <p:extLst>
      <p:ext uri="{BB962C8B-B14F-4D97-AF65-F5344CB8AC3E}">
        <p14:creationId xmlns:p14="http://schemas.microsoft.com/office/powerpoint/2010/main" val="3406924133"/>
      </p:ext>
    </p:extLst>
  </p:cSld>
  <p:clrMapOvr>
    <a:masterClrMapping/>
  </p:clrMapOvr>
</p:sld>
</file>

<file path=ppt/theme/theme1.xml><?xml version="1.0" encoding="utf-8"?>
<a:theme xmlns:a="http://schemas.openxmlformats.org/drawingml/2006/main" name="Берлин">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C0CBE056-4EF4-4D92-969E-947779DA7AAA}"/>
    </a:ext>
  </a:extLst>
</a:theme>
</file>

<file path=docProps/app.xml><?xml version="1.0" encoding="utf-8"?>
<Properties xmlns="http://schemas.openxmlformats.org/officeDocument/2006/extended-properties" xmlns:vt="http://schemas.openxmlformats.org/officeDocument/2006/docPropsVTypes">
  <Template>TM04033917[[fn=Берлин]]</Template>
  <TotalTime>17</TotalTime>
  <Words>893</Words>
  <Application>Microsoft Office PowerPoint</Application>
  <PresentationFormat>Широкоэкранный</PresentationFormat>
  <Paragraphs>34</Paragraphs>
  <Slides>10</Slides>
  <Notes>0</Notes>
  <HiddenSlides>0</HiddenSlides>
  <MMClips>0</MMClips>
  <ScaleCrop>false</ScaleCrop>
  <HeadingPairs>
    <vt:vector size="6" baseType="variant">
      <vt:variant>
        <vt:lpstr>Использованные шрифты</vt:lpstr>
      </vt:variant>
      <vt:variant>
        <vt:i4>2</vt:i4>
      </vt:variant>
      <vt:variant>
        <vt:lpstr>Тема</vt:lpstr>
      </vt:variant>
      <vt:variant>
        <vt:i4>1</vt:i4>
      </vt:variant>
      <vt:variant>
        <vt:lpstr>Заголовки слайдов</vt:lpstr>
      </vt:variant>
      <vt:variant>
        <vt:i4>10</vt:i4>
      </vt:variant>
    </vt:vector>
  </HeadingPairs>
  <TitlesOfParts>
    <vt:vector size="13" baseType="lpstr">
      <vt:lpstr>Arial</vt:lpstr>
      <vt:lpstr>Trebuchet MS</vt:lpstr>
      <vt:lpstr>Берлин</vt:lpstr>
      <vt:lpstr>Stages of home construction</vt:lpstr>
      <vt:lpstr>Choice and acquisition of land for construction</vt:lpstr>
      <vt:lpstr>Designing and processing of permits</vt:lpstr>
      <vt:lpstr>Construction of a cottage</vt:lpstr>
      <vt:lpstr>The foundation device</vt:lpstr>
      <vt:lpstr>Construction of walls, partitions and ceilings</vt:lpstr>
      <vt:lpstr>Internal and external finishing</vt:lpstr>
      <vt:lpstr>Презентация PowerPoint</vt:lpstr>
      <vt:lpstr>How long can I build a house</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Stages of home construction</dc:title>
  <dc:creator>Dasha Momotyuk</dc:creator>
  <cp:lastModifiedBy>Dasha Momotyuk</cp:lastModifiedBy>
  <cp:revision>2</cp:revision>
  <dcterms:created xsi:type="dcterms:W3CDTF">2020-03-25T14:55:54Z</dcterms:created>
  <dcterms:modified xsi:type="dcterms:W3CDTF">2020-03-25T15:12:57Z</dcterms:modified>
</cp:coreProperties>
</file>