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94" r:id="rId4"/>
    <p:sldId id="298" r:id="rId5"/>
    <p:sldId id="295" r:id="rId6"/>
    <p:sldId id="297" r:id="rId7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96600"/>
    <a:srgbClr val="FF9900"/>
    <a:srgbClr val="FFFF00"/>
    <a:srgbClr val="0000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42" autoAdjust="0"/>
    <p:restoredTop sz="94631" autoAdjust="0"/>
  </p:normalViewPr>
  <p:slideViewPr>
    <p:cSldViewPr>
      <p:cViewPr varScale="1">
        <p:scale>
          <a:sx n="80" d="100"/>
          <a:sy n="80" d="100"/>
        </p:scale>
        <p:origin x="108" y="6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uk-UA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uk-UA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/>
              <a:t>Образец текста</a:t>
            </a:r>
          </a:p>
          <a:p>
            <a:pPr lvl="1"/>
            <a:r>
              <a:rPr lang="uk-UA"/>
              <a:t>Второй уровень</a:t>
            </a:r>
          </a:p>
          <a:p>
            <a:pPr lvl="2"/>
            <a:r>
              <a:rPr lang="uk-UA"/>
              <a:t>Третий уровень</a:t>
            </a:r>
          </a:p>
          <a:p>
            <a:pPr lvl="3"/>
            <a:r>
              <a:rPr lang="uk-UA"/>
              <a:t>Четвертый уровень</a:t>
            </a:r>
          </a:p>
          <a:p>
            <a:pPr lvl="4"/>
            <a:r>
              <a:rPr lang="uk-UA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uk-UA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40185D3-08B0-4CF4-9D66-43490F176D91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826094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D22D0F-7142-4242-90B5-CF9376C2A99E}" type="slidenum">
              <a:rPr lang="uk-UA"/>
              <a:pPr/>
              <a:t>1</a:t>
            </a:fld>
            <a:endParaRPr lang="uk-UA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CA7D89-FEB5-4443-93EA-CC89FACA7859}" type="slidenum">
              <a:rPr lang="uk-UA"/>
              <a:pPr/>
              <a:t>2</a:t>
            </a:fld>
            <a:endParaRPr lang="uk-UA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CA7D89-FEB5-4443-93EA-CC89FACA7859}" type="slidenum">
              <a:rPr lang="uk-UA"/>
              <a:pPr/>
              <a:t>3</a:t>
            </a:fld>
            <a:endParaRPr lang="uk-UA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CA7D89-FEB5-4443-93EA-CC89FACA7859}" type="slidenum">
              <a:rPr lang="uk-UA"/>
              <a:pPr/>
              <a:t>4</a:t>
            </a:fld>
            <a:endParaRPr lang="uk-UA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CA7D89-FEB5-4443-93EA-CC89FACA7859}" type="slidenum">
              <a:rPr lang="uk-UA"/>
              <a:pPr/>
              <a:t>5</a:t>
            </a:fld>
            <a:endParaRPr lang="uk-UA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CA7D89-FEB5-4443-93EA-CC89FACA7859}" type="slidenum">
              <a:rPr lang="uk-UA"/>
              <a:pPr/>
              <a:t>6</a:t>
            </a:fld>
            <a:endParaRPr lang="uk-UA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2011 рік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8D0B51-CA7C-4FF2-A8F1-4DA11E62E180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6603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2011 рік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56EFEC-A5EC-4C39-97F1-C786B3C62B93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0522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2011 рік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DA15B0-C3B2-4072-A27E-537A09188C41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9109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2011 рік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AC9C1-C66F-4D6D-9444-DED322331292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9402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2011 рік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D4C7DD-0388-427C-B01E-C46DF17E7D96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3475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2011 рік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B198FA-9F29-4DCA-AB15-B6CA428871DF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87646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2011 рік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0807DB-1AE0-44E5-8399-0EF5B6A0FBF0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2637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2011 рік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DB54A1-C3FF-4F21-902B-F38919C1A78E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6677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2011 рік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963B18-E761-45DE-B75D-0ECF5868A2B9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4481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2011 рік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CE8B97-7737-470D-B495-9461ADAF83A6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4760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2011 рік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747E04-C18E-4545-BBB7-2CD1D9CAB90A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9519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/>
              <a:t>Образец текста</a:t>
            </a:r>
          </a:p>
          <a:p>
            <a:pPr lvl="1"/>
            <a:r>
              <a:rPr lang="uk-UA"/>
              <a:t>Второй уровень</a:t>
            </a:r>
          </a:p>
          <a:p>
            <a:pPr lvl="2"/>
            <a:r>
              <a:rPr lang="uk-UA"/>
              <a:t>Третий уровень</a:t>
            </a:r>
          </a:p>
          <a:p>
            <a:pPr lvl="3"/>
            <a:r>
              <a:rPr lang="uk-UA"/>
              <a:t>Четвертый уровень</a:t>
            </a:r>
          </a:p>
          <a:p>
            <a:pPr lvl="4"/>
            <a:r>
              <a:rPr lang="uk-UA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uk-U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uk-UA"/>
              <a:t>2011 рік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43B231E-F422-4625-BAEE-66F913AD405B}" type="slidenum">
              <a:rPr lang="uk-UA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oleObject" Target="../embeddings/oleObject4.bin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2011 рік</a:t>
            </a: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765175"/>
            <a:ext cx="9144000" cy="6092825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100000">
                <a:srgbClr val="8DB4FB"/>
              </a:gs>
            </a:gsLst>
            <a:lin ang="27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b="1"/>
          </a:p>
        </p:txBody>
      </p:sp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0" y="65088"/>
            <a:ext cx="9144000" cy="663575"/>
            <a:chOff x="0" y="28"/>
            <a:chExt cx="5760" cy="486"/>
          </a:xfrm>
        </p:grpSpPr>
        <p:grpSp>
          <p:nvGrpSpPr>
            <p:cNvPr id="3076" name="Group 4"/>
            <p:cNvGrpSpPr>
              <a:grpSpLocks/>
            </p:cNvGrpSpPr>
            <p:nvPr/>
          </p:nvGrpSpPr>
          <p:grpSpPr bwMode="auto">
            <a:xfrm>
              <a:off x="0" y="487"/>
              <a:ext cx="5760" cy="27"/>
              <a:chOff x="0" y="346"/>
              <a:chExt cx="5760" cy="27"/>
            </a:xfrm>
          </p:grpSpPr>
          <p:sp>
            <p:nvSpPr>
              <p:cNvPr id="3077" name="Line 5"/>
              <p:cNvSpPr>
                <a:spLocks noChangeShapeType="1"/>
              </p:cNvSpPr>
              <p:nvPr/>
            </p:nvSpPr>
            <p:spPr bwMode="auto">
              <a:xfrm>
                <a:off x="0" y="346"/>
                <a:ext cx="5760" cy="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078" name="Line 6"/>
              <p:cNvSpPr>
                <a:spLocks noChangeShapeType="1"/>
              </p:cNvSpPr>
              <p:nvPr/>
            </p:nvSpPr>
            <p:spPr bwMode="auto">
              <a:xfrm>
                <a:off x="0" y="373"/>
                <a:ext cx="5760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</p:grpSp>
        <p:graphicFrame>
          <p:nvGraphicFramePr>
            <p:cNvPr id="3079" name="Object 7"/>
            <p:cNvGraphicFramePr>
              <a:graphicFrameLocks noChangeAspect="1"/>
            </p:cNvGraphicFramePr>
            <p:nvPr/>
          </p:nvGraphicFramePr>
          <p:xfrm>
            <a:off x="68" y="28"/>
            <a:ext cx="314" cy="4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тография Photo Editor" r:id="rId3" imgW="1409897" imgH="1952898" progId="MSPhotoEd.3">
                    <p:embed/>
                  </p:oleObj>
                </mc:Choice>
                <mc:Fallback>
                  <p:oleObj name="Фотография Photo Editor" r:id="rId3" imgW="1409897" imgH="1952898" progId="MSPhotoEd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" y="28"/>
                          <a:ext cx="314" cy="4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611188" y="0"/>
            <a:ext cx="85328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lnSpc>
                <a:spcPct val="75000"/>
              </a:lnSpc>
            </a:pPr>
            <a:r>
              <a:rPr lang="uk-UA" sz="2000" b="1" dirty="0">
                <a:solidFill>
                  <a:srgbClr val="CC0000"/>
                </a:solidFill>
                <a:latin typeface="Times New Roman" pitchFamily="18" charset="0"/>
              </a:rPr>
              <a:t>Національний університет біоресурсів і природокористування України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0" y="2420938"/>
            <a:ext cx="914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ru-RU"/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0" y="2420938"/>
            <a:ext cx="914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57187" y="2967335"/>
            <a:ext cx="85522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kern="10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Винахідник-електротехнік</a:t>
            </a:r>
            <a:endParaRPr lang="uk-UA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305594" y="5270500"/>
            <a:ext cx="85328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just">
              <a:lnSpc>
                <a:spcPct val="75000"/>
              </a:lnSpc>
            </a:pPr>
            <a:r>
              <a:rPr lang="uk-UA" dirty="0">
                <a:latin typeface="Times New Roman" pitchFamily="18" charset="0"/>
              </a:rPr>
              <a:t>Керівник, доцент кафедри</a:t>
            </a:r>
          </a:p>
          <a:p>
            <a:pPr algn="just">
              <a:lnSpc>
                <a:spcPct val="75000"/>
              </a:lnSpc>
            </a:pPr>
            <a:r>
              <a:rPr lang="uk-UA" dirty="0">
                <a:latin typeface="Times New Roman" pitchFamily="18" charset="0"/>
              </a:rPr>
              <a:t>електропостачання ім. проф. В.М. </a:t>
            </a:r>
            <a:r>
              <a:rPr lang="uk-UA" dirty="0" err="1">
                <a:latin typeface="Times New Roman" pitchFamily="18" charset="0"/>
              </a:rPr>
              <a:t>Синькова</a:t>
            </a:r>
            <a:r>
              <a:rPr lang="uk-UA" dirty="0">
                <a:latin typeface="Times New Roman" pitchFamily="18" charset="0"/>
              </a:rPr>
              <a:t>, </a:t>
            </a:r>
            <a:r>
              <a:rPr lang="uk-UA" dirty="0" err="1">
                <a:latin typeface="Times New Roman" pitchFamily="18" charset="0"/>
              </a:rPr>
              <a:t>к.т.н</a:t>
            </a:r>
            <a:r>
              <a:rPr lang="uk-UA" dirty="0">
                <a:latin typeface="Times New Roman" pitchFamily="18" charset="0"/>
              </a:rPr>
              <a:t>.  	    	         Петренко А.В.</a:t>
            </a:r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98C156B9-EDEF-4166-2B5D-0C2DD2133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535965"/>
            <a:ext cx="85328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lnSpc>
                <a:spcPct val="75000"/>
              </a:lnSpc>
            </a:pPr>
            <a:r>
              <a:rPr lang="uk-UA" dirty="0">
                <a:latin typeface="Times New Roman" pitchFamily="18" charset="0"/>
              </a:rPr>
              <a:t>СТУДЕНТСЬКИЙ НАУКОВИЙ ГУРТОК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2011 рік</a:t>
            </a: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765175"/>
            <a:ext cx="9144000" cy="6092825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100000">
                <a:srgbClr val="8DB4FB"/>
              </a:gs>
            </a:gsLst>
            <a:lin ang="27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b="1"/>
          </a:p>
        </p:txBody>
      </p:sp>
      <p:grpSp>
        <p:nvGrpSpPr>
          <p:cNvPr id="10243" name="Group 3"/>
          <p:cNvGrpSpPr>
            <a:grpSpLocks/>
          </p:cNvGrpSpPr>
          <p:nvPr/>
        </p:nvGrpSpPr>
        <p:grpSpPr bwMode="auto">
          <a:xfrm>
            <a:off x="0" y="65088"/>
            <a:ext cx="9144000" cy="663575"/>
            <a:chOff x="0" y="28"/>
            <a:chExt cx="5760" cy="486"/>
          </a:xfrm>
        </p:grpSpPr>
        <p:grpSp>
          <p:nvGrpSpPr>
            <p:cNvPr id="10244" name="Group 4"/>
            <p:cNvGrpSpPr>
              <a:grpSpLocks/>
            </p:cNvGrpSpPr>
            <p:nvPr/>
          </p:nvGrpSpPr>
          <p:grpSpPr bwMode="auto">
            <a:xfrm>
              <a:off x="0" y="487"/>
              <a:ext cx="5760" cy="27"/>
              <a:chOff x="0" y="346"/>
              <a:chExt cx="5760" cy="27"/>
            </a:xfrm>
          </p:grpSpPr>
          <p:sp>
            <p:nvSpPr>
              <p:cNvPr id="10245" name="Line 5"/>
              <p:cNvSpPr>
                <a:spLocks noChangeShapeType="1"/>
              </p:cNvSpPr>
              <p:nvPr/>
            </p:nvSpPr>
            <p:spPr bwMode="auto">
              <a:xfrm>
                <a:off x="0" y="346"/>
                <a:ext cx="5760" cy="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0246" name="Line 6"/>
              <p:cNvSpPr>
                <a:spLocks noChangeShapeType="1"/>
              </p:cNvSpPr>
              <p:nvPr/>
            </p:nvSpPr>
            <p:spPr bwMode="auto">
              <a:xfrm>
                <a:off x="0" y="373"/>
                <a:ext cx="5760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</p:grpSp>
        <p:graphicFrame>
          <p:nvGraphicFramePr>
            <p:cNvPr id="10247" name="Object 7"/>
            <p:cNvGraphicFramePr>
              <a:graphicFrameLocks noChangeAspect="1"/>
            </p:cNvGraphicFramePr>
            <p:nvPr/>
          </p:nvGraphicFramePr>
          <p:xfrm>
            <a:off x="68" y="28"/>
            <a:ext cx="314" cy="4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тография Photo Editor" r:id="rId3" imgW="1409897" imgH="1952898" progId="MSPhotoEd.3">
                    <p:embed/>
                  </p:oleObj>
                </mc:Choice>
                <mc:Fallback>
                  <p:oleObj name="Фотография Photo Editor" r:id="rId3" imgW="1409897" imgH="1952898" progId="MSPhotoEd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" y="28"/>
                          <a:ext cx="314" cy="4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611188" y="0"/>
            <a:ext cx="85328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lnSpc>
                <a:spcPct val="75000"/>
              </a:lnSpc>
            </a:pPr>
            <a:r>
              <a:rPr lang="uk-UA" sz="2000" b="1">
                <a:solidFill>
                  <a:srgbClr val="CC0000"/>
                </a:solidFill>
                <a:latin typeface="Times New Roman" pitchFamily="18" charset="0"/>
              </a:rPr>
              <a:t>Національний університет біоресурсів і природокористування України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0" y="4437063"/>
            <a:ext cx="914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ru-RU"/>
          </a:p>
        </p:txBody>
      </p:sp>
      <p:sp>
        <p:nvSpPr>
          <p:cNvPr id="3" name="Rectangle 18"/>
          <p:cNvSpPr>
            <a:spLocks noChangeArrowheads="1"/>
          </p:cNvSpPr>
          <p:nvPr/>
        </p:nvSpPr>
        <p:spPr bwMode="auto">
          <a:xfrm>
            <a:off x="205753" y="729031"/>
            <a:ext cx="885698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793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Студентський науковий гурток</a:t>
            </a:r>
            <a:endParaRPr kumimoji="0" lang="uk-UA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793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uk-U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Винахідник – електротехнік</a:t>
            </a:r>
            <a:r>
              <a:rPr kumimoji="0" lang="uk-UA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uk-UA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79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0310AD-2FDD-6272-5872-EF5CC07F7F31}"/>
              </a:ext>
            </a:extLst>
          </p:cNvPr>
          <p:cNvSpPr txBox="1"/>
          <p:nvPr/>
        </p:nvSpPr>
        <p:spPr>
          <a:xfrm>
            <a:off x="196262" y="1344244"/>
            <a:ext cx="8712968" cy="50285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Наукова спрямованість гуртка: проведення досліджень електротехнічних систем і комплексів з метою виявлення нових закономірностей, що можуть бути використані при створенні винаходів, написанні статей, тез доповідей для участі у конференціях.</a:t>
            </a:r>
          </a:p>
          <a:p>
            <a:pPr indent="360363" algn="just">
              <a:lnSpc>
                <a:spcPct val="150000"/>
              </a:lnSpc>
            </a:pP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60363" algn="just">
              <a:lnSpc>
                <a:spcPct val="150000"/>
              </a:lnSpc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засіданнях студентського наукового гуртка розглядаються такі теми:</a:t>
            </a:r>
          </a:p>
          <a:p>
            <a:pPr lvl="0" indent="360363" algn="just">
              <a:lnSpc>
                <a:spcPct val="150000"/>
              </a:lnSpc>
              <a:buSzPts val="1100"/>
              <a:buFont typeface="+mj-lt"/>
              <a:buAutoNum type="arabicPeriod"/>
              <a:tabLst>
                <a:tab pos="180340" algn="l"/>
              </a:tabLs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Ознайомлення з системою інтелектуальної власності в Україні.</a:t>
            </a:r>
          </a:p>
          <a:p>
            <a:pPr lvl="0" indent="360363" algn="just">
              <a:lnSpc>
                <a:spcPct val="150000"/>
              </a:lnSpc>
              <a:buSzPts val="1100"/>
              <a:buFont typeface="+mj-lt"/>
              <a:buAutoNum type="arabicPeriod"/>
              <a:tabLst>
                <a:tab pos="180340" algn="l"/>
              </a:tabLs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Ознайомлення з патентною інформацією та документацією.</a:t>
            </a:r>
          </a:p>
          <a:p>
            <a:pPr lvl="0" indent="360363" algn="just">
              <a:lnSpc>
                <a:spcPct val="150000"/>
              </a:lnSpc>
              <a:buSzPts val="1100"/>
              <a:buFont typeface="+mj-lt"/>
              <a:buAutoNum type="arabicPeriod"/>
              <a:tabLst>
                <a:tab pos="180340" algn="l"/>
              </a:tabLs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Дослідження процесів в лініях електропередавання напругою 10 кВ.</a:t>
            </a:r>
          </a:p>
          <a:p>
            <a:pPr lvl="0" indent="360363" algn="just">
              <a:lnSpc>
                <a:spcPct val="150000"/>
              </a:lnSpc>
              <a:buSzPts val="1100"/>
              <a:buFont typeface="+mj-lt"/>
              <a:buAutoNum type="arabicPeriod"/>
              <a:tabLst>
                <a:tab pos="180340" algn="l"/>
              </a:tabLs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Дослідження автономної роботи фотоелектричних систем електроживлення.</a:t>
            </a:r>
          </a:p>
          <a:p>
            <a:pPr lvl="0" indent="360363" algn="just">
              <a:lnSpc>
                <a:spcPct val="150000"/>
              </a:lnSpc>
              <a:buSzPts val="1100"/>
              <a:buFont typeface="+mj-lt"/>
              <a:buAutoNum type="arabicPeriod"/>
              <a:tabLst>
                <a:tab pos="180340" algn="l"/>
              </a:tabLs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Дослідження процесів в системі електроприводу токарного верстата.</a:t>
            </a:r>
          </a:p>
          <a:p>
            <a:pPr lvl="0" indent="360363" algn="just">
              <a:lnSpc>
                <a:spcPct val="150000"/>
              </a:lnSpc>
              <a:buSzPts val="1100"/>
              <a:buFont typeface="+mj-lt"/>
              <a:buAutoNum type="arabicPeriod"/>
              <a:tabLst>
                <a:tab pos="180340" algn="l"/>
              </a:tabLs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Підготовка тез доповідей для участі у студентських наукових конференціях. </a:t>
            </a:r>
          </a:p>
          <a:p>
            <a:pPr lvl="0" indent="360363" algn="just">
              <a:lnSpc>
                <a:spcPct val="150000"/>
              </a:lnSpc>
              <a:buSzPts val="1100"/>
              <a:buFont typeface="+mj-lt"/>
              <a:buAutoNum type="arabicPeriod"/>
              <a:tabLst>
                <a:tab pos="180340" algn="l"/>
              </a:tabLs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Формулювання перспективних напрямків розвитку електротехніки.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2011 рік</a:t>
            </a: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765175"/>
            <a:ext cx="9144000" cy="6092825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100000">
                <a:srgbClr val="8DB4FB"/>
              </a:gs>
            </a:gsLst>
            <a:lin ang="27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b="1"/>
          </a:p>
        </p:txBody>
      </p:sp>
      <p:grpSp>
        <p:nvGrpSpPr>
          <p:cNvPr id="10243" name="Group 3"/>
          <p:cNvGrpSpPr>
            <a:grpSpLocks/>
          </p:cNvGrpSpPr>
          <p:nvPr/>
        </p:nvGrpSpPr>
        <p:grpSpPr bwMode="auto">
          <a:xfrm>
            <a:off x="0" y="65088"/>
            <a:ext cx="9144000" cy="663575"/>
            <a:chOff x="0" y="28"/>
            <a:chExt cx="5760" cy="486"/>
          </a:xfrm>
        </p:grpSpPr>
        <p:grpSp>
          <p:nvGrpSpPr>
            <p:cNvPr id="10244" name="Group 4"/>
            <p:cNvGrpSpPr>
              <a:grpSpLocks/>
            </p:cNvGrpSpPr>
            <p:nvPr/>
          </p:nvGrpSpPr>
          <p:grpSpPr bwMode="auto">
            <a:xfrm>
              <a:off x="0" y="487"/>
              <a:ext cx="5760" cy="27"/>
              <a:chOff x="0" y="346"/>
              <a:chExt cx="5760" cy="27"/>
            </a:xfrm>
          </p:grpSpPr>
          <p:sp>
            <p:nvSpPr>
              <p:cNvPr id="10245" name="Line 5"/>
              <p:cNvSpPr>
                <a:spLocks noChangeShapeType="1"/>
              </p:cNvSpPr>
              <p:nvPr/>
            </p:nvSpPr>
            <p:spPr bwMode="auto">
              <a:xfrm>
                <a:off x="0" y="346"/>
                <a:ext cx="5760" cy="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0246" name="Line 6"/>
              <p:cNvSpPr>
                <a:spLocks noChangeShapeType="1"/>
              </p:cNvSpPr>
              <p:nvPr/>
            </p:nvSpPr>
            <p:spPr bwMode="auto">
              <a:xfrm>
                <a:off x="0" y="373"/>
                <a:ext cx="5760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</p:grpSp>
        <p:graphicFrame>
          <p:nvGraphicFramePr>
            <p:cNvPr id="10247" name="Object 7"/>
            <p:cNvGraphicFramePr>
              <a:graphicFrameLocks noChangeAspect="1"/>
            </p:cNvGraphicFramePr>
            <p:nvPr/>
          </p:nvGraphicFramePr>
          <p:xfrm>
            <a:off x="68" y="28"/>
            <a:ext cx="314" cy="4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тография Photo Editor" r:id="rId3" imgW="1409897" imgH="1952898" progId="MSPhotoEd.3">
                    <p:embed/>
                  </p:oleObj>
                </mc:Choice>
                <mc:Fallback>
                  <p:oleObj name="Фотография Photo Editor" r:id="rId3" imgW="1409897" imgH="1952898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" y="28"/>
                          <a:ext cx="314" cy="4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611188" y="0"/>
            <a:ext cx="85328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lnSpc>
                <a:spcPct val="75000"/>
              </a:lnSpc>
            </a:pPr>
            <a:r>
              <a:rPr lang="uk-UA" sz="2000" b="1">
                <a:solidFill>
                  <a:srgbClr val="CC0000"/>
                </a:solidFill>
                <a:latin typeface="Times New Roman" pitchFamily="18" charset="0"/>
              </a:rPr>
              <a:t>Національний університет біоресурсів і природокористування України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0" y="4437063"/>
            <a:ext cx="914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ru-RU"/>
          </a:p>
        </p:txBody>
      </p:sp>
      <p:sp>
        <p:nvSpPr>
          <p:cNvPr id="2" name="Rectangle 18">
            <a:extLst>
              <a:ext uri="{FF2B5EF4-FFF2-40B4-BE49-F238E27FC236}">
                <a16:creationId xmlns:a16="http://schemas.microsoft.com/office/drawing/2014/main" id="{BF03A476-A745-CEBA-A586-1BF491E0E5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128" y="790041"/>
            <a:ext cx="8856983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793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Студентський науковий гурток</a:t>
            </a:r>
            <a:endParaRPr kumimoji="0" lang="uk-UA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793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uk-U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Винахідник – електротехнік</a:t>
            </a:r>
            <a:r>
              <a:rPr kumimoji="0" lang="uk-UA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</a:p>
          <a:p>
            <a:pPr marL="0" marR="0" lvl="0" indent="793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7938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Створені винаходи у співавторстві із студентами:</a:t>
            </a:r>
            <a:endParaRPr kumimoji="0" lang="uk-UA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79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DB5868-7037-4668-4FFD-4AD809F1CE07}"/>
              </a:ext>
            </a:extLst>
          </p:cNvPr>
          <p:cNvSpPr txBox="1"/>
          <p:nvPr/>
        </p:nvSpPr>
        <p:spPr>
          <a:xfrm>
            <a:off x="247239" y="2142355"/>
            <a:ext cx="8717249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Пат.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71575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Україна, МПК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7/0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7/04 (20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06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.01). Вітродвигун з диференційованим кутом атаки лопатей / А.В. Петренко, М.П. Верещак. </a:t>
            </a:r>
          </a:p>
          <a:p>
            <a:pPr marL="342900" indent="-342900" algn="just">
              <a:buAutoNum type="arabicPeriod"/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Патент на КМ 89488 Україна, МПК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H01R 24/00 (2014.01).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Спосіб монтажу електричних розеток, вимикачів та розподільних коробок / А.В. Петренко,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Р.І.Абрамчук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42900" indent="-342900" algn="just">
              <a:buAutoNum type="arabicPeriod"/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Патент на КМ 126027 Україна, МПК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F03G 7/06, F03G 6/06.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Спосіб генерування електроенергії з двигуном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Гінеля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/ В.В.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Козирський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А.В. Петренко, Б.М. Віхоть.</a:t>
            </a:r>
          </a:p>
          <a:p>
            <a:pPr marL="342900" indent="-342900" algn="just">
              <a:buAutoNum type="arabicPeriod"/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Патент на КМ 135139 Україна, МПК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A47G 21/18.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Соломинка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Smart-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трубочка для пиття / В.В.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Козирський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А.В. Петренко, В.М.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Герасимейко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Я.О.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Футорянський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Д.О. Чернишов.</a:t>
            </a:r>
          </a:p>
          <a:p>
            <a:pPr marL="342900" indent="-342900" algn="just">
              <a:buAutoNum type="arabicPeriod"/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Патент на КМ 135470 Україна, МПК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F03G 4/02, F03G 7/06.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Спосіб генерування і накопичення електроенергії з двигуном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Гінеля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/ В.В.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Козирський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А.В. Петренко, Б.М. Віхоть.</a:t>
            </a:r>
          </a:p>
          <a:p>
            <a:pPr marL="342900" indent="-342900" algn="just">
              <a:buAutoNum type="arabicPeriod"/>
            </a:pP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19049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2011 рік</a:t>
            </a: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765175"/>
            <a:ext cx="9144000" cy="6092825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100000">
                <a:srgbClr val="8DB4FB"/>
              </a:gs>
            </a:gsLst>
            <a:lin ang="27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b="1"/>
          </a:p>
        </p:txBody>
      </p:sp>
      <p:grpSp>
        <p:nvGrpSpPr>
          <p:cNvPr id="10243" name="Group 3"/>
          <p:cNvGrpSpPr>
            <a:grpSpLocks/>
          </p:cNvGrpSpPr>
          <p:nvPr/>
        </p:nvGrpSpPr>
        <p:grpSpPr bwMode="auto">
          <a:xfrm>
            <a:off x="0" y="65088"/>
            <a:ext cx="9144000" cy="663575"/>
            <a:chOff x="0" y="28"/>
            <a:chExt cx="5760" cy="486"/>
          </a:xfrm>
        </p:grpSpPr>
        <p:grpSp>
          <p:nvGrpSpPr>
            <p:cNvPr id="10244" name="Group 4"/>
            <p:cNvGrpSpPr>
              <a:grpSpLocks/>
            </p:cNvGrpSpPr>
            <p:nvPr/>
          </p:nvGrpSpPr>
          <p:grpSpPr bwMode="auto">
            <a:xfrm>
              <a:off x="0" y="487"/>
              <a:ext cx="5760" cy="27"/>
              <a:chOff x="0" y="346"/>
              <a:chExt cx="5760" cy="27"/>
            </a:xfrm>
          </p:grpSpPr>
          <p:sp>
            <p:nvSpPr>
              <p:cNvPr id="10245" name="Line 5"/>
              <p:cNvSpPr>
                <a:spLocks noChangeShapeType="1"/>
              </p:cNvSpPr>
              <p:nvPr/>
            </p:nvSpPr>
            <p:spPr bwMode="auto">
              <a:xfrm>
                <a:off x="0" y="346"/>
                <a:ext cx="5760" cy="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0246" name="Line 6"/>
              <p:cNvSpPr>
                <a:spLocks noChangeShapeType="1"/>
              </p:cNvSpPr>
              <p:nvPr/>
            </p:nvSpPr>
            <p:spPr bwMode="auto">
              <a:xfrm>
                <a:off x="0" y="373"/>
                <a:ext cx="5760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</p:grpSp>
        <p:graphicFrame>
          <p:nvGraphicFramePr>
            <p:cNvPr id="10247" name="Object 7"/>
            <p:cNvGraphicFramePr>
              <a:graphicFrameLocks noChangeAspect="1"/>
            </p:cNvGraphicFramePr>
            <p:nvPr/>
          </p:nvGraphicFramePr>
          <p:xfrm>
            <a:off x="68" y="28"/>
            <a:ext cx="314" cy="4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тография Photo Editor" r:id="rId3" imgW="1409897" imgH="1952898" progId="MSPhotoEd.3">
                    <p:embed/>
                  </p:oleObj>
                </mc:Choice>
                <mc:Fallback>
                  <p:oleObj name="Фотография Photo Editor" r:id="rId3" imgW="1409897" imgH="1952898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" y="28"/>
                          <a:ext cx="314" cy="4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611188" y="0"/>
            <a:ext cx="85328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lnSpc>
                <a:spcPct val="75000"/>
              </a:lnSpc>
            </a:pPr>
            <a:r>
              <a:rPr lang="uk-UA" sz="2000" b="1">
                <a:solidFill>
                  <a:srgbClr val="CC0000"/>
                </a:solidFill>
                <a:latin typeface="Times New Roman" pitchFamily="18" charset="0"/>
              </a:rPr>
              <a:t>Національний університет біоресурсів і природокористування України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0" y="4437063"/>
            <a:ext cx="914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ru-RU"/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143507" y="924032"/>
            <a:ext cx="885698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793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uk-UA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7938" algn="ctr"/>
            <a:r>
              <a:rPr lang="uk-UA" b="1" dirty="0">
                <a:latin typeface="Times New Roman" pitchFamily="18" charset="0"/>
                <a:cs typeface="Times New Roman" pitchFamily="18" charset="0"/>
              </a:rPr>
              <a:t>Зразок підготовки статті у співавторстві із студентом </a:t>
            </a:r>
          </a:p>
          <a:p>
            <a:pPr lvl="0" indent="7938" algn="ctr"/>
            <a:r>
              <a:rPr lang="uk-UA" b="1" dirty="0">
                <a:latin typeface="Times New Roman" pitchFamily="18" charset="0"/>
                <a:cs typeface="Times New Roman" pitchFamily="18" charset="0"/>
              </a:rPr>
              <a:t>у фаховий науковий електронний журнал</a:t>
            </a:r>
            <a:endParaRPr kumimoji="0" lang="uk-UA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40145" y="691797"/>
            <a:ext cx="34637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793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Студентський науковий гурток</a:t>
            </a:r>
            <a:endParaRPr kumimoji="0" lang="uk-UA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793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uk-U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Винахідник – електротехнік</a:t>
            </a:r>
            <a:r>
              <a:rPr kumimoji="0" lang="uk-UA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05" y="1834212"/>
            <a:ext cx="3524289" cy="4902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432" y="1869803"/>
            <a:ext cx="1833757" cy="2567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21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493" y="1869804"/>
            <a:ext cx="1867510" cy="2567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21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267" y="1890228"/>
            <a:ext cx="1803822" cy="2546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214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58" y="4437063"/>
            <a:ext cx="1689082" cy="2364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215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469" y="4437062"/>
            <a:ext cx="1699682" cy="2404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216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924" y="4437062"/>
            <a:ext cx="1690120" cy="2371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9607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2011 рік</a:t>
            </a: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765175"/>
            <a:ext cx="9144000" cy="6092825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100000">
                <a:srgbClr val="8DB4FB"/>
              </a:gs>
            </a:gsLst>
            <a:lin ang="27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b="1"/>
          </a:p>
        </p:txBody>
      </p:sp>
      <p:grpSp>
        <p:nvGrpSpPr>
          <p:cNvPr id="10243" name="Group 3"/>
          <p:cNvGrpSpPr>
            <a:grpSpLocks/>
          </p:cNvGrpSpPr>
          <p:nvPr/>
        </p:nvGrpSpPr>
        <p:grpSpPr bwMode="auto">
          <a:xfrm>
            <a:off x="0" y="65088"/>
            <a:ext cx="9144000" cy="663575"/>
            <a:chOff x="0" y="28"/>
            <a:chExt cx="5760" cy="486"/>
          </a:xfrm>
        </p:grpSpPr>
        <p:grpSp>
          <p:nvGrpSpPr>
            <p:cNvPr id="10244" name="Group 4"/>
            <p:cNvGrpSpPr>
              <a:grpSpLocks/>
            </p:cNvGrpSpPr>
            <p:nvPr/>
          </p:nvGrpSpPr>
          <p:grpSpPr bwMode="auto">
            <a:xfrm>
              <a:off x="0" y="487"/>
              <a:ext cx="5760" cy="27"/>
              <a:chOff x="0" y="346"/>
              <a:chExt cx="5760" cy="27"/>
            </a:xfrm>
          </p:grpSpPr>
          <p:sp>
            <p:nvSpPr>
              <p:cNvPr id="10245" name="Line 5"/>
              <p:cNvSpPr>
                <a:spLocks noChangeShapeType="1"/>
              </p:cNvSpPr>
              <p:nvPr/>
            </p:nvSpPr>
            <p:spPr bwMode="auto">
              <a:xfrm>
                <a:off x="0" y="346"/>
                <a:ext cx="5760" cy="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0246" name="Line 6"/>
              <p:cNvSpPr>
                <a:spLocks noChangeShapeType="1"/>
              </p:cNvSpPr>
              <p:nvPr/>
            </p:nvSpPr>
            <p:spPr bwMode="auto">
              <a:xfrm>
                <a:off x="0" y="373"/>
                <a:ext cx="5760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</p:grpSp>
        <p:graphicFrame>
          <p:nvGraphicFramePr>
            <p:cNvPr id="10247" name="Object 7"/>
            <p:cNvGraphicFramePr>
              <a:graphicFrameLocks noChangeAspect="1"/>
            </p:cNvGraphicFramePr>
            <p:nvPr/>
          </p:nvGraphicFramePr>
          <p:xfrm>
            <a:off x="68" y="28"/>
            <a:ext cx="314" cy="4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тография Photo Editor" r:id="rId3" imgW="1409897" imgH="1952898" progId="MSPhotoEd.3">
                    <p:embed/>
                  </p:oleObj>
                </mc:Choice>
                <mc:Fallback>
                  <p:oleObj name="Фотография Photo Editor" r:id="rId3" imgW="1409897" imgH="1952898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" y="28"/>
                          <a:ext cx="314" cy="4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611188" y="0"/>
            <a:ext cx="85328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lnSpc>
                <a:spcPct val="75000"/>
              </a:lnSpc>
            </a:pPr>
            <a:r>
              <a:rPr lang="uk-UA" sz="2000" b="1">
                <a:solidFill>
                  <a:srgbClr val="CC0000"/>
                </a:solidFill>
                <a:latin typeface="Times New Roman" pitchFamily="18" charset="0"/>
              </a:rPr>
              <a:t>Національний університет біоресурсів і природокористування України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0" y="4437063"/>
            <a:ext cx="914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ru-RU"/>
          </a:p>
        </p:txBody>
      </p:sp>
      <p:pic>
        <p:nvPicPr>
          <p:cNvPr id="880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9" y="2267035"/>
            <a:ext cx="9070782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177906" y="1066706"/>
            <a:ext cx="885698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7938" algn="ctr"/>
            <a:r>
              <a:rPr kumimoji="0" lang="uk-UA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Зразок </a:t>
            </a:r>
            <a:r>
              <a:rPr lang="uk-UA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розробленого студентами гуртка навчального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інформаційного плакату автономної системи електроживлення </a:t>
            </a:r>
            <a:r>
              <a:rPr kumimoji="0" lang="uk-UA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 використанням </a:t>
            </a:r>
          </a:p>
          <a:p>
            <a:pPr marL="0" marR="0" lvl="0" indent="793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фотоелектричних перетворювачів</a:t>
            </a:r>
          </a:p>
          <a:p>
            <a:pPr marL="0" marR="0" lvl="0" indent="793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(встановлено у навчальному корпусі № 8)</a:t>
            </a:r>
            <a:endParaRPr kumimoji="0" lang="uk-UA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43808" y="786505"/>
            <a:ext cx="31908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7938" algn="ctr" eaLnBrk="0" hangingPunct="0"/>
            <a:r>
              <a:rPr kumimoji="0" lang="uk-UA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uk-U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Винахідник – електротехнік</a:t>
            </a:r>
            <a:r>
              <a:rPr kumimoji="0" lang="uk-UA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uk-UA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049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2011 рік</a:t>
            </a: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765175"/>
            <a:ext cx="9144000" cy="6092825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100000">
                <a:srgbClr val="8DB4FB"/>
              </a:gs>
            </a:gsLst>
            <a:lin ang="27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b="1"/>
          </a:p>
        </p:txBody>
      </p:sp>
      <p:grpSp>
        <p:nvGrpSpPr>
          <p:cNvPr id="10243" name="Group 3"/>
          <p:cNvGrpSpPr>
            <a:grpSpLocks/>
          </p:cNvGrpSpPr>
          <p:nvPr/>
        </p:nvGrpSpPr>
        <p:grpSpPr bwMode="auto">
          <a:xfrm>
            <a:off x="0" y="65088"/>
            <a:ext cx="9144000" cy="663575"/>
            <a:chOff x="0" y="28"/>
            <a:chExt cx="5760" cy="486"/>
          </a:xfrm>
        </p:grpSpPr>
        <p:grpSp>
          <p:nvGrpSpPr>
            <p:cNvPr id="10244" name="Group 4"/>
            <p:cNvGrpSpPr>
              <a:grpSpLocks/>
            </p:cNvGrpSpPr>
            <p:nvPr/>
          </p:nvGrpSpPr>
          <p:grpSpPr bwMode="auto">
            <a:xfrm>
              <a:off x="0" y="487"/>
              <a:ext cx="5760" cy="27"/>
              <a:chOff x="0" y="346"/>
              <a:chExt cx="5760" cy="27"/>
            </a:xfrm>
          </p:grpSpPr>
          <p:sp>
            <p:nvSpPr>
              <p:cNvPr id="10245" name="Line 5"/>
              <p:cNvSpPr>
                <a:spLocks noChangeShapeType="1"/>
              </p:cNvSpPr>
              <p:nvPr/>
            </p:nvSpPr>
            <p:spPr bwMode="auto">
              <a:xfrm>
                <a:off x="0" y="346"/>
                <a:ext cx="5760" cy="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0246" name="Line 6"/>
              <p:cNvSpPr>
                <a:spLocks noChangeShapeType="1"/>
              </p:cNvSpPr>
              <p:nvPr/>
            </p:nvSpPr>
            <p:spPr bwMode="auto">
              <a:xfrm>
                <a:off x="0" y="373"/>
                <a:ext cx="5760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</p:grpSp>
        <p:graphicFrame>
          <p:nvGraphicFramePr>
            <p:cNvPr id="10247" name="Object 7"/>
            <p:cNvGraphicFramePr>
              <a:graphicFrameLocks noChangeAspect="1"/>
            </p:cNvGraphicFramePr>
            <p:nvPr/>
          </p:nvGraphicFramePr>
          <p:xfrm>
            <a:off x="68" y="28"/>
            <a:ext cx="314" cy="4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тография Photo Editor" r:id="rId3" imgW="1409897" imgH="1952898" progId="MSPhotoEd.3">
                    <p:embed/>
                  </p:oleObj>
                </mc:Choice>
                <mc:Fallback>
                  <p:oleObj name="Фотография Photo Editor" r:id="rId3" imgW="1409897" imgH="1952898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" y="28"/>
                          <a:ext cx="314" cy="4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611188" y="0"/>
            <a:ext cx="85328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lnSpc>
                <a:spcPct val="75000"/>
              </a:lnSpc>
            </a:pPr>
            <a:r>
              <a:rPr lang="uk-UA" sz="2000" b="1">
                <a:solidFill>
                  <a:srgbClr val="CC0000"/>
                </a:solidFill>
                <a:latin typeface="Times New Roman" pitchFamily="18" charset="0"/>
              </a:rPr>
              <a:t>Національний університет біоресурсів і природокористування України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0" y="4437063"/>
            <a:ext cx="914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ru-RU"/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23394" y="6006645"/>
            <a:ext cx="91440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Обладнання стенду: 1) фотоелектричний перетворювач марки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Luxeon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PT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-020;                     2)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мультиметр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FLUXE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18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; 3)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мультиметр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VC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-9804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; 4) піранометр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SP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-216; 5) світильник з лампами; 6) реостат.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8" descr="C:\Users\Petrenko\Desktop\цйа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10" y="2477632"/>
            <a:ext cx="4248150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07542" y="1294336"/>
            <a:ext cx="885698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20000"/>
              </a:spcBef>
              <a:defRPr/>
            </a:pPr>
            <a:r>
              <a:rPr kumimoji="0" lang="uk-UA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Зразок </a:t>
            </a:r>
            <a:r>
              <a:rPr lang="uk-UA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розробленого студентами гуртка навчального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лабораторного стенду для дослідження ефективності перетворення інтенсивності світлового потоку в електричну енергію</a:t>
            </a:r>
            <a:endParaRPr lang="uk-UA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843808" y="786505"/>
            <a:ext cx="31908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7938" algn="ctr" eaLnBrk="0" hangingPunct="0"/>
            <a:r>
              <a:rPr kumimoji="0" lang="uk-UA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uk-U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Винахідник – електротехнік</a:t>
            </a:r>
            <a:r>
              <a:rPr kumimoji="0" lang="uk-UA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uk-UA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Рисунок 12" descr="C:\Users\Petrenko\Desktop\Снимок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631" y="2477632"/>
            <a:ext cx="3339894" cy="1450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 descr="H:\СТЕНД\01 (1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420" y="3341344"/>
            <a:ext cx="3899815" cy="2924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179825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913</TotalTime>
  <Words>521</Words>
  <Application>Microsoft Office PowerPoint</Application>
  <PresentationFormat>Экран (4:3)</PresentationFormat>
  <Paragraphs>55</Paragraphs>
  <Slides>6</Slides>
  <Notes>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Times New Roman</vt:lpstr>
      <vt:lpstr>Оформление по умолчанию</vt:lpstr>
      <vt:lpstr>Фотография Photo Editor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Andrey</dc:creator>
  <cp:lastModifiedBy>Andrii Petrenko</cp:lastModifiedBy>
  <cp:revision>35</cp:revision>
  <dcterms:created xsi:type="dcterms:W3CDTF">2011-03-26T12:53:45Z</dcterms:created>
  <dcterms:modified xsi:type="dcterms:W3CDTF">2022-11-30T09:39:25Z</dcterms:modified>
</cp:coreProperties>
</file>