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68" r:id="rId4"/>
    <p:sldId id="261" r:id="rId5"/>
    <p:sldId id="258" r:id="rId6"/>
    <p:sldId id="274" r:id="rId7"/>
    <p:sldId id="263" r:id="rId8"/>
    <p:sldId id="276" r:id="rId9"/>
    <p:sldId id="266" r:id="rId10"/>
    <p:sldId id="278" r:id="rId11"/>
    <p:sldId id="272" r:id="rId12"/>
    <p:sldId id="26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1B5A2-23F8-4FB6-84F1-FDECDE2551F3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FFEE-C0BF-438E-A192-5B038495F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2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8FFEE-C0BF-438E-A192-5B038495F3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0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Підготовці магістрів відповідно до стандартів ЄС сприяє співпраця з НДІ НАН </a:t>
            </a:r>
            <a:r>
              <a:rPr lang="uk-UA" i="1" smtClean="0"/>
              <a:t>(червоні) </a:t>
            </a:r>
            <a:r>
              <a:rPr lang="uk-UA" smtClean="0"/>
              <a:t>та НАМН </a:t>
            </a:r>
            <a:r>
              <a:rPr lang="uk-UA" i="1" smtClean="0"/>
              <a:t>(сині) </a:t>
            </a:r>
            <a:r>
              <a:rPr lang="uk-UA" smtClean="0"/>
              <a:t>України </a:t>
            </a:r>
            <a:endParaRPr lang="ru-RU" smtClean="0"/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FC1BE-C46B-455B-83B3-504327261E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6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32F6-93BB-4018-BD47-A68C2DC4C2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6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5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76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9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45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7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2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0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1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3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1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1EF9-D1D9-4DE8-97BF-53998D8A35A8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1BFB54-AECD-4AD8-BCE8-D87265D45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Спеціальність 163-БІОМЕДИЧНА ІНЖЕНЕРІЯ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 202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НАУКОВО-НАВЧАЛЬНА</a:t>
            </a:r>
            <a:b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СПІВПРАЦЯ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>
            <p:extLst/>
          </p:nvPr>
        </p:nvGraphicFramePr>
        <p:xfrm>
          <a:off x="3792538" y="2492375"/>
          <a:ext cx="43751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Brush" r:id="rId4" imgW="6380952" imgH="819048" progId="PBrush">
                  <p:embed/>
                </p:oleObj>
              </mc:Choice>
              <mc:Fallback>
                <p:oleObj name="PBrush" r:id="rId4" imgW="6380952" imgH="8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2492375"/>
                        <a:ext cx="43751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1703389" y="1196975"/>
            <a:ext cx="2486025" cy="8461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b="1" dirty="0">
                <a:latin typeface="Arial" pitchFamily="34" charset="0"/>
              </a:rPr>
              <a:t>Ін-т проблем </a:t>
            </a:r>
            <a:r>
              <a:rPr lang="uk-UA" b="1" dirty="0" err="1">
                <a:latin typeface="Arial" pitchFamily="34" charset="0"/>
              </a:rPr>
              <a:t>матеріалознав</a:t>
            </a:r>
            <a:r>
              <a:rPr lang="uk-UA" b="1" dirty="0">
                <a:latin typeface="Arial" pitchFamily="34" charset="0"/>
              </a:rPr>
              <a:t>. </a:t>
            </a:r>
          </a:p>
          <a:p>
            <a:pPr algn="ctr">
              <a:defRPr/>
            </a:pPr>
            <a:r>
              <a:rPr lang="uk-UA" b="1" dirty="0">
                <a:latin typeface="Arial" pitchFamily="34" charset="0"/>
              </a:rPr>
              <a:t>ім. </a:t>
            </a:r>
            <a:r>
              <a:rPr lang="uk-UA" b="1" dirty="0" err="1">
                <a:latin typeface="Arial" pitchFamily="34" charset="0"/>
              </a:rPr>
              <a:t>Францевича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8305800" y="2514600"/>
            <a:ext cx="2057400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latin typeface="Arial" pitchFamily="34" charset="0"/>
              </a:rPr>
              <a:t>Центр Мікрохірургії ока</a:t>
            </a:r>
            <a:endParaRPr lang="ru-RU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467601" y="1143000"/>
            <a:ext cx="3038475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200" b="1" dirty="0">
                <a:solidFill>
                  <a:schemeClr val="bg2"/>
                </a:solidFill>
                <a:latin typeface="Arial" pitchFamily="34" charset="0"/>
              </a:rPr>
              <a:t>Нац. Ін-т ССХ ім. М.Амосова</a:t>
            </a:r>
            <a:endParaRPr lang="en-US" sz="22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4724400" y="5181600"/>
            <a:ext cx="2960688" cy="95885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uk-UA" sz="2200" b="1" dirty="0">
                <a:latin typeface="Arial" pitchFamily="34" charset="0"/>
              </a:rPr>
              <a:t>Ін-т Генетики і молекулярної біології</a:t>
            </a:r>
            <a:endParaRPr lang="ru-RU" sz="2200" b="1" dirty="0"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7848600" y="4724400"/>
            <a:ext cx="2819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200" b="1" dirty="0">
                <a:solidFill>
                  <a:schemeClr val="bg2"/>
                </a:solidFill>
                <a:latin typeface="Arial" pitchFamily="34" charset="0"/>
              </a:rPr>
              <a:t>Нац. Ін-т Фтизіатрії і пульмонології </a:t>
            </a:r>
            <a:endParaRPr lang="ru-RU" sz="22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8328026" y="3716339"/>
            <a:ext cx="2005013" cy="846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200" b="1" dirty="0">
                <a:solidFill>
                  <a:schemeClr val="bg2"/>
                </a:solidFill>
                <a:latin typeface="Arial" pitchFamily="34" charset="0"/>
              </a:rPr>
              <a:t>Нац. Ін-т Раку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774825" y="5084763"/>
            <a:ext cx="2808288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000" b="1"/>
              <a:t>Ін-т Термоелектрики</a:t>
            </a:r>
            <a:endParaRPr lang="ru-RU" sz="2000" b="1"/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1703389" y="4005264"/>
            <a:ext cx="2808287" cy="8461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Ін-т Металофізики</a:t>
            </a:r>
          </a:p>
          <a:p>
            <a:pPr algn="ctr"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Ім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Г.В.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Курдюмова</a:t>
            </a:r>
            <a:r>
              <a:rPr lang="ru-RU" sz="2400" dirty="0"/>
              <a:t> </a:t>
            </a:r>
            <a:endParaRPr lang="ru-RU" sz="2200" b="1" dirty="0">
              <a:latin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1752600" y="25908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000" b="1" dirty="0">
                <a:latin typeface="Arial" pitchFamily="34" charset="0"/>
              </a:rPr>
              <a:t>Ін-т </a:t>
            </a:r>
            <a:r>
              <a:rPr lang="uk-UA" sz="2000" b="1" dirty="0" err="1">
                <a:latin typeface="Arial" pitchFamily="34" charset="0"/>
              </a:rPr>
              <a:t>ЕЗ</a:t>
            </a:r>
            <a:r>
              <a:rPr lang="uk-UA" sz="2000" b="1" dirty="0">
                <a:latin typeface="Arial" pitchFamily="34" charset="0"/>
              </a:rPr>
              <a:t> </a:t>
            </a:r>
            <a:r>
              <a:rPr lang="uk-UA" sz="2000" b="1" dirty="0" err="1">
                <a:latin typeface="Arial" pitchFamily="34" charset="0"/>
              </a:rPr>
              <a:t>ім.Є.О.Патона</a:t>
            </a:r>
            <a:r>
              <a:rPr lang="uk-UA" sz="2000" b="1" dirty="0">
                <a:latin typeface="Arial" pitchFamily="34" charset="0"/>
              </a:rPr>
              <a:t>  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43600" y="4191000"/>
            <a:ext cx="457200" cy="7508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586576">
            <a:off x="7080250" y="3987800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750584">
            <a:off x="4840288" y="3995738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8094092">
            <a:off x="7497763" y="3257550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3741894">
            <a:off x="4217988" y="3113088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7467600" y="2438400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4191000" y="2362200"/>
            <a:ext cx="457200" cy="1219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4372754">
            <a:off x="7154069" y="1604169"/>
            <a:ext cx="457200" cy="78263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7125200">
            <a:off x="4491832" y="1674020"/>
            <a:ext cx="457200" cy="7826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4800600" y="620713"/>
            <a:ext cx="2374900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endParaRPr lang="en-US" sz="2200" b="1" dirty="0">
              <a:latin typeface="Arial" pitchFamily="34" charset="0"/>
            </a:endParaRPr>
          </a:p>
          <a:p>
            <a:pPr algn="ctr">
              <a:defRPr/>
            </a:pPr>
            <a:r>
              <a:rPr lang="uk-UA" sz="2000" b="1" dirty="0">
                <a:latin typeface="Arial" pitchFamily="34" charset="0"/>
              </a:rPr>
              <a:t>Комісія з біоетики НАНУ</a:t>
            </a:r>
          </a:p>
          <a:p>
            <a:pPr algn="ctr">
              <a:defRPr/>
            </a:pPr>
            <a:endParaRPr lang="uk-UA" b="1" dirty="0">
              <a:latin typeface="Arial" pitchFamily="34" charset="0"/>
            </a:endParaRPr>
          </a:p>
          <a:p>
            <a:pPr algn="ctr">
              <a:defRPr/>
            </a:pPr>
            <a:r>
              <a:rPr lang="uk-UA" b="1" dirty="0">
                <a:latin typeface="Arial" pitchFamily="34" charset="0"/>
              </a:rPr>
              <a:t> 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5867401" y="1524000"/>
            <a:ext cx="385763" cy="457200"/>
          </a:xfrm>
          <a:prstGeom prst="downArrow">
            <a:avLst>
              <a:gd name="adj1" fmla="val 5606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1919288" y="5935664"/>
            <a:ext cx="2362200" cy="922337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</a:rPr>
              <a:t>Czech Technical University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33" name="Скругленный прямоугольник 32"/>
          <p:cNvSpPr>
            <a:spLocks noChangeArrowheads="1"/>
          </p:cNvSpPr>
          <p:nvPr/>
        </p:nvSpPr>
        <p:spPr bwMode="auto">
          <a:xfrm>
            <a:off x="7859714" y="6011864"/>
            <a:ext cx="2808287" cy="846137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</a:rPr>
              <a:t>Adam Mickiewicz University (Poland)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8328025" y="0"/>
            <a:ext cx="2057400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F497D"/>
              </a:gs>
              <a:gs pos="100000">
                <a:srgbClr val="1F497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2"/>
                </a:solidFill>
                <a:latin typeface="Arial" pitchFamily="34" charset="0"/>
              </a:rPr>
              <a:t>Ін-т Медицини праці</a:t>
            </a:r>
            <a:endParaRPr lang="ru-RU" sz="20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1524000" y="0"/>
            <a:ext cx="2808288" cy="84613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25400" algn="ctr">
            <a:solidFill>
              <a:srgbClr val="385D8A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sz="2200" b="1" dirty="0">
                <a:latin typeface="Arial" pitchFamily="34" charset="0"/>
              </a:rPr>
              <a:t>Univ. of Missouri</a:t>
            </a:r>
          </a:p>
          <a:p>
            <a:pPr algn="ctr">
              <a:defRPr/>
            </a:pPr>
            <a:r>
              <a:rPr lang="en-US" sz="2200" b="1" dirty="0">
                <a:latin typeface="Arial" pitchFamily="34" charset="0"/>
              </a:rPr>
              <a:t>Kansas City (USA)</a:t>
            </a:r>
            <a:endParaRPr lang="ru-RU" sz="2200" b="1" dirty="0">
              <a:latin typeface="Arial" pitchFamily="34" charset="0"/>
            </a:endParaRPr>
          </a:p>
        </p:txBody>
      </p:sp>
      <p:sp>
        <p:nvSpPr>
          <p:cNvPr id="123935" name="Rectangle 30"/>
          <p:cNvSpPr>
            <a:spLocks noChangeArrowheads="1"/>
          </p:cNvSpPr>
          <p:nvPr/>
        </p:nvSpPr>
        <p:spPr bwMode="auto">
          <a:xfrm>
            <a:off x="5087939" y="6237288"/>
            <a:ext cx="2024465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Ін-т Математики</a:t>
            </a:r>
            <a:endParaRPr lang="ru-RU" sz="2000" b="1">
              <a:latin typeface="Calibri" pitchFamily="34" charset="0"/>
            </a:endParaRPr>
          </a:p>
        </p:txBody>
      </p:sp>
      <p:pic>
        <p:nvPicPr>
          <p:cNvPr id="31" name="Рисунок 2" descr="ФБМ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31" y="2311825"/>
            <a:ext cx="1443891" cy="14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8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migrants.life/wp-content/uploads/2020/02/austin-distel-mpN7xjKQ_Ns-unsplash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ЗМОЖУТЬ ВИПУСКНИКИ?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області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медичних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технологій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випускники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будут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разробляти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рішення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для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медицини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майбутнього</a:t>
            </a: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промисловості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та </a:t>
            </a:r>
            <a:r>
              <a:rPr lang="uk-UA" sz="4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сільсьськогосподарського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виробництва. 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8"/>
          <p:cNvSpPr txBox="1">
            <a:spLocks noChangeArrowheads="1"/>
          </p:cNvSpPr>
          <p:nvPr/>
        </p:nvSpPr>
        <p:spPr bwMode="auto">
          <a:xfrm>
            <a:off x="2095501" y="785813"/>
            <a:ext cx="81772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altLang="ru-RU" sz="4000" b="1" i="1" dirty="0">
                <a:solidFill>
                  <a:srgbClr val="C00000"/>
                </a:solidFill>
              </a:rPr>
              <a:t>ДЯКУЮ ЗА УВАГУ </a:t>
            </a:r>
            <a:r>
              <a:rPr lang="uk-UA" altLang="ru-RU" sz="3600" b="1" i="1" dirty="0">
                <a:solidFill>
                  <a:srgbClr val="C00000"/>
                </a:solidFill>
              </a:rPr>
              <a:t>! </a:t>
            </a:r>
          </a:p>
          <a:p>
            <a:pPr eaLnBrk="1" hangingPunct="1"/>
            <a:endParaRPr lang="uk-UA" alt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9" descr="molch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22" y="1905000"/>
            <a:ext cx="5310940" cy="295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406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30" y="2311396"/>
            <a:ext cx="3108597" cy="3108597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77334" y="2311396"/>
            <a:ext cx="3854528" cy="33524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ОСОБЛИВОСТІ ПРОФЕСІЇ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627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Ця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професія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поєднує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в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собі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інженерну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науку,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біомедичну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клінічну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пркатику</a:t>
            </a:r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</a:p>
          <a:p>
            <a:endParaRPr lang="ru-RU" sz="28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Біомедична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інженерія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спеціальність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майбутнього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заробітньою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платнею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65000 </a:t>
            </a:r>
            <a:r>
              <a:rPr lang="ru-RU" sz="2800" b="1" dirty="0" err="1">
                <a:solidFill>
                  <a:srgbClr val="FF0000"/>
                </a:solidFill>
              </a:rPr>
              <a:t>є</a:t>
            </a:r>
            <a:r>
              <a:rPr lang="ru-RU" sz="2800" b="1" dirty="0" err="1" smtClean="0">
                <a:solidFill>
                  <a:srgbClr val="FF0000"/>
                </a:solidFill>
              </a:rPr>
              <a:t>вро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рік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err="1">
                <a:solidFill>
                  <a:srgbClr val="FF0000"/>
                </a:solidFill>
              </a:rPr>
              <a:t>Біомедична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інженерія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максимально </a:t>
            </a:r>
            <a:r>
              <a:rPr lang="ru-RU" sz="2800" b="1" dirty="0" err="1" smtClean="0">
                <a:solidFill>
                  <a:srgbClr val="FF0000"/>
                </a:solidFill>
              </a:rPr>
              <a:t>затребувана</a:t>
            </a:r>
            <a:r>
              <a:rPr 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</a:rPr>
              <a:t>Европі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ОСВІТНЬО-ПРОФЕСІЙНА ПРОГРАМА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5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</a:t>
            </a:r>
            <a:r>
              <a:rPr lang="uk-UA" sz="3500" u="sng" dirty="0">
                <a:solidFill>
                  <a:srgbClr val="7030A0"/>
                </a:solidFill>
                <a:latin typeface="Arial Black" panose="020B0A04020102020204" pitchFamily="34" charset="0"/>
              </a:rPr>
              <a:t>БІОМЕДИЧНА </a:t>
            </a:r>
            <a:r>
              <a:rPr lang="uk-UA" sz="35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ІНЖЕНЕРІЯ</a:t>
            </a:r>
            <a:r>
              <a:rPr lang="uk-UA" sz="35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»</a:t>
            </a:r>
            <a:r>
              <a:rPr lang="uk-UA" sz="35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uk-UA" sz="35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uk-UA" sz="35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3200" dirty="0" smtClean="0"/>
              <a:t>Першого </a:t>
            </a:r>
            <a:r>
              <a:rPr lang="uk-UA" sz="3200" dirty="0"/>
              <a:t>(бакалаврського) рівня вищої </a:t>
            </a:r>
            <a:r>
              <a:rPr lang="uk-UA" sz="3200" dirty="0" smtClean="0"/>
              <a:t>освіти</a:t>
            </a:r>
          </a:p>
          <a:p>
            <a:pPr marL="0" indent="0" algn="ctr">
              <a:buNone/>
            </a:pP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за </a:t>
            </a:r>
            <a:r>
              <a:rPr lang="uk-UA" sz="3200" dirty="0"/>
              <a:t>спеціальністю </a:t>
            </a:r>
            <a:r>
              <a:rPr lang="uk-UA" sz="3200" u="sng" dirty="0"/>
              <a:t>163</a:t>
            </a:r>
            <a:r>
              <a:rPr lang="uk-UA" sz="3200" dirty="0"/>
              <a:t> </a:t>
            </a:r>
            <a:r>
              <a:rPr lang="uk-UA" sz="3200" u="sng" dirty="0" err="1"/>
              <a:t>Біомедична</a:t>
            </a:r>
            <a:r>
              <a:rPr lang="uk-UA" sz="3200" u="sng" dirty="0"/>
              <a:t> </a:t>
            </a:r>
            <a:r>
              <a:rPr lang="uk-UA" sz="3200" u="sng" dirty="0" smtClean="0"/>
              <a:t>інженерія</a:t>
            </a:r>
          </a:p>
          <a:p>
            <a:pPr marL="0" indent="0" algn="ctr">
              <a:buNone/>
            </a:pP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галузі </a:t>
            </a:r>
            <a:r>
              <a:rPr lang="uk-UA" sz="3200" dirty="0"/>
              <a:t>знань </a:t>
            </a:r>
            <a:r>
              <a:rPr lang="uk-UA" sz="3200" u="sng" dirty="0"/>
              <a:t>16</a:t>
            </a:r>
            <a:r>
              <a:rPr lang="uk-UA" sz="3200" dirty="0"/>
              <a:t> </a:t>
            </a:r>
            <a:r>
              <a:rPr lang="uk-UA" sz="3200" u="sng" dirty="0"/>
              <a:t>Хімічна та </a:t>
            </a:r>
            <a:r>
              <a:rPr lang="uk-UA" sz="3200" u="sng" dirty="0" smtClean="0"/>
              <a:t>біоінженерія</a:t>
            </a:r>
          </a:p>
          <a:p>
            <a:pPr marL="0" indent="0" algn="ctr">
              <a:buNone/>
            </a:pPr>
            <a:endParaRPr lang="uk-UA" sz="3200" b="1" dirty="0" smtClean="0"/>
          </a:p>
          <a:p>
            <a:pPr marL="0" indent="0" algn="ctr">
              <a:buNone/>
            </a:pPr>
            <a:r>
              <a:rPr lang="uk-UA" sz="3200" b="1" dirty="0" smtClean="0"/>
              <a:t>Кваліфікація</a:t>
            </a:r>
            <a:r>
              <a:rPr lang="uk-UA" sz="3200" b="1" dirty="0"/>
              <a:t>: </a:t>
            </a:r>
            <a:r>
              <a:rPr lang="uk-UA" sz="3200" u="sng" dirty="0"/>
              <a:t>Бакалавр з </a:t>
            </a:r>
            <a:r>
              <a:rPr lang="uk-UA" sz="3200" u="sng" dirty="0" err="1"/>
              <a:t>біомедичної</a:t>
            </a:r>
            <a:r>
              <a:rPr lang="uk-UA" sz="3200" u="sng" dirty="0"/>
              <a:t> інженерії</a:t>
            </a:r>
            <a:endParaRPr lang="ru-RU" sz="3200" b="1" dirty="0"/>
          </a:p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80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3720" y="666091"/>
            <a:ext cx="3854528" cy="493969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ОПИС ПРОГРАМИ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Студенти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вивчають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  <a:endParaRPr lang="en-US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сучасні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тенденції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медичного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біологічного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приладободування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методи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коригування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фізіологічного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стану </a:t>
            </a: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живих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систем за </a:t>
            </a: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допомогою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електромагнітного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випромінювання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діагностичні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нанотехнологогії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r>
              <a:rPr lang="ru-RU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проектування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управління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технологічними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процесами</a:t>
            </a: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  <a:endParaRPr lang="ru-RU" sz="20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77334" y="2183643"/>
            <a:ext cx="3854528" cy="38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Биомедицинская инженерия. Проект «Жизнь эмигранта» — единственный в Рунете ежедневный авторский канал об эмиграции и жизни в Австрии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2" y="1965279"/>
            <a:ext cx="3921756" cy="3857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3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ПРОФІЛЬ КАР</a:t>
            </a:r>
            <a:r>
              <a:rPr lang="en-US" dirty="0" smtClean="0">
                <a:latin typeface="Arial Black" panose="020B0A04020102020204" pitchFamily="34" charset="0"/>
              </a:rPr>
              <a:t>’</a:t>
            </a:r>
            <a:r>
              <a:rPr lang="uk-UA" dirty="0" smtClean="0">
                <a:latin typeface="Arial Black" panose="020B0A04020102020204" pitchFamily="34" charset="0"/>
              </a:rPr>
              <a:t>ЄРИ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7857"/>
            <a:ext cx="8596668" cy="46538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Випускники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бакалаврської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програми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Біомедична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інженерія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затребуван</a:t>
            </a:r>
            <a:r>
              <a:rPr lang="uk-UA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промисловості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медичних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закладах, </a:t>
            </a:r>
            <a:r>
              <a:rPr lang="uk-UA" sz="2900" dirty="0">
                <a:solidFill>
                  <a:srgbClr val="FF0000"/>
                </a:solidFill>
                <a:latin typeface="Arial Black" panose="020B0A04020102020204" pitchFamily="34" charset="0"/>
              </a:rPr>
              <a:t>ветеринарних </a:t>
            </a:r>
            <a:r>
              <a:rPr lang="uk-UA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клініках</a:t>
            </a:r>
            <a:r>
              <a:rPr lang="uk-UA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спортивних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і </a:t>
            </a:r>
            <a:r>
              <a:rPr lang="ru-RU" sz="29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реабілітаційних</a:t>
            </a:r>
            <a:r>
              <a:rPr lang="ru-RU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центрах</a:t>
            </a:r>
          </a:p>
          <a:p>
            <a:r>
              <a:rPr lang="uk-UA" sz="2600" dirty="0" smtClean="0">
                <a:solidFill>
                  <a:srgbClr val="002060"/>
                </a:solidFill>
              </a:rPr>
              <a:t>Посади </a:t>
            </a:r>
            <a:r>
              <a:rPr lang="uk-UA" sz="2600" dirty="0">
                <a:solidFill>
                  <a:srgbClr val="002060"/>
                </a:solidFill>
              </a:rPr>
              <a:t>згідно з класифікатором професій України. Відповідно до класифікатора професій ДКП 003:2010, бакалавр зі спеціальності 163 «</a:t>
            </a:r>
            <a:r>
              <a:rPr lang="uk-UA" sz="2600" dirty="0" err="1">
                <a:solidFill>
                  <a:srgbClr val="002060"/>
                </a:solidFill>
              </a:rPr>
              <a:t>Біомедична</a:t>
            </a:r>
            <a:r>
              <a:rPr lang="uk-UA" sz="2600" dirty="0">
                <a:solidFill>
                  <a:srgbClr val="002060"/>
                </a:solidFill>
              </a:rPr>
              <a:t> інженерія» має бути підготовлений до роботи на таких посадах: 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3111 – Фахівець з медичної фізики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3119 – Лаборант (в галузі </a:t>
            </a:r>
            <a:r>
              <a:rPr lang="uk-UA" sz="25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біомедичної</a:t>
            </a:r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 інженерії)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3119 – Технолог ортопедичний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3133 – Оператор медичного устаткування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3139 – Технік з діагностичного устаткування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3139 – Технік-оператор електронного устаткування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3139 – Технік-оператор оптичного устаткування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3152 – Інспектор технічний 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3439 – Фахівець (в галузі </a:t>
            </a:r>
            <a:r>
              <a:rPr lang="uk-UA" sz="25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біомедичної</a:t>
            </a:r>
            <a:r>
              <a:rPr lang="uk-UA" sz="2500" dirty="0">
                <a:solidFill>
                  <a:srgbClr val="002060"/>
                </a:solidFill>
                <a:latin typeface="Arial Black" panose="020B0A04020102020204" pitchFamily="34" charset="0"/>
              </a:rPr>
              <a:t> інженерії)</a:t>
            </a:r>
            <a:endParaRPr lang="ru-RU" sz="25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Перший екзамен</a:t>
            </a:r>
            <a:br>
              <a:rPr lang="uk-UA" dirty="0" smtClean="0"/>
            </a:br>
            <a:r>
              <a:rPr lang="uk-UA" dirty="0" smtClean="0"/>
              <a:t>вступ 2021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930400"/>
            <a:ext cx="8596312" cy="4252036"/>
          </a:xfrm>
        </p:spPr>
      </p:pic>
    </p:spTree>
    <p:extLst>
      <p:ext uri="{BB962C8B-B14F-4D97-AF65-F5344CB8AC3E}">
        <p14:creationId xmlns:p14="http://schemas.microsoft.com/office/powerpoint/2010/main" val="4738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Придатність випускників до працевлаштування та подальшого навчання</a:t>
            </a:r>
            <a:endParaRPr lang="ru-RU" dirty="0"/>
          </a:p>
        </p:txBody>
      </p:sp>
      <p:pic>
        <p:nvPicPr>
          <p:cNvPr id="4" name="Объект 3" descr="https://fbmi.kpi.ua/images/news/booklet20190418/slide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160587"/>
            <a:ext cx="5808371" cy="427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90340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Наукова діяльність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0"/>
            <a:ext cx="4145756" cy="55276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1194" y="2777069"/>
            <a:ext cx="4190668" cy="2584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2777069"/>
            <a:ext cx="4190668" cy="24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2166938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ru-RU" sz="28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65451" y="868364"/>
          <a:ext cx="7496175" cy="5929311"/>
        </p:xfrm>
        <a:graphic>
          <a:graphicData uri="http://schemas.openxmlformats.org/drawingml/2006/table">
            <a:tbl>
              <a:tblPr/>
              <a:tblGrid>
                <a:gridCol w="1243055"/>
                <a:gridCol w="2209876"/>
                <a:gridCol w="4043244"/>
              </a:tblGrid>
              <a:tr h="385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Країна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партнер </a:t>
                      </a:r>
                    </a:p>
                  </a:txBody>
                  <a:tcPr marL="29532" marR="29532" marT="7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Установа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партнер </a:t>
                      </a:r>
                    </a:p>
                  </a:txBody>
                  <a:tcPr marL="29532" marR="29532" marT="7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Тема співробітництва </a:t>
                      </a:r>
                    </a:p>
                  </a:txBody>
                  <a:tcPr marL="29532" marR="29532" marT="79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27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Китай</a:t>
                      </a: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Zhongjie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Hi-Tech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Cangzhou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 та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ZhongjieIndustrial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Park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Committee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Baohai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District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Cangzhou</a:t>
                      </a:r>
                      <a:r>
                        <a:rPr kumimoji="0"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Хебейський</a:t>
                      </a:r>
                      <a:r>
                        <a:rPr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університет інженерії,</a:t>
                      </a:r>
                      <a:r>
                        <a:rPr lang="uk-UA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Хайдань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Співпраця розвивається напрямку оптоелектронних, мікроелектронних і </a:t>
                      </a:r>
                      <a:r>
                        <a:rPr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нанотехнологій</a:t>
                      </a:r>
                      <a:r>
                        <a:rPr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в області створення оптико-електронних засобів, </a:t>
                      </a:r>
                      <a:r>
                        <a:rPr lang="uk-UA" sz="12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біомедичній</a:t>
                      </a:r>
                      <a:r>
                        <a:rPr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оптиці.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Створення спільного між ВНТУ та цим закладом науково-дослідницького центру біомедичних технологій, а також навчання китайським студентів за системою 2+2 та 4+0 в рамках підготовки фахівців з біомедичної інженерії.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96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США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Оптичне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товариство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SPIE,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San_Diego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Проведення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спільних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досліджень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фундаментальних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прикладних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проблем у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напрямку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розвитку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біомедичних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оптоелектронних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.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Стажування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науковців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аспірантів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студентів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59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Польща</a:t>
                      </a:r>
                    </a:p>
                  </a:txBody>
                  <a:tcPr marL="29532" marR="29532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Люблінська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політехніка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 факультет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532" marR="29532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спільних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досліджень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фундаментальних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прикладних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проблем.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Лазерні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оптоелектронні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технології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біомедичній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практиці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Стажування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науковців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аспірантів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студентів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532" marR="29532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59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Португалія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Факультет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Науки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технології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Нового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Лісабонського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Університету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департамент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біофізики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Проведення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спільних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досліджень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фундаментальних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прикладних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проблем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напрямку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розвитку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біомедичних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оптоелектронних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технологій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Стажування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науковців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аспірантів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студентів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53" marR="56953" marT="79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4365" name="Rectangle 9"/>
          <p:cNvSpPr>
            <a:spLocks noChangeArrowheads="1"/>
          </p:cNvSpPr>
          <p:nvPr/>
        </p:nvSpPr>
        <p:spPr bwMode="auto">
          <a:xfrm>
            <a:off x="1998663" y="-161925"/>
            <a:ext cx="8286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err="1">
                <a:solidFill>
                  <a:srgbClr val="FF0000"/>
                </a:solidFill>
              </a:rPr>
              <a:t>Міжнародна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співпраця</a:t>
            </a:r>
            <a:r>
              <a:rPr lang="ru-RU" altLang="ru-RU" sz="2800" b="1" dirty="0">
                <a:solidFill>
                  <a:srgbClr val="FF0000"/>
                </a:solidFill>
              </a:rPr>
              <a:t> у </a:t>
            </a:r>
            <a:r>
              <a:rPr lang="ru-RU" altLang="ru-RU" sz="2800" b="1" dirty="0" err="1">
                <a:solidFill>
                  <a:srgbClr val="FF0000"/>
                </a:solidFill>
              </a:rPr>
              <a:t>напрямку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розвитку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біомедичної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інженерії</a:t>
            </a:r>
            <a:r>
              <a:rPr lang="ru-RU" altLang="ru-RU" sz="2800" b="1" dirty="0">
                <a:solidFill>
                  <a:srgbClr val="FF0000"/>
                </a:solidFill>
              </a:rPr>
              <a:t> </a:t>
            </a:r>
            <a:endParaRPr lang="ru-RU" altLang="ru-RU" sz="2800" b="1" dirty="0">
              <a:solidFill>
                <a:srgbClr val="000AD6"/>
              </a:solidFill>
            </a:endParaRPr>
          </a:p>
        </p:txBody>
      </p:sp>
      <p:pic>
        <p:nvPicPr>
          <p:cNvPr id="14366" name="Picture 9" descr="C:\Users\Xanf\Desktop\My\2_Образцы графики\Флаги стран\Китай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419226"/>
            <a:ext cx="1085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Рисунок 13" descr="Поль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286250"/>
            <a:ext cx="10715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Рисунок 14" descr="Зщкегпф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321300"/>
            <a:ext cx="1092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2" descr="&amp;Rcy;&amp;iecy;&amp;zcy;&amp;ucy;&amp;lcy;&amp;softcy;&amp;tcy;&amp;acy;&amp;tcy; &amp;pcy;&amp;ocy;&amp;shcy;&amp;ucy;&amp;kcy;&amp;ucy; &amp;zcy;&amp;ocy;&amp;bcy;&amp;rcy;&amp;acy;&amp;zhcy;&amp;iecy;&amp;ncy;&amp;soft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3382964"/>
            <a:ext cx="1012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7508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491</Words>
  <Application>Microsoft Office PowerPoint</Application>
  <PresentationFormat>Широкоэкранный</PresentationFormat>
  <Paragraphs>85</Paragraphs>
  <Slides>13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Book Antiqua</vt:lpstr>
      <vt:lpstr>Calibri</vt:lpstr>
      <vt:lpstr>Tahoma</vt:lpstr>
      <vt:lpstr>Times New Roman</vt:lpstr>
      <vt:lpstr>Trebuchet MS</vt:lpstr>
      <vt:lpstr>Wingdings 3</vt:lpstr>
      <vt:lpstr>Грань</vt:lpstr>
      <vt:lpstr>PBrush</vt:lpstr>
      <vt:lpstr>Спеціальність 163-БІОМЕДИЧНА ІНЖЕНЕРІЯ</vt:lpstr>
      <vt:lpstr>ОСОБЛИВОСТІ ПРОФЕСІЇ</vt:lpstr>
      <vt:lpstr> ОСВІТНЬО-ПРОФЕСІЙНА ПРОГРАМА  </vt:lpstr>
      <vt:lpstr>ОПИС ПРОГРАМИ</vt:lpstr>
      <vt:lpstr>ПРОФІЛЬ КАР’ЄРИ</vt:lpstr>
      <vt:lpstr>Перший екзамен вступ 2021</vt:lpstr>
      <vt:lpstr>Придатність випускників до працевлаштування та подальшого навчання</vt:lpstr>
      <vt:lpstr>Наукова діяльність</vt:lpstr>
      <vt:lpstr>Презентация PowerPoint</vt:lpstr>
      <vt:lpstr> НАУКОВО-НАВЧАЛЬНА  СПІВПРАЦЯ </vt:lpstr>
      <vt:lpstr>Презентация PowerPoint</vt:lpstr>
      <vt:lpstr>ЩО ЗМОЖУТЬ ВИПУСКНИКИ?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Спеціальність 163-БІОМЕДИЧНА ІНЖЕНЕРІЯ</dc:title>
  <dc:creator>usrt</dc:creator>
  <cp:lastModifiedBy>usrt</cp:lastModifiedBy>
  <cp:revision>42</cp:revision>
  <dcterms:created xsi:type="dcterms:W3CDTF">2021-04-16T11:56:47Z</dcterms:created>
  <dcterms:modified xsi:type="dcterms:W3CDTF">2022-04-15T06:31:36Z</dcterms:modified>
</cp:coreProperties>
</file>