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5" autoAdjust="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4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0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5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8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7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8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9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3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1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9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1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73BD-1F65-4B20-A7CD-A2427140CDF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39FD-6C72-41C1-93C0-7CF43ABD7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1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cM0tGW2D2w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848872" cy="254771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Особливості використання ЕНК 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в </a:t>
            </a:r>
            <a:r>
              <a:rPr lang="en-US" b="1" dirty="0" smtClean="0">
                <a:solidFill>
                  <a:srgbClr val="0070C0"/>
                </a:solidFill>
              </a:rPr>
              <a:t>elearn </a:t>
            </a:r>
            <a:r>
              <a:rPr lang="uk-UA" sz="4900" b="1" i="1" dirty="0" smtClean="0">
                <a:solidFill>
                  <a:srgbClr val="0070C0"/>
                </a:solidFill>
              </a:rPr>
              <a:t>при викладанні фізики 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в умовах дистанційної та змішаної</a:t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 форм навчання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861048"/>
            <a:ext cx="5360640" cy="1126976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Ільїн Петро Петрович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кафедра фізики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CER\Documents\Петр\Фото\ИЛЬИН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1584176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77"/>
    </mc:Choice>
    <mc:Fallback xmlns="">
      <p:transition spd="slow" advTm="4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8" t="19181" r="32872" b="16595"/>
          <a:stretch/>
        </p:blipFill>
        <p:spPr bwMode="auto">
          <a:xfrm>
            <a:off x="755576" y="1340768"/>
            <a:ext cx="350384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9" t="34204" r="41725" b="39024"/>
          <a:stretch/>
        </p:blipFill>
        <p:spPr bwMode="auto">
          <a:xfrm>
            <a:off x="4499992" y="1340768"/>
            <a:ext cx="3942808" cy="43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6" t="30304" r="47300" b="57477"/>
          <a:stretch/>
        </p:blipFill>
        <p:spPr bwMode="auto">
          <a:xfrm>
            <a:off x="1043608" y="5171235"/>
            <a:ext cx="2601416" cy="89428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0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51"/>
    </mc:Choice>
    <mc:Fallback>
      <p:transition spd="slow" advTm="88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Користуючись </a:t>
            </a:r>
            <a:r>
              <a:rPr lang="uk-UA" sz="2400" dirty="0" smtClean="0"/>
              <a:t>посиланням на </a:t>
            </a:r>
            <a:r>
              <a:rPr lang="uk-UA" sz="2400" dirty="0" smtClean="0"/>
              <a:t>відеофільм, </a:t>
            </a:r>
            <a:r>
              <a:rPr lang="uk-UA" sz="2400" dirty="0"/>
              <a:t>виміряти </a:t>
            </a:r>
            <a:r>
              <a:rPr lang="uk-UA" sz="2400" dirty="0"/>
              <a:t>час </a:t>
            </a:r>
            <a:r>
              <a:rPr lang="en-US" sz="2400" dirty="0" smtClean="0"/>
              <a:t>N=10</a:t>
            </a:r>
            <a:r>
              <a:rPr lang="uk-UA" sz="2400" dirty="0" smtClean="0"/>
              <a:t> коливань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https://www.youtube.com/watch?v=cM0tGW2D2wE</a:t>
            </a:r>
            <a:endParaRPr lang="uk-UA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ACER\AppData\Local\Temp\Rar$DIa4036.26141\лабки 0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6" y="620688"/>
            <a:ext cx="3528392" cy="403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89917"/>
            <a:ext cx="2448272" cy="389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1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49"/>
    </mc:Choice>
    <mc:Fallback>
      <p:transition spd="slow" advTm="47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6062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000" dirty="0"/>
              <a:t>Оформлені звіти з </a:t>
            </a:r>
            <a:r>
              <a:rPr lang="uk-UA" sz="2000" dirty="0" smtClean="0"/>
              <a:t>лабораторних робіт </a:t>
            </a:r>
            <a:r>
              <a:rPr lang="uk-UA" sz="2000" dirty="0"/>
              <a:t>студенти фотографують </a:t>
            </a:r>
            <a:r>
              <a:rPr lang="uk-UA" sz="2000" dirty="0" smtClean="0"/>
              <a:t>і надсилають, </a:t>
            </a:r>
            <a:r>
              <a:rPr lang="uk-UA" sz="2000" dirty="0"/>
              <a:t>використовуючи ЕНК.</a:t>
            </a:r>
            <a:endParaRPr lang="ru-RU" sz="2000" dirty="0"/>
          </a:p>
          <a:p>
            <a:pPr algn="just"/>
            <a:r>
              <a:rPr lang="uk-UA" sz="2000" dirty="0" smtClean="0"/>
              <a:t>Екзаменаційні білети містить </a:t>
            </a:r>
            <a:r>
              <a:rPr lang="uk-UA" sz="2000" dirty="0"/>
              <a:t>2 </a:t>
            </a:r>
            <a:r>
              <a:rPr lang="uk-UA" sz="2000" dirty="0" smtClean="0"/>
              <a:t>«екзаменаційні питання» </a:t>
            </a:r>
            <a:r>
              <a:rPr lang="uk-UA" sz="2000" dirty="0"/>
              <a:t>і 10 тестових завдань. При проведенні </a:t>
            </a:r>
            <a:r>
              <a:rPr lang="uk-UA" sz="2000" dirty="0" smtClean="0"/>
              <a:t>екзамену дистанційно з використанням ЕНК </a:t>
            </a:r>
            <a:r>
              <a:rPr lang="uk-UA" sz="2000" dirty="0"/>
              <a:t>всі білети створюються автоматично в моменти входу студентів в екзаменаційний тест. </a:t>
            </a:r>
            <a:r>
              <a:rPr lang="uk-UA" sz="2000" dirty="0" smtClean="0"/>
              <a:t>Відповіді перевіряються </a:t>
            </a:r>
            <a:r>
              <a:rPr lang="uk-UA" sz="2000" dirty="0" smtClean="0"/>
              <a:t>та оцінюються автоматично, </a:t>
            </a:r>
            <a:r>
              <a:rPr lang="uk-UA" sz="2000" dirty="0"/>
              <a:t>окрім </a:t>
            </a:r>
            <a:r>
              <a:rPr lang="uk-UA" sz="2000" dirty="0" smtClean="0"/>
              <a:t>відповідей </a:t>
            </a:r>
            <a:r>
              <a:rPr lang="uk-UA" sz="2000" dirty="0"/>
              <a:t>на </a:t>
            </a:r>
            <a:r>
              <a:rPr lang="uk-UA" sz="2000" dirty="0" smtClean="0"/>
              <a:t>«екзаменаційні запитання». </a:t>
            </a:r>
            <a:r>
              <a:rPr lang="uk-UA" sz="2000" dirty="0"/>
              <a:t>Розгорнуті відповіді на </a:t>
            </a:r>
            <a:r>
              <a:rPr lang="uk-UA" sz="2000" dirty="0" smtClean="0"/>
              <a:t>«екзаменаційні запитання» </a:t>
            </a:r>
            <a:r>
              <a:rPr lang="uk-UA" sz="2000" dirty="0"/>
              <a:t>типу «есе» </a:t>
            </a:r>
            <a:r>
              <a:rPr lang="uk-UA" sz="2000" dirty="0" smtClean="0"/>
              <a:t>перевіряють </a:t>
            </a:r>
            <a:r>
              <a:rPr lang="uk-UA" sz="2000" dirty="0" smtClean="0"/>
              <a:t>викладачі, </a:t>
            </a:r>
            <a:r>
              <a:rPr lang="uk-UA" sz="2000" dirty="0"/>
              <a:t>які проводять </a:t>
            </a:r>
            <a:r>
              <a:rPr lang="uk-UA" sz="2000" dirty="0" smtClean="0"/>
              <a:t>екзамен </a:t>
            </a:r>
            <a:r>
              <a:rPr lang="uk-UA" sz="2000" dirty="0"/>
              <a:t>і виставляють відповідну оцінку</a:t>
            </a:r>
            <a:r>
              <a:rPr lang="uk-UA" sz="2000" dirty="0" smtClean="0"/>
              <a:t>.</a:t>
            </a:r>
          </a:p>
          <a:p>
            <a:pPr marL="0" indent="0" algn="just">
              <a:buNone/>
            </a:pPr>
            <a:r>
              <a:rPr lang="uk-UA" sz="2400" dirty="0" smtClean="0"/>
              <a:t>Викладена у доповіді методика виконання лабораторних  робіт при дистанційному навчанні була реалізована на кафедрі фізики </a:t>
            </a:r>
            <a:r>
              <a:rPr lang="uk-UA" sz="2400" dirty="0" err="1" smtClean="0"/>
              <a:t>НУБіП</a:t>
            </a:r>
            <a:r>
              <a:rPr lang="uk-UA" sz="2400" dirty="0" smtClean="0"/>
              <a:t> вперше в Києві і колеги з інших університетів, зокрема з фізичного факультету університету імені Шевченка, використовували наш досвід. Ця методика на практиці довела можливість її ефективного використання. </a:t>
            </a:r>
            <a:endParaRPr lang="ru-RU" sz="2400" dirty="0"/>
          </a:p>
          <a:p>
            <a:pPr marL="0" indent="0" algn="ctr">
              <a:buNone/>
            </a:pPr>
            <a:r>
              <a:rPr lang="uk-UA" sz="4700" b="1" i="1" dirty="0" smtClean="0">
                <a:solidFill>
                  <a:srgbClr val="00B050"/>
                </a:solidFill>
              </a:rPr>
              <a:t>Дякую за увагу!</a:t>
            </a:r>
            <a:endParaRPr lang="ru-RU" sz="4700" b="1" i="1" dirty="0">
              <a:solidFill>
                <a:srgbClr val="00B050"/>
              </a:solidFill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8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94"/>
    </mc:Choice>
    <mc:Fallback>
      <p:transition spd="slow" advTm="78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1. Вступ - кілька формальних означень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uk-UA" sz="2800" dirty="0"/>
              <a:t>Дистанційне навчання – сукупність інформаційних технологій та методик викладання, які передбачають здобуття освіти </a:t>
            </a:r>
            <a:r>
              <a:rPr lang="uk-UA" sz="2800" b="1" dirty="0"/>
              <a:t>без фізичної присутності здобувачів у навчальному закладі</a:t>
            </a:r>
            <a:r>
              <a:rPr lang="uk-UA" sz="2800" dirty="0" smtClean="0"/>
              <a:t>.</a:t>
            </a:r>
          </a:p>
          <a:p>
            <a:pPr algn="just"/>
            <a:r>
              <a:rPr lang="uk-UA" sz="2800" dirty="0" smtClean="0"/>
              <a:t> </a:t>
            </a:r>
            <a:r>
              <a:rPr lang="uk-UA" sz="2800" dirty="0"/>
              <a:t>Відмінністю дистанційного навчання від заочного навчання є використання синхронного режиму – при якому здобувачі освіти працюють разом із педагогічним персоналом закладу наживо, використовуючи засоби та технічні рішення зв'язку в реальному часі, </a:t>
            </a:r>
            <a:r>
              <a:rPr lang="uk-UA" sz="2800" b="1" dirty="0"/>
              <a:t>дотримуючись встановленого закладом освіти розкладу </a:t>
            </a:r>
            <a:r>
              <a:rPr lang="uk-UA" sz="2800" b="1" dirty="0" smtClean="0"/>
              <a:t>занять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38"/>
    </mc:Choice>
    <mc:Fallback xmlns="">
      <p:transition spd="slow" advTm="42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Дистанційна </a:t>
            </a:r>
            <a:r>
              <a:rPr lang="uk-UA" sz="2400" dirty="0"/>
              <a:t>освіта має </a:t>
            </a:r>
            <a:r>
              <a:rPr lang="uk-UA" sz="2400" dirty="0" smtClean="0"/>
              <a:t>багато переваг: </a:t>
            </a:r>
            <a:r>
              <a:rPr lang="uk-UA" sz="2400" dirty="0"/>
              <a:t>дозволяє </a:t>
            </a:r>
            <a:r>
              <a:rPr lang="uk-UA" sz="2400" dirty="0" smtClean="0"/>
              <a:t>зручне </a:t>
            </a:r>
            <a:r>
              <a:rPr lang="uk-UA" sz="2400" dirty="0"/>
              <a:t>використання інтерактивних технологій, вирішує </a:t>
            </a:r>
            <a:r>
              <a:rPr lang="uk-UA" sz="2400" dirty="0" smtClean="0"/>
              <a:t>проблеми </a:t>
            </a:r>
            <a:r>
              <a:rPr lang="uk-UA" sz="2400" dirty="0"/>
              <a:t>відстані та транспорту, виключає фактори затримки у переміщені до навчальних занять, дозволяє л</a:t>
            </a:r>
            <a:r>
              <a:rPr lang="uk-UA" sz="2400" dirty="0" smtClean="0"/>
              <a:t>егко проводити заміну викладачів. </a:t>
            </a:r>
            <a:endParaRPr lang="en-US" sz="2400" dirty="0" smtClean="0"/>
          </a:p>
          <a:p>
            <a:pPr algn="just"/>
            <a:r>
              <a:rPr lang="uk-UA" sz="2400" dirty="0" smtClean="0"/>
              <a:t>Недоліками </a:t>
            </a:r>
            <a:r>
              <a:rPr lang="uk-UA" sz="2400" dirty="0"/>
              <a:t>дистанційної освіти є </a:t>
            </a:r>
            <a:r>
              <a:rPr lang="uk-UA" sz="2400" b="1" dirty="0"/>
              <a:t>потреба у надійному технічному оснащенні, </a:t>
            </a:r>
            <a:r>
              <a:rPr lang="uk-UA" sz="2400" b="1" dirty="0" smtClean="0"/>
              <a:t>переформатуванні </a:t>
            </a:r>
            <a:r>
              <a:rPr lang="uk-UA" sz="2400" b="1" dirty="0"/>
              <a:t>окремих підходів та тем, </a:t>
            </a:r>
            <a:r>
              <a:rPr lang="uk-UA" sz="2400" b="1" dirty="0" smtClean="0"/>
              <a:t>покращенні </a:t>
            </a:r>
            <a:r>
              <a:rPr lang="uk-UA" sz="2400" b="1" dirty="0"/>
              <a:t>методичного </a:t>
            </a:r>
            <a:r>
              <a:rPr lang="uk-UA" sz="2400" b="1" dirty="0" smtClean="0"/>
              <a:t>забезпечення.</a:t>
            </a:r>
            <a:r>
              <a:rPr lang="uk-UA" sz="2400" dirty="0" smtClean="0"/>
              <a:t> Необхідне перенавчання </a:t>
            </a:r>
            <a:r>
              <a:rPr lang="uk-UA" sz="2400" dirty="0"/>
              <a:t>викладацького складу та оволодіння новими знаннями </a:t>
            </a:r>
            <a:r>
              <a:rPr lang="uk-UA" sz="2400" dirty="0" smtClean="0"/>
              <a:t>і </a:t>
            </a:r>
            <a:r>
              <a:rPr lang="uk-UA" sz="2400" dirty="0"/>
              <a:t>навичками педагогічної </a:t>
            </a:r>
            <a:r>
              <a:rPr lang="uk-UA" sz="2400" dirty="0" smtClean="0"/>
              <a:t>майстерності, </a:t>
            </a:r>
            <a:r>
              <a:rPr lang="uk-UA" sz="2400" dirty="0"/>
              <a:t>які будуть працювати у дистанційному режимі за умов недостатньої чи відсутньої візуальної, емоційної та психологічної комунікації із учасниками навчального </a:t>
            </a:r>
            <a:r>
              <a:rPr lang="uk-UA" sz="2400" dirty="0" smtClean="0"/>
              <a:t>процесу.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36"/>
    </mc:Choice>
    <mc:Fallback xmlns="">
      <p:transition spd="slow" advTm="55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 smtClean="0"/>
              <a:t>   Дистанційне </a:t>
            </a:r>
            <a:r>
              <a:rPr lang="uk-UA" sz="2800" b="1" dirty="0"/>
              <a:t>навчання може бути </a:t>
            </a:r>
            <a:r>
              <a:rPr lang="uk-UA" sz="2800" dirty="0"/>
              <a:t>настільки ж </a:t>
            </a:r>
            <a:r>
              <a:rPr lang="uk-UA" sz="2800" b="1" dirty="0"/>
              <a:t>ефективним</a:t>
            </a:r>
            <a:r>
              <a:rPr lang="uk-UA" sz="2800" dirty="0"/>
              <a:t>, як і аудиторне навчання, </a:t>
            </a:r>
            <a:r>
              <a:rPr lang="uk-UA" sz="2800" b="1" dirty="0"/>
              <a:t>якщо методи і технології відповідають завданням</a:t>
            </a:r>
            <a:r>
              <a:rPr lang="uk-UA" sz="2800" dirty="0"/>
              <a:t>, </a:t>
            </a:r>
            <a:r>
              <a:rPr lang="uk-UA" sz="2800" dirty="0" smtClean="0"/>
              <a:t>є </a:t>
            </a:r>
            <a:r>
              <a:rPr lang="uk-UA" sz="2800" dirty="0"/>
              <a:t>взаємодія між студентами</a:t>
            </a:r>
            <a:r>
              <a:rPr lang="uk-UA" sz="2800" dirty="0" smtClean="0"/>
              <a:t> та є </a:t>
            </a:r>
            <a:r>
              <a:rPr lang="uk-UA" sz="2800" dirty="0"/>
              <a:t>вчасний зворотний зв’язок між викладачем та студентом. </a:t>
            </a:r>
            <a:endParaRPr lang="uk-UA" sz="2800" dirty="0" smtClean="0"/>
          </a:p>
          <a:p>
            <a:pPr algn="just"/>
            <a:r>
              <a:rPr lang="uk-UA" sz="2400" dirty="0" smtClean="0"/>
              <a:t>   Навчально-інформаційний </a:t>
            </a:r>
            <a:r>
              <a:rPr lang="uk-UA" sz="2400" dirty="0"/>
              <a:t>портал </a:t>
            </a:r>
            <a:r>
              <a:rPr lang="uk-UA" sz="2400" dirty="0" err="1"/>
              <a:t>НУБіП</a:t>
            </a:r>
            <a:r>
              <a:rPr lang="uk-UA" sz="2400" dirty="0"/>
              <a:t> України </a:t>
            </a:r>
            <a:r>
              <a:rPr lang="uk-UA" sz="2400" dirty="0" smtClean="0"/>
              <a:t>(</a:t>
            </a:r>
            <a:r>
              <a:rPr lang="uk-UA" sz="2400" dirty="0"/>
              <a:t>http://elearn.nubip.edu.ua</a:t>
            </a:r>
            <a:r>
              <a:rPr lang="uk-UA" sz="2400" dirty="0" smtClean="0"/>
              <a:t>) містить </a:t>
            </a:r>
            <a:r>
              <a:rPr lang="uk-UA" sz="2400" dirty="0"/>
              <a:t>електронні навчальні </a:t>
            </a:r>
            <a:r>
              <a:rPr lang="uk-UA" sz="2400" dirty="0" smtClean="0"/>
              <a:t>курси з </a:t>
            </a:r>
            <a:r>
              <a:rPr lang="uk-UA" sz="2400" dirty="0"/>
              <a:t>д</a:t>
            </a:r>
            <a:r>
              <a:rPr lang="uk-UA" sz="2400" dirty="0" smtClean="0"/>
              <a:t>исциплін, які викладає кафедра фізики. ЕНК містять теоретичний матеріал, ресурси </a:t>
            </a:r>
            <a:r>
              <a:rPr lang="uk-UA" sz="2400" dirty="0"/>
              <a:t>для виконання </a:t>
            </a:r>
            <a:r>
              <a:rPr lang="uk-UA" sz="2400" dirty="0" smtClean="0"/>
              <a:t>лабораторних, практичних та самостійних робіт, поточного</a:t>
            </a:r>
            <a:r>
              <a:rPr lang="uk-UA" sz="2400" dirty="0"/>
              <a:t>, проміжного та підсумкового </a:t>
            </a:r>
            <a:r>
              <a:rPr lang="uk-UA" sz="2400" dirty="0" smtClean="0"/>
              <a:t>контролю. Вони передбачені для оволодіння студентами навчальним матеріалом  під керівництвом викладачів.</a:t>
            </a:r>
            <a:endParaRPr lang="ru-RU" sz="2400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8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05"/>
    </mc:Choice>
    <mc:Fallback>
      <p:transition spd="slow" advTm="46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2. Особливості </a:t>
            </a:r>
            <a:r>
              <a:rPr lang="uk-UA" sz="3200" b="1" dirty="0">
                <a:solidFill>
                  <a:srgbClr val="FF0000"/>
                </a:solidFill>
              </a:rPr>
              <a:t>вивчення дисципліни «</a:t>
            </a:r>
            <a:r>
              <a:rPr lang="uk-UA" sz="3200" b="1" dirty="0" smtClean="0">
                <a:solidFill>
                  <a:srgbClr val="FF0000"/>
                </a:solidFill>
              </a:rPr>
              <a:t>Фізика»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400" dirty="0" smtClean="0"/>
              <a:t>Фізика - природнича </a:t>
            </a:r>
            <a:r>
              <a:rPr lang="uk-UA" sz="2400" dirty="0"/>
              <a:t>наука. В її основі лежить експериментальне дослідження навколишнього світу. </a:t>
            </a:r>
            <a:r>
              <a:rPr lang="uk-UA" sz="2400" dirty="0" smtClean="0"/>
              <a:t>Фізика – наука   експериментальна. Основним </a:t>
            </a:r>
            <a:r>
              <a:rPr lang="uk-UA" sz="2400" dirty="0"/>
              <a:t>методом дослідження </a:t>
            </a:r>
            <a:r>
              <a:rPr lang="uk-UA" sz="2400" dirty="0" smtClean="0"/>
              <a:t>у фізиці  є дослід.</a:t>
            </a:r>
          </a:p>
          <a:p>
            <a:pPr algn="just">
              <a:spcBef>
                <a:spcPts val="0"/>
              </a:spcBef>
            </a:pPr>
            <a:r>
              <a:rPr lang="uk-UA" sz="2400" dirty="0"/>
              <a:t>Навчальний експеримент </a:t>
            </a:r>
            <a:r>
              <a:rPr lang="uk-UA" sz="2400" dirty="0" smtClean="0"/>
              <a:t>при виконанні лабораторних робіт відіграє </a:t>
            </a:r>
            <a:r>
              <a:rPr lang="uk-UA" sz="2400" dirty="0"/>
              <a:t>виключно важливу роль у системі навчання фізики. </a:t>
            </a:r>
            <a:r>
              <a:rPr lang="uk-UA" sz="2400" dirty="0" smtClean="0"/>
              <a:t>Він покликаний </a:t>
            </a:r>
            <a:r>
              <a:rPr lang="uk-UA" sz="2400" dirty="0"/>
              <a:t>розкрити сутність вже відомих науці фізичних явищ і закономірностей їх перебігу. </a:t>
            </a:r>
            <a:r>
              <a:rPr lang="uk-UA" sz="2400" dirty="0" smtClean="0"/>
              <a:t>Його </a:t>
            </a:r>
            <a:r>
              <a:rPr lang="uk-UA" sz="2400" dirty="0"/>
              <a:t>головна мета </a:t>
            </a:r>
            <a:r>
              <a:rPr lang="uk-UA" sz="2400" dirty="0" smtClean="0"/>
              <a:t>- допомогти студентам </a:t>
            </a:r>
            <a:r>
              <a:rPr lang="uk-UA" sz="2400" dirty="0"/>
              <a:t>одержати нові </a:t>
            </a:r>
            <a:r>
              <a:rPr lang="uk-UA" sz="2400" dirty="0" smtClean="0"/>
              <a:t>знання</a:t>
            </a:r>
            <a:r>
              <a:rPr lang="uk-UA" sz="2400" dirty="0"/>
              <a:t>, познайомити з методами експериментальних досліджень, навчити ними </a:t>
            </a:r>
            <a:r>
              <a:rPr lang="uk-UA" sz="2400" dirty="0" smtClean="0"/>
              <a:t>користуватися, надати практичні вміння і навички. </a:t>
            </a:r>
          </a:p>
          <a:p>
            <a:r>
              <a:rPr lang="uk-UA" sz="2400" b="1" dirty="0" smtClean="0"/>
              <a:t>Навчальний </a:t>
            </a:r>
            <a:r>
              <a:rPr lang="uk-UA" sz="2400" b="1" dirty="0"/>
              <a:t>експеримент виступає одночасно як метод навчання, </a:t>
            </a:r>
            <a:r>
              <a:rPr lang="uk-UA" sz="2400" b="1" dirty="0" smtClean="0"/>
              <a:t> джерело </a:t>
            </a:r>
            <a:r>
              <a:rPr lang="uk-UA" sz="2400" b="1" dirty="0"/>
              <a:t>знань і засіб наочності.</a:t>
            </a:r>
            <a:endParaRPr lang="ru-RU" sz="2400" b="1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83"/>
    </mc:Choice>
    <mc:Fallback xmlns="">
      <p:transition spd="slow" advTm="72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При проведенні лекцій у формі відео конференції можуть виникнути проблеми через припинення роботи Інтернету </a:t>
            </a:r>
            <a:r>
              <a:rPr lang="uk-UA" sz="2400" dirty="0"/>
              <a:t>та систем мобільного </a:t>
            </a:r>
            <a:r>
              <a:rPr lang="uk-UA" sz="2400" dirty="0" smtClean="0"/>
              <a:t>зв’язку. Самостійне вивчення відповідного матеріалу  з фізики за підручниками  потребує у 4-5 разів більше часу, </a:t>
            </a:r>
            <a:r>
              <a:rPr lang="uk-UA" sz="2400" dirty="0" smtClean="0"/>
              <a:t>ніж на лекції, а </a:t>
            </a:r>
            <a:r>
              <a:rPr lang="uk-UA" sz="2400" dirty="0" smtClean="0"/>
              <a:t>для багатьох першокурсників взагалі є неможливим.</a:t>
            </a:r>
          </a:p>
          <a:p>
            <a:pPr algn="just"/>
            <a:r>
              <a:rPr lang="uk-UA" sz="2400" dirty="0" smtClean="0"/>
              <a:t>Значна </a:t>
            </a:r>
            <a:r>
              <a:rPr lang="uk-UA" sz="2400" dirty="0"/>
              <a:t>частина навчального часу, запланованого на дисципліни фізичного профілю, відводиться </a:t>
            </a:r>
            <a:r>
              <a:rPr lang="uk-UA" sz="2400" dirty="0" smtClean="0"/>
              <a:t>на виконання </a:t>
            </a:r>
            <a:r>
              <a:rPr lang="uk-UA" sz="2400" dirty="0"/>
              <a:t>студентами лабораторних робіт. Але в умовах дистанційного навчання (запланованого чи вимушеного) студенти не мають безпосереднього доступу до приладів та </a:t>
            </a:r>
            <a:r>
              <a:rPr lang="uk-UA" sz="2400" dirty="0" smtClean="0"/>
              <a:t>обладнання. </a:t>
            </a:r>
          </a:p>
          <a:p>
            <a:pPr algn="just"/>
            <a:endParaRPr lang="uk-UA" sz="2400" dirty="0" smtClean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88"/>
    </mc:Choice>
    <mc:Fallback xmlns="">
      <p:transition spd="slow" advTm="48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3. Рішення та реалізація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ЕНК для </a:t>
            </a:r>
            <a:r>
              <a:rPr lang="uk-UA" sz="2400" dirty="0"/>
              <a:t>вивчення фізики </a:t>
            </a:r>
            <a:r>
              <a:rPr lang="uk-UA" sz="2400" dirty="0" smtClean="0"/>
              <a:t>містять </a:t>
            </a:r>
            <a:r>
              <a:rPr lang="uk-UA" sz="2400" dirty="0"/>
              <a:t>досить докладні теоретичні матеріали до кожної теми. </a:t>
            </a:r>
            <a:r>
              <a:rPr lang="uk-UA" sz="2400" dirty="0" smtClean="0"/>
              <a:t>Також є презентації </a:t>
            </a:r>
            <a:r>
              <a:rPr lang="uk-UA" sz="2400" dirty="0"/>
              <a:t>лекції, у яких той самий матеріал подається </a:t>
            </a:r>
            <a:r>
              <a:rPr lang="uk-UA" sz="2400" dirty="0" smtClean="0"/>
              <a:t>більш коротко</a:t>
            </a:r>
            <a:r>
              <a:rPr lang="uk-UA" sz="2400" dirty="0"/>
              <a:t>, у вигляді майже готового конспекту лекцій</a:t>
            </a:r>
            <a:r>
              <a:rPr lang="uk-UA" sz="2400" dirty="0" smtClean="0"/>
              <a:t>. У деяких ЕНК розміщені відеозаписи лекцій. Студенти можуть користуватися ними самостійно у зручний час.</a:t>
            </a:r>
          </a:p>
          <a:p>
            <a:pPr algn="just"/>
            <a:r>
              <a:rPr lang="uk-UA" sz="2400" dirty="0" smtClean="0"/>
              <a:t>Проблему навчальних експериментів </a:t>
            </a:r>
            <a:r>
              <a:rPr lang="uk-UA" sz="2400" dirty="0"/>
              <a:t>вирішили шляхом фото та відео фіксації процесів виконання </a:t>
            </a:r>
            <a:r>
              <a:rPr lang="uk-UA" sz="2400" dirty="0" smtClean="0"/>
              <a:t>лабораторних робіт </a:t>
            </a:r>
            <a:r>
              <a:rPr lang="uk-UA" sz="2400" dirty="0"/>
              <a:t>та вимірювання фізичних величин для </a:t>
            </a:r>
            <a:r>
              <a:rPr lang="uk-UA" sz="2400" dirty="0" smtClean="0"/>
              <a:t>робіт</a:t>
            </a:r>
            <a:r>
              <a:rPr lang="uk-UA" sz="2400" dirty="0"/>
              <a:t>, передбачених програмою. Відеофільми, присвячені лабораторним роботам, розміщені на каналі кафедри фізики у </a:t>
            </a:r>
            <a:r>
              <a:rPr lang="en-US" sz="2400" dirty="0"/>
              <a:t>Youtube</a:t>
            </a:r>
            <a:r>
              <a:rPr lang="uk-UA" sz="2400" dirty="0"/>
              <a:t>. Фотоматеріали розміщені у </a:t>
            </a:r>
            <a:r>
              <a:rPr lang="uk-UA" sz="2400" dirty="0" smtClean="0"/>
              <a:t>методичних інструкціях до лабораторних робіт.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93"/>
    </mc:Choice>
    <mc:Fallback xmlns="">
      <p:transition spd="slow" advTm="7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uk-UA" dirty="0"/>
              <a:t>Як відеоматеріали, так і фотоматеріали </a:t>
            </a:r>
            <a:r>
              <a:rPr lang="uk-UA" b="1" dirty="0"/>
              <a:t>дозволяють студентам спостерігати за роботою лабораторного обладнання та самостійно фіксувати покази </a:t>
            </a:r>
            <a:r>
              <a:rPr lang="uk-UA" b="1" dirty="0" smtClean="0"/>
              <a:t>приладів,  </a:t>
            </a:r>
            <a:r>
              <a:rPr lang="uk-UA" b="1" dirty="0"/>
              <a:t>робити вимірювання </a:t>
            </a:r>
            <a:r>
              <a:rPr lang="uk-UA" dirty="0"/>
              <a:t>і розрахунки майже так само, як у фізичній лабораторії. </a:t>
            </a:r>
            <a:endParaRPr lang="uk-UA" dirty="0" smtClean="0"/>
          </a:p>
          <a:p>
            <a:r>
              <a:rPr lang="uk-UA" dirty="0"/>
              <a:t>Приклади таких фотоматеріалів наведені на наступних сторінках.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3"/>
    </mc:Choice>
    <mc:Fallback xmlns="">
      <p:transition spd="slow" advTm="27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виглядає обладнання і що треба записати</a:t>
            </a:r>
            <a:endParaRPr lang="ru-RU" sz="3200" dirty="0"/>
          </a:p>
        </p:txBody>
      </p:sp>
      <p:pic>
        <p:nvPicPr>
          <p:cNvPr id="4" name="Объект 3" descr="C:\Users\ACER\AppData\Local\Temp\Rar$DRa11976.38773\фото_лабы\лабки 116.jp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4249" r="14841"/>
          <a:stretch/>
        </p:blipFill>
        <p:spPr bwMode="auto">
          <a:xfrm>
            <a:off x="611560" y="1700808"/>
            <a:ext cx="3528392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CER\AppData\Local\Temp\Rar$DRa11976.4316\фото_лабы\лабки 1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6"/>
          <a:stretch/>
        </p:blipFill>
        <p:spPr bwMode="auto">
          <a:xfrm>
            <a:off x="4788024" y="1700808"/>
            <a:ext cx="3600400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5"/>
    </mc:Choice>
    <mc:Fallback xmlns="">
      <p:transition spd="slow" advTm="41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735</Words>
  <Application>Microsoft Office PowerPoint</Application>
  <PresentationFormat>Экран (4:3)</PresentationFormat>
  <Paragraphs>37</Paragraphs>
  <Slides>12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Особливості використання ЕНК  в elearn при викладанні фізики  в умовах дистанційної та змішаної  форм навчання</vt:lpstr>
      <vt:lpstr>1. Вступ - кілька формальних означень</vt:lpstr>
      <vt:lpstr>Презентация PowerPoint</vt:lpstr>
      <vt:lpstr>Презентация PowerPoint</vt:lpstr>
      <vt:lpstr>2. Особливості вивчення дисципліни «Фізика»</vt:lpstr>
      <vt:lpstr>Презентация PowerPoint</vt:lpstr>
      <vt:lpstr>3. Рішення та реалізація</vt:lpstr>
      <vt:lpstr>Презентация PowerPoint</vt:lpstr>
      <vt:lpstr>Як виглядає обладнання і що треба записати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57</cp:revision>
  <dcterms:created xsi:type="dcterms:W3CDTF">2023-01-13T08:31:44Z</dcterms:created>
  <dcterms:modified xsi:type="dcterms:W3CDTF">2023-01-16T15:01:27Z</dcterms:modified>
</cp:coreProperties>
</file>