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60" r:id="rId6"/>
    <p:sldId id="259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8" autoAdjust="0"/>
    <p:restoredTop sz="94660"/>
  </p:normalViewPr>
  <p:slideViewPr>
    <p:cSldViewPr snapToGrid="0">
      <p:cViewPr varScale="1">
        <p:scale>
          <a:sx n="95" d="100"/>
          <a:sy n="95" d="100"/>
        </p:scale>
        <p:origin x="7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Особливості використання ЕНК «Метрологія, технологічні вимірювання та прилади» на базі платформи </a:t>
            </a:r>
            <a:r>
              <a:rPr lang="uk-UA" sz="2800" b="1" dirty="0" err="1" smtClean="0">
                <a:solidFill>
                  <a:schemeClr val="accent2">
                    <a:lumMod val="50000"/>
                  </a:schemeClr>
                </a:solidFill>
              </a:rPr>
              <a:t>elearn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 як елемент опанування дисципліни студентами-автоматниками в умовах змішаної форми навчання. </a:t>
            </a:r>
            <a:endParaRPr lang="uk-UA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8625" y="5606917"/>
            <a:ext cx="7766936" cy="1096899"/>
          </a:xfrm>
        </p:spPr>
        <p:txBody>
          <a:bodyPr/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Доповідач: асистент Ликтей В.В., доц.,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</a:rPr>
              <a:t>к.т.н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. Гай О.В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(розробник курсу в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</a:rPr>
              <a:t>elearn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 Савчук О.В.)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79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356" y="3072063"/>
            <a:ext cx="5434708" cy="1320800"/>
          </a:xfrm>
        </p:spPr>
        <p:txBody>
          <a:bodyPr/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Дякую за увагу!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7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796" y="352926"/>
            <a:ext cx="8596668" cy="697832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Опис дисципліни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0" y="1435770"/>
            <a:ext cx="5398844" cy="4984411"/>
          </a:xfrm>
          <a:ln w="1270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807242" y="1435770"/>
            <a:ext cx="6087980" cy="49398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1500" b="1" dirty="0">
                <a:latin typeface="TimesNewRomanPS-BoldMT"/>
              </a:rPr>
              <a:t>Набуття компетентностей</a:t>
            </a:r>
            <a:r>
              <a:rPr lang="uk-UA" sz="1500" b="1" dirty="0" smtClean="0">
                <a:latin typeface="TimesNewRomanPS-BoldMT"/>
              </a:rPr>
              <a:t>:</a:t>
            </a:r>
          </a:p>
          <a:p>
            <a:pPr algn="just"/>
            <a:endParaRPr lang="uk-UA" sz="1500" b="1" dirty="0">
              <a:latin typeface="TimesNewRomanPS-BoldMT"/>
            </a:endParaRPr>
          </a:p>
          <a:p>
            <a:pPr algn="just"/>
            <a:r>
              <a:rPr lang="uk-UA" sz="1500" b="1" dirty="0" smtClean="0">
                <a:latin typeface="TimesNewRomanPS-BoldMT"/>
              </a:rPr>
              <a:t>загальні компетентності </a:t>
            </a:r>
            <a:r>
              <a:rPr lang="ru-RU" sz="1500" b="1" dirty="0" smtClean="0">
                <a:latin typeface="TimesNewRomanPS-BoldMT"/>
              </a:rPr>
              <a:t>(</a:t>
            </a:r>
            <a:r>
              <a:rPr lang="ru-RU" sz="1500" b="1" dirty="0">
                <a:latin typeface="TimesNewRomanPS-BoldMT"/>
              </a:rPr>
              <a:t>ЗК): </a:t>
            </a:r>
            <a:r>
              <a:rPr lang="ru-RU" sz="1500" dirty="0">
                <a:latin typeface="LiberationSerif"/>
              </a:rPr>
              <a:t>КЗ1.Здатність до </a:t>
            </a:r>
            <a:r>
              <a:rPr lang="ru-RU" sz="1500" dirty="0" smtClean="0">
                <a:latin typeface="LiberationSerif"/>
              </a:rPr>
              <a:t>уз</a:t>
            </a:r>
            <a:r>
              <a:rPr lang="uk-UA" sz="1500" dirty="0" smtClean="0">
                <a:latin typeface="LiberationSerif"/>
              </a:rPr>
              <a:t>агальнен</a:t>
            </a:r>
            <a:r>
              <a:rPr lang="ru-RU" sz="1500" dirty="0" err="1" smtClean="0">
                <a:latin typeface="LiberationSerif"/>
              </a:rPr>
              <a:t>ня</a:t>
            </a:r>
            <a:r>
              <a:rPr lang="ru-RU" sz="1500" dirty="0">
                <a:latin typeface="LiberationSerif"/>
              </a:rPr>
              <a:t>, </a:t>
            </a:r>
            <a:r>
              <a:rPr lang="uk-UA" sz="1500" dirty="0" smtClean="0">
                <a:latin typeface="LiberationSerif"/>
              </a:rPr>
              <a:t>аналізу, сприйняття інформації</a:t>
            </a:r>
            <a:r>
              <a:rPr lang="uk-UA" sz="1500" dirty="0">
                <a:latin typeface="LiberationSerif"/>
              </a:rPr>
              <a:t>, постановці мети і вибору шляхів її досягнення; КЗ2. Здатність </a:t>
            </a:r>
            <a:r>
              <a:rPr lang="uk-UA" sz="1500" dirty="0" smtClean="0">
                <a:latin typeface="LiberationSerif"/>
              </a:rPr>
              <a:t>здійснювати пошук, аналізувати </a:t>
            </a:r>
            <a:r>
              <a:rPr lang="ru-RU" sz="1500" dirty="0" smtClean="0">
                <a:latin typeface="LiberationSerif"/>
              </a:rPr>
              <a:t>і </a:t>
            </a:r>
            <a:r>
              <a:rPr lang="ru-RU" sz="1500" dirty="0">
                <a:latin typeface="LiberationSerif"/>
              </a:rPr>
              <a:t>критично </a:t>
            </a:r>
            <a:r>
              <a:rPr lang="uk-UA" sz="1500" dirty="0" smtClean="0">
                <a:latin typeface="LiberationSerif"/>
              </a:rPr>
              <a:t>оцінювати інформацію з різних джерел; КЗ3. З</a:t>
            </a:r>
            <a:r>
              <a:rPr lang="uk-UA" sz="1500" dirty="0" smtClean="0">
                <a:latin typeface="TimesNewRomanPSMT"/>
              </a:rPr>
              <a:t>нання </a:t>
            </a:r>
            <a:r>
              <a:rPr lang="ru-RU" sz="1500" dirty="0" smtClean="0">
                <a:latin typeface="TimesNewRomanPSMT"/>
              </a:rPr>
              <a:t>та </a:t>
            </a:r>
            <a:r>
              <a:rPr lang="uk-UA" sz="1500" dirty="0" smtClean="0">
                <a:latin typeface="TimesNewRomanPSMT"/>
              </a:rPr>
              <a:t>розуміння </a:t>
            </a:r>
            <a:r>
              <a:rPr lang="uk-UA" sz="1500" dirty="0">
                <a:latin typeface="TimesNewRomanPSMT"/>
              </a:rPr>
              <a:t>предметної області та розуміння професійної діяльності; </a:t>
            </a:r>
            <a:r>
              <a:rPr lang="uk-UA" sz="1500" dirty="0">
                <a:latin typeface="LiberationSerif"/>
              </a:rPr>
              <a:t>КЗ4. </a:t>
            </a:r>
            <a:r>
              <a:rPr lang="uk-UA" sz="1500" dirty="0" smtClean="0">
                <a:latin typeface="TimesNewRomanPSMT"/>
              </a:rPr>
              <a:t>Здатність проводити дослідження на відповідному рівні; </a:t>
            </a:r>
            <a:r>
              <a:rPr lang="uk-UA" sz="1500" dirty="0" smtClean="0">
                <a:latin typeface="LiberationSerif"/>
              </a:rPr>
              <a:t>КЗ5. </a:t>
            </a:r>
            <a:r>
              <a:rPr lang="uk-UA" sz="1500" dirty="0" smtClean="0">
                <a:latin typeface="TimesNewRomanPSMT"/>
              </a:rPr>
              <a:t>здатність вчитися </a:t>
            </a:r>
            <a:r>
              <a:rPr lang="ru-RU" sz="1500" dirty="0" smtClean="0">
                <a:latin typeface="TimesNewRomanPSMT"/>
              </a:rPr>
              <a:t>і </a:t>
            </a:r>
            <a:r>
              <a:rPr lang="uk-UA" sz="1500" dirty="0" smtClean="0">
                <a:latin typeface="TimesNewRomanPSMT"/>
              </a:rPr>
              <a:t>оволодівати сучасними знаннями; </a:t>
            </a:r>
            <a:r>
              <a:rPr lang="uk-UA" sz="1500" dirty="0" smtClean="0">
                <a:latin typeface="LiberationSerif"/>
              </a:rPr>
              <a:t>КЗ6. </a:t>
            </a:r>
            <a:r>
              <a:rPr lang="uk-UA" sz="1500" dirty="0" smtClean="0">
                <a:latin typeface="TimesNewRomanPSMT"/>
              </a:rPr>
              <a:t>Здатність до абстрактного мислення, аналізу та синтезу; </a:t>
            </a:r>
            <a:r>
              <a:rPr lang="uk-UA" sz="1500" dirty="0" smtClean="0">
                <a:latin typeface="LiberationSerif"/>
              </a:rPr>
              <a:t>КЗ7. </a:t>
            </a:r>
            <a:r>
              <a:rPr lang="uk-UA" sz="1500" dirty="0" smtClean="0">
                <a:latin typeface="TimesNewRomanPSMT"/>
              </a:rPr>
              <a:t>Здатність виявляти, ставити та вирішувати проблеми</a:t>
            </a:r>
            <a:r>
              <a:rPr lang="ru-RU" sz="1500" dirty="0" smtClean="0">
                <a:latin typeface="TimesNewRomanPSMT"/>
              </a:rPr>
              <a:t>.</a:t>
            </a:r>
            <a:endParaRPr lang="ru-RU" sz="1500" dirty="0">
              <a:latin typeface="TimesNewRomanPSMT"/>
            </a:endParaRPr>
          </a:p>
          <a:p>
            <a:pPr algn="just"/>
            <a:r>
              <a:rPr lang="uk-UA" sz="1500" b="1" dirty="0" smtClean="0">
                <a:latin typeface="TimesNewRomanPS-BoldMT"/>
              </a:rPr>
              <a:t>фахові (спеціальні) компетентності (ФК): </a:t>
            </a:r>
            <a:r>
              <a:rPr lang="uk-UA" sz="1500" dirty="0" smtClean="0">
                <a:latin typeface="LiberationSerif"/>
              </a:rPr>
              <a:t>КФ1. Здатність використовувати отримані знання та уміння для роботи в промисловості і розуміти необхідність дотримання правил техніки безпеки, при виконанні посадових обов’язків; КФ2. Здатність критично аналізувати основні показники функціонування системи та оцінювати використані технічні рішення та обладнання. КФ3. Знання етапів розробки елементів метрологічного забезпечення комп’ютеризованих систем управління згідно з діючими нормативними документами.</a:t>
            </a:r>
            <a:endParaRPr lang="uk-UA" sz="1500" dirty="0"/>
          </a:p>
        </p:txBody>
      </p:sp>
    </p:spTree>
    <p:extLst>
      <p:ext uri="{BB962C8B-B14F-4D97-AF65-F5344CB8AC3E}">
        <p14:creationId xmlns:p14="http://schemas.microsoft.com/office/powerpoint/2010/main" val="359020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914" y="80211"/>
            <a:ext cx="8596668" cy="56949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Структура електронного курсу на базі платформи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el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</a:rPr>
              <a:t>еа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rn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1254209"/>
            <a:ext cx="5684121" cy="5130548"/>
          </a:xfr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54" y="1254209"/>
            <a:ext cx="5893523" cy="51305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006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345" y="80211"/>
            <a:ext cx="8596668" cy="115503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Структура електронного курсу на базі платформи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el</a:t>
            </a:r>
            <a:r>
              <a:rPr lang="uk-UA" dirty="0" err="1">
                <a:solidFill>
                  <a:schemeClr val="accent2">
                    <a:lumMod val="50000"/>
                  </a:schemeClr>
                </a:solidFill>
              </a:rPr>
              <a:t>еа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rn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" y="1363579"/>
            <a:ext cx="5329843" cy="5270210"/>
          </a:xfrm>
          <a:ln w="127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04" y="1363579"/>
            <a:ext cx="5471634" cy="53725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522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018" y="168442"/>
            <a:ext cx="7584350" cy="649705"/>
          </a:xfrm>
        </p:spPr>
        <p:txBody>
          <a:bodyPr/>
          <a:lstStyle/>
          <a:p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Виконання лабораторних робіт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2" y="1089016"/>
            <a:ext cx="6141156" cy="5578322"/>
          </a:xfr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85" y="1089015"/>
            <a:ext cx="5555461" cy="55783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111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228" y="352926"/>
            <a:ext cx="8596668" cy="56949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Виконання лабораторних робіт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6" y="922421"/>
            <a:ext cx="5206993" cy="5733459"/>
          </a:xfr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2526631" y="2296947"/>
            <a:ext cx="23919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/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2739" y="1106906"/>
            <a:ext cx="5879870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4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367" y="120316"/>
            <a:ext cx="10764254" cy="58553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Лабораторна робота 1. ВИВЧЕННЯ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І ПОВІРКА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ПРИЛАДІВ МАГНІТОЕЛЕКТРИЧНОЇ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І ЕЛЕКТРОМАГНІТНОЇ СИСТЕМ</a:t>
            </a:r>
            <a:endParaRPr lang="uk-UA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" y="4182940"/>
            <a:ext cx="5656833" cy="2636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63" y="2534003"/>
            <a:ext cx="5204911" cy="285012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5" y="844340"/>
            <a:ext cx="6301455" cy="3200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874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589" y="72190"/>
            <a:ext cx="11061031" cy="9144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Лабораторна робота 7.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ВИЗНАЧЕННЯ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ІНДУКТИВНОСТЕЙ І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ЄМНОСТЕЙ НЕПРЯМИМИ 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МЕТОДАМИ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(в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Multisim 12.0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uk-UA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40" y="986590"/>
            <a:ext cx="4401937" cy="2003995"/>
          </a:xfrm>
          <a:ln w="1270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613040" y="3101039"/>
            <a:ext cx="4948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NewRomanPSMT"/>
              </a:rPr>
              <a:t>7.1. </a:t>
            </a:r>
            <a:r>
              <a:rPr lang="uk-UA" dirty="0" smtClean="0">
                <a:latin typeface="TimesNewRomanPSMT"/>
              </a:rPr>
              <a:t>Електрична</a:t>
            </a:r>
            <a:r>
              <a:rPr lang="ru-RU" dirty="0" smtClean="0">
                <a:latin typeface="TimesNewRomanPSMT"/>
              </a:rPr>
              <a:t> </a:t>
            </a:r>
            <a:r>
              <a:rPr lang="uk-UA" dirty="0" smtClean="0">
                <a:latin typeface="TimesNewRomanPSMT"/>
              </a:rPr>
              <a:t>принципова</a:t>
            </a:r>
            <a:r>
              <a:rPr lang="ru-RU" dirty="0" smtClean="0">
                <a:latin typeface="TimesNewRomanPSMT"/>
              </a:rPr>
              <a:t> </a:t>
            </a:r>
            <a:r>
              <a:rPr lang="ru-RU" dirty="0">
                <a:latin typeface="TimesNewRomanPSMT"/>
              </a:rPr>
              <a:t>схема для </a:t>
            </a:r>
            <a:r>
              <a:rPr lang="uk-UA" dirty="0" smtClean="0">
                <a:latin typeface="TimesNewRomanPSMT"/>
              </a:rPr>
              <a:t>визначення</a:t>
            </a:r>
            <a:r>
              <a:rPr lang="en-US" dirty="0" smtClean="0">
                <a:latin typeface="TimesNewRomanPSMT"/>
              </a:rPr>
              <a:t> </a:t>
            </a:r>
            <a:r>
              <a:rPr lang="uk-UA" dirty="0" smtClean="0">
                <a:latin typeface="TimesNewRomanPSMT"/>
              </a:rPr>
              <a:t>індуктивності</a:t>
            </a:r>
            <a:r>
              <a:rPr lang="ru-RU" dirty="0" smtClean="0">
                <a:latin typeface="TimesNewRomanPSMT"/>
              </a:rPr>
              <a:t> за</a:t>
            </a:r>
            <a:r>
              <a:rPr lang="en-US" dirty="0" smtClean="0">
                <a:latin typeface="TimesNewRomanPSMT"/>
              </a:rPr>
              <a:t> </a:t>
            </a:r>
            <a:r>
              <a:rPr lang="uk-UA" dirty="0" smtClean="0">
                <a:latin typeface="TimesNewRomanPSMT"/>
              </a:rPr>
              <a:t>допомогою</a:t>
            </a:r>
            <a:r>
              <a:rPr lang="ru-RU" dirty="0" smtClean="0">
                <a:latin typeface="TimesNewRomanPSMT"/>
              </a:rPr>
              <a:t> </a:t>
            </a:r>
            <a:r>
              <a:rPr lang="uk-UA" dirty="0" smtClean="0">
                <a:latin typeface="TimesNewRomanPSMT"/>
              </a:rPr>
              <a:t>ватметра</a:t>
            </a:r>
            <a:r>
              <a:rPr lang="ru-RU" dirty="0" smtClean="0">
                <a:latin typeface="TimesNewRomanPSMT"/>
              </a:rPr>
              <a:t>, </a:t>
            </a:r>
            <a:r>
              <a:rPr lang="ru-RU" dirty="0">
                <a:latin typeface="TimesNewRomanPSMT"/>
              </a:rPr>
              <a:t>вольтметра та амперметра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52" y="4347410"/>
            <a:ext cx="8140758" cy="22145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17" y="1097044"/>
            <a:ext cx="3917019" cy="27129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9" y="986590"/>
            <a:ext cx="2884380" cy="3666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3003"/>
          <a:stretch/>
        </p:blipFill>
        <p:spPr>
          <a:xfrm>
            <a:off x="405094" y="4740442"/>
            <a:ext cx="3146342" cy="19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3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Висновки: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2871" y="1759537"/>
            <a:ext cx="8596668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tx1"/>
                </a:solidFill>
              </a:rPr>
              <a:t>Переваги використання електронного курсу: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1) постійна можливість працювати з курсом без необхідності долучення викладача;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 2) наявність інтерактивну та зворотного зв'язку між декількома викладачами та студентом;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3) онлайн результати успішності та швидкий відклик на активність студента. </a:t>
            </a:r>
          </a:p>
          <a:p>
            <a:pPr marL="0" indent="0">
              <a:buNone/>
            </a:pPr>
            <a:endParaRPr lang="uk-U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tx1"/>
                </a:solidFill>
              </a:rPr>
              <a:t>Недоліки використання </a:t>
            </a:r>
            <a:r>
              <a:rPr lang="uk-UA" b="1" dirty="0">
                <a:solidFill>
                  <a:schemeClr val="tx1"/>
                </a:solidFill>
              </a:rPr>
              <a:t>електронного курсу </a:t>
            </a:r>
            <a:r>
              <a:rPr lang="uk-UA" b="1" dirty="0" smtClean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1) періодична відсутність доступу до курсів;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2) неможливість виконання завдань </a:t>
            </a:r>
            <a:r>
              <a:rPr lang="uk-UA" dirty="0" err="1" smtClean="0">
                <a:solidFill>
                  <a:schemeClr val="tx1"/>
                </a:solidFill>
              </a:rPr>
              <a:t>офлайн</a:t>
            </a:r>
            <a:r>
              <a:rPr lang="uk-UA" dirty="0" smtClean="0">
                <a:solidFill>
                  <a:schemeClr val="tx1"/>
                </a:solidFill>
              </a:rPr>
              <a:t> та подальшого завантаження результатів одним файлом;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3) відсутність групових складань завдань, які призводять до більш глибокого розуміння матеріалу курсу.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1547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</TotalTime>
  <Words>366</Words>
  <Application>Microsoft Office PowerPoint</Application>
  <PresentationFormat>Широкоэкранный</PresentationFormat>
  <Paragraphs>26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LiberationSerif</vt:lpstr>
      <vt:lpstr>TimesNewRomanPS-BoldMT</vt:lpstr>
      <vt:lpstr>TimesNewRomanPSMT</vt:lpstr>
      <vt:lpstr>Trebuchet MS</vt:lpstr>
      <vt:lpstr>Wingdings 3</vt:lpstr>
      <vt:lpstr>Аспект</vt:lpstr>
      <vt:lpstr>Особливості використання ЕНК «Метрологія, технологічні вимірювання та прилади» на базі платформи elearn як елемент опанування дисципліни студентами-автоматниками в умовах змішаної форми навчання. </vt:lpstr>
      <vt:lpstr>Опис дисципліни</vt:lpstr>
      <vt:lpstr>Структура електронного курсу на базі платформи elеаrn</vt:lpstr>
      <vt:lpstr>Структура електронного курсу на базі платформи elеаrn</vt:lpstr>
      <vt:lpstr>Виконання лабораторних робіт</vt:lpstr>
      <vt:lpstr>Виконання лабораторних робіт</vt:lpstr>
      <vt:lpstr>Лабораторна робота 1. ВИВЧЕННЯ І ПОВІРКА ПРИЛАДІВ МАГНІТОЕЛЕКТРИЧНОЇ І ЕЛЕКТРОМАГНІТНОЇ СИСТЕМ</vt:lpstr>
      <vt:lpstr>Лабораторна робота 7. ВИЗНАЧЕННЯ ІНДУКТИВНОСТЕЙ І ЄМНОСТЕЙ НЕПРЯМИМИ МЕТОДАМИ (в Multisim 12.0)</vt:lpstr>
      <vt:lpstr>Висновки: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використання ЕНК «Метрологія, технологічні вимірювання та прилади» на базі платформи elearn як елемент опанування дисципліни студентами-автоматниками в умовах змішаної форми навчання. </dc:title>
  <dc:creator>master</dc:creator>
  <cp:lastModifiedBy>master</cp:lastModifiedBy>
  <cp:revision>20</cp:revision>
  <dcterms:created xsi:type="dcterms:W3CDTF">2023-01-16T15:07:01Z</dcterms:created>
  <dcterms:modified xsi:type="dcterms:W3CDTF">2023-01-17T08:02:19Z</dcterms:modified>
</cp:coreProperties>
</file>