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8" d="100"/>
          <a:sy n="108" d="100"/>
        </p:scale>
        <p:origin x="73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4884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Shape 1"/>
          <p:cNvSpPr/>
          <p:nvPr/>
        </p:nvSpPr>
        <p:spPr>
          <a:xfrm>
            <a:off x="3886200" y="548640"/>
            <a:ext cx="1371600" cy="1371600"/>
          </a:xfrm>
          <a:prstGeom prst="ellipse">
            <a:avLst/>
          </a:prstGeom>
          <a:solidFill>
            <a:srgbClr val="3B82F6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6240" y="868680"/>
            <a:ext cx="731520" cy="7315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210312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Особливості складання</a:t>
            </a:r>
            <a:endParaRPr lang="en-US" sz="3000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паспорта об'єкта будівництва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457200" y="32918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 результатами технічного обстеження</a:t>
            </a:r>
            <a:endParaRPr lang="en-US" sz="1800" dirty="0"/>
          </a:p>
        </p:txBody>
      </p:sp>
      <p:sp>
        <p:nvSpPr>
          <p:cNvPr id="7" name="Shape 4"/>
          <p:cNvSpPr/>
          <p:nvPr/>
        </p:nvSpPr>
        <p:spPr>
          <a:xfrm>
            <a:off x="3200400" y="3840480"/>
            <a:ext cx="2743200" cy="0"/>
          </a:xfrm>
          <a:prstGeom prst="line">
            <a:avLst/>
          </a:prstGeom>
          <a:noFill/>
          <a:ln w="25400">
            <a:solidFill>
              <a:srgbClr val="3B82F6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57200" y="40233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Виконала: Браніцька Ольга Володимирівна, група БЦІ-2304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457200" y="43434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Науковий керівник: доцент Костира Наталія Олександрівна, к.т.н.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НУБіП України  •  Факультет конструювання та дизайну  •  Київ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914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ГЕОДЕЗИЧНІ ВИМІРИ ТА КРЕН ЩОГЛИ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412480" y="914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0" y="640080"/>
            <a:ext cx="9144000" cy="36576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914400"/>
            <a:ext cx="5029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 даними геодезичних обмірів верх башти не співпадає з центром на 44 см, що складає 0.01 висоти споруди.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1737360"/>
            <a:ext cx="2715768" cy="2011680"/>
          </a:xfrm>
          <a:prstGeom prst="rect">
            <a:avLst/>
          </a:prstGeom>
          <a:solidFill>
            <a:srgbClr val="EF4444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57200" y="1920240"/>
            <a:ext cx="271576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 см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457200" y="2651760"/>
            <a:ext cx="27157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Фактичний крен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3017520"/>
            <a:ext cx="27157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0.01h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355848" y="1737360"/>
            <a:ext cx="2715768" cy="2011680"/>
          </a:xfrm>
          <a:prstGeom prst="rect">
            <a:avLst/>
          </a:prstGeom>
          <a:solidFill>
            <a:srgbClr val="F59E0B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355848" y="1920240"/>
            <a:ext cx="271576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0.002</a:t>
            </a:r>
            <a:endParaRPr lang="en-US" sz="3600" dirty="0"/>
          </a:p>
        </p:txBody>
      </p:sp>
      <p:sp>
        <p:nvSpPr>
          <p:cNvPr id="13" name="Text 11"/>
          <p:cNvSpPr/>
          <p:nvPr/>
        </p:nvSpPr>
        <p:spPr>
          <a:xfrm>
            <a:off x="3355848" y="2651760"/>
            <a:ext cx="27157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Норма ДБН В.2.1-10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355848" y="3017520"/>
            <a:ext cx="27157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Перевищено в 5 разів!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254496" y="1737360"/>
            <a:ext cx="2715768" cy="2011680"/>
          </a:xfrm>
          <a:prstGeom prst="rect">
            <a:avLst/>
          </a:prstGeom>
          <a:solidFill>
            <a:srgbClr val="1A2744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254496" y="1920240"/>
            <a:ext cx="271576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0.418 м</a:t>
            </a:r>
            <a:endParaRPr lang="en-US" sz="3600" dirty="0"/>
          </a:p>
        </p:txBody>
      </p:sp>
      <p:sp>
        <p:nvSpPr>
          <p:cNvPr id="17" name="Text 15"/>
          <p:cNvSpPr/>
          <p:nvPr/>
        </p:nvSpPr>
        <p:spPr>
          <a:xfrm>
            <a:off x="6254496" y="2651760"/>
            <a:ext cx="27157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Норма ДБН В.2.6-198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254496" y="3017520"/>
            <a:ext cx="27157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Факт: 0.842 м з вітром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4023360"/>
            <a:ext cx="8229600" cy="731520"/>
          </a:xfrm>
          <a:prstGeom prst="rect">
            <a:avLst/>
          </a:prstGeom>
          <a:solidFill>
            <a:srgbClr val="F1F5F9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57200" y="4023360"/>
            <a:ext cx="64008" cy="73152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1" name="Text 19"/>
          <p:cNvSpPr/>
          <p:nvPr/>
        </p:nvSpPr>
        <p:spPr>
          <a:xfrm>
            <a:off x="731520" y="4023360"/>
            <a:ext cx="7772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Висновок: відносний крен може скласти 0.019 — практично вдвічі більше нормативного значення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914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ПАСПОРТ ОБ'ЄКТА БУДІВНИЦТВА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412480" y="914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0" y="640080"/>
            <a:ext cx="9144000" cy="36576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91440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Наказ Мінрегіонбуд № 298 від 10.11.2017 р. затверджує форму паспорта об'єкта будівництва, яка базується на НК 018-2023.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1645920"/>
            <a:ext cx="187452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57200" y="1645920"/>
            <a:ext cx="1874520" cy="41148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1645920"/>
            <a:ext cx="1874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Розділ I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48640" y="214884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Відомості про власника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514600" y="1645920"/>
            <a:ext cx="187452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2514600" y="1645920"/>
            <a:ext cx="1874520" cy="41148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13" name="Text 11"/>
          <p:cNvSpPr/>
          <p:nvPr/>
        </p:nvSpPr>
        <p:spPr>
          <a:xfrm>
            <a:off x="2514600" y="1645920"/>
            <a:ext cx="1874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Розділ II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606040" y="214884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Відомості про виконавця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0" y="1645920"/>
            <a:ext cx="187452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572000" y="1645920"/>
            <a:ext cx="1874520" cy="41148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17" name="Text 15"/>
          <p:cNvSpPr/>
          <p:nvPr/>
        </p:nvSpPr>
        <p:spPr>
          <a:xfrm>
            <a:off x="4572000" y="1645920"/>
            <a:ext cx="1874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Розділ III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663440" y="214884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Загальні відомості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629400" y="1645920"/>
            <a:ext cx="187452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629400" y="1645920"/>
            <a:ext cx="1874520" cy="41148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21" name="Text 19"/>
          <p:cNvSpPr/>
          <p:nvPr/>
        </p:nvSpPr>
        <p:spPr>
          <a:xfrm>
            <a:off x="6629400" y="1645920"/>
            <a:ext cx="1874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Розділ IV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720840" y="214884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Технічна характеристика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57200" y="3108960"/>
            <a:ext cx="187452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57200" y="3108960"/>
            <a:ext cx="1874520" cy="41148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25" name="Text 23"/>
          <p:cNvSpPr/>
          <p:nvPr/>
        </p:nvSpPr>
        <p:spPr>
          <a:xfrm>
            <a:off x="457200" y="3108960"/>
            <a:ext cx="1874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Розділ V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48640" y="361188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Результати обстеження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2514600" y="3108960"/>
            <a:ext cx="187452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2514600" y="3108960"/>
            <a:ext cx="1874520" cy="41148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29" name="Text 27"/>
          <p:cNvSpPr/>
          <p:nvPr/>
        </p:nvSpPr>
        <p:spPr>
          <a:xfrm>
            <a:off x="2514600" y="3108960"/>
            <a:ext cx="1874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Розділ VI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2606040" y="361188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Оцінка технічного стану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572000" y="3108960"/>
            <a:ext cx="187452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572000" y="3108960"/>
            <a:ext cx="1874520" cy="41148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3" name="Text 31"/>
          <p:cNvSpPr/>
          <p:nvPr/>
        </p:nvSpPr>
        <p:spPr>
          <a:xfrm>
            <a:off x="4572000" y="3108960"/>
            <a:ext cx="1874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Розділ VII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4663440" y="361188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Рекомендації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548640" y="457200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Додатки: фотографії, плани, розрізи, відомості дефектів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914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РОЗДІЛ IV. ТЕХНІЧНА ХАРАКТЕРИСТИКА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412480" y="914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0" y="640080"/>
            <a:ext cx="9144000" cy="36576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914400"/>
            <a:ext cx="822960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914400"/>
            <a:ext cx="731520" cy="68580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914400"/>
            <a:ext cx="731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IV.1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371600" y="9601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Характеристика території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371600" y="1234440"/>
            <a:ext cx="7132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Кліматичний район ІІ, сніговий р-н 2, вітровий р-н 3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1691640"/>
            <a:ext cx="822960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" y="1691640"/>
            <a:ext cx="731520" cy="68580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1691640"/>
            <a:ext cx="731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IV.2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371600" y="173736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Ускладнюючі умови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371600" y="2011680"/>
            <a:ext cx="7132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Сейсмічність 8 балів, підтоплення, просідаючі лесові ґрунти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2468880"/>
            <a:ext cx="822960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57200" y="2468880"/>
            <a:ext cx="731520" cy="68580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8" name="Text 16"/>
          <p:cNvSpPr/>
          <p:nvPr/>
        </p:nvSpPr>
        <p:spPr>
          <a:xfrm>
            <a:off x="457200" y="2468880"/>
            <a:ext cx="731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IV.3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371600" y="251460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Основні технічні показники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371600" y="2788920"/>
            <a:ext cx="7132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Тип: щогла, висота 41.80 м, площа забудови 1.45 м², потужність 5.5 кВт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57200" y="3246120"/>
            <a:ext cx="822960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57200" y="3246120"/>
            <a:ext cx="731520" cy="68580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23" name="Text 21"/>
          <p:cNvSpPr/>
          <p:nvPr/>
        </p:nvSpPr>
        <p:spPr>
          <a:xfrm>
            <a:off x="457200" y="3246120"/>
            <a:ext cx="731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IV.4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1371600" y="329184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Несучі конструкції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1371600" y="3566160"/>
            <a:ext cx="7132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Стовбурна система, стовпчастий фундамент, триствольна конструкція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57200" y="4023360"/>
            <a:ext cx="822960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57200" y="4023360"/>
            <a:ext cx="731520" cy="68580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28" name="Text 26"/>
          <p:cNvSpPr/>
          <p:nvPr/>
        </p:nvSpPr>
        <p:spPr>
          <a:xfrm>
            <a:off x="457200" y="4023360"/>
            <a:ext cx="731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IV.5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1371600" y="406908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Інженерні системи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1371600" y="4343400"/>
            <a:ext cx="7132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Електропостачання: 13 прожекторів, загальна потужність 5.5 кВт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914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КЛАС НАСЛІДКІВ (ВІДПОВІДАЛЬНОСТІ)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412480" y="914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0" y="640080"/>
            <a:ext cx="9144000" cy="36576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91440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Визначення за ДСТУ 8855:2019 та ДБН В.1.2-14-2018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57200" y="1463040"/>
            <a:ext cx="6858000" cy="45720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14630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Постійний персонал (N₁=3)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406640" y="1463040"/>
            <a:ext cx="1280160" cy="4572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0" name="Text 8"/>
          <p:cNvSpPr/>
          <p:nvPr/>
        </p:nvSpPr>
        <p:spPr>
          <a:xfrm>
            <a:off x="7406640" y="146304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СС1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57200" y="2011680"/>
            <a:ext cx="685800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01168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Періодичний персонал (N₂=10)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7406640" y="2011680"/>
            <a:ext cx="1280160" cy="4572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4" name="Text 12"/>
          <p:cNvSpPr/>
          <p:nvPr/>
        </p:nvSpPr>
        <p:spPr>
          <a:xfrm>
            <a:off x="7406640" y="201168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СС1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457200" y="2560320"/>
            <a:ext cx="6858000" cy="45720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6" name="Text 14"/>
          <p:cNvSpPr/>
          <p:nvPr/>
        </p:nvSpPr>
        <p:spPr>
          <a:xfrm>
            <a:off x="640080" y="256032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Особи ззовні (до 11 000 осіб/добу)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7406640" y="2560320"/>
            <a:ext cx="1280160" cy="4572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8" name="Text 16"/>
          <p:cNvSpPr/>
          <p:nvPr/>
        </p:nvSpPr>
        <p:spPr>
          <a:xfrm>
            <a:off x="7406640" y="256032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СС2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457200" y="3108960"/>
            <a:ext cx="685800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" y="310896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Економічний збиток (щогла: 7.9 м.з.п.)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7406640" y="3108960"/>
            <a:ext cx="1280160" cy="4572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22" name="Text 20"/>
          <p:cNvSpPr/>
          <p:nvPr/>
        </p:nvSpPr>
        <p:spPr>
          <a:xfrm>
            <a:off x="7406640" y="310896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СС1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457200" y="3657600"/>
            <a:ext cx="6858000" cy="45720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365760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Економічний збиток (вокзал: 22 802 м.з.п.)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7406640" y="3657600"/>
            <a:ext cx="1280160" cy="4572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6" name="Text 24"/>
          <p:cNvSpPr/>
          <p:nvPr/>
        </p:nvSpPr>
        <p:spPr>
          <a:xfrm>
            <a:off x="7406640" y="365760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СС2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457200" y="4114800"/>
            <a:ext cx="8229600" cy="640080"/>
          </a:xfrm>
          <a:prstGeom prst="rect">
            <a:avLst/>
          </a:prstGeom>
          <a:solidFill>
            <a:srgbClr val="1A2744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40080" y="41148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Підсумковий клас наслідків (за найвищою характеристикою): СС2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914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ДЕФЕКТИ ОСНОВ ТА ФУНДАМЕНТІВ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412480" y="914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0" y="640080"/>
            <a:ext cx="9144000" cy="36576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914400"/>
            <a:ext cx="3931920" cy="34747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914400"/>
            <a:ext cx="3931920" cy="45720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91440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Основа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40080" y="1554480"/>
            <a:ext cx="356616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Просідаюча основа — пісок дрібний з включенням детриту черепашок, середньої щільності. Вважається слабкою та не рекомендованою як несучий елемент. При замочуванні можливі нерівномірні осідання фундаментної плити та перекоси споруди.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754880" y="914400"/>
            <a:ext cx="3931920" cy="34747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54880" y="914400"/>
            <a:ext cx="3931920" cy="4572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2" name="Text 10"/>
          <p:cNvSpPr/>
          <p:nvPr/>
        </p:nvSpPr>
        <p:spPr>
          <a:xfrm>
            <a:off x="4754880" y="91440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Фундаменти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937760" y="155448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Осадові тріщини навколо фундаменту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937760" y="210312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Продавлювання асфальту на 10-20 мм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937760" y="265176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Поверхнева і пластова корозія зварних з'єднань бази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937760" y="320040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Корозія анкерних з'єднань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914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ДЕФЕКТИ НЕСУЧИХ КОНСТРУКЦІЙ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412480" y="914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0" y="640080"/>
            <a:ext cx="9144000" cy="36576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914400"/>
            <a:ext cx="640080" cy="54864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91440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3.1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280160" y="914400"/>
            <a:ext cx="7223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Суцільна поверхнева корозія з окремими глибокими виразками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1554480"/>
            <a:ext cx="8229600" cy="54864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1" name="Shape 9"/>
          <p:cNvSpPr/>
          <p:nvPr/>
        </p:nvSpPr>
        <p:spPr>
          <a:xfrm>
            <a:off x="457200" y="1554480"/>
            <a:ext cx="640080" cy="54864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2" name="Text 10"/>
          <p:cNvSpPr/>
          <p:nvPr/>
        </p:nvSpPr>
        <p:spPr>
          <a:xfrm>
            <a:off x="457200" y="155448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3.2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280160" y="1554480"/>
            <a:ext cx="7223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Розрив труби ствола (СТ2) внаслідок попадання вологи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2194560"/>
            <a:ext cx="8229600" cy="5486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5" name="Shape 13"/>
          <p:cNvSpPr/>
          <p:nvPr/>
        </p:nvSpPr>
        <p:spPr>
          <a:xfrm>
            <a:off x="457200" y="2194560"/>
            <a:ext cx="640080" cy="54864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219456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3.3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280160" y="2194560"/>
            <a:ext cx="7223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Корозійне пошкодження діафрагми на відмітці +8.010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57200" y="2834640"/>
            <a:ext cx="8229600" cy="54864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9" name="Shape 17"/>
          <p:cNvSpPr/>
          <p:nvPr/>
        </p:nvSpPr>
        <p:spPr>
          <a:xfrm>
            <a:off x="457200" y="2834640"/>
            <a:ext cx="640080" cy="54864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0" name="Text 18"/>
          <p:cNvSpPr/>
          <p:nvPr/>
        </p:nvSpPr>
        <p:spPr>
          <a:xfrm>
            <a:off x="457200" y="283464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3.4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1280160" y="2834640"/>
            <a:ext cx="7223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Пошкодження вузлів діафрагм: +12.050, +15.650, +19.650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57200" y="3474720"/>
            <a:ext cx="8229600" cy="5486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3" name="Shape 21"/>
          <p:cNvSpPr/>
          <p:nvPr/>
        </p:nvSpPr>
        <p:spPr>
          <a:xfrm>
            <a:off x="457200" y="3474720"/>
            <a:ext cx="640080" cy="54864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4" name="Text 22"/>
          <p:cNvSpPr/>
          <p:nvPr/>
        </p:nvSpPr>
        <p:spPr>
          <a:xfrm>
            <a:off x="457200" y="347472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3.5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1280160" y="3474720"/>
            <a:ext cx="7223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Корозія вузлів і стволів на відмітці +23.350 м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57200" y="4114800"/>
            <a:ext cx="8229600" cy="54864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7" name="Shape 25"/>
          <p:cNvSpPr/>
          <p:nvPr/>
        </p:nvSpPr>
        <p:spPr>
          <a:xfrm>
            <a:off x="457200" y="4114800"/>
            <a:ext cx="640080" cy="54864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8" name="Text 26"/>
          <p:cNvSpPr/>
          <p:nvPr/>
        </p:nvSpPr>
        <p:spPr>
          <a:xfrm>
            <a:off x="457200" y="411480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3.6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1280160" y="4114800"/>
            <a:ext cx="7223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Відхилення верху башти від осі на 44 см (крен 0.01h)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457200" y="4572000"/>
            <a:ext cx="8229600" cy="41148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1" name="Text 29"/>
          <p:cNvSpPr/>
          <p:nvPr/>
        </p:nvSpPr>
        <p:spPr>
          <a:xfrm>
            <a:off x="640080" y="4572000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Категорія конструкцій: А, А1 — існує небезпека втрати загальної стійкості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914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АНАЛІЗ МЕХАНІЧНОГО ОПОРУ І СТІЙКОСТІ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412480" y="914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0" y="640080"/>
            <a:ext cx="9144000" cy="36576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914400"/>
            <a:ext cx="2715768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914400"/>
            <a:ext cx="2715768" cy="45720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914400"/>
            <a:ext cx="27157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Міцність стволів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1554480"/>
            <a:ext cx="25328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[σ] = 172,66 МПа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548640" y="2011680"/>
            <a:ext cx="25328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Ry×γс = 193,50 МПа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731520" y="2651760"/>
            <a:ext cx="2167128" cy="54864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2651760"/>
            <a:ext cx="216712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ЗАБЕЗПЕЧЕНА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355848" y="914400"/>
            <a:ext cx="2715768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355848" y="914400"/>
            <a:ext cx="2715768" cy="45720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15" name="Text 13"/>
          <p:cNvSpPr/>
          <p:nvPr/>
        </p:nvSpPr>
        <p:spPr>
          <a:xfrm>
            <a:off x="3355848" y="914400"/>
            <a:ext cx="27157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Міцність діафрагм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447288" y="1554480"/>
            <a:ext cx="25328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[σ] = 107,04 МПа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3447288" y="2011680"/>
            <a:ext cx="25328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Ry×γс = 193,50 МПа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3630168" y="2651760"/>
            <a:ext cx="2167128" cy="54864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9" name="Text 17"/>
          <p:cNvSpPr/>
          <p:nvPr/>
        </p:nvSpPr>
        <p:spPr>
          <a:xfrm>
            <a:off x="3630168" y="2651760"/>
            <a:ext cx="216712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ЗАБЕЗПЕЧЕНА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6254496" y="914400"/>
            <a:ext cx="2715768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254496" y="914400"/>
            <a:ext cx="2715768" cy="45720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22" name="Text 20"/>
          <p:cNvSpPr/>
          <p:nvPr/>
        </p:nvSpPr>
        <p:spPr>
          <a:xfrm>
            <a:off x="6254496" y="914400"/>
            <a:ext cx="27157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Переміщення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345936" y="1554480"/>
            <a:ext cx="25328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[Δ]факт = 0,842 м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6345936" y="2011680"/>
            <a:ext cx="25328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 [Δ]max = 0,418 м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6528816" y="2651760"/>
            <a:ext cx="2167128" cy="54864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6" name="Text 24"/>
          <p:cNvSpPr/>
          <p:nvPr/>
        </p:nvSpPr>
        <p:spPr>
          <a:xfrm>
            <a:off x="6528816" y="2651760"/>
            <a:ext cx="216712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ПЕРЕВИЩЕНО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548640" y="411480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Сталь: Ст20 (Ry = 215 МПа). Стволи: Ø245×9 мм. Діафрагми: Ø194×8 мм.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57200" y="4480560"/>
            <a:ext cx="8229600" cy="45720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9" name="Text 27"/>
          <p:cNvSpPr/>
          <p:nvPr/>
        </p:nvSpPr>
        <p:spPr>
          <a:xfrm>
            <a:off x="640080" y="448056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Висновок: міцність та стійкість забезпечені, але вертикальні відхилення перевищують допустимі значення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914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ЗАГАЛЬНА ОЦІНКА ТЕХНІЧНОГО СТАНУ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412480" y="914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0" y="640080"/>
            <a:ext cx="9144000" cy="36576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005840"/>
            <a:ext cx="2286000" cy="45720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0058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Технічний стан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834640" y="1005840"/>
            <a:ext cx="1463040" cy="45720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9" name="Text 7"/>
          <p:cNvSpPr/>
          <p:nvPr/>
        </p:nvSpPr>
        <p:spPr>
          <a:xfrm>
            <a:off x="2834640" y="100584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Механічний опір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389120" y="1005840"/>
            <a:ext cx="1463040" cy="45720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11" name="Text 9"/>
          <p:cNvSpPr/>
          <p:nvPr/>
        </p:nvSpPr>
        <p:spPr>
          <a:xfrm>
            <a:off x="4389120" y="100584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Пожежна безпека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943600" y="1005840"/>
            <a:ext cx="1463040" cy="45720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13" name="Text 11"/>
          <p:cNvSpPr/>
          <p:nvPr/>
        </p:nvSpPr>
        <p:spPr>
          <a:xfrm>
            <a:off x="5943600" y="100584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Безпека життя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7498080" y="1005840"/>
            <a:ext cx="1463040" cy="45720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15" name="Text 13"/>
          <p:cNvSpPr/>
          <p:nvPr/>
        </p:nvSpPr>
        <p:spPr>
          <a:xfrm>
            <a:off x="7498080" y="100584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Безпека експл.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1554480"/>
            <a:ext cx="2286000" cy="45720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7" name="Shape 15"/>
          <p:cNvSpPr/>
          <p:nvPr/>
        </p:nvSpPr>
        <p:spPr>
          <a:xfrm>
            <a:off x="457200" y="1554480"/>
            <a:ext cx="54864" cy="4572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155448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Нормальний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834640" y="1554480"/>
            <a:ext cx="1463040" cy="45720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0" name="Text 18"/>
          <p:cNvSpPr/>
          <p:nvPr/>
        </p:nvSpPr>
        <p:spPr>
          <a:xfrm>
            <a:off x="2834640" y="155448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389120" y="1554480"/>
            <a:ext cx="1463040" cy="45720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2" name="Text 20"/>
          <p:cNvSpPr/>
          <p:nvPr/>
        </p:nvSpPr>
        <p:spPr>
          <a:xfrm>
            <a:off x="4389120" y="155448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5943600" y="1554480"/>
            <a:ext cx="1463040" cy="45720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4" name="Text 22"/>
          <p:cNvSpPr/>
          <p:nvPr/>
        </p:nvSpPr>
        <p:spPr>
          <a:xfrm>
            <a:off x="5943600" y="155448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7498080" y="1554480"/>
            <a:ext cx="1463040" cy="45720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6" name="Text 24"/>
          <p:cNvSpPr/>
          <p:nvPr/>
        </p:nvSpPr>
        <p:spPr>
          <a:xfrm>
            <a:off x="7498080" y="155448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457200" y="2103120"/>
            <a:ext cx="228600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8" name="Shape 26"/>
          <p:cNvSpPr/>
          <p:nvPr/>
        </p:nvSpPr>
        <p:spPr>
          <a:xfrm>
            <a:off x="457200" y="2103120"/>
            <a:ext cx="54864" cy="4572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9" name="Text 27"/>
          <p:cNvSpPr/>
          <p:nvPr/>
        </p:nvSpPr>
        <p:spPr>
          <a:xfrm>
            <a:off x="640080" y="21031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Задовільний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2834640" y="2103120"/>
            <a:ext cx="146304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1" name="Text 29"/>
          <p:cNvSpPr/>
          <p:nvPr/>
        </p:nvSpPr>
        <p:spPr>
          <a:xfrm>
            <a:off x="2834640" y="210312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4389120" y="2103120"/>
            <a:ext cx="146304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3" name="Text 31"/>
          <p:cNvSpPr/>
          <p:nvPr/>
        </p:nvSpPr>
        <p:spPr>
          <a:xfrm>
            <a:off x="4389120" y="210312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Так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5943600" y="2103120"/>
            <a:ext cx="146304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5" name="Text 33"/>
          <p:cNvSpPr/>
          <p:nvPr/>
        </p:nvSpPr>
        <p:spPr>
          <a:xfrm>
            <a:off x="5943600" y="210312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Так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7498080" y="2103120"/>
            <a:ext cx="146304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7" name="Text 35"/>
          <p:cNvSpPr/>
          <p:nvPr/>
        </p:nvSpPr>
        <p:spPr>
          <a:xfrm>
            <a:off x="7498080" y="210312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200" dirty="0"/>
          </a:p>
        </p:txBody>
      </p:sp>
      <p:sp>
        <p:nvSpPr>
          <p:cNvPr id="38" name="Shape 36"/>
          <p:cNvSpPr/>
          <p:nvPr/>
        </p:nvSpPr>
        <p:spPr>
          <a:xfrm>
            <a:off x="457200" y="2651760"/>
            <a:ext cx="2286000" cy="45720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39" name="Shape 37"/>
          <p:cNvSpPr/>
          <p:nvPr/>
        </p:nvSpPr>
        <p:spPr>
          <a:xfrm>
            <a:off x="457200" y="2651760"/>
            <a:ext cx="54864" cy="45720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40" name="Text 38"/>
          <p:cNvSpPr/>
          <p:nvPr/>
        </p:nvSpPr>
        <p:spPr>
          <a:xfrm>
            <a:off x="640080" y="265176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Непридатний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2834640" y="2651760"/>
            <a:ext cx="1463040" cy="45720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42" name="Text 40"/>
          <p:cNvSpPr/>
          <p:nvPr/>
        </p:nvSpPr>
        <p:spPr>
          <a:xfrm>
            <a:off x="2834640" y="265176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Так</a:t>
            </a:r>
            <a:endParaRPr lang="en-US" sz="1200" dirty="0"/>
          </a:p>
        </p:txBody>
      </p:sp>
      <p:sp>
        <p:nvSpPr>
          <p:cNvPr id="43" name="Shape 41"/>
          <p:cNvSpPr/>
          <p:nvPr/>
        </p:nvSpPr>
        <p:spPr>
          <a:xfrm>
            <a:off x="4389120" y="2651760"/>
            <a:ext cx="1463040" cy="45720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44" name="Text 42"/>
          <p:cNvSpPr/>
          <p:nvPr/>
        </p:nvSpPr>
        <p:spPr>
          <a:xfrm>
            <a:off x="4389120" y="265176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200" dirty="0"/>
          </a:p>
        </p:txBody>
      </p:sp>
      <p:sp>
        <p:nvSpPr>
          <p:cNvPr id="45" name="Shape 43"/>
          <p:cNvSpPr/>
          <p:nvPr/>
        </p:nvSpPr>
        <p:spPr>
          <a:xfrm>
            <a:off x="5943600" y="2651760"/>
            <a:ext cx="1463040" cy="45720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46" name="Text 44"/>
          <p:cNvSpPr/>
          <p:nvPr/>
        </p:nvSpPr>
        <p:spPr>
          <a:xfrm>
            <a:off x="5943600" y="265176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200" dirty="0"/>
          </a:p>
        </p:txBody>
      </p:sp>
      <p:sp>
        <p:nvSpPr>
          <p:cNvPr id="47" name="Shape 45"/>
          <p:cNvSpPr/>
          <p:nvPr/>
        </p:nvSpPr>
        <p:spPr>
          <a:xfrm>
            <a:off x="7498080" y="2651760"/>
            <a:ext cx="1463040" cy="45720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48" name="Text 46"/>
          <p:cNvSpPr/>
          <p:nvPr/>
        </p:nvSpPr>
        <p:spPr>
          <a:xfrm>
            <a:off x="7498080" y="265176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Так</a:t>
            </a:r>
            <a:endParaRPr lang="en-US" sz="1200" dirty="0"/>
          </a:p>
        </p:txBody>
      </p:sp>
      <p:sp>
        <p:nvSpPr>
          <p:cNvPr id="49" name="Shape 47"/>
          <p:cNvSpPr/>
          <p:nvPr/>
        </p:nvSpPr>
        <p:spPr>
          <a:xfrm>
            <a:off x="457200" y="3200400"/>
            <a:ext cx="228600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0" name="Shape 48"/>
          <p:cNvSpPr/>
          <p:nvPr/>
        </p:nvSpPr>
        <p:spPr>
          <a:xfrm>
            <a:off x="457200" y="3200400"/>
            <a:ext cx="54864" cy="457200"/>
          </a:xfrm>
          <a:prstGeom prst="rect">
            <a:avLst/>
          </a:prstGeom>
          <a:solidFill>
            <a:srgbClr val="64748B"/>
          </a:solidFill>
          <a:ln/>
        </p:spPr>
      </p:sp>
      <p:sp>
        <p:nvSpPr>
          <p:cNvPr id="51" name="Text 49"/>
          <p:cNvSpPr/>
          <p:nvPr/>
        </p:nvSpPr>
        <p:spPr>
          <a:xfrm>
            <a:off x="640080" y="320040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Аварійний</a:t>
            </a:r>
            <a:endParaRPr lang="en-US" sz="1100" dirty="0"/>
          </a:p>
        </p:txBody>
      </p:sp>
      <p:sp>
        <p:nvSpPr>
          <p:cNvPr id="52" name="Shape 50"/>
          <p:cNvSpPr/>
          <p:nvPr/>
        </p:nvSpPr>
        <p:spPr>
          <a:xfrm>
            <a:off x="2834640" y="3200400"/>
            <a:ext cx="146304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3" name="Text 51"/>
          <p:cNvSpPr/>
          <p:nvPr/>
        </p:nvSpPr>
        <p:spPr>
          <a:xfrm>
            <a:off x="2834640" y="320040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200" dirty="0"/>
          </a:p>
        </p:txBody>
      </p:sp>
      <p:sp>
        <p:nvSpPr>
          <p:cNvPr id="54" name="Shape 52"/>
          <p:cNvSpPr/>
          <p:nvPr/>
        </p:nvSpPr>
        <p:spPr>
          <a:xfrm>
            <a:off x="4389120" y="3200400"/>
            <a:ext cx="146304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5" name="Text 53"/>
          <p:cNvSpPr/>
          <p:nvPr/>
        </p:nvSpPr>
        <p:spPr>
          <a:xfrm>
            <a:off x="4389120" y="320040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200" dirty="0"/>
          </a:p>
        </p:txBody>
      </p:sp>
      <p:sp>
        <p:nvSpPr>
          <p:cNvPr id="56" name="Shape 54"/>
          <p:cNvSpPr/>
          <p:nvPr/>
        </p:nvSpPr>
        <p:spPr>
          <a:xfrm>
            <a:off x="5943600" y="3200400"/>
            <a:ext cx="146304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7" name="Text 55"/>
          <p:cNvSpPr/>
          <p:nvPr/>
        </p:nvSpPr>
        <p:spPr>
          <a:xfrm>
            <a:off x="5943600" y="320040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200" dirty="0"/>
          </a:p>
        </p:txBody>
      </p:sp>
      <p:sp>
        <p:nvSpPr>
          <p:cNvPr id="58" name="Shape 56"/>
          <p:cNvSpPr/>
          <p:nvPr/>
        </p:nvSpPr>
        <p:spPr>
          <a:xfrm>
            <a:off x="7498080" y="3200400"/>
            <a:ext cx="146304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9" name="Text 57"/>
          <p:cNvSpPr/>
          <p:nvPr/>
        </p:nvSpPr>
        <p:spPr>
          <a:xfrm>
            <a:off x="7498080" y="320040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200" dirty="0"/>
          </a:p>
        </p:txBody>
      </p:sp>
      <p:sp>
        <p:nvSpPr>
          <p:cNvPr id="60" name="Shape 58"/>
          <p:cNvSpPr/>
          <p:nvPr/>
        </p:nvSpPr>
        <p:spPr>
          <a:xfrm>
            <a:off x="457200" y="3657600"/>
            <a:ext cx="8229600" cy="1097280"/>
          </a:xfrm>
          <a:prstGeom prst="rect">
            <a:avLst/>
          </a:prstGeom>
          <a:solidFill>
            <a:srgbClr val="EF4444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1" name="Text 59"/>
          <p:cNvSpPr/>
          <p:nvPr/>
        </p:nvSpPr>
        <p:spPr>
          <a:xfrm>
            <a:off x="731520" y="374904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Загальний висновок:</a:t>
            </a:r>
            <a:endParaRPr lang="en-US" sz="1300" dirty="0"/>
          </a:p>
        </p:txBody>
      </p:sp>
      <p:sp>
        <p:nvSpPr>
          <p:cNvPr id="62" name="Text 60"/>
          <p:cNvSpPr/>
          <p:nvPr/>
        </p:nvSpPr>
        <p:spPr>
          <a:xfrm>
            <a:off x="731520" y="411480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НЕПРИДАТНИЙ ДО НОРМАЛЬНОЇ ЕКСПЛУАТАЦІЇ (3 категорія)</a:t>
            </a:r>
            <a:endParaRPr lang="en-US" sz="2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914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РЕКОМЕНДАЦІЇ ЩОДО ВІДНОВЛЕННЯ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412480" y="914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0" y="640080"/>
            <a:ext cx="9144000" cy="36576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914400"/>
            <a:ext cx="8229600" cy="8229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640080" y="1051560"/>
            <a:ext cx="548640" cy="54864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105156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371600" y="9601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Основи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371600" y="1261872"/>
            <a:ext cx="7132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Підсилити основу фундаменту методом електросилікатизації для сприйняття навантаження від щогли.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1874520"/>
            <a:ext cx="8229600" cy="8229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640080" y="2011680"/>
            <a:ext cx="548640" cy="54864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20116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371600" y="192024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Фундаменти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371600" y="2221992"/>
            <a:ext cx="7132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Підсилити конструкцію фундаменту за допомогою мікропаль з обпиранням на ґрунт ІГЕ 1 і вирівнюванням щогли.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2834640"/>
            <a:ext cx="8229600" cy="8229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40080" y="2971800"/>
            <a:ext cx="548640" cy="54864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29718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371600" y="288036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Несучі конструкції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371600" y="3182112"/>
            <a:ext cx="7132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Заварити вертикальну тріщину труби СТ2 (розділка кромок 70%, зварювання ділянками по 250 мм). Очищення від корозії та антикорозійна обробка.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57200" y="3794760"/>
            <a:ext cx="8229600" cy="8229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40080" y="3931920"/>
            <a:ext cx="548640" cy="54864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23" name="Text 21"/>
          <p:cNvSpPr/>
          <p:nvPr/>
        </p:nvSpPr>
        <p:spPr>
          <a:xfrm>
            <a:off x="640080" y="39319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1371600" y="384048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Електромережі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1371600" y="4142232"/>
            <a:ext cx="7132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Поновити сталеву розводку електричних мереж на відмітці +26.250 м.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48640" y="470916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Встановлений термін наступного обстеження: після проведення капітального ремонту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914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ТЕХНОЛОГІЯ УСУНЕННЯ ТРІЩИН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412480" y="914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0" y="640080"/>
            <a:ext cx="9144000" cy="36576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91440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Послідовність заварювання тріщин у сталевих конструкціях: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1371600"/>
            <a:ext cx="411480" cy="41148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13716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58368" y="1783080"/>
            <a:ext cx="0" cy="91440"/>
          </a:xfrm>
          <a:prstGeom prst="line">
            <a:avLst/>
          </a:prstGeom>
          <a:noFill/>
          <a:ln w="25400">
            <a:solidFill>
              <a:srgbClr val="3B82F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1371600"/>
            <a:ext cx="7589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Очищення зони до чистого металу на ширину ≥ 80 мм та виявлення кінців тріщини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1874520"/>
            <a:ext cx="411480" cy="41148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2" name="Text 10"/>
          <p:cNvSpPr/>
          <p:nvPr/>
        </p:nvSpPr>
        <p:spPr>
          <a:xfrm>
            <a:off x="457200" y="187452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658368" y="2286000"/>
            <a:ext cx="0" cy="91440"/>
          </a:xfrm>
          <a:prstGeom prst="line">
            <a:avLst/>
          </a:prstGeom>
          <a:noFill/>
          <a:ln w="25400">
            <a:solidFill>
              <a:srgbClr val="3B82F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005840" y="1874520"/>
            <a:ext cx="7589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Свердління отворів-пасток Ø8-12 мм на відстані 15-20 мм від кінців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2377440"/>
            <a:ext cx="411480" cy="41148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237744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58368" y="2788920"/>
            <a:ext cx="0" cy="91440"/>
          </a:xfrm>
          <a:prstGeom prst="line">
            <a:avLst/>
          </a:prstGeom>
          <a:noFill/>
          <a:ln w="25400">
            <a:solidFill>
              <a:srgbClr val="3B82F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005840" y="2377440"/>
            <a:ext cx="7589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Розроблення кромок тріщини під зварювання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2880360"/>
            <a:ext cx="411480" cy="41148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20" name="Text 18"/>
          <p:cNvSpPr/>
          <p:nvPr/>
        </p:nvSpPr>
        <p:spPr>
          <a:xfrm>
            <a:off x="457200" y="288036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658368" y="3291840"/>
            <a:ext cx="0" cy="91440"/>
          </a:xfrm>
          <a:prstGeom prst="line">
            <a:avLst/>
          </a:prstGeom>
          <a:noFill/>
          <a:ln w="25400">
            <a:solidFill>
              <a:srgbClr val="3B82F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005840" y="2880360"/>
            <a:ext cx="7589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Підігрів кінцевих ділянок до 100-150°C та зварювання зворотно-ступінчастим методом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57200" y="3383280"/>
            <a:ext cx="411480" cy="41148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24" name="Text 22"/>
          <p:cNvSpPr/>
          <p:nvPr/>
        </p:nvSpPr>
        <p:spPr>
          <a:xfrm>
            <a:off x="457200" y="338328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658368" y="3794760"/>
            <a:ext cx="0" cy="91440"/>
          </a:xfrm>
          <a:prstGeom prst="line">
            <a:avLst/>
          </a:prstGeom>
          <a:noFill/>
          <a:ln w="25400">
            <a:solidFill>
              <a:srgbClr val="3B82F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005840" y="3383280"/>
            <a:ext cx="7589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Проковування кожного проходу (крім першого і останнього)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57200" y="3886200"/>
            <a:ext cx="411480" cy="41148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28" name="Text 26"/>
          <p:cNvSpPr/>
          <p:nvPr/>
        </p:nvSpPr>
        <p:spPr>
          <a:xfrm>
            <a:off x="457200" y="38862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658368" y="4297680"/>
            <a:ext cx="0" cy="91440"/>
          </a:xfrm>
          <a:prstGeom prst="line">
            <a:avLst/>
          </a:prstGeom>
          <a:noFill/>
          <a:ln w="25400">
            <a:solidFill>
              <a:srgbClr val="3B82F6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1005840" y="3886200"/>
            <a:ext cx="7589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Обробка поверхні шліфмашинкою та розсвердлювання пасток до Ø20-25 мм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57200" y="4389120"/>
            <a:ext cx="411480" cy="41148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2" name="Text 30"/>
          <p:cNvSpPr/>
          <p:nvPr/>
        </p:nvSpPr>
        <p:spPr>
          <a:xfrm>
            <a:off x="457200" y="438912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1005840" y="4389120"/>
            <a:ext cx="7589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Суцільний контроль фізичними методами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914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ЗМІСТ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412480" y="914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0" y="640080"/>
            <a:ext cx="9144000" cy="36576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960120"/>
            <a:ext cx="256032" cy="256032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96012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914400" y="9144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Актуальність та мета роботи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48640" y="1444752"/>
            <a:ext cx="256032" cy="256032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44475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914400" y="1399032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Об'єкт та предмет дослідження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48640" y="1929384"/>
            <a:ext cx="256032" cy="256032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192938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914400" y="1883664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Характеристика об'єкта — прожекторна щогла ПЩ-61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48640" y="2414016"/>
            <a:ext cx="256032" cy="256032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241401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914400" y="2368296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Конструктивне рішення щогли та фундаменту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48640" y="2898648"/>
            <a:ext cx="256032" cy="256032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2898648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914400" y="2852928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Результати натурного обстеження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548640" y="3383280"/>
            <a:ext cx="256032" cy="256032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22" name="Text 20"/>
          <p:cNvSpPr/>
          <p:nvPr/>
        </p:nvSpPr>
        <p:spPr>
          <a:xfrm>
            <a:off x="548640" y="338328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914400" y="33375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Виявлені дефекти та пошкодження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548640" y="3867912"/>
            <a:ext cx="256032" cy="256032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25" name="Text 23"/>
          <p:cNvSpPr/>
          <p:nvPr/>
        </p:nvSpPr>
        <p:spPr>
          <a:xfrm>
            <a:off x="548640" y="386791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914400" y="3822192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Геодезичні виміри та крен щогли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548640" y="4352544"/>
            <a:ext cx="256032" cy="256032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28" name="Text 26"/>
          <p:cNvSpPr/>
          <p:nvPr/>
        </p:nvSpPr>
        <p:spPr>
          <a:xfrm>
            <a:off x="548640" y="435254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914400" y="4306824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Особливості паспорта об'єкта будівництва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4754880" y="960120"/>
            <a:ext cx="256032" cy="256032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31" name="Text 29"/>
          <p:cNvSpPr/>
          <p:nvPr/>
        </p:nvSpPr>
        <p:spPr>
          <a:xfrm>
            <a:off x="4754880" y="96012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5120640" y="9144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Структура паспорта (7 розділів)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4754880" y="1444752"/>
            <a:ext cx="256032" cy="256032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34" name="Text 32"/>
          <p:cNvSpPr/>
          <p:nvPr/>
        </p:nvSpPr>
        <p:spPr>
          <a:xfrm>
            <a:off x="4754880" y="144475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5120640" y="1399032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Клас наслідків (відповідальності) СС2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4754880" y="1929384"/>
            <a:ext cx="256032" cy="256032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37" name="Text 35"/>
          <p:cNvSpPr/>
          <p:nvPr/>
        </p:nvSpPr>
        <p:spPr>
          <a:xfrm>
            <a:off x="4754880" y="192938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5120640" y="1883664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Технічна характеристика об'єкта</a:t>
            </a:r>
            <a:endParaRPr lang="en-US" sz="1200" dirty="0"/>
          </a:p>
        </p:txBody>
      </p:sp>
      <p:sp>
        <p:nvSpPr>
          <p:cNvPr id="39" name="Shape 37"/>
          <p:cNvSpPr/>
          <p:nvPr/>
        </p:nvSpPr>
        <p:spPr>
          <a:xfrm>
            <a:off x="4754880" y="2414016"/>
            <a:ext cx="256032" cy="256032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40" name="Text 38"/>
          <p:cNvSpPr/>
          <p:nvPr/>
        </p:nvSpPr>
        <p:spPr>
          <a:xfrm>
            <a:off x="4754880" y="241401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5120640" y="2368296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Оцінка технічного стану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4754880" y="2898648"/>
            <a:ext cx="256032" cy="256032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43" name="Text 41"/>
          <p:cNvSpPr/>
          <p:nvPr/>
        </p:nvSpPr>
        <p:spPr>
          <a:xfrm>
            <a:off x="4754880" y="2898648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5120640" y="2852928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Загальна оцінка — «непридатний до нормальної експлуатації»</a:t>
            </a:r>
            <a:endParaRPr lang="en-US" sz="1200" dirty="0"/>
          </a:p>
        </p:txBody>
      </p:sp>
      <p:sp>
        <p:nvSpPr>
          <p:cNvPr id="45" name="Shape 43"/>
          <p:cNvSpPr/>
          <p:nvPr/>
        </p:nvSpPr>
        <p:spPr>
          <a:xfrm>
            <a:off x="4754880" y="3383280"/>
            <a:ext cx="256032" cy="256032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46" name="Text 44"/>
          <p:cNvSpPr/>
          <p:nvPr/>
        </p:nvSpPr>
        <p:spPr>
          <a:xfrm>
            <a:off x="4754880" y="338328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5120640" y="33375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Рекомендації щодо відновлення</a:t>
            </a:r>
            <a:endParaRPr lang="en-US" sz="1200" dirty="0"/>
          </a:p>
        </p:txBody>
      </p:sp>
      <p:sp>
        <p:nvSpPr>
          <p:cNvPr id="48" name="Shape 46"/>
          <p:cNvSpPr/>
          <p:nvPr/>
        </p:nvSpPr>
        <p:spPr>
          <a:xfrm>
            <a:off x="4754880" y="3867912"/>
            <a:ext cx="256032" cy="256032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49" name="Text 47"/>
          <p:cNvSpPr/>
          <p:nvPr/>
        </p:nvSpPr>
        <p:spPr>
          <a:xfrm>
            <a:off x="4754880" y="386791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  <p:sp>
        <p:nvSpPr>
          <p:cNvPr id="50" name="Text 48"/>
          <p:cNvSpPr/>
          <p:nvPr/>
        </p:nvSpPr>
        <p:spPr>
          <a:xfrm>
            <a:off x="5120640" y="3822192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Усунення дефектів зварюванням</a:t>
            </a:r>
            <a:endParaRPr lang="en-US" sz="1200" dirty="0"/>
          </a:p>
        </p:txBody>
      </p:sp>
      <p:sp>
        <p:nvSpPr>
          <p:cNvPr id="51" name="Shape 49"/>
          <p:cNvSpPr/>
          <p:nvPr/>
        </p:nvSpPr>
        <p:spPr>
          <a:xfrm>
            <a:off x="4754880" y="4352544"/>
            <a:ext cx="256032" cy="256032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52" name="Text 50"/>
          <p:cNvSpPr/>
          <p:nvPr/>
        </p:nvSpPr>
        <p:spPr>
          <a:xfrm>
            <a:off x="4754880" y="435254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5120640" y="4306824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Висновки та рекомендації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F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ВИСНОВКИ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200400" y="868680"/>
            <a:ext cx="2743200" cy="0"/>
          </a:xfrm>
          <a:prstGeom prst="line">
            <a:avLst/>
          </a:prstGeom>
          <a:noFill/>
          <a:ln w="25400">
            <a:solidFill>
              <a:srgbClr val="3B82F6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1097280"/>
            <a:ext cx="7863840" cy="731520"/>
          </a:xfrm>
          <a:prstGeom prst="rect">
            <a:avLst/>
          </a:prstGeom>
          <a:solidFill>
            <a:srgbClr val="1A2744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40080" y="1097280"/>
            <a:ext cx="54864" cy="7315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1097280"/>
            <a:ext cx="7406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Технічний стан ПЩ-61 класифіковано як «непридатний до нормальної експлуатації» (3 категорія) за ДСТУ 9273:2024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40080" y="1965960"/>
            <a:ext cx="7863840" cy="731520"/>
          </a:xfrm>
          <a:prstGeom prst="rect">
            <a:avLst/>
          </a:prstGeom>
          <a:solidFill>
            <a:srgbClr val="1A2744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40080" y="1965960"/>
            <a:ext cx="54864" cy="7315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1965960"/>
            <a:ext cx="7406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Міцність стволів та діафрагм забезпечена, але вертикальні відхилення вдвічі перевищують нормативні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40080" y="2834640"/>
            <a:ext cx="7863840" cy="731520"/>
          </a:xfrm>
          <a:prstGeom prst="rect">
            <a:avLst/>
          </a:prstGeom>
          <a:solidFill>
            <a:srgbClr val="1A2744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640080" y="2834640"/>
            <a:ext cx="54864" cy="7315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3" name="Text 11"/>
          <p:cNvSpPr/>
          <p:nvPr/>
        </p:nvSpPr>
        <p:spPr>
          <a:xfrm>
            <a:off x="914400" y="2834640"/>
            <a:ext cx="7406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Розроблено паспорт об'єкта будівництва з рекомендаціями відновлення та підсилення конструкцій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40080" y="3703320"/>
            <a:ext cx="7863840" cy="731520"/>
          </a:xfrm>
          <a:prstGeom prst="rect">
            <a:avLst/>
          </a:prstGeom>
          <a:solidFill>
            <a:srgbClr val="1A2744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40080" y="3703320"/>
            <a:ext cx="54864" cy="7315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6" name="Text 14"/>
          <p:cNvSpPr/>
          <p:nvPr/>
        </p:nvSpPr>
        <p:spPr>
          <a:xfrm>
            <a:off x="914400" y="3703320"/>
            <a:ext cx="7406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Паспортизація дає можливість визначити технічні характеристики та категорію технічного стану з подальшими рекомендаціями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57200" y="45720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3B82F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Дякую за увагу!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914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АКТУАЛЬНІСТЬ ДОСЛІДЖЕННЯ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412480" y="914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0" y="640080"/>
            <a:ext cx="9144000" cy="36576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91440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Технічне обстеження прийнятих в експлуатацію об'єктів будівництва проводиться з метою: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40080" y="1554480"/>
            <a:ext cx="201168" cy="201168"/>
          </a:xfrm>
          <a:prstGeom prst="ellipse">
            <a:avLst/>
          </a:prstGeom>
          <a:solidFill>
            <a:srgbClr val="3B82F6"/>
          </a:solidFill>
          <a:ln/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12" y="1581912"/>
            <a:ext cx="146304" cy="146304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960120" y="1481328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Оцінки відповідності основним вимогам до будівель і споруд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640080" y="2103120"/>
            <a:ext cx="201168" cy="201168"/>
          </a:xfrm>
          <a:prstGeom prst="ellipse">
            <a:avLst/>
          </a:prstGeom>
          <a:solidFill>
            <a:srgbClr val="3B82F6"/>
          </a:solidFill>
          <a:ln/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12" y="1581912"/>
            <a:ext cx="146304" cy="146304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960120" y="2029968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Виявлення дефектів, пошкоджень і деформацій</a:t>
            </a:r>
            <a:endParaRPr lang="en-US" sz="1200" dirty="0"/>
          </a:p>
        </p:txBody>
      </p:sp>
      <p:sp>
        <p:nvSpPr>
          <p:cNvPr id="13" name="Shape 9"/>
          <p:cNvSpPr/>
          <p:nvPr/>
        </p:nvSpPr>
        <p:spPr>
          <a:xfrm>
            <a:off x="640080" y="2651760"/>
            <a:ext cx="201168" cy="201168"/>
          </a:xfrm>
          <a:prstGeom prst="ellipse">
            <a:avLst/>
          </a:prstGeom>
          <a:solidFill>
            <a:srgbClr val="3B82F6"/>
          </a:solidFill>
          <a:ln/>
        </p:spPr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12" y="1581912"/>
            <a:ext cx="146304" cy="146304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960120" y="2578608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Перевірки технічного стану після пожеж, стихійних лих, аварій</a:t>
            </a:r>
            <a:endParaRPr lang="en-US" sz="1200" dirty="0"/>
          </a:p>
        </p:txBody>
      </p:sp>
      <p:sp>
        <p:nvSpPr>
          <p:cNvPr id="16" name="Shape 11"/>
          <p:cNvSpPr/>
          <p:nvPr/>
        </p:nvSpPr>
        <p:spPr>
          <a:xfrm>
            <a:off x="640080" y="3200400"/>
            <a:ext cx="201168" cy="201168"/>
          </a:xfrm>
          <a:prstGeom prst="ellipse">
            <a:avLst/>
          </a:prstGeom>
          <a:solidFill>
            <a:srgbClr val="3B82F6"/>
          </a:solidFill>
          <a:ln/>
        </p:spPr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12" y="1581912"/>
            <a:ext cx="146304" cy="146304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960120" y="3127248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Забезпечення надійності та безпеки протягом усього періоду існування</a:t>
            </a:r>
            <a:endParaRPr lang="en-US" sz="1200" dirty="0"/>
          </a:p>
        </p:txBody>
      </p:sp>
      <p:sp>
        <p:nvSpPr>
          <p:cNvPr id="19" name="Shape 13"/>
          <p:cNvSpPr/>
          <p:nvPr/>
        </p:nvSpPr>
        <p:spPr>
          <a:xfrm>
            <a:off x="5852160" y="914400"/>
            <a:ext cx="2926080" cy="3200400"/>
          </a:xfrm>
          <a:prstGeom prst="rect">
            <a:avLst/>
          </a:prstGeom>
          <a:solidFill>
            <a:srgbClr val="1A2744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pic>
        <p:nvPicPr>
          <p:cNvPr id="20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9440" y="1188720"/>
            <a:ext cx="548640" cy="548640"/>
          </a:xfrm>
          <a:prstGeom prst="rect">
            <a:avLst/>
          </a:prstGeom>
        </p:spPr>
      </p:pic>
      <p:sp>
        <p:nvSpPr>
          <p:cNvPr id="21" name="Text 14"/>
          <p:cNvSpPr/>
          <p:nvPr/>
        </p:nvSpPr>
        <p:spPr>
          <a:xfrm>
            <a:off x="6035040" y="192024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Постанова КМУ № 257</a:t>
            </a:r>
            <a:endParaRPr lang="en-US" sz="1400" dirty="0"/>
          </a:p>
        </p:txBody>
      </p:sp>
      <p:sp>
        <p:nvSpPr>
          <p:cNvPr id="22" name="Text 15"/>
          <p:cNvSpPr/>
          <p:nvPr/>
        </p:nvSpPr>
        <p:spPr>
          <a:xfrm>
            <a:off x="6035040" y="2286000"/>
            <a:ext cx="25603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від 12 квітня 2017 р.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«Про затвердження Порядку проведення обстеження прийнятих в експлуатації об'єктів будівництва»</a:t>
            </a:r>
            <a:endParaRPr lang="en-US" sz="1100" dirty="0"/>
          </a:p>
        </p:txBody>
      </p:sp>
      <p:sp>
        <p:nvSpPr>
          <p:cNvPr id="23" name="Text 16"/>
          <p:cNvSpPr/>
          <p:nvPr/>
        </p:nvSpPr>
        <p:spPr>
          <a:xfrm>
            <a:off x="548640" y="438912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Нормативна база: НК 018-2023, ДСТУ 8855:2019, ДБН В.1.2-14-2018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914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МЕТА ТА ЗАВДАННЯ РОБОТИ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412480" y="914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0" y="640080"/>
            <a:ext cx="9144000" cy="36576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914400"/>
            <a:ext cx="393192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914400"/>
            <a:ext cx="64008" cy="182880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10058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3B82F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МЕТА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31520" y="1371600"/>
            <a:ext cx="3474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Визначення фактичного технічного стану щогли з наданням висновків і рекомендацій про можливість її подальшої безпечної експлуатації.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754880" y="914400"/>
            <a:ext cx="393192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54880" y="914400"/>
            <a:ext cx="64008" cy="18288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2" name="Text 10"/>
          <p:cNvSpPr/>
          <p:nvPr/>
        </p:nvSpPr>
        <p:spPr>
          <a:xfrm>
            <a:off x="5029200" y="10058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ЗАВДАННЯ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029200" y="1371600"/>
            <a:ext cx="3474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Аналіз відповідності будівельних конструкцій вимозі щодо забезпечення механічного опору і стійкості на основі просторового розрахунку.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3017520"/>
            <a:ext cx="2715768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7200" y="3017520"/>
            <a:ext cx="2715768" cy="36576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3017520"/>
            <a:ext cx="27157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Об'єкт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94360" y="3474720"/>
            <a:ext cx="244144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Процес складання паспорту об'єкта за результатами технічного обстеження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355848" y="3017520"/>
            <a:ext cx="2715768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355848" y="3017520"/>
            <a:ext cx="2715768" cy="36576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20" name="Text 18"/>
          <p:cNvSpPr/>
          <p:nvPr/>
        </p:nvSpPr>
        <p:spPr>
          <a:xfrm>
            <a:off x="3355848" y="3017520"/>
            <a:ext cx="27157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Предмет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493008" y="3474720"/>
            <a:ext cx="244144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Параметри паспорту відповідно до НК 018-2023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254496" y="3017520"/>
            <a:ext cx="2715768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254496" y="3017520"/>
            <a:ext cx="2715768" cy="36576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24" name="Text 22"/>
          <p:cNvSpPr/>
          <p:nvPr/>
        </p:nvSpPr>
        <p:spPr>
          <a:xfrm>
            <a:off x="6254496" y="3017520"/>
            <a:ext cx="27157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Методи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391656" y="3474720"/>
            <a:ext cx="244144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Моделювання, чисельні дослідження, аналіз-співставлення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914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ХАРАКТЕРИСТИКА ОБ'ЄКТА ДОСЛІДЖЕННЯ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412480" y="914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0" y="640080"/>
            <a:ext cx="9144000" cy="36576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914400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Прожекторна щогла ПЩ-61 — висотна інженерна споруда для освітлення території частини морського порту в м. Одеса.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48640" y="164592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Рік зведення: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560320" y="164592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 1980-ті роки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2048256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Висота: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2560320" y="2048256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41,80 м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245059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Тип: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560320" y="2450592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Трьох-гілкова башта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48640" y="285292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Переріз стволів: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560320" y="2852928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Ø245×9 мм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48640" y="325526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Призначення: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2560320" y="3255264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Освітлення території порту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48640" y="36576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Місцезнаходження: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560320" y="365760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м. Одеса, Митна пл. 1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48640" y="4059936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Форма власності: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2560320" y="4059936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Державна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48640" y="446227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Встановлений термін: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2560320" y="4462272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 років (ДБН В.1.2-2:2006)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5852160" y="914400"/>
            <a:ext cx="2926080" cy="3840480"/>
          </a:xfrm>
          <a:prstGeom prst="rect">
            <a:avLst/>
          </a:prstGeom>
          <a:solidFill>
            <a:srgbClr val="3B82F6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5852160" y="1188720"/>
            <a:ext cx="29260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41.8</a:t>
            </a:r>
            <a:endParaRPr lang="en-US" sz="6000" dirty="0"/>
          </a:p>
        </p:txBody>
      </p:sp>
      <p:sp>
        <p:nvSpPr>
          <p:cNvPr id="25" name="Text 23"/>
          <p:cNvSpPr/>
          <p:nvPr/>
        </p:nvSpPr>
        <p:spPr>
          <a:xfrm>
            <a:off x="5852160" y="219456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метрів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5852160" y="251460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висота споруди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6583680" y="2926080"/>
            <a:ext cx="1463040" cy="0"/>
          </a:xfrm>
          <a:prstGeom prst="line">
            <a:avLst/>
          </a:prstGeom>
          <a:noFill/>
          <a:ln w="12700">
            <a:solidFill>
              <a:srgbClr val="FFFFF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852160" y="310896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Інвентарний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№ 069830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852160" y="374904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Код НК: 2111 / 2112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5852160" y="406908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Клас наслідків: СС2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914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КОНСТРУКТИВНЕ РІШЕННЯ ЩОГЛИ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412480" y="914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0" y="640080"/>
            <a:ext cx="9144000" cy="36576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914400"/>
            <a:ext cx="411480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914400"/>
            <a:ext cx="64008" cy="16459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100584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Ствол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40080" y="1371600"/>
            <a:ext cx="37490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Трьох-гілкова конструкція з паралельними трубчастими поясами Ø245×9 мм. В плані — рівнобічний трикутник зі стороною 560 мм.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754880" y="914400"/>
            <a:ext cx="411480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54880" y="914400"/>
            <a:ext cx="64008" cy="16459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2" name="Text 10"/>
          <p:cNvSpPr/>
          <p:nvPr/>
        </p:nvSpPr>
        <p:spPr>
          <a:xfrm>
            <a:off x="4937760" y="100584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Решітка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937760" y="1371600"/>
            <a:ext cx="37490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Безрозкісна решітка з труб Ø194×8 мм. Поперечні діафрагми від +6.120 до +25.500 м.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2743200"/>
            <a:ext cx="411480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7200" y="2743200"/>
            <a:ext cx="64008" cy="16459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6" name="Text 14"/>
          <p:cNvSpPr/>
          <p:nvPr/>
        </p:nvSpPr>
        <p:spPr>
          <a:xfrm>
            <a:off x="640080" y="283464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Верх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40080" y="3200400"/>
            <a:ext cx="37490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 відмітки 31.500 м — одногілковий переріз Ø252×9 мм через листову сталеву діафрагму.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754880" y="2743200"/>
            <a:ext cx="411480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54880" y="2743200"/>
            <a:ext cx="64008" cy="16459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20" name="Text 18"/>
          <p:cNvSpPr/>
          <p:nvPr/>
        </p:nvSpPr>
        <p:spPr>
          <a:xfrm>
            <a:off x="4937760" y="283464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Консолі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937760" y="3200400"/>
            <a:ext cx="37490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 відмітках +28.400 та +30.000 м — зварні консолі змінного швелерного перерізу для 13 прожекторів.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914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КОНСТРУКЦІЯ ФУНДАМЕНТУ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412480" y="914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0" y="640080"/>
            <a:ext cx="9144000" cy="36576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9144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Стовпчастий фундамент мілкого закладання з монолітного бетону класу С16/20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1554480"/>
            <a:ext cx="3931920" cy="41148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155448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Плитна частина: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286000" y="1554480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3280×3280×300 мм, двоступінчата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48640" y="2057400"/>
            <a:ext cx="3931920" cy="4114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205740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Підколонник: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286000" y="2057400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Трикутний, 1445×1250×1150 мм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48640" y="2560320"/>
            <a:ext cx="3931920" cy="41148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256032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Опорна плита: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286000" y="2560320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Сталева, товщиною 27 мм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754880" y="1554480"/>
            <a:ext cx="3931920" cy="4114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7" name="Text 15"/>
          <p:cNvSpPr/>
          <p:nvPr/>
        </p:nvSpPr>
        <p:spPr>
          <a:xfrm>
            <a:off x="4846320" y="155448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Ребра бази: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492240" y="1554480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ребра перерізом 290×18 мм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754880" y="2057400"/>
            <a:ext cx="3931920" cy="41148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0" name="Text 18"/>
          <p:cNvSpPr/>
          <p:nvPr/>
        </p:nvSpPr>
        <p:spPr>
          <a:xfrm>
            <a:off x="4846320" y="205740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Анкерні болти: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492240" y="2057400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Ø48 мм, 6 шт.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754880" y="2560320"/>
            <a:ext cx="3931920" cy="4114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3" name="Text 21"/>
          <p:cNvSpPr/>
          <p:nvPr/>
        </p:nvSpPr>
        <p:spPr>
          <a:xfrm>
            <a:off x="4846320" y="256032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Клас бетону: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492240" y="2560320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С16/20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57200" y="3291840"/>
            <a:ext cx="8229600" cy="1371600"/>
          </a:xfrm>
          <a:prstGeom prst="rect">
            <a:avLst/>
          </a:prstGeom>
          <a:solidFill>
            <a:srgbClr val="1A2744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pic>
        <p:nvPicPr>
          <p:cNvPr id="2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3520440"/>
            <a:ext cx="457200" cy="457200"/>
          </a:xfrm>
          <a:prstGeom prst="rect">
            <a:avLst/>
          </a:prstGeom>
        </p:spPr>
      </p:pic>
      <p:sp>
        <p:nvSpPr>
          <p:cNvPr id="27" name="Text 24"/>
          <p:cNvSpPr/>
          <p:nvPr/>
        </p:nvSpPr>
        <p:spPr>
          <a:xfrm>
            <a:off x="1280160" y="3429000"/>
            <a:ext cx="7132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Передача навантаження</a:t>
            </a:r>
            <a:endParaRPr lang="en-US" sz="1400" dirty="0"/>
          </a:p>
        </p:txBody>
      </p:sp>
      <p:sp>
        <p:nvSpPr>
          <p:cNvPr id="28" name="Text 25"/>
          <p:cNvSpPr/>
          <p:nvPr/>
        </p:nvSpPr>
        <p:spPr>
          <a:xfrm>
            <a:off x="1280160" y="3749040"/>
            <a:ext cx="7132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Від конструкції башти через сталеву базу (опорна плита + 3 ребра + 3 траверси) → анкерні болти Ø48 мм → бетонний підколонник → плитна частина фундаменту → ґрунтова основа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914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РЕЗУЛЬТАТИ НАТУРНОГО ОБСТЕЖЕННЯ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412480" y="914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0" y="640080"/>
            <a:ext cx="9144000" cy="36576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91440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 обстеженні виявлені три групи причин, що впливають на конструкцію: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1463040"/>
            <a:ext cx="2715768" cy="22860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444752" y="1645920"/>
            <a:ext cx="731520" cy="731520"/>
          </a:xfrm>
          <a:prstGeom prst="ellipse">
            <a:avLst/>
          </a:prstGeom>
          <a:solidFill>
            <a:srgbClr val="F1F5F9"/>
          </a:solidFill>
          <a:ln/>
        </p:spPr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1912" y="1783080"/>
            <a:ext cx="457200" cy="45720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548640" y="2468880"/>
            <a:ext cx="25328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Агресивне середовище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594360" y="2880360"/>
            <a:ext cx="244144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Морське та промислове середовище порту м. Одеса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355848" y="1463040"/>
            <a:ext cx="2715768" cy="22860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343400" y="1645920"/>
            <a:ext cx="731520" cy="731520"/>
          </a:xfrm>
          <a:prstGeom prst="ellipse">
            <a:avLst/>
          </a:prstGeom>
          <a:solidFill>
            <a:srgbClr val="F1F5F9"/>
          </a:solidFill>
          <a:ln/>
        </p:spPr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0560" y="1783080"/>
            <a:ext cx="457200" cy="45720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3447288" y="2468880"/>
            <a:ext cx="25328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Геологічні умови</a:t>
            </a:r>
            <a:endParaRPr lang="en-US" sz="1300" dirty="0"/>
          </a:p>
        </p:txBody>
      </p:sp>
      <p:sp>
        <p:nvSpPr>
          <p:cNvPr id="16" name="Text 12"/>
          <p:cNvSpPr/>
          <p:nvPr/>
        </p:nvSpPr>
        <p:spPr>
          <a:xfrm>
            <a:off x="3493008" y="2880360"/>
            <a:ext cx="244144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Просідаючі ґрунти, підтоплення, сейсмічність 8 балів</a:t>
            </a:r>
            <a:endParaRPr lang="en-US" sz="1100" dirty="0"/>
          </a:p>
        </p:txBody>
      </p:sp>
      <p:sp>
        <p:nvSpPr>
          <p:cNvPr id="17" name="Shape 13"/>
          <p:cNvSpPr/>
          <p:nvPr/>
        </p:nvSpPr>
        <p:spPr>
          <a:xfrm>
            <a:off x="6254496" y="1463040"/>
            <a:ext cx="2715768" cy="22860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7242048" y="1645920"/>
            <a:ext cx="731520" cy="731520"/>
          </a:xfrm>
          <a:prstGeom prst="ellipse">
            <a:avLst/>
          </a:prstGeom>
          <a:solidFill>
            <a:srgbClr val="F1F5F9"/>
          </a:solidFill>
          <a:ln/>
        </p:spPr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79208" y="1783080"/>
            <a:ext cx="457200" cy="45720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6345936" y="2468880"/>
            <a:ext cx="25328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Відсутність нагляду</a:t>
            </a:r>
            <a:endParaRPr lang="en-US" sz="1300" dirty="0"/>
          </a:p>
        </p:txBody>
      </p:sp>
      <p:sp>
        <p:nvSpPr>
          <p:cNvPr id="21" name="Text 16"/>
          <p:cNvSpPr/>
          <p:nvPr/>
        </p:nvSpPr>
        <p:spPr>
          <a:xfrm>
            <a:off x="6391656" y="2880360"/>
            <a:ext cx="244144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Відсутність періодичного регламентного нагляду за конструкціями</a:t>
            </a:r>
            <a:endParaRPr lang="en-US" sz="1100" dirty="0"/>
          </a:p>
        </p:txBody>
      </p:sp>
      <p:sp>
        <p:nvSpPr>
          <p:cNvPr id="22" name="Text 17"/>
          <p:cNvSpPr/>
          <p:nvPr/>
        </p:nvSpPr>
        <p:spPr>
          <a:xfrm>
            <a:off x="548640" y="41148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Обстеження проведено: липень — жовтень 2018 р.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914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ВИЯВЛЕНІ КОРОЗІЙНІ ПОШКОДЖЕННЯ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412480" y="914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0" y="640080"/>
            <a:ext cx="9144000" cy="36576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914400"/>
            <a:ext cx="8229600" cy="438912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94360" y="996696"/>
            <a:ext cx="274320" cy="274320"/>
          </a:xfrm>
          <a:prstGeom prst="ellipse">
            <a:avLst/>
          </a:prstGeom>
          <a:solidFill>
            <a:srgbClr val="EF4444"/>
          </a:solidFill>
          <a:ln/>
        </p:spPr>
      </p:sp>
      <p:sp>
        <p:nvSpPr>
          <p:cNvPr id="8" name="Text 6"/>
          <p:cNvSpPr/>
          <p:nvPr/>
        </p:nvSpPr>
        <p:spPr>
          <a:xfrm>
            <a:off x="594360" y="99669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1005840" y="914400"/>
            <a:ext cx="74980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Суцільна поверхнева корозія всіх металевих елементів з переходом у пластову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1444752"/>
            <a:ext cx="8229600" cy="438912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1" name="Shape 9"/>
          <p:cNvSpPr/>
          <p:nvPr/>
        </p:nvSpPr>
        <p:spPr>
          <a:xfrm>
            <a:off x="594360" y="1527048"/>
            <a:ext cx="274320" cy="274320"/>
          </a:xfrm>
          <a:prstGeom prst="ellipse">
            <a:avLst/>
          </a:prstGeom>
          <a:solidFill>
            <a:srgbClr val="EF4444"/>
          </a:solidFill>
          <a:ln/>
        </p:spPr>
      </p:sp>
      <p:sp>
        <p:nvSpPr>
          <p:cNvPr id="12" name="Text 10"/>
          <p:cNvSpPr/>
          <p:nvPr/>
        </p:nvSpPr>
        <p:spPr>
          <a:xfrm>
            <a:off x="594360" y="152704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005840" y="1444752"/>
            <a:ext cx="74980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Поверхнева і пластова корозія в зварних з'єднаннях бази стволів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1975104"/>
            <a:ext cx="8229600" cy="438912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94360" y="2057400"/>
            <a:ext cx="274320" cy="274320"/>
          </a:xfrm>
          <a:prstGeom prst="ellipse">
            <a:avLst/>
          </a:prstGeom>
          <a:solidFill>
            <a:srgbClr val="EF4444"/>
          </a:solidFill>
          <a:ln/>
        </p:spPr>
      </p:sp>
      <p:sp>
        <p:nvSpPr>
          <p:cNvPr id="16" name="Text 14"/>
          <p:cNvSpPr/>
          <p:nvPr/>
        </p:nvSpPr>
        <p:spPr>
          <a:xfrm>
            <a:off x="594360" y="20574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005840" y="1975104"/>
            <a:ext cx="74980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Корозія анкерних з'єднань плити бази з фундаментом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57200" y="2505456"/>
            <a:ext cx="8229600" cy="438912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9" name="Shape 17"/>
          <p:cNvSpPr/>
          <p:nvPr/>
        </p:nvSpPr>
        <p:spPr>
          <a:xfrm>
            <a:off x="594360" y="2587752"/>
            <a:ext cx="274320" cy="274320"/>
          </a:xfrm>
          <a:prstGeom prst="ellipse">
            <a:avLst/>
          </a:prstGeom>
          <a:solidFill>
            <a:srgbClr val="EF4444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258775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005840" y="2505456"/>
            <a:ext cx="74980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Розрив труби ствола (СТ2) внаслідок попадання вологи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57200" y="3035808"/>
            <a:ext cx="8229600" cy="438912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594360" y="3118104"/>
            <a:ext cx="274320" cy="274320"/>
          </a:xfrm>
          <a:prstGeom prst="ellipse">
            <a:avLst/>
          </a:prstGeom>
          <a:solidFill>
            <a:srgbClr val="EF4444"/>
          </a:solidFill>
          <a:ln/>
        </p:spPr>
      </p:sp>
      <p:sp>
        <p:nvSpPr>
          <p:cNvPr id="24" name="Text 22"/>
          <p:cNvSpPr/>
          <p:nvPr/>
        </p:nvSpPr>
        <p:spPr>
          <a:xfrm>
            <a:off x="594360" y="311810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1005840" y="3035808"/>
            <a:ext cx="74980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Корозійне пошкодження діафрагм на відмітках +8.010 — +23.350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57200" y="3566160"/>
            <a:ext cx="8229600" cy="438912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7" name="Shape 25"/>
          <p:cNvSpPr/>
          <p:nvPr/>
        </p:nvSpPr>
        <p:spPr>
          <a:xfrm>
            <a:off x="594360" y="3648456"/>
            <a:ext cx="274320" cy="274320"/>
          </a:xfrm>
          <a:prstGeom prst="ellipse">
            <a:avLst/>
          </a:prstGeom>
          <a:solidFill>
            <a:srgbClr val="EF4444"/>
          </a:solidFill>
          <a:ln/>
        </p:spPr>
      </p:sp>
      <p:sp>
        <p:nvSpPr>
          <p:cNvPr id="28" name="Text 26"/>
          <p:cNvSpPr/>
          <p:nvPr/>
        </p:nvSpPr>
        <p:spPr>
          <a:xfrm>
            <a:off x="594360" y="364845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1005840" y="3566160"/>
            <a:ext cx="74980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Корозія консолей для кріплення 13 прожекторів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457200" y="4096512"/>
            <a:ext cx="8229600" cy="438912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594360" y="4178808"/>
            <a:ext cx="274320" cy="274320"/>
          </a:xfrm>
          <a:prstGeom prst="ellipse">
            <a:avLst/>
          </a:prstGeom>
          <a:solidFill>
            <a:srgbClr val="EF4444"/>
          </a:solidFill>
          <a:ln/>
        </p:spPr>
      </p:sp>
      <p:sp>
        <p:nvSpPr>
          <p:cNvPr id="32" name="Text 30"/>
          <p:cNvSpPr/>
          <p:nvPr/>
        </p:nvSpPr>
        <p:spPr>
          <a:xfrm>
            <a:off x="594360" y="417880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1005840" y="4096512"/>
            <a:ext cx="74980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Корозія сталевої розводки електричних мереж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457200" y="4572000"/>
            <a:ext cx="8229600" cy="41148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5" name="Text 33"/>
          <p:cNvSpPr/>
          <p:nvPr/>
        </p:nvSpPr>
        <p:spPr>
          <a:xfrm>
            <a:off x="640080" y="4572000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Причини: неякісні лакофарбові матеріали • відсутність регламентних робіт • негерметичність трубчатих елементів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1472</Words>
  <Application>Microsoft Office PowerPoint</Application>
  <PresentationFormat>Экран (16:9)</PresentationFormat>
  <Paragraphs>332</Paragraphs>
  <Slides>20</Slides>
  <Notes>20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Calibri</vt:lpstr>
      <vt:lpstr>Georgia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Особливості складання паспорта об'єкта будівництва</dc:title>
  <dc:subject>PptxGenJS Presentation</dc:subject>
  <dc:creator>Браніцька О.В.</dc:creator>
  <cp:lastModifiedBy>Nataliia</cp:lastModifiedBy>
  <cp:revision>1</cp:revision>
  <dcterms:created xsi:type="dcterms:W3CDTF">2026-04-13T13:53:10Z</dcterms:created>
  <dcterms:modified xsi:type="dcterms:W3CDTF">2026-04-13T17:01:04Z</dcterms:modified>
</cp:coreProperties>
</file>