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74" r:id="rId2"/>
    <p:sldId id="275" r:id="rId3"/>
    <p:sldId id="276" r:id="rId4"/>
    <p:sldId id="277" r:id="rId5"/>
    <p:sldId id="311" r:id="rId6"/>
    <p:sldId id="278" r:id="rId7"/>
    <p:sldId id="313" r:id="rId8"/>
    <p:sldId id="317" r:id="rId9"/>
    <p:sldId id="316" r:id="rId10"/>
    <p:sldId id="314" r:id="rId11"/>
    <p:sldId id="312" r:id="rId12"/>
    <p:sldId id="315" r:id="rId13"/>
    <p:sldId id="284" r:id="rId14"/>
  </p:sldIdLst>
  <p:sldSz cx="14630400" cy="8229600"/>
  <p:notesSz cx="8229600" cy="14630400"/>
  <p:embeddedFontLst>
    <p:embeddedFont>
      <p:font typeface="Lato" panose="020F0502020204030203" pitchFamily="34" charset="0"/>
      <p:regular r:id="rId16"/>
      <p:bold r:id="rId17"/>
      <p:italic r:id="rId18"/>
      <p:boldItalic r:id="rId19"/>
    </p:embeddedFont>
    <p:embeddedFont>
      <p:font typeface="Wingdings 2" pitchFamily="2" charset="2"/>
      <p:regular r:id="rId20"/>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06"/>
    <p:restoredTop sz="94610"/>
  </p:normalViewPr>
  <p:slideViewPr>
    <p:cSldViewPr snapToGrid="0" snapToObjects="1">
      <p:cViewPr varScale="1">
        <p:scale>
          <a:sx n="106" d="100"/>
          <a:sy n="106" d="100"/>
        </p:scale>
        <p:origin x="8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04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txBody>
          <a:bodyPr/>
          <a:lstStyle/>
          <a:p>
            <a:endParaRPr lang="uk-UA"/>
          </a:p>
        </p:txBody>
      </p:sp>
      <p:sp>
        <p:nvSpPr>
          <p:cNvPr id="3" name="Shape 1"/>
          <p:cNvSpPr/>
          <p:nvPr/>
        </p:nvSpPr>
        <p:spPr>
          <a:xfrm>
            <a:off x="0" y="0"/>
            <a:ext cx="14630400" cy="8229600"/>
          </a:xfrm>
          <a:prstGeom prst="rect">
            <a:avLst/>
          </a:prstGeom>
          <a:solidFill>
            <a:srgbClr val="EFECE6"/>
          </a:solidFill>
          <a:ln/>
        </p:spPr>
        <p:txBody>
          <a:bodyPr/>
          <a:lstStyle/>
          <a:p>
            <a:endParaRPr lang="uk-UA"/>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5">
            <a:extLst>
              <a:ext uri="{FF2B5EF4-FFF2-40B4-BE49-F238E27FC236}">
                <a16:creationId xmlns:a16="http://schemas.microsoft.com/office/drawing/2014/main" id="{873FA2A9-D699-DC83-1F20-98B7AF9362CB}"/>
              </a:ext>
            </a:extLst>
          </p:cNvPr>
          <p:cNvSpPr/>
          <p:nvPr/>
        </p:nvSpPr>
        <p:spPr>
          <a:xfrm>
            <a:off x="12654454" y="7704082"/>
            <a:ext cx="1923393" cy="4624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0000"/>
              </a:solidFill>
            </a:endParaRPr>
          </a:p>
        </p:txBody>
      </p:sp>
      <p:pic>
        <p:nvPicPr>
          <p:cNvPr id="6" name="Picture 10" descr="0023_sm">
            <a:extLst>
              <a:ext uri="{FF2B5EF4-FFF2-40B4-BE49-F238E27FC236}">
                <a16:creationId xmlns:a16="http://schemas.microsoft.com/office/drawing/2014/main" id="{294FC73B-76ED-6A93-EB24-EE06FAD97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2259" y="393449"/>
            <a:ext cx="3652541" cy="3011488"/>
          </a:xfrm>
          <a:prstGeom prst="rect">
            <a:avLst/>
          </a:prstGeom>
          <a:noFill/>
        </p:spPr>
      </p:pic>
      <p:sp>
        <p:nvSpPr>
          <p:cNvPr id="7" name="TextBox 6">
            <a:extLst>
              <a:ext uri="{FF2B5EF4-FFF2-40B4-BE49-F238E27FC236}">
                <a16:creationId xmlns:a16="http://schemas.microsoft.com/office/drawing/2014/main" id="{1BFAFB14-9A94-0C1B-EF5C-42E4548BD375}"/>
              </a:ext>
            </a:extLst>
          </p:cNvPr>
          <p:cNvSpPr txBox="1"/>
          <p:nvPr/>
        </p:nvSpPr>
        <p:spPr>
          <a:xfrm>
            <a:off x="4908884" y="493295"/>
            <a:ext cx="6749715" cy="683264"/>
          </a:xfrm>
          <a:prstGeom prst="rect">
            <a:avLst/>
          </a:prstGeom>
          <a:noFill/>
        </p:spPr>
        <p:txBody>
          <a:bodyPr wrap="square" rtlCol="0">
            <a:spAutoFit/>
          </a:bodyPr>
          <a:lstStyle/>
          <a:p>
            <a:pPr algn="ctr" eaLnBrk="1" hangingPunct="1">
              <a:lnSpc>
                <a:spcPct val="80000"/>
              </a:lnSpc>
              <a:buClr>
                <a:schemeClr val="hlink"/>
              </a:buClr>
              <a:buSzPct val="70000"/>
              <a:buFont typeface="Wingdings" pitchFamily="2" charset="2"/>
              <a:buNone/>
            </a:pPr>
            <a:r>
              <a:rPr lang="uk-UA" altLang="ru-RU" sz="2400" dirty="0">
                <a:latin typeface="Lato" panose="020F0502020204030203" pitchFamily="34" charset="0"/>
                <a:ea typeface="Lato" panose="020F0502020204030203" pitchFamily="34" charset="0"/>
                <a:cs typeface="Lato" panose="020F0502020204030203" pitchFamily="34" charset="0"/>
              </a:rPr>
              <a:t>Національний університет біоресурсів і природокористування України</a:t>
            </a:r>
            <a:endParaRPr lang="en-US" altLang="ru-RU" sz="2400" dirty="0">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6E369321-98E4-9B60-1083-FA3F91B68630}"/>
              </a:ext>
            </a:extLst>
          </p:cNvPr>
          <p:cNvSpPr txBox="1"/>
          <p:nvPr/>
        </p:nvSpPr>
        <p:spPr>
          <a:xfrm>
            <a:off x="5450305" y="1391221"/>
            <a:ext cx="5907505" cy="461665"/>
          </a:xfrm>
          <a:prstGeom prst="rect">
            <a:avLst/>
          </a:prstGeom>
          <a:noFill/>
        </p:spPr>
        <p:txBody>
          <a:bodyPr wrap="square" rtlCol="0">
            <a:spAutoFit/>
          </a:bodyPr>
          <a:lstStyle/>
          <a:p>
            <a:pPr algn="ctr"/>
            <a:r>
              <a:rPr lang="uk-UA" altLang="ru-RU" sz="2400" dirty="0">
                <a:effectLst>
                  <a:outerShdw blurRad="38100" dist="38100" dir="2700000" algn="tl">
                    <a:srgbClr val="C0C0C0"/>
                  </a:outerShdw>
                </a:effectLst>
                <a:latin typeface="Lato" panose="020F0502020204030203" pitchFamily="34" charset="0"/>
                <a:ea typeface="Lato" panose="020F0502020204030203" pitchFamily="34" charset="0"/>
                <a:cs typeface="Lato" panose="020F0502020204030203" pitchFamily="34" charset="0"/>
              </a:rPr>
              <a:t>Факультет ветеринарної медицини</a:t>
            </a:r>
            <a:endParaRPr lang="ru-UA" sz="2400" dirty="0">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6AF2CB32-3F9C-E079-141F-5031E0FBD569}"/>
              </a:ext>
            </a:extLst>
          </p:cNvPr>
          <p:cNvSpPr txBox="1"/>
          <p:nvPr/>
        </p:nvSpPr>
        <p:spPr>
          <a:xfrm>
            <a:off x="5104396" y="2337796"/>
            <a:ext cx="6599322" cy="904863"/>
          </a:xfrm>
          <a:prstGeom prst="rect">
            <a:avLst/>
          </a:prstGeom>
          <a:noFill/>
        </p:spPr>
        <p:txBody>
          <a:bodyPr wrap="square" rtlCol="0">
            <a:spAutoFit/>
          </a:bodyPr>
          <a:lstStyle/>
          <a:p>
            <a:pPr algn="ctr" eaLnBrk="1" hangingPunct="1">
              <a:spcBef>
                <a:spcPct val="20000"/>
              </a:spcBef>
              <a:buClr>
                <a:schemeClr val="hlink"/>
              </a:buClr>
              <a:buSzPct val="70000"/>
              <a:buFont typeface="Wingdings" panose="05000000000000000000" pitchFamily="2" charset="2"/>
              <a:buNone/>
              <a:defRPr/>
            </a:pPr>
            <a:r>
              <a:rPr lang="uk-UA" altLang="ru-RU" sz="2400" dirty="0">
                <a:effectLst>
                  <a:outerShdw blurRad="38100" dist="38100" dir="2700000" algn="tl">
                    <a:srgbClr val="C0C0C0"/>
                  </a:outerShdw>
                </a:effectLst>
                <a:latin typeface="Lato" panose="020F0502020204030203" pitchFamily="34" charset="0"/>
                <a:ea typeface="Lato" panose="020F0502020204030203" pitchFamily="34" charset="0"/>
                <a:cs typeface="Lato" panose="020F0502020204030203" pitchFamily="34" charset="0"/>
              </a:rPr>
              <a:t>Кафедра </a:t>
            </a:r>
            <a:r>
              <a:rPr lang="uk-UA" altLang="ru-RU" sz="2400" dirty="0" err="1">
                <a:effectLst>
                  <a:outerShdw blurRad="38100" dist="38100" dir="2700000" algn="tl">
                    <a:srgbClr val="C0C0C0"/>
                  </a:outerShdw>
                </a:effectLst>
                <a:latin typeface="Lato" panose="020F0502020204030203" pitchFamily="34" charset="0"/>
                <a:ea typeface="Lato" panose="020F0502020204030203" pitchFamily="34" charset="0"/>
                <a:cs typeface="Lato" panose="020F0502020204030203" pitchFamily="34" charset="0"/>
              </a:rPr>
              <a:t>біоморфології</a:t>
            </a:r>
            <a:r>
              <a:rPr lang="uk-UA" altLang="ru-RU" sz="2400" dirty="0">
                <a:effectLst>
                  <a:outerShdw blurRad="38100" dist="38100" dir="2700000" algn="tl">
                    <a:srgbClr val="C0C0C0"/>
                  </a:outerShdw>
                </a:effectLst>
                <a:latin typeface="Lato" panose="020F0502020204030203" pitchFamily="34" charset="0"/>
                <a:ea typeface="Lato" panose="020F0502020204030203" pitchFamily="34" charset="0"/>
                <a:cs typeface="Lato" panose="020F0502020204030203" pitchFamily="34" charset="0"/>
              </a:rPr>
              <a:t> хребетних </a:t>
            </a:r>
          </a:p>
          <a:p>
            <a:pPr algn="ctr" eaLnBrk="1" hangingPunct="1">
              <a:spcBef>
                <a:spcPct val="20000"/>
              </a:spcBef>
              <a:buClr>
                <a:schemeClr val="hlink"/>
              </a:buClr>
              <a:buSzPct val="70000"/>
              <a:buFont typeface="Wingdings" panose="05000000000000000000" pitchFamily="2" charset="2"/>
              <a:buNone/>
              <a:defRPr/>
            </a:pPr>
            <a:r>
              <a:rPr lang="uk-UA" altLang="ru-RU" sz="2400" dirty="0">
                <a:effectLst>
                  <a:outerShdw blurRad="38100" dist="38100" dir="2700000" algn="tl">
                    <a:srgbClr val="C0C0C0"/>
                  </a:outerShdw>
                </a:effectLst>
                <a:latin typeface="Lato" panose="020F0502020204030203" pitchFamily="34" charset="0"/>
                <a:ea typeface="Lato" panose="020F0502020204030203" pitchFamily="34" charset="0"/>
                <a:cs typeface="Lato" panose="020F0502020204030203" pitchFamily="34" charset="0"/>
              </a:rPr>
              <a:t>ім. акад. В. Г. Касьяненка</a:t>
            </a:r>
          </a:p>
        </p:txBody>
      </p:sp>
      <p:pic>
        <p:nvPicPr>
          <p:cNvPr id="11" name="Рисунок 10">
            <a:extLst>
              <a:ext uri="{FF2B5EF4-FFF2-40B4-BE49-F238E27FC236}">
                <a16:creationId xmlns:a16="http://schemas.microsoft.com/office/drawing/2014/main" id="{21D89DD7-460D-F4E1-47DD-65CC14250E1C}"/>
              </a:ext>
            </a:extLst>
          </p:cNvPr>
          <p:cNvPicPr>
            <a:picLocks noChangeAspect="1"/>
          </p:cNvPicPr>
          <p:nvPr/>
        </p:nvPicPr>
        <p:blipFill>
          <a:blip r:embed="rId3"/>
          <a:stretch>
            <a:fillRect/>
          </a:stretch>
        </p:blipFill>
        <p:spPr>
          <a:xfrm>
            <a:off x="11774187" y="679848"/>
            <a:ext cx="2393954" cy="2346075"/>
          </a:xfrm>
          <a:prstGeom prst="rect">
            <a:avLst/>
          </a:prstGeom>
        </p:spPr>
      </p:pic>
      <p:sp>
        <p:nvSpPr>
          <p:cNvPr id="4" name="TextBox 3">
            <a:extLst>
              <a:ext uri="{FF2B5EF4-FFF2-40B4-BE49-F238E27FC236}">
                <a16:creationId xmlns:a16="http://schemas.microsoft.com/office/drawing/2014/main" id="{3CD1DF20-E258-B3DF-37B8-619A3C716E48}"/>
              </a:ext>
            </a:extLst>
          </p:cNvPr>
          <p:cNvSpPr txBox="1"/>
          <p:nvPr/>
        </p:nvSpPr>
        <p:spPr>
          <a:xfrm>
            <a:off x="4908884" y="4025566"/>
            <a:ext cx="9259257" cy="1446550"/>
          </a:xfrm>
          <a:prstGeom prst="rect">
            <a:avLst/>
          </a:prstGeom>
          <a:noFill/>
        </p:spPr>
        <p:txBody>
          <a:bodyPr wrap="square">
            <a:spAutoFit/>
          </a:bodyPr>
          <a:lstStyle/>
          <a:p>
            <a:pPr algn="ctr"/>
            <a:r>
              <a:rPr lang="uk-UA" altLang="ru-RU" sz="4400" b="1" dirty="0">
                <a:solidFill>
                  <a:schemeClr val="tx1"/>
                </a:solidFill>
                <a:latin typeface="Calibri" panose="020F0502020204030204" pitchFamily="34" charset="0"/>
                <a:ea typeface="Trebuchet MS" panose="020B0703020202090204" pitchFamily="34" charset="0"/>
                <a:cs typeface="Trebuchet MS" panose="020B0703020202090204" pitchFamily="34" charset="0"/>
              </a:rPr>
              <a:t>СТУДЕНТСЬКИЙ НАУКОВИЙ ГУРТОК</a:t>
            </a:r>
          </a:p>
          <a:p>
            <a:pPr algn="ctr"/>
            <a:r>
              <a:rPr lang="uk-UA" altLang="ru-RU" sz="4400" b="1" dirty="0">
                <a:latin typeface="Calibri" panose="020F0502020204030204" pitchFamily="34" charset="0"/>
                <a:ea typeface="Trebuchet MS" panose="020B0703020202090204" pitchFamily="34" charset="0"/>
                <a:cs typeface="Trebuchet MS" panose="020B0703020202090204" pitchFamily="34" charset="0"/>
              </a:rPr>
              <a:t> «ПАТОЛОГІЧНОЇ АНАТОМІЇ»</a:t>
            </a:r>
            <a:r>
              <a:rPr lang="uk-UA" altLang="ru-RU" sz="4400" b="1" dirty="0">
                <a:solidFill>
                  <a:schemeClr val="tx1"/>
                </a:solidFill>
                <a:latin typeface="Calibri" panose="020F0502020204030204" pitchFamily="34" charset="0"/>
                <a:ea typeface="Trebuchet MS" panose="020B0703020202090204" pitchFamily="34" charset="0"/>
                <a:cs typeface="Trebuchet MS" panose="020B0703020202090204" pitchFamily="34" charset="0"/>
              </a:rPr>
              <a:t> </a:t>
            </a:r>
            <a:endParaRPr lang="uk-UA" sz="4400" dirty="0"/>
          </a:p>
        </p:txBody>
      </p:sp>
      <p:pic>
        <p:nvPicPr>
          <p:cNvPr id="12" name="Рисунок 11">
            <a:extLst>
              <a:ext uri="{FF2B5EF4-FFF2-40B4-BE49-F238E27FC236}">
                <a16:creationId xmlns:a16="http://schemas.microsoft.com/office/drawing/2014/main" id="{38997EE5-8DD6-E702-A880-DED39625B6C4}"/>
              </a:ext>
            </a:extLst>
          </p:cNvPr>
          <p:cNvPicPr>
            <a:picLocks noChangeAspect="1"/>
          </p:cNvPicPr>
          <p:nvPr/>
        </p:nvPicPr>
        <p:blipFill>
          <a:blip r:embed="rId4"/>
          <a:stretch>
            <a:fillRect/>
          </a:stretch>
        </p:blipFill>
        <p:spPr>
          <a:xfrm>
            <a:off x="615616" y="4025566"/>
            <a:ext cx="3581400" cy="3162300"/>
          </a:xfrm>
          <a:prstGeom prst="rect">
            <a:avLst/>
          </a:prstGeom>
        </p:spPr>
      </p:pic>
      <p:sp>
        <p:nvSpPr>
          <p:cNvPr id="13" name="Прямоугольник 12">
            <a:extLst>
              <a:ext uri="{FF2B5EF4-FFF2-40B4-BE49-F238E27FC236}">
                <a16:creationId xmlns:a16="http://schemas.microsoft.com/office/drawing/2014/main" id="{44ABF6E2-968B-4BD4-255B-492FE7D563DA}"/>
              </a:ext>
            </a:extLst>
          </p:cNvPr>
          <p:cNvSpPr/>
          <p:nvPr/>
        </p:nvSpPr>
        <p:spPr>
          <a:xfrm>
            <a:off x="6694505" y="6117746"/>
            <a:ext cx="6239442" cy="707886"/>
          </a:xfrm>
          <a:prstGeom prst="rect">
            <a:avLst/>
          </a:prstGeom>
        </p:spPr>
        <p:txBody>
          <a:bodyPr wrap="square">
            <a:spAutoFit/>
          </a:bodyPr>
          <a:lstStyle/>
          <a:p>
            <a:pPr eaLnBrk="1" fontAlgn="auto" hangingPunct="1">
              <a:spcAft>
                <a:spcPts val="0"/>
              </a:spcAft>
              <a:buClr>
                <a:schemeClr val="tx1">
                  <a:shade val="95000"/>
                </a:schemeClr>
              </a:buClr>
              <a:buFont typeface="Wingdings 2"/>
              <a:buNone/>
              <a:defRPr/>
            </a:pPr>
            <a:r>
              <a:rPr lang="uk-UA" sz="2000" b="1" dirty="0">
                <a:latin typeface="Times New Roman" panose="02020603050405020304" pitchFamily="18" charset="0"/>
                <a:cs typeface="Times New Roman" panose="02020603050405020304" pitchFamily="18" charset="0"/>
              </a:rPr>
              <a:t>Науковий керівник: доцент кафедри біоморфології хребетних ім. акад. В.Г. Касьяненка Гаркуша С.Є. </a:t>
            </a:r>
          </a:p>
        </p:txBody>
      </p:sp>
    </p:spTree>
    <p:extLst>
      <p:ext uri="{BB962C8B-B14F-4D97-AF65-F5344CB8AC3E}">
        <p14:creationId xmlns:p14="http://schemas.microsoft.com/office/powerpoint/2010/main" val="4205464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5">
            <a:extLst>
              <a:ext uri="{FF2B5EF4-FFF2-40B4-BE49-F238E27FC236}">
                <a16:creationId xmlns:a16="http://schemas.microsoft.com/office/drawing/2014/main" id="{7C6B8335-4A55-F2D0-79AD-7E4AFC8CE94B}"/>
              </a:ext>
            </a:extLst>
          </p:cNvPr>
          <p:cNvSpPr/>
          <p:nvPr/>
        </p:nvSpPr>
        <p:spPr>
          <a:xfrm>
            <a:off x="12654454" y="7704082"/>
            <a:ext cx="1923393" cy="4624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0000"/>
              </a:solidFill>
            </a:endParaRPr>
          </a:p>
        </p:txBody>
      </p:sp>
      <p:sp>
        <p:nvSpPr>
          <p:cNvPr id="6" name="TextBox 5">
            <a:extLst>
              <a:ext uri="{FF2B5EF4-FFF2-40B4-BE49-F238E27FC236}">
                <a16:creationId xmlns:a16="http://schemas.microsoft.com/office/drawing/2014/main" id="{22D7D4CD-52B6-F368-0DB7-E6BF3A5E063A}"/>
              </a:ext>
            </a:extLst>
          </p:cNvPr>
          <p:cNvSpPr txBox="1"/>
          <p:nvPr/>
        </p:nvSpPr>
        <p:spPr>
          <a:xfrm>
            <a:off x="3272589" y="7104312"/>
            <a:ext cx="7447548" cy="830997"/>
          </a:xfrm>
          <a:prstGeom prst="rect">
            <a:avLst/>
          </a:prstGeom>
          <a:noFill/>
        </p:spPr>
        <p:txBody>
          <a:bodyPr wrap="square" rtlCol="0">
            <a:spAutoFit/>
          </a:bodyPr>
          <a:lstStyle/>
          <a:p>
            <a:pPr algn="ctr"/>
            <a:r>
              <a:rPr lang="uk-UA" sz="2400" dirty="0">
                <a:latin typeface="Times New Roman" panose="02020603050405020304" pitchFamily="18" charset="0"/>
                <a:cs typeface="Times New Roman" panose="02020603050405020304" pitchFamily="18" charset="0"/>
              </a:rPr>
              <a:t>Робота гуртківців з виготовленими </a:t>
            </a:r>
            <a:r>
              <a:rPr lang="uk-UA" sz="2400" dirty="0" err="1">
                <a:latin typeface="Times New Roman" panose="02020603050405020304" pitchFamily="18" charset="0"/>
                <a:cs typeface="Times New Roman" panose="02020603050405020304" pitchFamily="18" charset="0"/>
              </a:rPr>
              <a:t>гістозрізами</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відцифровка</a:t>
            </a:r>
            <a:r>
              <a:rPr lang="uk-UA" sz="2400" dirty="0">
                <a:latin typeface="Times New Roman" panose="02020603050405020304" pitchFamily="18" charset="0"/>
                <a:cs typeface="Times New Roman" panose="02020603050405020304" pitchFamily="18" charset="0"/>
              </a:rPr>
              <a:t> та читка, обговорення)</a:t>
            </a:r>
          </a:p>
        </p:txBody>
      </p:sp>
      <p:pic>
        <p:nvPicPr>
          <p:cNvPr id="2" name="Рисунок 1">
            <a:extLst>
              <a:ext uri="{FF2B5EF4-FFF2-40B4-BE49-F238E27FC236}">
                <a16:creationId xmlns:a16="http://schemas.microsoft.com/office/drawing/2014/main" id="{F572EA46-CBE3-35A9-AF7F-695B35C317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4002" y="425251"/>
            <a:ext cx="5323840" cy="2994660"/>
          </a:xfrm>
          <a:prstGeom prst="rect">
            <a:avLst/>
          </a:prstGeom>
        </p:spPr>
      </p:pic>
      <p:pic>
        <p:nvPicPr>
          <p:cNvPr id="8" name="Рисунок 7">
            <a:extLst>
              <a:ext uri="{FF2B5EF4-FFF2-40B4-BE49-F238E27FC236}">
                <a16:creationId xmlns:a16="http://schemas.microsoft.com/office/drawing/2014/main" id="{84DE1B7A-6DF7-6282-353B-F307ED6F97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9840" y="453994"/>
            <a:ext cx="5448350" cy="3064659"/>
          </a:xfrm>
          <a:prstGeom prst="rect">
            <a:avLst/>
          </a:prstGeom>
        </p:spPr>
      </p:pic>
      <p:pic>
        <p:nvPicPr>
          <p:cNvPr id="9" name="Рисунок 8">
            <a:extLst>
              <a:ext uri="{FF2B5EF4-FFF2-40B4-BE49-F238E27FC236}">
                <a16:creationId xmlns:a16="http://schemas.microsoft.com/office/drawing/2014/main" id="{24A7DFD4-C543-6327-E376-594BFB53E3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53280" y="3813517"/>
            <a:ext cx="5323840" cy="2995930"/>
          </a:xfrm>
          <a:prstGeom prst="rect">
            <a:avLst/>
          </a:prstGeom>
        </p:spPr>
      </p:pic>
    </p:spTree>
    <p:extLst>
      <p:ext uri="{BB962C8B-B14F-4D97-AF65-F5344CB8AC3E}">
        <p14:creationId xmlns:p14="http://schemas.microsoft.com/office/powerpoint/2010/main" val="913106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5">
            <a:extLst>
              <a:ext uri="{FF2B5EF4-FFF2-40B4-BE49-F238E27FC236}">
                <a16:creationId xmlns:a16="http://schemas.microsoft.com/office/drawing/2014/main" id="{A95ABCDA-2519-3D08-1777-09E8AF582F4E}"/>
              </a:ext>
            </a:extLst>
          </p:cNvPr>
          <p:cNvSpPr/>
          <p:nvPr/>
        </p:nvSpPr>
        <p:spPr>
          <a:xfrm>
            <a:off x="12654454" y="7704082"/>
            <a:ext cx="1923393" cy="4624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0000"/>
              </a:solidFill>
            </a:endParaRPr>
          </a:p>
        </p:txBody>
      </p:sp>
      <p:sp>
        <p:nvSpPr>
          <p:cNvPr id="6" name="TextBox 5">
            <a:extLst>
              <a:ext uri="{FF2B5EF4-FFF2-40B4-BE49-F238E27FC236}">
                <a16:creationId xmlns:a16="http://schemas.microsoft.com/office/drawing/2014/main" id="{7D23DBD6-A8E3-9720-8B87-2D59FEEFA540}"/>
              </a:ext>
            </a:extLst>
          </p:cNvPr>
          <p:cNvSpPr txBox="1"/>
          <p:nvPr/>
        </p:nvSpPr>
        <p:spPr>
          <a:xfrm>
            <a:off x="3826042" y="7195439"/>
            <a:ext cx="5919537" cy="830997"/>
          </a:xfrm>
          <a:prstGeom prst="rect">
            <a:avLst/>
          </a:prstGeom>
          <a:noFill/>
        </p:spPr>
        <p:txBody>
          <a:bodyPr wrap="square" rtlCol="0">
            <a:spAutoFit/>
          </a:bodyPr>
          <a:lstStyle/>
          <a:p>
            <a:pPr algn="ctr"/>
            <a:r>
              <a:rPr lang="uk-UA" sz="2400" dirty="0" err="1">
                <a:latin typeface="Times New Roman" panose="02020603050405020304" pitchFamily="18" charset="0"/>
                <a:cs typeface="Times New Roman" panose="02020603050405020304" pitchFamily="18" charset="0"/>
              </a:rPr>
              <a:t>Гістопрепарати</a:t>
            </a:r>
            <a:r>
              <a:rPr lang="uk-UA" sz="2400" dirty="0">
                <a:latin typeface="Times New Roman" panose="02020603050405020304" pitchFamily="18" charset="0"/>
                <a:cs typeface="Times New Roman" panose="02020603050405020304" pitchFamily="18" charset="0"/>
              </a:rPr>
              <a:t> виготовлені студентами гуртка «Патологічної анатомії»</a:t>
            </a:r>
          </a:p>
        </p:txBody>
      </p:sp>
      <p:pic>
        <p:nvPicPr>
          <p:cNvPr id="9" name="Рисунок 8">
            <a:extLst>
              <a:ext uri="{FF2B5EF4-FFF2-40B4-BE49-F238E27FC236}">
                <a16:creationId xmlns:a16="http://schemas.microsoft.com/office/drawing/2014/main" id="{73553C7F-42C2-F4E6-272E-A70CA74067F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466" y="244673"/>
            <a:ext cx="4813300" cy="3208655"/>
          </a:xfrm>
          <a:prstGeom prst="rect">
            <a:avLst/>
          </a:prstGeom>
          <a:noFill/>
          <a:ln>
            <a:noFill/>
          </a:ln>
        </p:spPr>
      </p:pic>
      <p:pic>
        <p:nvPicPr>
          <p:cNvPr id="11" name="Рисунок 10">
            <a:extLst>
              <a:ext uri="{FF2B5EF4-FFF2-40B4-BE49-F238E27FC236}">
                <a16:creationId xmlns:a16="http://schemas.microsoft.com/office/drawing/2014/main" id="{A8E6D42E-B6A3-525D-2338-F9BC1A1ECA1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466" y="3986784"/>
            <a:ext cx="4813300" cy="3208655"/>
          </a:xfrm>
          <a:prstGeom prst="rect">
            <a:avLst/>
          </a:prstGeom>
          <a:noFill/>
          <a:ln>
            <a:noFill/>
          </a:ln>
        </p:spPr>
      </p:pic>
      <p:pic>
        <p:nvPicPr>
          <p:cNvPr id="12" name="Рисунок 11">
            <a:extLst>
              <a:ext uri="{FF2B5EF4-FFF2-40B4-BE49-F238E27FC236}">
                <a16:creationId xmlns:a16="http://schemas.microsoft.com/office/drawing/2014/main" id="{F0331D54-2DBA-6E1E-1389-6C6C2221130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18190" y="3832989"/>
            <a:ext cx="5090160" cy="3393440"/>
          </a:xfrm>
          <a:prstGeom prst="rect">
            <a:avLst/>
          </a:prstGeom>
          <a:noFill/>
          <a:ln>
            <a:noFill/>
          </a:ln>
        </p:spPr>
      </p:pic>
      <p:pic>
        <p:nvPicPr>
          <p:cNvPr id="13" name="Рисунок 12">
            <a:extLst>
              <a:ext uri="{FF2B5EF4-FFF2-40B4-BE49-F238E27FC236}">
                <a16:creationId xmlns:a16="http://schemas.microsoft.com/office/drawing/2014/main" id="{9B5C5FAA-69D7-1491-DDFA-376C1CE558BB}"/>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10800000">
            <a:off x="8943920" y="230708"/>
            <a:ext cx="4964430" cy="3309620"/>
          </a:xfrm>
          <a:prstGeom prst="rect">
            <a:avLst/>
          </a:prstGeom>
          <a:noFill/>
          <a:ln>
            <a:noFill/>
          </a:ln>
        </p:spPr>
      </p:pic>
      <p:pic>
        <p:nvPicPr>
          <p:cNvPr id="14" name="Рисунок 13">
            <a:extLst>
              <a:ext uri="{FF2B5EF4-FFF2-40B4-BE49-F238E27FC236}">
                <a16:creationId xmlns:a16="http://schemas.microsoft.com/office/drawing/2014/main" id="{B46E7D0A-CD36-083B-760A-C3C8B564480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90321" y="1896439"/>
            <a:ext cx="4964430" cy="3309620"/>
          </a:xfrm>
          <a:prstGeom prst="rect">
            <a:avLst/>
          </a:prstGeom>
          <a:noFill/>
          <a:ln>
            <a:noFill/>
          </a:ln>
        </p:spPr>
      </p:pic>
    </p:spTree>
    <p:extLst>
      <p:ext uri="{BB962C8B-B14F-4D97-AF65-F5344CB8AC3E}">
        <p14:creationId xmlns:p14="http://schemas.microsoft.com/office/powerpoint/2010/main" val="569453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19D609-8D9D-7110-069B-D4B80105585D}"/>
              </a:ext>
            </a:extLst>
          </p:cNvPr>
          <p:cNvSpPr txBox="1"/>
          <p:nvPr/>
        </p:nvSpPr>
        <p:spPr>
          <a:xfrm>
            <a:off x="409074" y="1132656"/>
            <a:ext cx="13583653" cy="4457952"/>
          </a:xfrm>
          <a:prstGeom prst="rect">
            <a:avLst/>
          </a:prstGeom>
          <a:noFill/>
        </p:spPr>
        <p:txBody>
          <a:bodyPr wrap="square">
            <a:spAutoFit/>
          </a:bodyPr>
          <a:lstStyle/>
          <a:p>
            <a:pPr algn="just">
              <a:lnSpc>
                <a:spcPct val="150000"/>
              </a:lnSpc>
            </a:pPr>
            <a:r>
              <a:rPr lang="uk-UA" sz="2400" dirty="0">
                <a:latin typeface="Times New Roman" panose="02020603050405020304" pitchFamily="18" charset="0"/>
                <a:cs typeface="Times New Roman" panose="02020603050405020304" pitchFamily="18" charset="0"/>
              </a:rPr>
              <a:t>	На даний час студентами гуртківцями проводиться робота по обробці отриманих результатів та написанні тез, статей та виступів на Всеукраїнських і Міжнародних конференціях.</a:t>
            </a:r>
          </a:p>
          <a:p>
            <a:pPr algn="just">
              <a:lnSpc>
                <a:spcPct val="150000"/>
              </a:lnSpc>
            </a:pPr>
            <a:r>
              <a:rPr lang="ru-UA" sz="2400" dirty="0">
                <a:latin typeface="Times New Roman" panose="02020603050405020304" pitchFamily="18" charset="0"/>
                <a:ea typeface="Times New Roman" panose="02020603050405020304" pitchFamily="18" charset="0"/>
              </a:rPr>
              <a:t>	Півдсумовуючи все вищеперераховане можна з впевненістю сказати, що робота студентського наукового гуртка патологічної анатомії сприяє формуванню навичок наукового мислення, оволодінню методами патоморфологічного аналізу, розвитку вмінь самостійно оцінювати структурні зміни в органах і тканинах та робити обґрунтовані висновки. А безпосередня участь студентів у гуртку поглиблює професійну підготовку майбутніх лікарів ветеринарної медицини, стимулює їхню наукову активність та сприяє підготовці до подальшої науково-дослідної роботи.</a:t>
            </a:r>
          </a:p>
        </p:txBody>
      </p:sp>
      <p:sp>
        <p:nvSpPr>
          <p:cNvPr id="4" name="Прямокутник 5">
            <a:extLst>
              <a:ext uri="{FF2B5EF4-FFF2-40B4-BE49-F238E27FC236}">
                <a16:creationId xmlns:a16="http://schemas.microsoft.com/office/drawing/2014/main" id="{89EEB3DC-706B-5B8C-0AB5-5E5597B405F0}"/>
              </a:ext>
            </a:extLst>
          </p:cNvPr>
          <p:cNvSpPr/>
          <p:nvPr/>
        </p:nvSpPr>
        <p:spPr>
          <a:xfrm>
            <a:off x="12654454" y="7704082"/>
            <a:ext cx="1923393" cy="4624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0000"/>
              </a:solidFill>
            </a:endParaRPr>
          </a:p>
        </p:txBody>
      </p:sp>
    </p:spTree>
    <p:extLst>
      <p:ext uri="{BB962C8B-B14F-4D97-AF65-F5344CB8AC3E}">
        <p14:creationId xmlns:p14="http://schemas.microsoft.com/office/powerpoint/2010/main" val="910820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5">
            <a:extLst>
              <a:ext uri="{FF2B5EF4-FFF2-40B4-BE49-F238E27FC236}">
                <a16:creationId xmlns:a16="http://schemas.microsoft.com/office/drawing/2014/main" id="{FC488FBA-6809-2369-1CEE-0A6F5C6D1895}"/>
              </a:ext>
            </a:extLst>
          </p:cNvPr>
          <p:cNvSpPr/>
          <p:nvPr/>
        </p:nvSpPr>
        <p:spPr>
          <a:xfrm>
            <a:off x="12654454" y="7704082"/>
            <a:ext cx="1923393" cy="4624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0000"/>
              </a:solidFill>
            </a:endParaRPr>
          </a:p>
        </p:txBody>
      </p:sp>
      <p:sp>
        <p:nvSpPr>
          <p:cNvPr id="2" name="Заголовок 1">
            <a:extLst>
              <a:ext uri="{FF2B5EF4-FFF2-40B4-BE49-F238E27FC236}">
                <a16:creationId xmlns:a16="http://schemas.microsoft.com/office/drawing/2014/main" id="{0B84286E-1E9E-1C25-E62E-A42F6AF8662E}"/>
              </a:ext>
            </a:extLst>
          </p:cNvPr>
          <p:cNvSpPr txBox="1">
            <a:spLocks/>
          </p:cNvSpPr>
          <p:nvPr/>
        </p:nvSpPr>
        <p:spPr>
          <a:xfrm>
            <a:off x="4572000" y="2971800"/>
            <a:ext cx="5486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altLang="en-US" sz="4800" b="1" dirty="0">
                <a:latin typeface="Times New Roman" panose="02020603050405020304" pitchFamily="18" charset="0"/>
                <a:cs typeface="Times New Roman" panose="02020603050405020304" pitchFamily="18" charset="0"/>
              </a:rPr>
              <a:t>Дякуємо за увагу!</a:t>
            </a:r>
            <a:endParaRPr lang="ru-RU" alt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5595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5">
            <a:extLst>
              <a:ext uri="{FF2B5EF4-FFF2-40B4-BE49-F238E27FC236}">
                <a16:creationId xmlns:a16="http://schemas.microsoft.com/office/drawing/2014/main" id="{CE58E3E2-0C1C-0AF3-2305-EB320949BCC8}"/>
              </a:ext>
            </a:extLst>
          </p:cNvPr>
          <p:cNvSpPr/>
          <p:nvPr/>
        </p:nvSpPr>
        <p:spPr>
          <a:xfrm>
            <a:off x="12654454" y="7704082"/>
            <a:ext cx="1923393" cy="4624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0000"/>
              </a:solidFill>
            </a:endParaRPr>
          </a:p>
        </p:txBody>
      </p:sp>
      <p:sp>
        <p:nvSpPr>
          <p:cNvPr id="2" name="Прямоугольник 1">
            <a:extLst>
              <a:ext uri="{FF2B5EF4-FFF2-40B4-BE49-F238E27FC236}">
                <a16:creationId xmlns:a16="http://schemas.microsoft.com/office/drawing/2014/main" id="{350599C4-5AE4-B06D-C062-0517A752FE4D}"/>
              </a:ext>
            </a:extLst>
          </p:cNvPr>
          <p:cNvSpPr>
            <a:spLocks noChangeArrowheads="1"/>
          </p:cNvSpPr>
          <p:nvPr/>
        </p:nvSpPr>
        <p:spPr bwMode="auto">
          <a:xfrm>
            <a:off x="1419726" y="914401"/>
            <a:ext cx="11634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algn="ctr">
              <a:spcBef>
                <a:spcPct val="0"/>
              </a:spcBef>
              <a:buClrTx/>
              <a:buSzTx/>
              <a:buFontTx/>
              <a:buNone/>
            </a:pPr>
            <a:r>
              <a:rPr lang="uk-UA" altLang="ru-RU" sz="3600" u="sng" dirty="0">
                <a:solidFill>
                  <a:schemeClr val="tx1"/>
                </a:solidFill>
                <a:latin typeface="Times New Roman" panose="02020603050405020304" pitchFamily="18" charset="0"/>
                <a:cs typeface="Times New Roman" panose="02020603050405020304" pitchFamily="18" charset="0"/>
              </a:rPr>
              <a:t>У своїй роботі студентський науковий гурток </a:t>
            </a:r>
            <a:r>
              <a:rPr lang="uk-UA" altLang="ru-RU" sz="3600" b="1" u="sng" dirty="0">
                <a:solidFill>
                  <a:schemeClr val="tx1"/>
                </a:solidFill>
                <a:latin typeface="Times New Roman" panose="02020603050405020304" pitchFamily="18" charset="0"/>
                <a:cs typeface="Times New Roman" panose="02020603050405020304" pitchFamily="18" charset="0"/>
              </a:rPr>
              <a:t> </a:t>
            </a:r>
            <a:r>
              <a:rPr lang="uk-UA" altLang="ru-RU" sz="3600" u="sng" dirty="0">
                <a:solidFill>
                  <a:schemeClr val="tx1"/>
                </a:solidFill>
                <a:latin typeface="Times New Roman" panose="02020603050405020304" pitchFamily="18" charset="0"/>
                <a:cs typeface="Times New Roman" panose="02020603050405020304" pitchFamily="18" charset="0"/>
              </a:rPr>
              <a:t>керується:</a:t>
            </a:r>
          </a:p>
          <a:p>
            <a:pPr algn="just">
              <a:spcBef>
                <a:spcPct val="0"/>
              </a:spcBef>
              <a:buClrTx/>
              <a:buSzTx/>
              <a:buFontTx/>
              <a:buNone/>
            </a:pPr>
            <a:endParaRPr lang="uk-UA" altLang="ru-RU" sz="3600" dirty="0">
              <a:solidFill>
                <a:schemeClr val="tx1"/>
              </a:solidFill>
              <a:latin typeface="Times New Roman" panose="02020603050405020304" pitchFamily="18" charset="0"/>
              <a:cs typeface="Times New Roman" panose="02020603050405020304" pitchFamily="18" charset="0"/>
            </a:endParaRPr>
          </a:p>
          <a:p>
            <a:pPr algn="just">
              <a:spcBef>
                <a:spcPct val="0"/>
              </a:spcBef>
              <a:buClrTx/>
              <a:buSzTx/>
              <a:buFontTx/>
              <a:buNone/>
            </a:pPr>
            <a:endParaRPr lang="uk-UA" altLang="ru-RU" sz="3600" dirty="0">
              <a:solidFill>
                <a:schemeClr val="tx1"/>
              </a:solidFill>
              <a:latin typeface="Times New Roman" panose="02020603050405020304" pitchFamily="18" charset="0"/>
              <a:cs typeface="Times New Roman" panose="02020603050405020304" pitchFamily="18" charset="0"/>
            </a:endParaRPr>
          </a:p>
          <a:p>
            <a:pPr algn="just">
              <a:spcBef>
                <a:spcPct val="0"/>
              </a:spcBef>
              <a:buClrTx/>
              <a:buSzTx/>
              <a:buFontTx/>
              <a:buNone/>
            </a:pPr>
            <a:r>
              <a:rPr lang="uk-UA" altLang="ru-RU" sz="3600" dirty="0">
                <a:solidFill>
                  <a:schemeClr val="tx1"/>
                </a:solidFill>
                <a:latin typeface="Times New Roman" panose="02020603050405020304" pitchFamily="18" charset="0"/>
                <a:cs typeface="Times New Roman" panose="02020603050405020304" pitchFamily="18" charset="0"/>
              </a:rPr>
              <a:t> «Положенням про студентські наукові гуртки…» </a:t>
            </a:r>
          </a:p>
          <a:p>
            <a:pPr algn="just">
              <a:spcBef>
                <a:spcPct val="0"/>
              </a:spcBef>
              <a:buClrTx/>
              <a:buSzTx/>
              <a:buFontTx/>
              <a:buNone/>
            </a:pPr>
            <a:endParaRPr lang="uk-UA" altLang="ru-RU" sz="3600" dirty="0">
              <a:solidFill>
                <a:schemeClr val="tx1"/>
              </a:solidFill>
              <a:latin typeface="Times New Roman" panose="02020603050405020304" pitchFamily="18" charset="0"/>
              <a:cs typeface="Times New Roman" panose="02020603050405020304" pitchFamily="18" charset="0"/>
            </a:endParaRPr>
          </a:p>
          <a:p>
            <a:pPr algn="just">
              <a:spcBef>
                <a:spcPct val="0"/>
              </a:spcBef>
              <a:buClrTx/>
              <a:buSzTx/>
              <a:buFontTx/>
              <a:buNone/>
            </a:pPr>
            <a:r>
              <a:rPr lang="uk-UA" altLang="ru-RU" sz="3600" dirty="0">
                <a:solidFill>
                  <a:schemeClr val="tx1"/>
                </a:solidFill>
                <a:latin typeface="Times New Roman" panose="02020603050405020304" pitchFamily="18" charset="0"/>
                <a:cs typeface="Times New Roman" panose="02020603050405020304" pitchFamily="18" charset="0"/>
              </a:rPr>
              <a:t> </a:t>
            </a:r>
          </a:p>
          <a:p>
            <a:pPr algn="just">
              <a:spcBef>
                <a:spcPct val="0"/>
              </a:spcBef>
              <a:buClrTx/>
              <a:buSzTx/>
              <a:buFontTx/>
              <a:buNone/>
            </a:pPr>
            <a:r>
              <a:rPr lang="uk-UA" altLang="ru-RU" sz="3600" dirty="0">
                <a:solidFill>
                  <a:schemeClr val="tx1"/>
                </a:solidFill>
                <a:latin typeface="Times New Roman" panose="02020603050405020304" pitchFamily="18" charset="0"/>
                <a:cs typeface="Times New Roman" panose="02020603050405020304" pitchFamily="18" charset="0"/>
              </a:rPr>
              <a:t>Планом роботи на  календарний рік</a:t>
            </a:r>
          </a:p>
          <a:p>
            <a:pPr algn="just">
              <a:spcBef>
                <a:spcPct val="0"/>
              </a:spcBef>
              <a:buClrTx/>
              <a:buSzTx/>
              <a:buFontTx/>
              <a:buNone/>
            </a:pPr>
            <a:endParaRPr lang="uk-UA" altLang="ru-RU" sz="3600" dirty="0">
              <a:solidFill>
                <a:schemeClr val="tx1"/>
              </a:solidFill>
              <a:latin typeface="Times New Roman" panose="02020603050405020304" pitchFamily="18" charset="0"/>
              <a:cs typeface="Times New Roman" panose="02020603050405020304" pitchFamily="18" charset="0"/>
            </a:endParaRPr>
          </a:p>
          <a:p>
            <a:pPr algn="just">
              <a:spcBef>
                <a:spcPct val="0"/>
              </a:spcBef>
              <a:buClrTx/>
              <a:buSzTx/>
              <a:buFontTx/>
              <a:buNone/>
            </a:pPr>
            <a:r>
              <a:rPr lang="uk-UA" altLang="ru-RU" sz="3600" dirty="0">
                <a:solidFill>
                  <a:schemeClr val="tx1"/>
                </a:solidFill>
                <a:latin typeface="Times New Roman" panose="02020603050405020304" pitchFamily="18" charset="0"/>
                <a:cs typeface="Times New Roman" panose="02020603050405020304" pitchFamily="18" charset="0"/>
              </a:rPr>
              <a:t> </a:t>
            </a:r>
          </a:p>
          <a:p>
            <a:pPr algn="just">
              <a:spcBef>
                <a:spcPct val="0"/>
              </a:spcBef>
              <a:buClrTx/>
              <a:buSzTx/>
              <a:buFontTx/>
              <a:buNone/>
            </a:pPr>
            <a:r>
              <a:rPr lang="uk-UA" altLang="ru-RU" sz="3600" dirty="0">
                <a:solidFill>
                  <a:srgbClr val="000000"/>
                </a:solidFill>
                <a:latin typeface="Times New Roman" panose="02020603050405020304" pitchFamily="18" charset="0"/>
                <a:cs typeface="Times New Roman" panose="02020603050405020304" pitchFamily="18" charset="0"/>
              </a:rPr>
              <a:t>В кінці</a:t>
            </a:r>
            <a:r>
              <a:rPr lang="uk-UA" altLang="ru-RU" sz="3600" dirty="0">
                <a:solidFill>
                  <a:srgbClr val="FF0000"/>
                </a:solidFill>
                <a:latin typeface="Times New Roman" panose="02020603050405020304" pitchFamily="18" charset="0"/>
                <a:cs typeface="Times New Roman" panose="02020603050405020304" pitchFamily="18" charset="0"/>
              </a:rPr>
              <a:t> </a:t>
            </a:r>
            <a:r>
              <a:rPr lang="uk-UA" altLang="ru-RU" sz="3600" dirty="0">
                <a:solidFill>
                  <a:schemeClr val="tx1"/>
                </a:solidFill>
                <a:latin typeface="Times New Roman" panose="02020603050405020304" pitchFamily="18" charset="0"/>
                <a:cs typeface="Times New Roman" panose="02020603050405020304" pitchFamily="18" charset="0"/>
              </a:rPr>
              <a:t>року складається звіт про проведену роботу наукового гуртка </a:t>
            </a:r>
            <a:endParaRPr lang="ru-RU" altLang="ru-RU" sz="36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862453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5">
            <a:extLst>
              <a:ext uri="{FF2B5EF4-FFF2-40B4-BE49-F238E27FC236}">
                <a16:creationId xmlns:a16="http://schemas.microsoft.com/office/drawing/2014/main" id="{5D8738BE-AB02-7D5F-73ED-02B011244581}"/>
              </a:ext>
            </a:extLst>
          </p:cNvPr>
          <p:cNvSpPr/>
          <p:nvPr/>
        </p:nvSpPr>
        <p:spPr>
          <a:xfrm>
            <a:off x="12654454" y="7704082"/>
            <a:ext cx="1923393" cy="4624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0000"/>
              </a:solidFill>
            </a:endParaRPr>
          </a:p>
        </p:txBody>
      </p:sp>
      <p:sp>
        <p:nvSpPr>
          <p:cNvPr id="3" name="Заголовок 1">
            <a:extLst>
              <a:ext uri="{FF2B5EF4-FFF2-40B4-BE49-F238E27FC236}">
                <a16:creationId xmlns:a16="http://schemas.microsoft.com/office/drawing/2014/main" id="{D0FDB5F7-9482-B147-D9CD-C55145019E33}"/>
              </a:ext>
            </a:extLst>
          </p:cNvPr>
          <p:cNvSpPr txBox="1">
            <a:spLocks/>
          </p:cNvSpPr>
          <p:nvPr/>
        </p:nvSpPr>
        <p:spPr>
          <a:xfrm>
            <a:off x="1323474" y="210418"/>
            <a:ext cx="11598442" cy="90852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uk-UA" altLang="ru-RU" sz="2400" b="1" dirty="0">
                <a:latin typeface="Times New Roman" panose="02020603050405020304" pitchFamily="18" charset="0"/>
                <a:cs typeface="Times New Roman" panose="02020603050405020304" pitchFamily="18" charset="0"/>
              </a:rPr>
              <a:t>План роботи </a:t>
            </a:r>
            <a:br>
              <a:rPr lang="ru-RU" altLang="ru-RU" sz="2400" b="1" dirty="0">
                <a:solidFill>
                  <a:schemeClr val="bg1"/>
                </a:solidFill>
                <a:latin typeface="Times New Roman" panose="02020603050405020304" pitchFamily="18" charset="0"/>
                <a:cs typeface="Times New Roman" panose="02020603050405020304" pitchFamily="18" charset="0"/>
              </a:rPr>
            </a:br>
            <a:r>
              <a:rPr lang="uk-UA" altLang="ru-RU" sz="2400" b="1" dirty="0">
                <a:latin typeface="Times New Roman" panose="02020603050405020304" pitchFamily="18" charset="0"/>
                <a:cs typeface="Times New Roman" panose="02020603050405020304" pitchFamily="18" charset="0"/>
              </a:rPr>
              <a:t>студентського наукового гуртка «Патологічної анатомії» на 2025-26 </a:t>
            </a:r>
            <a:r>
              <a:rPr lang="uk-UA" altLang="ru-RU" sz="2400" b="1" dirty="0" err="1">
                <a:latin typeface="Times New Roman" panose="02020603050405020304" pitchFamily="18" charset="0"/>
                <a:cs typeface="Times New Roman" panose="02020603050405020304" pitchFamily="18" charset="0"/>
              </a:rPr>
              <a:t>н.р</a:t>
            </a:r>
            <a:r>
              <a:rPr lang="uk-UA" altLang="ru-RU" sz="2400" b="1" dirty="0">
                <a:latin typeface="Times New Roman" panose="02020603050405020304" pitchFamily="18" charset="0"/>
                <a:cs typeface="Times New Roman" panose="02020603050405020304" pitchFamily="18" charset="0"/>
              </a:rPr>
              <a:t>.</a:t>
            </a:r>
            <a:br>
              <a:rPr lang="ru-RU" altLang="ru-RU" sz="2400" b="1" dirty="0">
                <a:latin typeface="Times New Roman" panose="02020603050405020304" pitchFamily="18" charset="0"/>
                <a:cs typeface="Times New Roman" panose="02020603050405020304" pitchFamily="18" charset="0"/>
              </a:rPr>
            </a:br>
            <a:br>
              <a:rPr lang="ru-RU" altLang="ru-RU" sz="2400" b="1" dirty="0">
                <a:latin typeface="Times New Roman" panose="02020603050405020304" pitchFamily="18"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id="{020439E7-8FD6-F145-7594-10948374B706}"/>
              </a:ext>
            </a:extLst>
          </p:cNvPr>
          <p:cNvGraphicFramePr>
            <a:graphicFrameLocks noGrp="1"/>
          </p:cNvGraphicFramePr>
          <p:nvPr>
            <p:extLst>
              <p:ext uri="{D42A27DB-BD31-4B8C-83A1-F6EECF244321}">
                <p14:modId xmlns:p14="http://schemas.microsoft.com/office/powerpoint/2010/main" val="776249709"/>
              </p:ext>
            </p:extLst>
          </p:nvPr>
        </p:nvGraphicFramePr>
        <p:xfrm>
          <a:off x="2959769" y="1105492"/>
          <a:ext cx="8325852" cy="6925723"/>
        </p:xfrm>
        <a:graphic>
          <a:graphicData uri="http://schemas.openxmlformats.org/drawingml/2006/table">
            <a:tbl>
              <a:tblPr firstRow="1" firstCol="1" bandRow="1">
                <a:tableStyleId>{5C22544A-7EE6-4342-B048-85BDC9FD1C3A}</a:tableStyleId>
              </a:tblPr>
              <a:tblGrid>
                <a:gridCol w="602481">
                  <a:extLst>
                    <a:ext uri="{9D8B030D-6E8A-4147-A177-3AD203B41FA5}">
                      <a16:colId xmlns:a16="http://schemas.microsoft.com/office/drawing/2014/main" val="1401854563"/>
                    </a:ext>
                  </a:extLst>
                </a:gridCol>
                <a:gridCol w="1265659">
                  <a:extLst>
                    <a:ext uri="{9D8B030D-6E8A-4147-A177-3AD203B41FA5}">
                      <a16:colId xmlns:a16="http://schemas.microsoft.com/office/drawing/2014/main" val="3499180688"/>
                    </a:ext>
                  </a:extLst>
                </a:gridCol>
                <a:gridCol w="3547947">
                  <a:extLst>
                    <a:ext uri="{9D8B030D-6E8A-4147-A177-3AD203B41FA5}">
                      <a16:colId xmlns:a16="http://schemas.microsoft.com/office/drawing/2014/main" val="3585957401"/>
                    </a:ext>
                  </a:extLst>
                </a:gridCol>
                <a:gridCol w="784566">
                  <a:extLst>
                    <a:ext uri="{9D8B030D-6E8A-4147-A177-3AD203B41FA5}">
                      <a16:colId xmlns:a16="http://schemas.microsoft.com/office/drawing/2014/main" val="3880459612"/>
                    </a:ext>
                  </a:extLst>
                </a:gridCol>
                <a:gridCol w="2125199">
                  <a:extLst>
                    <a:ext uri="{9D8B030D-6E8A-4147-A177-3AD203B41FA5}">
                      <a16:colId xmlns:a16="http://schemas.microsoft.com/office/drawing/2014/main" val="1394475662"/>
                    </a:ext>
                  </a:extLst>
                </a:gridCol>
              </a:tblGrid>
              <a:tr h="351225">
                <a:tc>
                  <a:txBody>
                    <a:bodyPr/>
                    <a:lstStyle/>
                    <a:p>
                      <a:pPr algn="ctr">
                        <a:lnSpc>
                          <a:spcPct val="115000"/>
                        </a:lnSpc>
                        <a:spcAft>
                          <a:spcPts val="1000"/>
                        </a:spcAft>
                        <a:buNone/>
                      </a:pPr>
                      <a:r>
                        <a:rPr lang="en-US" sz="1200" b="0" i="0" dirty="0">
                          <a:effectLst/>
                          <a:latin typeface="Times New Roman" panose="02020603050405020304" pitchFamily="18" charset="0"/>
                          <a:cs typeface="Times New Roman" panose="02020603050405020304" pitchFamily="18" charset="0"/>
                        </a:rPr>
                        <a:t>№ </a:t>
                      </a:r>
                      <a:r>
                        <a:rPr lang="en-US" sz="1200" b="0" i="0" dirty="0" err="1">
                          <a:effectLst/>
                          <a:latin typeface="Times New Roman" panose="02020603050405020304" pitchFamily="18" charset="0"/>
                          <a:cs typeface="Times New Roman" panose="02020603050405020304" pitchFamily="18" charset="0"/>
                        </a:rPr>
                        <a:t>п</a:t>
                      </a:r>
                      <a:r>
                        <a:rPr lang="en-US" sz="1200" b="0" i="0" dirty="0">
                          <a:effectLst/>
                          <a:latin typeface="Times New Roman" panose="02020603050405020304" pitchFamily="18" charset="0"/>
                          <a:cs typeface="Times New Roman" panose="02020603050405020304" pitchFamily="18" charset="0"/>
                        </a:rPr>
                        <a:t>/</a:t>
                      </a:r>
                      <a:r>
                        <a:rPr lang="en-US" sz="1200" b="0" i="0" dirty="0" err="1">
                          <a:effectLst/>
                          <a:latin typeface="Times New Roman" panose="02020603050405020304" pitchFamily="18" charset="0"/>
                          <a:cs typeface="Times New Roman" panose="02020603050405020304" pitchFamily="18" charset="0"/>
                        </a:rPr>
                        <a:t>п</a:t>
                      </a:r>
                      <a:endParaRPr lang="ru-UA" sz="1200" b="0" i="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en-US" sz="1200" b="0" i="0" dirty="0" err="1">
                          <a:effectLst/>
                          <a:latin typeface="Times New Roman" panose="02020603050405020304" pitchFamily="18" charset="0"/>
                          <a:cs typeface="Times New Roman" panose="02020603050405020304" pitchFamily="18" charset="0"/>
                        </a:rPr>
                        <a:t>Дата</a:t>
                      </a:r>
                      <a:r>
                        <a:rPr lang="en-US" sz="1200" b="0" i="0" dirty="0">
                          <a:effectLst/>
                          <a:latin typeface="Times New Roman" panose="02020603050405020304" pitchFamily="18" charset="0"/>
                          <a:cs typeface="Times New Roman" panose="02020603050405020304" pitchFamily="18" charset="0"/>
                        </a:rPr>
                        <a:t> </a:t>
                      </a:r>
                      <a:r>
                        <a:rPr lang="en-US" sz="1200" b="0" i="0" dirty="0" err="1">
                          <a:effectLst/>
                          <a:latin typeface="Times New Roman" panose="02020603050405020304" pitchFamily="18" charset="0"/>
                          <a:cs typeface="Times New Roman" panose="02020603050405020304" pitchFamily="18" charset="0"/>
                        </a:rPr>
                        <a:t>засідання</a:t>
                      </a:r>
                      <a:endParaRPr lang="ru-UA" sz="1200" b="0" i="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Питання, що розглядаються</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Год</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Відповідальні</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extLst>
                  <a:ext uri="{0D108BD9-81ED-4DB2-BD59-A6C34878D82A}">
                    <a16:rowId xmlns:a16="http://schemas.microsoft.com/office/drawing/2014/main" val="1783964479"/>
                  </a:ext>
                </a:extLst>
              </a:tr>
              <a:tr h="534155">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1</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en-US" sz="1200" b="0" i="0" dirty="0" err="1">
                          <a:effectLst/>
                          <a:latin typeface="Times New Roman" panose="02020603050405020304" pitchFamily="18" charset="0"/>
                          <a:cs typeface="Times New Roman" panose="02020603050405020304" pitchFamily="18" charset="0"/>
                        </a:rPr>
                        <a:t>Вересень-Жовтень</a:t>
                      </a:r>
                      <a:endParaRPr lang="ru-UA" sz="1200" b="0" i="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ru-RU" sz="1200" b="0" i="0" dirty="0" err="1">
                          <a:effectLst/>
                          <a:latin typeface="Times New Roman" panose="02020603050405020304" pitchFamily="18" charset="0"/>
                          <a:cs typeface="Times New Roman" panose="02020603050405020304" pitchFamily="18" charset="0"/>
                        </a:rPr>
                        <a:t>Організаційні</a:t>
                      </a:r>
                      <a:r>
                        <a:rPr lang="ru-RU" sz="1200" b="0" i="0" dirty="0">
                          <a:effectLst/>
                          <a:latin typeface="Times New Roman" panose="02020603050405020304" pitchFamily="18" charset="0"/>
                          <a:cs typeface="Times New Roman" panose="02020603050405020304" pitchFamily="18" charset="0"/>
                        </a:rPr>
                        <a:t> </a:t>
                      </a:r>
                      <a:r>
                        <a:rPr lang="ru-RU" sz="1200" b="0" i="0" dirty="0" err="1">
                          <a:effectLst/>
                          <a:latin typeface="Times New Roman" panose="02020603050405020304" pitchFamily="18" charset="0"/>
                          <a:cs typeface="Times New Roman" panose="02020603050405020304" pitchFamily="18" charset="0"/>
                        </a:rPr>
                        <a:t>питання</a:t>
                      </a:r>
                      <a:r>
                        <a:rPr lang="ru-RU" sz="1200" b="0" i="0" dirty="0">
                          <a:effectLst/>
                          <a:latin typeface="Times New Roman" panose="02020603050405020304" pitchFamily="18" charset="0"/>
                          <a:cs typeface="Times New Roman" panose="02020603050405020304" pitchFamily="18" charset="0"/>
                        </a:rPr>
                        <a:t>; </a:t>
                      </a:r>
                      <a:r>
                        <a:rPr lang="ru-RU" sz="1200" b="0" i="0" dirty="0" err="1">
                          <a:effectLst/>
                          <a:latin typeface="Times New Roman" panose="02020603050405020304" pitchFamily="18" charset="0"/>
                          <a:cs typeface="Times New Roman" panose="02020603050405020304" pitchFamily="18" charset="0"/>
                        </a:rPr>
                        <a:t>Визначення</a:t>
                      </a:r>
                      <a:r>
                        <a:rPr lang="ru-RU" sz="1200" b="0" i="0" dirty="0">
                          <a:effectLst/>
                          <a:latin typeface="Times New Roman" panose="02020603050405020304" pitchFamily="18" charset="0"/>
                          <a:cs typeface="Times New Roman" panose="02020603050405020304" pitchFamily="18" charset="0"/>
                        </a:rPr>
                        <a:t> тематики </a:t>
                      </a:r>
                      <a:r>
                        <a:rPr lang="ru-RU" sz="1200" b="0" i="0" dirty="0" err="1">
                          <a:effectLst/>
                          <a:latin typeface="Times New Roman" panose="02020603050405020304" pitchFamily="18" charset="0"/>
                          <a:cs typeface="Times New Roman" panose="02020603050405020304" pitchFamily="18" charset="0"/>
                        </a:rPr>
                        <a:t>досліджень</a:t>
                      </a:r>
                      <a:r>
                        <a:rPr lang="ru-RU" sz="1200" b="0" i="0" dirty="0">
                          <a:effectLst/>
                          <a:latin typeface="Times New Roman" panose="02020603050405020304" pitchFamily="18" charset="0"/>
                          <a:cs typeface="Times New Roman" panose="02020603050405020304" pitchFamily="18" charset="0"/>
                        </a:rPr>
                        <a:t>; </a:t>
                      </a:r>
                      <a:r>
                        <a:rPr lang="ru-RU" sz="1200" b="0" i="0" dirty="0" err="1">
                          <a:effectLst/>
                          <a:latin typeface="Times New Roman" panose="02020603050405020304" pitchFamily="18" charset="0"/>
                          <a:cs typeface="Times New Roman" panose="02020603050405020304" pitchFamily="18" charset="0"/>
                        </a:rPr>
                        <a:t>Підбір</a:t>
                      </a:r>
                      <a:r>
                        <a:rPr lang="ru-RU" sz="1200" b="0" i="0" dirty="0">
                          <a:effectLst/>
                          <a:latin typeface="Times New Roman" panose="02020603050405020304" pitchFamily="18" charset="0"/>
                          <a:cs typeface="Times New Roman" panose="02020603050405020304" pitchFamily="18" charset="0"/>
                        </a:rPr>
                        <a:t> </a:t>
                      </a:r>
                      <a:r>
                        <a:rPr lang="ru-RU" sz="1200" b="0" i="0" dirty="0" err="1">
                          <a:effectLst/>
                          <a:latin typeface="Times New Roman" panose="02020603050405020304" pitchFamily="18" charset="0"/>
                          <a:cs typeface="Times New Roman" panose="02020603050405020304" pitchFamily="18" charset="0"/>
                        </a:rPr>
                        <a:t>наукової</a:t>
                      </a:r>
                      <a:r>
                        <a:rPr lang="ru-RU" sz="1200" b="0" i="0" dirty="0">
                          <a:effectLst/>
                          <a:latin typeface="Times New Roman" panose="02020603050405020304" pitchFamily="18" charset="0"/>
                          <a:cs typeface="Times New Roman" panose="02020603050405020304" pitchFamily="18" charset="0"/>
                        </a:rPr>
                        <a:t> </a:t>
                      </a:r>
                      <a:r>
                        <a:rPr lang="ru-RU" sz="1200" b="0" i="0" dirty="0" err="1">
                          <a:effectLst/>
                          <a:latin typeface="Times New Roman" panose="02020603050405020304" pitchFamily="18" charset="0"/>
                          <a:cs typeface="Times New Roman" panose="02020603050405020304" pitchFamily="18" charset="0"/>
                        </a:rPr>
                        <a:t>літератури</a:t>
                      </a:r>
                      <a:endParaRPr lang="ru-UA" sz="1200" b="0" i="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4</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uk-UA" sz="1200" b="0" i="0">
                          <a:effectLst/>
                          <a:latin typeface="Times New Roman" panose="02020603050405020304" pitchFamily="18" charset="0"/>
                          <a:cs typeface="Times New Roman" panose="02020603050405020304" pitchFamily="18" charset="0"/>
                        </a:rPr>
                        <a:t>доц. Гаркуша С.Є.</a:t>
                      </a:r>
                      <a:endParaRPr lang="ru-UA" sz="1200" b="0" i="0">
                        <a:effectLst/>
                        <a:latin typeface="Times New Roman" panose="02020603050405020304" pitchFamily="18" charset="0"/>
                        <a:cs typeface="Times New Roman" panose="02020603050405020304" pitchFamily="18" charset="0"/>
                      </a:endParaRPr>
                    </a:p>
                    <a:p>
                      <a:pPr algn="ctr">
                        <a:lnSpc>
                          <a:spcPct val="115000"/>
                        </a:lnSpc>
                        <a:spcAft>
                          <a:spcPts val="1000"/>
                        </a:spcAft>
                        <a:buNone/>
                      </a:pPr>
                      <a:r>
                        <a:rPr lang="uk-UA" sz="1200" b="0" i="0">
                          <a:effectLst/>
                          <a:latin typeface="Times New Roman" panose="02020603050405020304" pitchFamily="18" charset="0"/>
                          <a:cs typeface="Times New Roman" panose="02020603050405020304" pitchFamily="18" charset="0"/>
                        </a:rPr>
                        <a:t> </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extLst>
                  <a:ext uri="{0D108BD9-81ED-4DB2-BD59-A6C34878D82A}">
                    <a16:rowId xmlns:a16="http://schemas.microsoft.com/office/drawing/2014/main" val="1319285990"/>
                  </a:ext>
                </a:extLst>
              </a:tr>
              <a:tr h="1199683">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2</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Жовтень-Листопад</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ru-RU" sz="1200" b="0" i="0" dirty="0" err="1">
                          <a:effectLst/>
                          <a:latin typeface="Times New Roman" panose="02020603050405020304" pitchFamily="18" charset="0"/>
                          <a:cs typeface="Times New Roman" panose="02020603050405020304" pitchFamily="18" charset="0"/>
                        </a:rPr>
                        <a:t>Методи</a:t>
                      </a:r>
                      <a:r>
                        <a:rPr lang="ru-RU" sz="1200" b="0" i="0" dirty="0">
                          <a:effectLst/>
                          <a:latin typeface="Times New Roman" panose="02020603050405020304" pitchFamily="18" charset="0"/>
                          <a:cs typeface="Times New Roman" panose="02020603050405020304" pitchFamily="18" charset="0"/>
                        </a:rPr>
                        <a:t> </a:t>
                      </a:r>
                      <a:r>
                        <a:rPr lang="ru-RU" sz="1200" b="0" i="0" dirty="0" err="1">
                          <a:effectLst/>
                          <a:latin typeface="Times New Roman" panose="02020603050405020304" pitchFamily="18" charset="0"/>
                          <a:cs typeface="Times New Roman" panose="02020603050405020304" pitchFamily="18" charset="0"/>
                        </a:rPr>
                        <a:t>патологоанатомічних</a:t>
                      </a:r>
                      <a:r>
                        <a:rPr lang="ru-RU" sz="1200" b="0" i="0" dirty="0">
                          <a:effectLst/>
                          <a:latin typeface="Times New Roman" panose="02020603050405020304" pitchFamily="18" charset="0"/>
                          <a:cs typeface="Times New Roman" panose="02020603050405020304" pitchFamily="18" charset="0"/>
                        </a:rPr>
                        <a:t> </a:t>
                      </a:r>
                      <a:r>
                        <a:rPr lang="ru-RU" sz="1200" b="0" i="0" dirty="0" err="1">
                          <a:effectLst/>
                          <a:latin typeface="Times New Roman" panose="02020603050405020304" pitchFamily="18" charset="0"/>
                          <a:cs typeface="Times New Roman" panose="02020603050405020304" pitchFamily="18" charset="0"/>
                        </a:rPr>
                        <a:t>досліджень</a:t>
                      </a:r>
                      <a:r>
                        <a:rPr lang="ru-RU" sz="1200" b="0" i="0" dirty="0">
                          <a:effectLst/>
                          <a:latin typeface="Times New Roman" panose="02020603050405020304" pitchFamily="18" charset="0"/>
                          <a:cs typeface="Times New Roman" panose="02020603050405020304" pitchFamily="18" charset="0"/>
                        </a:rPr>
                        <a:t>; Правила </a:t>
                      </a:r>
                      <a:r>
                        <a:rPr lang="ru-RU" sz="1200" b="0" i="0" dirty="0" err="1">
                          <a:effectLst/>
                          <a:latin typeface="Times New Roman" panose="02020603050405020304" pitchFamily="18" charset="0"/>
                          <a:cs typeface="Times New Roman" panose="02020603050405020304" pitchFamily="18" charset="0"/>
                        </a:rPr>
                        <a:t>відбору</a:t>
                      </a:r>
                      <a:r>
                        <a:rPr lang="ru-RU" sz="1200" b="0" i="0" dirty="0">
                          <a:effectLst/>
                          <a:latin typeface="Times New Roman" panose="02020603050405020304" pitchFamily="18" charset="0"/>
                          <a:cs typeface="Times New Roman" panose="02020603050405020304" pitchFamily="18" charset="0"/>
                        </a:rPr>
                        <a:t> та </a:t>
                      </a:r>
                      <a:r>
                        <a:rPr lang="ru-RU" sz="1200" b="0" i="0" dirty="0" err="1">
                          <a:effectLst/>
                          <a:latin typeface="Times New Roman" panose="02020603050405020304" pitchFamily="18" charset="0"/>
                          <a:cs typeface="Times New Roman" panose="02020603050405020304" pitchFamily="18" charset="0"/>
                        </a:rPr>
                        <a:t>фіксації</a:t>
                      </a:r>
                      <a:r>
                        <a:rPr lang="ru-RU" sz="1200" b="0" i="0" dirty="0">
                          <a:effectLst/>
                          <a:latin typeface="Times New Roman" panose="02020603050405020304" pitchFamily="18" charset="0"/>
                          <a:cs typeface="Times New Roman" panose="02020603050405020304" pitchFamily="18" charset="0"/>
                        </a:rPr>
                        <a:t> </a:t>
                      </a:r>
                      <a:r>
                        <a:rPr lang="ru-RU" sz="1200" b="0" i="0" dirty="0" err="1">
                          <a:effectLst/>
                          <a:latin typeface="Times New Roman" panose="02020603050405020304" pitchFamily="18" charset="0"/>
                          <a:cs typeface="Times New Roman" panose="02020603050405020304" pitchFamily="18" charset="0"/>
                        </a:rPr>
                        <a:t>матеріалу</a:t>
                      </a:r>
                      <a:r>
                        <a:rPr lang="ru-RU" sz="1200" b="0" i="0" dirty="0">
                          <a:effectLst/>
                          <a:latin typeface="Times New Roman" panose="02020603050405020304" pitchFamily="18" charset="0"/>
                          <a:cs typeface="Times New Roman" panose="02020603050405020304" pitchFamily="18" charset="0"/>
                        </a:rPr>
                        <a:t>;</a:t>
                      </a:r>
                      <a:endParaRPr lang="ru-UA" sz="1200" b="0" i="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6</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uk-UA" sz="1200" b="0" i="0" dirty="0">
                          <a:effectLst/>
                          <a:latin typeface="Times New Roman" panose="02020603050405020304" pitchFamily="18" charset="0"/>
                          <a:cs typeface="Times New Roman" panose="02020603050405020304" pitchFamily="18" charset="0"/>
                        </a:rPr>
                        <a:t>доц. Гаркуша С.Є., </a:t>
                      </a:r>
                      <a:endParaRPr lang="ru-UA" sz="1200" b="0" i="0" dirty="0">
                        <a:effectLst/>
                        <a:latin typeface="Times New Roman" panose="02020603050405020304" pitchFamily="18" charset="0"/>
                        <a:cs typeface="Times New Roman" panose="02020603050405020304" pitchFamily="18" charset="0"/>
                      </a:endParaRPr>
                    </a:p>
                    <a:p>
                      <a:pPr algn="ctr">
                        <a:lnSpc>
                          <a:spcPct val="115000"/>
                        </a:lnSpc>
                        <a:spcAft>
                          <a:spcPts val="1000"/>
                        </a:spcAft>
                        <a:buNone/>
                      </a:pPr>
                      <a:endParaRPr lang="ru-UA" sz="1200" b="0" i="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extLst>
                  <a:ext uri="{0D108BD9-81ED-4DB2-BD59-A6C34878D82A}">
                    <a16:rowId xmlns:a16="http://schemas.microsoft.com/office/drawing/2014/main" val="3801533200"/>
                  </a:ext>
                </a:extLst>
              </a:tr>
              <a:tr h="1376342">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3</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Грудень</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ru-RU" sz="1200" b="0" i="0">
                          <a:effectLst/>
                          <a:latin typeface="Times New Roman" panose="02020603050405020304" pitchFamily="18" charset="0"/>
                          <a:cs typeface="Times New Roman" panose="02020603050405020304" pitchFamily="18" charset="0"/>
                        </a:rPr>
                        <a:t>Робота з літературними джереламиітерп та практичні навички у вивченні макроскопічні зміни при патологіях</a:t>
                      </a:r>
                      <a:r>
                        <a:rPr lang="en-US" sz="1200" b="0" i="0">
                          <a:effectLst/>
                          <a:latin typeface="Times New Roman" panose="02020603050405020304" pitchFamily="18" charset="0"/>
                          <a:cs typeface="Times New Roman" panose="02020603050405020304" pitchFamily="18" charset="0"/>
                        </a:rPr>
                        <a:t>; </a:t>
                      </a:r>
                      <a:r>
                        <a:rPr lang="ru-RU" sz="1200" b="0" i="0">
                          <a:effectLst/>
                          <a:latin typeface="Times New Roman" panose="02020603050405020304" pitchFamily="18" charset="0"/>
                          <a:cs typeface="Times New Roman" panose="02020603050405020304" pitchFamily="18" charset="0"/>
                        </a:rPr>
                        <a:t>Підготовка препаратів</a:t>
                      </a:r>
                      <a:r>
                        <a:rPr lang="en-US" sz="1200" b="0" i="0">
                          <a:effectLst/>
                          <a:latin typeface="Times New Roman" panose="02020603050405020304" pitchFamily="18" charset="0"/>
                          <a:cs typeface="Times New Roman" panose="02020603050405020304" pitchFamily="18" charset="0"/>
                        </a:rPr>
                        <a:t>; </a:t>
                      </a:r>
                      <a:r>
                        <a:rPr lang="ru-RU" sz="1200" b="0" i="0">
                          <a:effectLst/>
                          <a:latin typeface="Times New Roman" panose="02020603050405020304" pitchFamily="18" charset="0"/>
                          <a:cs typeface="Times New Roman" panose="02020603050405020304" pitchFamily="18" charset="0"/>
                        </a:rPr>
                        <a:t>Аналіз гістологічних змін</a:t>
                      </a:r>
                      <a:r>
                        <a:rPr lang="en-US" sz="1200" b="0" i="0">
                          <a:effectLst/>
                          <a:latin typeface="Times New Roman" panose="02020603050405020304" pitchFamily="18" charset="0"/>
                          <a:cs typeface="Times New Roman" panose="02020603050405020304" pitchFamily="18" charset="0"/>
                        </a:rPr>
                        <a:t>.</a:t>
                      </a:r>
                      <a:endParaRPr lang="ru-UA" sz="1200" b="0" i="0">
                        <a:effectLst/>
                        <a:latin typeface="Times New Roman" panose="02020603050405020304" pitchFamily="18" charset="0"/>
                        <a:cs typeface="Times New Roman" panose="02020603050405020304" pitchFamily="18" charset="0"/>
                      </a:endParaRPr>
                    </a:p>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 </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en-US" sz="1200" b="0" i="0" dirty="0">
                          <a:effectLst/>
                          <a:latin typeface="Times New Roman" panose="02020603050405020304" pitchFamily="18" charset="0"/>
                          <a:cs typeface="Times New Roman" panose="02020603050405020304" pitchFamily="18" charset="0"/>
                        </a:rPr>
                        <a:t>6</a:t>
                      </a:r>
                      <a:endParaRPr lang="ru-UA" sz="1200" b="0" i="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uk-UA" sz="1200" b="0" i="0" dirty="0">
                          <a:effectLst/>
                          <a:latin typeface="Times New Roman" panose="02020603050405020304" pitchFamily="18" charset="0"/>
                          <a:cs typeface="Times New Roman" panose="02020603050405020304" pitchFamily="18" charset="0"/>
                        </a:rPr>
                        <a:t>доц. Гаркуша С.Є., </a:t>
                      </a:r>
                      <a:endParaRPr lang="ru-UA" sz="1200" b="0" i="0" dirty="0">
                        <a:effectLst/>
                        <a:latin typeface="Times New Roman" panose="02020603050405020304" pitchFamily="18" charset="0"/>
                        <a:cs typeface="Times New Roman" panose="02020603050405020304" pitchFamily="18" charset="0"/>
                      </a:endParaRPr>
                    </a:p>
                  </a:txBody>
                  <a:tcPr marL="47045" marR="47045" marT="0" marB="0"/>
                </a:tc>
                <a:extLst>
                  <a:ext uri="{0D108BD9-81ED-4DB2-BD59-A6C34878D82A}">
                    <a16:rowId xmlns:a16="http://schemas.microsoft.com/office/drawing/2014/main" val="3937416760"/>
                  </a:ext>
                </a:extLst>
              </a:tr>
              <a:tr h="1199683">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4</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Грудень-Січень</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ru-RU" sz="1200" b="0" i="0">
                          <a:effectLst/>
                          <a:latin typeface="Times New Roman" panose="02020603050405020304" pitchFamily="18" charset="0"/>
                          <a:cs typeface="Times New Roman" panose="02020603050405020304" pitchFamily="18" charset="0"/>
                        </a:rPr>
                        <a:t>Робота з літературними джереламиітерп, а саме вивчення техніки розтину тварин та вивчення макроскопічні зміни органів; Документування результатів.</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6</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uk-UA" sz="1200" b="0" i="0" dirty="0">
                          <a:effectLst/>
                          <a:latin typeface="Times New Roman" panose="02020603050405020304" pitchFamily="18" charset="0"/>
                          <a:cs typeface="Times New Roman" panose="02020603050405020304" pitchFamily="18" charset="0"/>
                        </a:rPr>
                        <a:t>доц. Гаркуша С.Є., </a:t>
                      </a:r>
                      <a:endParaRPr lang="ru-UA" sz="1200" b="0" i="0" dirty="0">
                        <a:effectLst/>
                        <a:latin typeface="Times New Roman" panose="02020603050405020304" pitchFamily="18" charset="0"/>
                        <a:cs typeface="Times New Roman" panose="02020603050405020304" pitchFamily="18" charset="0"/>
                      </a:endParaRPr>
                    </a:p>
                    <a:p>
                      <a:pPr algn="ctr">
                        <a:lnSpc>
                          <a:spcPct val="115000"/>
                        </a:lnSpc>
                        <a:spcAft>
                          <a:spcPts val="1000"/>
                        </a:spcAft>
                        <a:buNone/>
                      </a:pPr>
                      <a:endParaRPr lang="ru-UA" sz="1200" b="0" i="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extLst>
                  <a:ext uri="{0D108BD9-81ED-4DB2-BD59-A6C34878D82A}">
                    <a16:rowId xmlns:a16="http://schemas.microsoft.com/office/drawing/2014/main" val="4286032137"/>
                  </a:ext>
                </a:extLst>
              </a:tr>
              <a:tr h="1199683">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5</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Лютий-Березень</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ru-RU" sz="1200" b="0" i="0">
                          <a:effectLst/>
                          <a:latin typeface="Times New Roman" panose="02020603050405020304" pitchFamily="18" charset="0"/>
                          <a:cs typeface="Times New Roman" panose="02020603050405020304" pitchFamily="18" charset="0"/>
                        </a:rPr>
                        <a:t>Підготовка тез; Написання наукових статей. Доповіді студентів;</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10</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uk-UA" sz="1200" b="0" i="0" dirty="0">
                          <a:effectLst/>
                          <a:latin typeface="Times New Roman" panose="02020603050405020304" pitchFamily="18" charset="0"/>
                          <a:cs typeface="Times New Roman" panose="02020603050405020304" pitchFamily="18" charset="0"/>
                        </a:rPr>
                        <a:t>доц. Гаркуша С.Є., </a:t>
                      </a:r>
                      <a:endParaRPr lang="ru-UA" sz="1200" b="0" i="0" dirty="0">
                        <a:effectLst/>
                        <a:latin typeface="Times New Roman" panose="02020603050405020304" pitchFamily="18" charset="0"/>
                        <a:cs typeface="Times New Roman" panose="02020603050405020304" pitchFamily="18" charset="0"/>
                      </a:endParaRPr>
                    </a:p>
                    <a:p>
                      <a:pPr algn="ctr">
                        <a:lnSpc>
                          <a:spcPct val="115000"/>
                        </a:lnSpc>
                        <a:spcAft>
                          <a:spcPts val="1000"/>
                        </a:spcAft>
                        <a:buNone/>
                      </a:pPr>
                      <a:endParaRPr lang="ru-UA" sz="1200" b="0" i="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extLst>
                  <a:ext uri="{0D108BD9-81ED-4DB2-BD59-A6C34878D82A}">
                    <a16:rowId xmlns:a16="http://schemas.microsoft.com/office/drawing/2014/main" val="1542708143"/>
                  </a:ext>
                </a:extLst>
              </a:tr>
              <a:tr h="534155">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6</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Квітень</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ru-RU" sz="1200" b="0" i="0">
                          <a:effectLst/>
                          <a:latin typeface="Times New Roman" panose="02020603050405020304" pitchFamily="18" charset="0"/>
                          <a:cs typeface="Times New Roman" panose="02020603050405020304" pitchFamily="18" charset="0"/>
                        </a:rPr>
                        <a:t>Аналіз патологоанатомічних випадків; Підготовка до конференцій.</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6</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uk-UA" sz="1200" b="0" i="0" dirty="0">
                          <a:effectLst/>
                          <a:latin typeface="Times New Roman" panose="02020603050405020304" pitchFamily="18" charset="0"/>
                          <a:cs typeface="Times New Roman" panose="02020603050405020304" pitchFamily="18" charset="0"/>
                        </a:rPr>
                        <a:t>доц. Гаркуша С.Є.</a:t>
                      </a:r>
                      <a:endParaRPr lang="ru-UA" sz="1200" b="0" i="0" dirty="0">
                        <a:effectLst/>
                        <a:latin typeface="Times New Roman" panose="02020603050405020304" pitchFamily="18" charset="0"/>
                        <a:cs typeface="Times New Roman" panose="02020603050405020304" pitchFamily="18" charset="0"/>
                      </a:endParaRPr>
                    </a:p>
                    <a:p>
                      <a:pPr algn="ctr">
                        <a:lnSpc>
                          <a:spcPct val="115000"/>
                        </a:lnSpc>
                        <a:spcAft>
                          <a:spcPts val="1000"/>
                        </a:spcAft>
                        <a:buNone/>
                      </a:pPr>
                      <a:r>
                        <a:rPr lang="en-US" sz="1200" b="0" i="0" dirty="0">
                          <a:effectLst/>
                          <a:latin typeface="Times New Roman" panose="02020603050405020304" pitchFamily="18" charset="0"/>
                          <a:cs typeface="Times New Roman" panose="02020603050405020304" pitchFamily="18" charset="0"/>
                        </a:rPr>
                        <a:t> </a:t>
                      </a:r>
                      <a:endParaRPr lang="ru-UA" sz="1200" b="0" i="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extLst>
                  <a:ext uri="{0D108BD9-81ED-4DB2-BD59-A6C34878D82A}">
                    <a16:rowId xmlns:a16="http://schemas.microsoft.com/office/drawing/2014/main" val="3280546667"/>
                  </a:ext>
                </a:extLst>
              </a:tr>
              <a:tr h="505317">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7</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Травень</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ru-RU" sz="1200" b="0" i="0">
                          <a:effectLst/>
                          <a:latin typeface="Times New Roman" panose="02020603050405020304" pitchFamily="18" charset="0"/>
                          <a:cs typeface="Times New Roman" panose="02020603050405020304" pitchFamily="18" charset="0"/>
                        </a:rPr>
                        <a:t>Підсумки роботи гуртка; Обговорення результатів</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en-US" sz="1200" b="0" i="0">
                          <a:effectLst/>
                          <a:latin typeface="Times New Roman" panose="02020603050405020304" pitchFamily="18" charset="0"/>
                          <a:cs typeface="Times New Roman" panose="02020603050405020304" pitchFamily="18" charset="0"/>
                        </a:rPr>
                        <a:t>4</a:t>
                      </a:r>
                      <a:endParaRPr lang="ru-UA" sz="1200" b="0" i="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tc>
                  <a:txBody>
                    <a:bodyPr/>
                    <a:lstStyle/>
                    <a:p>
                      <a:pPr algn="ctr">
                        <a:lnSpc>
                          <a:spcPct val="115000"/>
                        </a:lnSpc>
                        <a:spcAft>
                          <a:spcPts val="1000"/>
                        </a:spcAft>
                        <a:buNone/>
                      </a:pPr>
                      <a:r>
                        <a:rPr lang="uk-UA" sz="1200" b="0" i="0" dirty="0">
                          <a:effectLst/>
                          <a:latin typeface="Times New Roman" panose="02020603050405020304" pitchFamily="18" charset="0"/>
                          <a:cs typeface="Times New Roman" panose="02020603050405020304" pitchFamily="18" charset="0"/>
                        </a:rPr>
                        <a:t>доц. Гаркуша С.Є.</a:t>
                      </a:r>
                      <a:endParaRPr lang="ru-UA" sz="1200" b="0" i="0" dirty="0">
                        <a:effectLst/>
                        <a:latin typeface="Times New Roman" panose="02020603050405020304" pitchFamily="18" charset="0"/>
                        <a:cs typeface="Times New Roman" panose="02020603050405020304" pitchFamily="18" charset="0"/>
                      </a:endParaRPr>
                    </a:p>
                    <a:p>
                      <a:pPr algn="ctr">
                        <a:lnSpc>
                          <a:spcPct val="115000"/>
                        </a:lnSpc>
                        <a:spcAft>
                          <a:spcPts val="1000"/>
                        </a:spcAft>
                        <a:buNone/>
                      </a:pPr>
                      <a:r>
                        <a:rPr lang="en-US" sz="1200" b="0" i="0" dirty="0">
                          <a:effectLst/>
                          <a:latin typeface="Times New Roman" panose="02020603050405020304" pitchFamily="18" charset="0"/>
                          <a:cs typeface="Times New Roman" panose="02020603050405020304" pitchFamily="18" charset="0"/>
                        </a:rPr>
                        <a:t> </a:t>
                      </a:r>
                      <a:endParaRPr lang="ru-UA" sz="1200" b="0" i="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7045" marR="47045" marT="0" marB="0"/>
                </a:tc>
                <a:extLst>
                  <a:ext uri="{0D108BD9-81ED-4DB2-BD59-A6C34878D82A}">
                    <a16:rowId xmlns:a16="http://schemas.microsoft.com/office/drawing/2014/main" val="2092194603"/>
                  </a:ext>
                </a:extLst>
              </a:tr>
            </a:tbl>
          </a:graphicData>
        </a:graphic>
      </p:graphicFrame>
    </p:spTree>
    <p:extLst>
      <p:ext uri="{BB962C8B-B14F-4D97-AF65-F5344CB8AC3E}">
        <p14:creationId xmlns:p14="http://schemas.microsoft.com/office/powerpoint/2010/main" val="898341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5">
            <a:extLst>
              <a:ext uri="{FF2B5EF4-FFF2-40B4-BE49-F238E27FC236}">
                <a16:creationId xmlns:a16="http://schemas.microsoft.com/office/drawing/2014/main" id="{FCFE0E32-2A3F-CCCE-4CCF-AD9C360AB723}"/>
              </a:ext>
            </a:extLst>
          </p:cNvPr>
          <p:cNvSpPr/>
          <p:nvPr/>
        </p:nvSpPr>
        <p:spPr>
          <a:xfrm>
            <a:off x="12654454" y="7704082"/>
            <a:ext cx="1923393" cy="4624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0000"/>
              </a:solidFill>
            </a:endParaRPr>
          </a:p>
        </p:txBody>
      </p:sp>
      <p:sp>
        <p:nvSpPr>
          <p:cNvPr id="5" name="TextBox 4">
            <a:extLst>
              <a:ext uri="{FF2B5EF4-FFF2-40B4-BE49-F238E27FC236}">
                <a16:creationId xmlns:a16="http://schemas.microsoft.com/office/drawing/2014/main" id="{67E96384-625C-49C8-874F-24F664E2F940}"/>
              </a:ext>
            </a:extLst>
          </p:cNvPr>
          <p:cNvSpPr txBox="1"/>
          <p:nvPr/>
        </p:nvSpPr>
        <p:spPr>
          <a:xfrm>
            <a:off x="5967663" y="1761882"/>
            <a:ext cx="7964905" cy="3903954"/>
          </a:xfrm>
          <a:prstGeom prst="rect">
            <a:avLst/>
          </a:prstGeom>
          <a:noFill/>
        </p:spPr>
        <p:txBody>
          <a:bodyPr wrap="square">
            <a:spAutoFit/>
          </a:bodyPr>
          <a:lstStyle/>
          <a:p>
            <a:pPr algn="just">
              <a:lnSpc>
                <a:spcPct val="150000"/>
              </a:lnSpc>
              <a:buNone/>
            </a:pPr>
            <a:r>
              <a:rPr lang="uk-UA" sz="2400" dirty="0">
                <a:effectLst/>
                <a:latin typeface="Times New Roman" panose="02020603050405020304" pitchFamily="18" charset="0"/>
                <a:ea typeface="Times New Roman" panose="02020603050405020304" pitchFamily="18" charset="0"/>
              </a:rPr>
              <a:t>	25 серпня 2026 р. на засіданні кафедри </a:t>
            </a:r>
            <a:r>
              <a:rPr lang="uk-UA" sz="2400" dirty="0" err="1">
                <a:effectLst/>
                <a:latin typeface="Times New Roman" panose="02020603050405020304" pitchFamily="18" charset="0"/>
                <a:ea typeface="Times New Roman" panose="02020603050405020304" pitchFamily="18" charset="0"/>
              </a:rPr>
              <a:t>біоморфології</a:t>
            </a:r>
            <a:r>
              <a:rPr lang="uk-UA" sz="2400" dirty="0">
                <a:effectLst/>
                <a:latin typeface="Times New Roman" panose="02020603050405020304" pitchFamily="18" charset="0"/>
                <a:ea typeface="Times New Roman" panose="02020603050405020304" pitchFamily="18" charset="0"/>
              </a:rPr>
              <a:t> хребетних ім. акад. В.Г. Касьяненка  був перейменований науковий студентський гурток «Патологічної анатомії, технологічної гістології та судової ветеринарії» в гурток «Патологічної  анатомії», та призначений новий керівник гуртка, а саме доцент кафедри Гаркуша Станіслав Євгенійович. </a:t>
            </a:r>
            <a:endParaRPr lang="ru-UA" sz="2400" dirty="0">
              <a:effectLst/>
              <a:latin typeface="Times New Roman" panose="02020603050405020304" pitchFamily="18" charset="0"/>
              <a:ea typeface="Times New Roman" panose="02020603050405020304" pitchFamily="18" charset="0"/>
            </a:endParaRPr>
          </a:p>
        </p:txBody>
      </p:sp>
      <p:pic>
        <p:nvPicPr>
          <p:cNvPr id="7" name="Рисунок 6">
            <a:extLst>
              <a:ext uri="{FF2B5EF4-FFF2-40B4-BE49-F238E27FC236}">
                <a16:creationId xmlns:a16="http://schemas.microsoft.com/office/drawing/2014/main" id="{4AA2B2FA-9823-BEA1-0F99-2DA3E25E35B3}"/>
              </a:ext>
            </a:extLst>
          </p:cNvPr>
          <p:cNvPicPr>
            <a:picLocks noChangeAspect="1"/>
          </p:cNvPicPr>
          <p:nvPr/>
        </p:nvPicPr>
        <p:blipFill>
          <a:blip r:embed="rId2"/>
          <a:stretch>
            <a:fillRect/>
          </a:stretch>
        </p:blipFill>
        <p:spPr>
          <a:xfrm>
            <a:off x="433137" y="485155"/>
            <a:ext cx="5080751" cy="6998485"/>
          </a:xfrm>
          <a:prstGeom prst="rect">
            <a:avLst/>
          </a:prstGeom>
        </p:spPr>
      </p:pic>
    </p:spTree>
    <p:extLst>
      <p:ext uri="{BB962C8B-B14F-4D97-AF65-F5344CB8AC3E}">
        <p14:creationId xmlns:p14="http://schemas.microsoft.com/office/powerpoint/2010/main" val="60148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5">
            <a:extLst>
              <a:ext uri="{FF2B5EF4-FFF2-40B4-BE49-F238E27FC236}">
                <a16:creationId xmlns:a16="http://schemas.microsoft.com/office/drawing/2014/main" id="{7E4A7FB0-0F81-A21B-BDCD-8C09514A4A3F}"/>
              </a:ext>
            </a:extLst>
          </p:cNvPr>
          <p:cNvSpPr/>
          <p:nvPr/>
        </p:nvSpPr>
        <p:spPr>
          <a:xfrm>
            <a:off x="12654454" y="7704082"/>
            <a:ext cx="1923393" cy="4624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0000"/>
              </a:solidFill>
            </a:endParaRPr>
          </a:p>
        </p:txBody>
      </p:sp>
      <p:sp>
        <p:nvSpPr>
          <p:cNvPr id="4" name="TextBox 3">
            <a:extLst>
              <a:ext uri="{FF2B5EF4-FFF2-40B4-BE49-F238E27FC236}">
                <a16:creationId xmlns:a16="http://schemas.microsoft.com/office/drawing/2014/main" id="{5AE92071-2574-72B5-BE5C-477A503E1F34}"/>
              </a:ext>
            </a:extLst>
          </p:cNvPr>
          <p:cNvSpPr txBox="1"/>
          <p:nvPr/>
        </p:nvSpPr>
        <p:spPr>
          <a:xfrm>
            <a:off x="7483642" y="251244"/>
            <a:ext cx="6809875" cy="830997"/>
          </a:xfrm>
          <a:prstGeom prst="rect">
            <a:avLst/>
          </a:prstGeom>
          <a:noFill/>
        </p:spPr>
        <p:txBody>
          <a:bodyPr wrap="square">
            <a:spAutoFit/>
          </a:bodyPr>
          <a:lstStyle/>
          <a:p>
            <a:pPr algn="ctr"/>
            <a:r>
              <a:rPr lang="uk-UA" sz="2400" b="1" dirty="0">
                <a:latin typeface="Times New Roman" panose="02020603050405020304" pitchFamily="18" charset="0"/>
                <a:cs typeface="Times New Roman" panose="02020603050405020304" pitchFamily="18" charset="0"/>
              </a:rPr>
              <a:t>Список студентського наукового гуртка «Патологічної анатомії».</a:t>
            </a:r>
            <a:endParaRPr lang="uk-UA" sz="2400" dirty="0"/>
          </a:p>
        </p:txBody>
      </p:sp>
      <p:sp>
        <p:nvSpPr>
          <p:cNvPr id="5" name="TextBox 4">
            <a:extLst>
              <a:ext uri="{FF2B5EF4-FFF2-40B4-BE49-F238E27FC236}">
                <a16:creationId xmlns:a16="http://schemas.microsoft.com/office/drawing/2014/main" id="{5AADC958-A63E-C512-AA2F-D0BDF34B3EC8}"/>
              </a:ext>
            </a:extLst>
          </p:cNvPr>
          <p:cNvSpPr txBox="1"/>
          <p:nvPr/>
        </p:nvSpPr>
        <p:spPr>
          <a:xfrm>
            <a:off x="9974179" y="1302945"/>
            <a:ext cx="3176337" cy="6001643"/>
          </a:xfrm>
          <a:prstGeom prst="rect">
            <a:avLst/>
          </a:prstGeom>
          <a:noFill/>
        </p:spPr>
        <p:txBody>
          <a:bodyPr wrap="square">
            <a:spAutoFit/>
          </a:bodyPr>
          <a:lstStyle/>
          <a:p>
            <a:pPr marL="342900" lvl="0" indent="-342900" algn="just">
              <a:buFont typeface="+mj-lt"/>
              <a:buAutoNum type="arabicPeriod"/>
            </a:pPr>
            <a:r>
              <a:rPr lang="uk-UA" sz="2400" kern="100" dirty="0">
                <a:effectLst/>
                <a:latin typeface="Times New Roman" panose="02020603050405020304" pitchFamily="18" charset="0"/>
                <a:ea typeface="Aptos" panose="020B0004020202020204" pitchFamily="34" charset="0"/>
                <a:cs typeface="Times New Roman" panose="02020603050405020304" pitchFamily="18" charset="0"/>
              </a:rPr>
              <a:t>Карпенко Д.А.</a:t>
            </a:r>
            <a:endParaRPr lang="ru-UA"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uk-UA" sz="2400" kern="100" dirty="0" err="1">
                <a:effectLst/>
                <a:latin typeface="Times New Roman" panose="02020603050405020304" pitchFamily="18" charset="0"/>
                <a:ea typeface="Aptos" panose="020B0004020202020204" pitchFamily="34" charset="0"/>
                <a:cs typeface="Times New Roman" panose="02020603050405020304" pitchFamily="18" charset="0"/>
              </a:rPr>
              <a:t>Сичик</a:t>
            </a:r>
            <a:r>
              <a:rPr lang="uk-UA" sz="2400" kern="100" dirty="0">
                <a:effectLst/>
                <a:latin typeface="Times New Roman" panose="02020603050405020304" pitchFamily="18" charset="0"/>
                <a:ea typeface="Aptos" panose="020B0004020202020204" pitchFamily="34" charset="0"/>
                <a:cs typeface="Times New Roman" panose="02020603050405020304" pitchFamily="18" charset="0"/>
              </a:rPr>
              <a:t> А.В.</a:t>
            </a:r>
            <a:endParaRPr lang="ru-UA"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uk-UA" sz="2400" kern="100" dirty="0">
                <a:effectLst/>
                <a:latin typeface="Times New Roman" panose="02020603050405020304" pitchFamily="18" charset="0"/>
                <a:ea typeface="Aptos" panose="020B0004020202020204" pitchFamily="34" charset="0"/>
                <a:cs typeface="Times New Roman" panose="02020603050405020304" pitchFamily="18" charset="0"/>
              </a:rPr>
              <a:t>Ященко А.В.</a:t>
            </a:r>
            <a:endParaRPr lang="ru-UA"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uk-UA" sz="2400" kern="100" dirty="0" err="1">
                <a:effectLst/>
                <a:latin typeface="Times New Roman" panose="02020603050405020304" pitchFamily="18" charset="0"/>
                <a:ea typeface="Aptos" panose="020B0004020202020204" pitchFamily="34" charset="0"/>
                <a:cs typeface="Times New Roman" panose="02020603050405020304" pitchFamily="18" charset="0"/>
              </a:rPr>
              <a:t>Суліменко</a:t>
            </a:r>
            <a:r>
              <a:rPr lang="uk-UA" sz="2400" kern="100" dirty="0">
                <a:effectLst/>
                <a:latin typeface="Times New Roman" panose="02020603050405020304" pitchFamily="18" charset="0"/>
                <a:ea typeface="Aptos" panose="020B0004020202020204" pitchFamily="34" charset="0"/>
                <a:cs typeface="Times New Roman" panose="02020603050405020304" pitchFamily="18" charset="0"/>
              </a:rPr>
              <a:t> Д.Ю.</a:t>
            </a:r>
            <a:endParaRPr lang="ru-UA"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uk-UA" sz="2400" kern="100" dirty="0" err="1">
                <a:effectLst/>
                <a:latin typeface="Times New Roman" panose="02020603050405020304" pitchFamily="18" charset="0"/>
                <a:ea typeface="Aptos" panose="020B0004020202020204" pitchFamily="34" charset="0"/>
                <a:cs typeface="Times New Roman" panose="02020603050405020304" pitchFamily="18" charset="0"/>
              </a:rPr>
              <a:t>Баранник</a:t>
            </a:r>
            <a:r>
              <a:rPr lang="uk-UA" sz="2400" kern="100" dirty="0">
                <a:effectLst/>
                <a:latin typeface="Times New Roman" panose="02020603050405020304" pitchFamily="18" charset="0"/>
                <a:ea typeface="Aptos" panose="020B0004020202020204" pitchFamily="34" charset="0"/>
                <a:cs typeface="Times New Roman" panose="02020603050405020304" pitchFamily="18" charset="0"/>
              </a:rPr>
              <a:t> М.О.</a:t>
            </a:r>
            <a:endParaRPr lang="ru-UA"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uk-UA" sz="2400" kern="100" dirty="0">
                <a:effectLst/>
                <a:latin typeface="Times New Roman" panose="02020603050405020304" pitchFamily="18" charset="0"/>
                <a:ea typeface="Aptos" panose="020B0004020202020204" pitchFamily="34" charset="0"/>
                <a:cs typeface="Times New Roman" panose="02020603050405020304" pitchFamily="18" charset="0"/>
              </a:rPr>
              <a:t>Грач Д.Г.</a:t>
            </a:r>
            <a:endParaRPr lang="ru-UA"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uk-UA" sz="2400" kern="100" dirty="0">
                <a:effectLst/>
                <a:latin typeface="Times New Roman" panose="02020603050405020304" pitchFamily="18" charset="0"/>
                <a:ea typeface="Aptos" panose="020B0004020202020204" pitchFamily="34" charset="0"/>
                <a:cs typeface="Times New Roman" panose="02020603050405020304" pitchFamily="18" charset="0"/>
              </a:rPr>
              <a:t>Борисенко С.В. </a:t>
            </a:r>
            <a:endParaRPr lang="ru-UA"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uk-UA" sz="2400" kern="100" dirty="0" err="1">
                <a:effectLst/>
                <a:latin typeface="Times New Roman" panose="02020603050405020304" pitchFamily="18" charset="0"/>
                <a:ea typeface="Aptos" panose="020B0004020202020204" pitchFamily="34" charset="0"/>
                <a:cs typeface="Times New Roman" panose="02020603050405020304" pitchFamily="18" charset="0"/>
              </a:rPr>
              <a:t>Курдюмов</a:t>
            </a:r>
            <a:r>
              <a:rPr lang="uk-UA" sz="2400" kern="100" dirty="0">
                <a:effectLst/>
                <a:latin typeface="Times New Roman" panose="02020603050405020304" pitchFamily="18" charset="0"/>
                <a:ea typeface="Aptos" panose="020B0004020202020204" pitchFamily="34" charset="0"/>
                <a:cs typeface="Times New Roman" panose="02020603050405020304" pitchFamily="18" charset="0"/>
              </a:rPr>
              <a:t> А.В.</a:t>
            </a:r>
            <a:endParaRPr lang="ru-UA"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uk-UA" sz="2400" kern="100" dirty="0" err="1">
                <a:effectLst/>
                <a:latin typeface="Times New Roman" panose="02020603050405020304" pitchFamily="18" charset="0"/>
                <a:ea typeface="Aptos" panose="020B0004020202020204" pitchFamily="34" charset="0"/>
                <a:cs typeface="Times New Roman" panose="02020603050405020304" pitchFamily="18" charset="0"/>
              </a:rPr>
              <a:t>Сапієнко</a:t>
            </a:r>
            <a:r>
              <a:rPr lang="uk-UA" sz="2400" kern="100" dirty="0">
                <a:effectLst/>
                <a:latin typeface="Times New Roman" panose="02020603050405020304" pitchFamily="18" charset="0"/>
                <a:ea typeface="Aptos" panose="020B0004020202020204" pitchFamily="34" charset="0"/>
                <a:cs typeface="Times New Roman" panose="02020603050405020304" pitchFamily="18" charset="0"/>
              </a:rPr>
              <a:t> М.Д.</a:t>
            </a:r>
            <a:endParaRPr lang="ru-UA"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uk-UA" sz="2400" kern="100" dirty="0" err="1">
                <a:effectLst/>
                <a:latin typeface="Times New Roman" panose="02020603050405020304" pitchFamily="18" charset="0"/>
                <a:ea typeface="Aptos" panose="020B0004020202020204" pitchFamily="34" charset="0"/>
                <a:cs typeface="Times New Roman" panose="02020603050405020304" pitchFamily="18" charset="0"/>
              </a:rPr>
              <a:t>Погрінчук</a:t>
            </a:r>
            <a:r>
              <a:rPr lang="uk-UA" sz="2400" kern="100" dirty="0">
                <a:effectLst/>
                <a:latin typeface="Times New Roman" panose="02020603050405020304" pitchFamily="18" charset="0"/>
                <a:ea typeface="Aptos" panose="020B0004020202020204" pitchFamily="34" charset="0"/>
                <a:cs typeface="Times New Roman" panose="02020603050405020304" pitchFamily="18" charset="0"/>
              </a:rPr>
              <a:t> В.О.</a:t>
            </a:r>
            <a:endParaRPr lang="ru-UA"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uk-UA" sz="2400" kern="100" dirty="0" err="1">
                <a:effectLst/>
                <a:latin typeface="Times New Roman" panose="02020603050405020304" pitchFamily="18" charset="0"/>
                <a:ea typeface="Aptos" panose="020B0004020202020204" pitchFamily="34" charset="0"/>
                <a:cs typeface="Times New Roman" panose="02020603050405020304" pitchFamily="18" charset="0"/>
              </a:rPr>
              <a:t>Зіміна</a:t>
            </a:r>
            <a:r>
              <a:rPr lang="uk-UA" sz="2400" kern="100" dirty="0">
                <a:effectLst/>
                <a:latin typeface="Times New Roman" panose="02020603050405020304" pitchFamily="18" charset="0"/>
                <a:ea typeface="Aptos" panose="020B0004020202020204" pitchFamily="34" charset="0"/>
                <a:cs typeface="Times New Roman" panose="02020603050405020304" pitchFamily="18" charset="0"/>
              </a:rPr>
              <a:t> Є.О.</a:t>
            </a:r>
            <a:endParaRPr lang="ru-UA"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uk-UA" sz="2400" kern="100" dirty="0" err="1">
                <a:effectLst/>
                <a:latin typeface="Times New Roman" panose="02020603050405020304" pitchFamily="18" charset="0"/>
                <a:ea typeface="Aptos" panose="020B0004020202020204" pitchFamily="34" charset="0"/>
                <a:cs typeface="Times New Roman" panose="02020603050405020304" pitchFamily="18" charset="0"/>
              </a:rPr>
              <a:t>Горкавенко</a:t>
            </a:r>
            <a:r>
              <a:rPr lang="uk-UA" sz="2400" kern="100" dirty="0">
                <a:effectLst/>
                <a:latin typeface="Times New Roman" panose="02020603050405020304" pitchFamily="18" charset="0"/>
                <a:ea typeface="Aptos" panose="020B0004020202020204" pitchFamily="34" charset="0"/>
                <a:cs typeface="Times New Roman" panose="02020603050405020304" pitchFamily="18" charset="0"/>
              </a:rPr>
              <a:t> І.В.</a:t>
            </a:r>
            <a:endParaRPr lang="ru-UA"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uk-UA" sz="2400" kern="100" dirty="0" err="1">
                <a:effectLst/>
                <a:latin typeface="Times New Roman" panose="02020603050405020304" pitchFamily="18" charset="0"/>
                <a:ea typeface="Aptos" panose="020B0004020202020204" pitchFamily="34" charset="0"/>
                <a:cs typeface="Times New Roman" panose="02020603050405020304" pitchFamily="18" charset="0"/>
              </a:rPr>
              <a:t>Баліцька</a:t>
            </a:r>
            <a:r>
              <a:rPr lang="uk-UA" sz="2400" kern="100" dirty="0">
                <a:effectLst/>
                <a:latin typeface="Times New Roman" panose="02020603050405020304" pitchFamily="18" charset="0"/>
                <a:ea typeface="Aptos" panose="020B0004020202020204" pitchFamily="34" charset="0"/>
                <a:cs typeface="Times New Roman" panose="02020603050405020304" pitchFamily="18" charset="0"/>
              </a:rPr>
              <a:t> О.О.</a:t>
            </a:r>
            <a:endParaRPr lang="ru-UA"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uk-UA" sz="2400" kern="100" dirty="0" err="1">
                <a:effectLst/>
                <a:latin typeface="Times New Roman" panose="02020603050405020304" pitchFamily="18" charset="0"/>
                <a:ea typeface="Aptos" panose="020B0004020202020204" pitchFamily="34" charset="0"/>
                <a:cs typeface="Times New Roman" panose="02020603050405020304" pitchFamily="18" charset="0"/>
              </a:rPr>
              <a:t>Стегней</a:t>
            </a:r>
            <a:r>
              <a:rPr lang="uk-UA" sz="2400" kern="100" dirty="0">
                <a:effectLst/>
                <a:latin typeface="Times New Roman" panose="02020603050405020304" pitchFamily="18" charset="0"/>
                <a:ea typeface="Aptos" panose="020B0004020202020204" pitchFamily="34" charset="0"/>
                <a:cs typeface="Times New Roman" panose="02020603050405020304" pitchFamily="18" charset="0"/>
              </a:rPr>
              <a:t> С.М.</a:t>
            </a:r>
            <a:endParaRPr lang="ru-UA"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uk-UA" sz="2400" kern="100" dirty="0">
                <a:effectLst/>
                <a:latin typeface="Times New Roman" panose="02020603050405020304" pitchFamily="18" charset="0"/>
                <a:ea typeface="Aptos" panose="020B0004020202020204" pitchFamily="34" charset="0"/>
                <a:cs typeface="Times New Roman" panose="02020603050405020304" pitchFamily="18" charset="0"/>
              </a:rPr>
              <a:t>Богомолова П.В- ст.</a:t>
            </a:r>
            <a:endParaRPr lang="ru-UA"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buFont typeface="+mj-lt"/>
              <a:buAutoNum type="arabicPeriod"/>
            </a:pPr>
            <a:r>
              <a:rPr lang="uk-UA" sz="2400" kern="100" dirty="0">
                <a:effectLst/>
                <a:latin typeface="Times New Roman" panose="02020603050405020304" pitchFamily="18" charset="0"/>
                <a:ea typeface="Aptos" panose="020B0004020202020204" pitchFamily="34" charset="0"/>
                <a:cs typeface="Times New Roman" panose="02020603050405020304" pitchFamily="18" charset="0"/>
              </a:rPr>
              <a:t>Пархоменко К.А.</a:t>
            </a:r>
            <a:endParaRPr lang="ru-UA"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63858FA-A89A-2C96-CF1A-A30208ED3133}"/>
              </a:ext>
            </a:extLst>
          </p:cNvPr>
          <p:cNvSpPr txBox="1"/>
          <p:nvPr/>
        </p:nvSpPr>
        <p:spPr>
          <a:xfrm>
            <a:off x="378995" y="2257175"/>
            <a:ext cx="8091236" cy="2249142"/>
          </a:xfrm>
          <a:prstGeom prst="rect">
            <a:avLst/>
          </a:prstGeom>
          <a:noFill/>
        </p:spPr>
        <p:txBody>
          <a:bodyPr wrap="square">
            <a:spAutoFit/>
          </a:bodyPr>
          <a:lstStyle/>
          <a:p>
            <a:pPr marR="60325" indent="449580" algn="just">
              <a:lnSpc>
                <a:spcPct val="150000"/>
              </a:lnSpc>
              <a:buNone/>
            </a:pPr>
            <a:r>
              <a:rPr lang="uk-UA" sz="2400" dirty="0">
                <a:effectLst/>
                <a:latin typeface="Times New Roman" panose="02020603050405020304" pitchFamily="18" charset="0"/>
                <a:ea typeface="Times New Roman" panose="02020603050405020304" pitchFamily="18" charset="0"/>
              </a:rPr>
              <a:t>З 1 вересня 2026 року розпочав роботу гурток «Патологічної анатомії». </a:t>
            </a:r>
            <a:endParaRPr lang="ru-UA" sz="2400" dirty="0">
              <a:effectLst/>
              <a:latin typeface="Times New Roman" panose="02020603050405020304" pitchFamily="18" charset="0"/>
              <a:ea typeface="Times New Roman" panose="02020603050405020304" pitchFamily="18" charset="0"/>
            </a:endParaRPr>
          </a:p>
          <a:p>
            <a:pPr marR="60325" indent="449580" algn="just">
              <a:lnSpc>
                <a:spcPct val="150000"/>
              </a:lnSpc>
              <a:buNone/>
            </a:pPr>
            <a:r>
              <a:rPr lang="ru-UA" sz="2400" dirty="0">
                <a:effectLst/>
                <a:latin typeface="Times New Roman" panose="02020603050405020304" pitchFamily="18" charset="0"/>
                <a:ea typeface="Times New Roman" panose="02020603050405020304" pitchFamily="18" charset="0"/>
              </a:rPr>
              <a:t>У студентському науковому гуртку патологічної анатомії протягом звітного періоду займається </a:t>
            </a:r>
            <a:r>
              <a:rPr lang="uk-UA" sz="2400" dirty="0">
                <a:effectLst/>
                <a:latin typeface="Times New Roman" panose="02020603050405020304" pitchFamily="18" charset="0"/>
                <a:ea typeface="Times New Roman" panose="02020603050405020304" pitchFamily="18" charset="0"/>
              </a:rPr>
              <a:t>16</a:t>
            </a:r>
            <a:r>
              <a:rPr lang="ru-UA" sz="2400" dirty="0">
                <a:effectLst/>
                <a:latin typeface="Times New Roman" panose="02020603050405020304" pitchFamily="18" charset="0"/>
                <a:ea typeface="Times New Roman" panose="02020603050405020304" pitchFamily="18" charset="0"/>
              </a:rPr>
              <a:t> студентів.</a:t>
            </a:r>
            <a:endParaRPr lang="uk-UA" sz="2400" dirty="0"/>
          </a:p>
        </p:txBody>
      </p:sp>
    </p:spTree>
    <p:extLst>
      <p:ext uri="{BB962C8B-B14F-4D97-AF65-F5344CB8AC3E}">
        <p14:creationId xmlns:p14="http://schemas.microsoft.com/office/powerpoint/2010/main" val="1424065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5">
            <a:extLst>
              <a:ext uri="{FF2B5EF4-FFF2-40B4-BE49-F238E27FC236}">
                <a16:creationId xmlns:a16="http://schemas.microsoft.com/office/drawing/2014/main" id="{7524FEB8-FCDD-CB5D-F5F8-89E49CA2C381}"/>
              </a:ext>
            </a:extLst>
          </p:cNvPr>
          <p:cNvSpPr/>
          <p:nvPr/>
        </p:nvSpPr>
        <p:spPr>
          <a:xfrm>
            <a:off x="12654454" y="7704082"/>
            <a:ext cx="1923393" cy="4624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0000"/>
              </a:solidFill>
            </a:endParaRPr>
          </a:p>
        </p:txBody>
      </p:sp>
      <p:sp>
        <p:nvSpPr>
          <p:cNvPr id="5" name="TextBox 4">
            <a:extLst>
              <a:ext uri="{FF2B5EF4-FFF2-40B4-BE49-F238E27FC236}">
                <a16:creationId xmlns:a16="http://schemas.microsoft.com/office/drawing/2014/main" id="{4A53AABA-9B70-E3E7-2FD0-9D0FF6282595}"/>
              </a:ext>
            </a:extLst>
          </p:cNvPr>
          <p:cNvSpPr txBox="1"/>
          <p:nvPr/>
        </p:nvSpPr>
        <p:spPr>
          <a:xfrm>
            <a:off x="481263" y="1191126"/>
            <a:ext cx="13667874" cy="4468146"/>
          </a:xfrm>
          <a:prstGeom prst="rect">
            <a:avLst/>
          </a:prstGeom>
          <a:noFill/>
        </p:spPr>
        <p:txBody>
          <a:bodyPr wrap="square">
            <a:spAutoFit/>
          </a:bodyPr>
          <a:lstStyle/>
          <a:p>
            <a:pPr marR="60325" indent="449580" algn="just">
              <a:lnSpc>
                <a:spcPct val="150000"/>
              </a:lnSpc>
              <a:buNone/>
            </a:pPr>
            <a:r>
              <a:rPr lang="ru-UA" sz="2400" dirty="0">
                <a:effectLst/>
                <a:latin typeface="Times New Roman" panose="02020603050405020304" pitchFamily="18" charset="0"/>
                <a:ea typeface="Times New Roman" panose="02020603050405020304" pitchFamily="18" charset="0"/>
              </a:rPr>
              <a:t>Члени гуртка проводять патологоанатомічні, макроскопічні та мікроскопічні дослідження патологічно змінених органів і тканин ссавців, птахів та інших тварин. У процесі роботи студенти вивчали морфологічні прояви різних патологічних процесів, особливості розвитку дистрофічних, некротичних, запальних, компенсаторно-пристосувальних і пухлинних змін в органах та тканинах, а також опановували принципи патоморфологічної діагностики.</a:t>
            </a:r>
          </a:p>
          <a:p>
            <a:pPr marR="60325" indent="449580" algn="just">
              <a:lnSpc>
                <a:spcPct val="150000"/>
              </a:lnSpc>
              <a:buNone/>
            </a:pPr>
            <a:r>
              <a:rPr lang="uk-UA" sz="2400" kern="100" dirty="0">
                <a:effectLst/>
                <a:latin typeface="Times New Roman" panose="02020603050405020304" pitchFamily="18" charset="0"/>
                <a:ea typeface="Aptos" panose="020B0004020202020204" pitchFamily="34" charset="0"/>
                <a:cs typeface="Times New Roman" panose="02020603050405020304" pitchFamily="18" charset="0"/>
              </a:rPr>
              <a:t>Для виконання досліджень використовували  прилади та матеріали </a:t>
            </a:r>
            <a:r>
              <a:rPr lang="uk-UA"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навчально-науково-виробничої лабораторії «Центр </a:t>
            </a:r>
            <a:r>
              <a:rPr lang="uk-UA"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біоморфологічних</a:t>
            </a:r>
            <a:r>
              <a:rPr lang="uk-UA"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технологій» кафедри </a:t>
            </a:r>
            <a:r>
              <a:rPr lang="uk-UA"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біоморфології</a:t>
            </a:r>
            <a:r>
              <a:rPr lang="uk-UA"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хребетних ім. акад. В. Г. Касьяненка.</a:t>
            </a:r>
            <a:endParaRPr lang="ru-UA"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Прямокутник 5">
            <a:extLst>
              <a:ext uri="{FF2B5EF4-FFF2-40B4-BE49-F238E27FC236}">
                <a16:creationId xmlns:a16="http://schemas.microsoft.com/office/drawing/2014/main" id="{974A1527-B0FD-ACFD-C244-8A66D524CDD2}"/>
              </a:ext>
            </a:extLst>
          </p:cNvPr>
          <p:cNvSpPr/>
          <p:nvPr/>
        </p:nvSpPr>
        <p:spPr>
          <a:xfrm>
            <a:off x="12806854" y="7856482"/>
            <a:ext cx="1923393" cy="4624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0000"/>
              </a:solidFill>
            </a:endParaRPr>
          </a:p>
        </p:txBody>
      </p:sp>
    </p:spTree>
    <p:extLst>
      <p:ext uri="{BB962C8B-B14F-4D97-AF65-F5344CB8AC3E}">
        <p14:creationId xmlns:p14="http://schemas.microsoft.com/office/powerpoint/2010/main" val="204107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5">
            <a:extLst>
              <a:ext uri="{FF2B5EF4-FFF2-40B4-BE49-F238E27FC236}">
                <a16:creationId xmlns:a16="http://schemas.microsoft.com/office/drawing/2014/main" id="{8568077A-7E55-749F-CBAC-BB4E97927B6D}"/>
              </a:ext>
            </a:extLst>
          </p:cNvPr>
          <p:cNvSpPr/>
          <p:nvPr/>
        </p:nvSpPr>
        <p:spPr>
          <a:xfrm>
            <a:off x="12654454" y="7704082"/>
            <a:ext cx="1923393" cy="4624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0000"/>
              </a:solidFill>
            </a:endParaRPr>
          </a:p>
        </p:txBody>
      </p:sp>
      <p:sp>
        <p:nvSpPr>
          <p:cNvPr id="3" name="TextBox 2">
            <a:extLst>
              <a:ext uri="{FF2B5EF4-FFF2-40B4-BE49-F238E27FC236}">
                <a16:creationId xmlns:a16="http://schemas.microsoft.com/office/drawing/2014/main" id="{F22AE32D-3AE7-8130-FBC4-B19FF608E0C3}"/>
              </a:ext>
            </a:extLst>
          </p:cNvPr>
          <p:cNvSpPr txBox="1"/>
          <p:nvPr/>
        </p:nvSpPr>
        <p:spPr>
          <a:xfrm>
            <a:off x="288758" y="777828"/>
            <a:ext cx="13511463" cy="6119945"/>
          </a:xfrm>
          <a:prstGeom prst="rect">
            <a:avLst/>
          </a:prstGeom>
          <a:noFill/>
        </p:spPr>
        <p:txBody>
          <a:bodyPr wrap="square">
            <a:spAutoFit/>
          </a:bodyPr>
          <a:lstStyle/>
          <a:p>
            <a:pPr algn="just">
              <a:lnSpc>
                <a:spcPct val="150000"/>
              </a:lnSpc>
              <a:buNone/>
            </a:pPr>
            <a:r>
              <a:rPr lang="ru-UA" sz="2400" dirty="0">
                <a:effectLst/>
                <a:latin typeface="Times New Roman" panose="02020603050405020304" pitchFamily="18" charset="0"/>
                <a:ea typeface="Times New Roman" panose="02020603050405020304" pitchFamily="18" charset="0"/>
              </a:rPr>
              <a:t>	Студенти-гуртківці працювали з науковою та навчально-методичною літературою, вивчали сучасні підходи до проведення патологоанатомічного розтину, правила відбору, фіксації та маркування патологічного матеріалу для гістологічного дослідження. Значна увага приділялася засвоєнню методів макроскопічного опису уражених органів, оцінці характеру патологічного процесу та формулюванню патологоанатомічного діагнозу.</a:t>
            </a:r>
          </a:p>
          <a:p>
            <a:pPr algn="just">
              <a:lnSpc>
                <a:spcPct val="150000"/>
              </a:lnSpc>
            </a:pPr>
            <a:r>
              <a:rPr lang="ru-UA" sz="2400" dirty="0">
                <a:latin typeface="Times New Roman" panose="02020603050405020304" pitchFamily="18" charset="0"/>
                <a:cs typeface="Times New Roman" panose="02020603050405020304" pitchFamily="18" charset="0"/>
              </a:rPr>
              <a:t>	У ході роботи студенти опановували методики підготовки матеріалу до гістологічного дослідження: проводили фіксацію зразків, заливку у парафін, виготовлення парафінових блоків, отримання гістологічних зрізів на мікротомі та їх фарбування за загальноприйнятими методами. Після цього здійснювали мікроскопічне дослідження препаратів, аналізували виявлені морфологічні зміни, проводили морфометричні та описові дослідження, а також статистичну обробку отриманих результатів.</a:t>
            </a:r>
          </a:p>
        </p:txBody>
      </p:sp>
    </p:spTree>
    <p:extLst>
      <p:ext uri="{BB962C8B-B14F-4D97-AF65-F5344CB8AC3E}">
        <p14:creationId xmlns:p14="http://schemas.microsoft.com/office/powerpoint/2010/main" val="3494668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5">
            <a:extLst>
              <a:ext uri="{FF2B5EF4-FFF2-40B4-BE49-F238E27FC236}">
                <a16:creationId xmlns:a16="http://schemas.microsoft.com/office/drawing/2014/main" id="{6E6A2D1D-AE68-DC7D-456A-9A0FE7F7015A}"/>
              </a:ext>
            </a:extLst>
          </p:cNvPr>
          <p:cNvSpPr/>
          <p:nvPr/>
        </p:nvSpPr>
        <p:spPr>
          <a:xfrm>
            <a:off x="12654454" y="7704082"/>
            <a:ext cx="1923393" cy="4624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0000"/>
              </a:solidFill>
            </a:endParaRPr>
          </a:p>
        </p:txBody>
      </p:sp>
      <p:sp>
        <p:nvSpPr>
          <p:cNvPr id="12" name="TextBox 11">
            <a:extLst>
              <a:ext uri="{FF2B5EF4-FFF2-40B4-BE49-F238E27FC236}">
                <a16:creationId xmlns:a16="http://schemas.microsoft.com/office/drawing/2014/main" id="{B360926D-24B6-EF72-860C-4EE17C924A53}"/>
              </a:ext>
            </a:extLst>
          </p:cNvPr>
          <p:cNvSpPr txBox="1"/>
          <p:nvPr/>
        </p:nvSpPr>
        <p:spPr>
          <a:xfrm>
            <a:off x="3273922" y="7140192"/>
            <a:ext cx="7229641" cy="830997"/>
          </a:xfrm>
          <a:prstGeom prst="rect">
            <a:avLst/>
          </a:prstGeom>
          <a:noFill/>
        </p:spPr>
        <p:txBody>
          <a:bodyPr wrap="square" rtlCol="0">
            <a:spAutoFit/>
          </a:bodyPr>
          <a:lstStyle/>
          <a:p>
            <a:pPr algn="ctr"/>
            <a:r>
              <a:rPr lang="uk-UA" dirty="0"/>
              <a:t> </a:t>
            </a:r>
            <a:r>
              <a:rPr lang="uk-UA" sz="2400" dirty="0">
                <a:latin typeface="Times New Roman" panose="02020603050405020304" pitchFamily="18" charset="0"/>
                <a:cs typeface="Times New Roman" panose="02020603050405020304" pitchFamily="18" charset="0"/>
              </a:rPr>
              <a:t>Пояснення методики та  виготовлення гістологічних препаратів</a:t>
            </a:r>
          </a:p>
        </p:txBody>
      </p:sp>
      <p:pic>
        <p:nvPicPr>
          <p:cNvPr id="3" name="Рисунок 2">
            <a:extLst>
              <a:ext uri="{FF2B5EF4-FFF2-40B4-BE49-F238E27FC236}">
                <a16:creationId xmlns:a16="http://schemas.microsoft.com/office/drawing/2014/main" id="{41B5E4BE-B86E-162B-228F-19FF01A591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8167" y="225740"/>
            <a:ext cx="5731510" cy="3223895"/>
          </a:xfrm>
          <a:prstGeom prst="rect">
            <a:avLst/>
          </a:prstGeom>
        </p:spPr>
      </p:pic>
      <p:pic>
        <p:nvPicPr>
          <p:cNvPr id="5" name="Рисунок 4">
            <a:extLst>
              <a:ext uri="{FF2B5EF4-FFF2-40B4-BE49-F238E27FC236}">
                <a16:creationId xmlns:a16="http://schemas.microsoft.com/office/drawing/2014/main" id="{9174730B-9701-390B-ECD9-94A60E4D4C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1480" y="258411"/>
            <a:ext cx="5614670" cy="3158490"/>
          </a:xfrm>
          <a:prstGeom prst="rect">
            <a:avLst/>
          </a:prstGeom>
        </p:spPr>
      </p:pic>
      <p:pic>
        <p:nvPicPr>
          <p:cNvPr id="6" name="Рисунок 5">
            <a:extLst>
              <a:ext uri="{FF2B5EF4-FFF2-40B4-BE49-F238E27FC236}">
                <a16:creationId xmlns:a16="http://schemas.microsoft.com/office/drawing/2014/main" id="{3BEA46CA-61A8-F724-7249-59A22C4DCE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81407" y="3699234"/>
            <a:ext cx="5614670" cy="3158490"/>
          </a:xfrm>
          <a:prstGeom prst="rect">
            <a:avLst/>
          </a:prstGeom>
        </p:spPr>
      </p:pic>
    </p:spTree>
    <p:extLst>
      <p:ext uri="{BB962C8B-B14F-4D97-AF65-F5344CB8AC3E}">
        <p14:creationId xmlns:p14="http://schemas.microsoft.com/office/powerpoint/2010/main" val="3108540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5">
            <a:extLst>
              <a:ext uri="{FF2B5EF4-FFF2-40B4-BE49-F238E27FC236}">
                <a16:creationId xmlns:a16="http://schemas.microsoft.com/office/drawing/2014/main" id="{EB8B2883-9985-8899-AD10-7641B60249DD}"/>
              </a:ext>
            </a:extLst>
          </p:cNvPr>
          <p:cNvSpPr/>
          <p:nvPr/>
        </p:nvSpPr>
        <p:spPr>
          <a:xfrm>
            <a:off x="12654454" y="7704082"/>
            <a:ext cx="1923393" cy="4624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0000"/>
              </a:solidFill>
            </a:endParaRPr>
          </a:p>
        </p:txBody>
      </p:sp>
      <p:sp>
        <p:nvSpPr>
          <p:cNvPr id="6" name="TextBox 5">
            <a:extLst>
              <a:ext uri="{FF2B5EF4-FFF2-40B4-BE49-F238E27FC236}">
                <a16:creationId xmlns:a16="http://schemas.microsoft.com/office/drawing/2014/main" id="{1B5DB31D-46D5-4618-740B-22BD2DE59521}"/>
              </a:ext>
            </a:extLst>
          </p:cNvPr>
          <p:cNvSpPr txBox="1"/>
          <p:nvPr/>
        </p:nvSpPr>
        <p:spPr>
          <a:xfrm>
            <a:off x="3765885" y="7123856"/>
            <a:ext cx="7387390" cy="830997"/>
          </a:xfrm>
          <a:prstGeom prst="rect">
            <a:avLst/>
          </a:prstGeom>
          <a:noFill/>
        </p:spPr>
        <p:txBody>
          <a:bodyPr wrap="square" rtlCol="0">
            <a:spAutoFit/>
          </a:bodyPr>
          <a:lstStyle/>
          <a:p>
            <a:pPr algn="ctr"/>
            <a:r>
              <a:rPr lang="uk-UA" sz="2400" dirty="0">
                <a:latin typeface="Times New Roman" panose="02020603050405020304" pitchFamily="18" charset="0"/>
                <a:cs typeface="Times New Roman" panose="02020603050405020304" pitchFamily="18" charset="0"/>
              </a:rPr>
              <a:t>Відпрацювання методики фарбування гістологічних препаратів</a:t>
            </a:r>
          </a:p>
        </p:txBody>
      </p:sp>
      <p:pic>
        <p:nvPicPr>
          <p:cNvPr id="3" name="Рисунок 2">
            <a:extLst>
              <a:ext uri="{FF2B5EF4-FFF2-40B4-BE49-F238E27FC236}">
                <a16:creationId xmlns:a16="http://schemas.microsoft.com/office/drawing/2014/main" id="{6A534273-23B6-C591-C917-9AFE74455B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459" y="274747"/>
            <a:ext cx="6506078" cy="3659579"/>
          </a:xfrm>
          <a:prstGeom prst="rect">
            <a:avLst/>
          </a:prstGeom>
        </p:spPr>
      </p:pic>
      <p:pic>
        <p:nvPicPr>
          <p:cNvPr id="7" name="Рисунок 6">
            <a:extLst>
              <a:ext uri="{FF2B5EF4-FFF2-40B4-BE49-F238E27FC236}">
                <a16:creationId xmlns:a16="http://schemas.microsoft.com/office/drawing/2014/main" id="{58F3125D-66F8-488B-8CD9-A0F87D6FD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5200" y="2707106"/>
            <a:ext cx="6946741" cy="3908985"/>
          </a:xfrm>
          <a:prstGeom prst="rect">
            <a:avLst/>
          </a:prstGeom>
        </p:spPr>
      </p:pic>
    </p:spTree>
    <p:extLst>
      <p:ext uri="{BB962C8B-B14F-4D97-AF65-F5344CB8AC3E}">
        <p14:creationId xmlns:p14="http://schemas.microsoft.com/office/powerpoint/2010/main" val="119264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944</TotalTime>
  <Words>763</Words>
  <Application>Microsoft Macintosh PowerPoint</Application>
  <PresentationFormat>Произвольный</PresentationFormat>
  <Paragraphs>93</Paragraphs>
  <Slides>13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Lato</vt:lpstr>
      <vt:lpstr>Times New Roman</vt:lpstr>
      <vt:lpstr>Wingdings</vt:lpstr>
      <vt:lpstr>Wingdings 2</vt:lpstr>
      <vt:lpstr>Arial</vt:lpstr>
      <vt:lpstr>Calibri</vt:lpstr>
      <vt:lpstr>Aptos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Гаркуша Станіслав Євгенійович</cp:lastModifiedBy>
  <cp:revision>19</cp:revision>
  <dcterms:created xsi:type="dcterms:W3CDTF">2025-01-29T07:49:54Z</dcterms:created>
  <dcterms:modified xsi:type="dcterms:W3CDTF">2026-04-22T11:49:29Z</dcterms:modified>
</cp:coreProperties>
</file>