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4" r:id="rId2"/>
    <p:sldId id="320" r:id="rId3"/>
    <p:sldId id="275" r:id="rId4"/>
    <p:sldId id="314" r:id="rId5"/>
    <p:sldId id="322" r:id="rId6"/>
    <p:sldId id="331" r:id="rId7"/>
    <p:sldId id="323" r:id="rId8"/>
    <p:sldId id="336" r:id="rId9"/>
    <p:sldId id="325" r:id="rId10"/>
    <p:sldId id="329" r:id="rId11"/>
    <p:sldId id="330" r:id="rId12"/>
    <p:sldId id="335" r:id="rId13"/>
    <p:sldId id="332" r:id="rId14"/>
    <p:sldId id="326" r:id="rId15"/>
    <p:sldId id="327" r:id="rId16"/>
    <p:sldId id="328" r:id="rId17"/>
    <p:sldId id="276" r:id="rId18"/>
    <p:sldId id="277" r:id="rId19"/>
    <p:sldId id="278" r:id="rId20"/>
    <p:sldId id="279" r:id="rId21"/>
    <p:sldId id="256" r:id="rId22"/>
    <p:sldId id="315" r:id="rId23"/>
    <p:sldId id="318" r:id="rId24"/>
    <p:sldId id="319" r:id="rId25"/>
    <p:sldId id="288" r:id="rId26"/>
    <p:sldId id="26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18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36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058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">
            <a:extLst>
              <a:ext uri="{FF2B5EF4-FFF2-40B4-BE49-F238E27FC236}">
                <a16:creationId xmlns:a16="http://schemas.microsoft.com/office/drawing/2014/main" id="{A49EF7B4-0E27-5B98-3644-CF1CE8029894}"/>
              </a:ext>
            </a:extLst>
          </p:cNvPr>
          <p:cNvGrpSpPr>
            <a:grpSpLocks/>
          </p:cNvGrpSpPr>
          <p:nvPr/>
        </p:nvGrpSpPr>
        <p:grpSpPr bwMode="auto">
          <a:xfrm>
            <a:off x="6290733" y="993775"/>
            <a:ext cx="2463800" cy="1530350"/>
            <a:chOff x="4718762" y="993075"/>
            <a:chExt cx="1847138" cy="1530439"/>
          </a:xfrm>
        </p:grpSpPr>
        <p:sp>
          <p:nvSpPr>
            <p:cNvPr id="5" name="Oval 31">
              <a:extLst>
                <a:ext uri="{FF2B5EF4-FFF2-40B4-BE49-F238E27FC236}">
                  <a16:creationId xmlns:a16="http://schemas.microsoft.com/office/drawing/2014/main" id="{12F2EB58-869B-EB0F-A7C3-445E978BEA52}"/>
                </a:ext>
              </a:extLst>
            </p:cNvPr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  <p:sp>
          <p:nvSpPr>
            <p:cNvPr id="6" name="Oval 32">
              <a:extLst>
                <a:ext uri="{FF2B5EF4-FFF2-40B4-BE49-F238E27FC236}">
                  <a16:creationId xmlns:a16="http://schemas.microsoft.com/office/drawing/2014/main" id="{EB41F1EB-F598-8249-7991-294F13D7C472}"/>
                </a:ext>
              </a:extLst>
            </p:cNvPr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  <p:sp>
          <p:nvSpPr>
            <p:cNvPr id="7" name="Oval 28">
              <a:extLst>
                <a:ext uri="{FF2B5EF4-FFF2-40B4-BE49-F238E27FC236}">
                  <a16:creationId xmlns:a16="http://schemas.microsoft.com/office/drawing/2014/main" id="{4106AB60-2132-CEDB-949A-02301C06CDBE}"/>
                </a:ext>
              </a:extLst>
            </p:cNvPr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  <p:sp>
          <p:nvSpPr>
            <p:cNvPr id="8" name="Oval 30">
              <a:extLst>
                <a:ext uri="{FF2B5EF4-FFF2-40B4-BE49-F238E27FC236}">
                  <a16:creationId xmlns:a16="http://schemas.microsoft.com/office/drawing/2014/main" id="{82F07089-0CDA-1525-21C3-3708EAEE1D79}"/>
                </a:ext>
              </a:extLst>
            </p:cNvPr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  <p:sp>
          <p:nvSpPr>
            <p:cNvPr id="9" name="Oval 27">
              <a:extLst>
                <a:ext uri="{FF2B5EF4-FFF2-40B4-BE49-F238E27FC236}">
                  <a16:creationId xmlns:a16="http://schemas.microsoft.com/office/drawing/2014/main" id="{0A6E2809-7BC4-3E7C-11BD-E82D3A52E1E9}"/>
                </a:ext>
              </a:extLst>
            </p:cNvPr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  <p:sp>
          <p:nvSpPr>
            <p:cNvPr id="10" name="Oval 29">
              <a:extLst>
                <a:ext uri="{FF2B5EF4-FFF2-40B4-BE49-F238E27FC236}">
                  <a16:creationId xmlns:a16="http://schemas.microsoft.com/office/drawing/2014/main" id="{0D15DACB-0C0F-07CF-D96C-1CD6034EA83E}"/>
                </a:ext>
              </a:extLst>
            </p:cNvPr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  <p:sp>
          <p:nvSpPr>
            <p:cNvPr id="11" name="Oval 33">
              <a:extLst>
                <a:ext uri="{FF2B5EF4-FFF2-40B4-BE49-F238E27FC236}">
                  <a16:creationId xmlns:a16="http://schemas.microsoft.com/office/drawing/2014/main" id="{DD72A444-09C5-8678-8472-BA2B3D96EBFB}"/>
                </a:ext>
              </a:extLst>
            </p:cNvPr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  <p:sp>
          <p:nvSpPr>
            <p:cNvPr id="12" name="Oval 34">
              <a:extLst>
                <a:ext uri="{FF2B5EF4-FFF2-40B4-BE49-F238E27FC236}">
                  <a16:creationId xmlns:a16="http://schemas.microsoft.com/office/drawing/2014/main" id="{171898E8-5DE0-6E14-5D64-60734FC0DBE1}"/>
                </a:ext>
              </a:extLst>
            </p:cNvPr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58E626A5-47BC-974E-F388-55DB2FF14DA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22D06-6CA9-43B7-8C6F-CA27E62439F2}" type="datetimeFigureOut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EFE3F9E-DF8F-99D2-01F6-0F714D9E77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0EB8F384-52E8-849A-CF01-A22D583B24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B9AEACA-4E30-4C71-A5BD-051662BA6E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785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2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2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16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5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7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1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3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E9D8B-A23F-4330-918A-1CE93E80F350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680BC-1BA9-4B7F-AF40-F7D122F22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7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8930" y="659218"/>
            <a:ext cx="11041626" cy="701749"/>
          </a:xfrm>
        </p:spPr>
        <p:txBody>
          <a:bodyPr>
            <a:normAutofit fontScale="90000"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БІОМОРФОЛОГІЇ ХРЕБЕТНИХ ІМ. АКАД. В.Г. КАСЬЯНЕНКА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 ГІСТОЛОГІЇ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0427" y="5702710"/>
            <a:ext cx="6683072" cy="929584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гуртка – канд. вет. наук,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Стегней Ж.Г.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5" descr="C:\Users\User\Desktop\photo_24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0" y="4549107"/>
            <a:ext cx="2816342" cy="20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6B21F6-5058-FB7E-1649-ACC1B59EE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09" y="2053422"/>
            <a:ext cx="4628368" cy="3413251"/>
          </a:xfrm>
          <a:prstGeom prst="rect">
            <a:avLst/>
          </a:prstGeom>
        </p:spPr>
      </p:pic>
      <p:pic>
        <p:nvPicPr>
          <p:cNvPr id="5" name="Picture 7" descr="C:\Users\User\Desktop\Myelolipoma_histology_HE.jpg">
            <a:extLst>
              <a:ext uri="{FF2B5EF4-FFF2-40B4-BE49-F238E27FC236}">
                <a16:creationId xmlns:a16="http://schemas.microsoft.com/office/drawing/2014/main" id="{CCED36CD-C2CC-9C86-759F-12E6C410B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1" y="2667359"/>
            <a:ext cx="2264661" cy="159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480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6F26CC-6337-6827-C264-0C98B5599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6" y="375469"/>
            <a:ext cx="4978400" cy="2800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C4121B-ED20-81DD-F6A4-EC8818E02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4" y="1329198"/>
            <a:ext cx="4260504" cy="39694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4B84D6-F5F2-6B54-D844-4509A0E9C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7" y="3682182"/>
            <a:ext cx="5346563" cy="30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1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CAEA7D-6758-09E9-8167-8C38ED8F5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2" y="331837"/>
            <a:ext cx="3903406" cy="29275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4FC465-0980-C4BE-52F6-2BE277AB7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3668" y="2190138"/>
            <a:ext cx="4830745" cy="39034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336CDE-D90D-770A-21A0-63A933849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8" y="3484480"/>
            <a:ext cx="3328836" cy="326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61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9EE46-0C48-5C02-D2D8-8E0DC93A0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>
            <a:extLst>
              <a:ext uri="{FF2B5EF4-FFF2-40B4-BE49-F238E27FC236}">
                <a16:creationId xmlns:a16="http://schemas.microsoft.com/office/drawing/2014/main" id="{B3567691-ED48-7AC8-371A-679195F2E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62" y="1908941"/>
            <a:ext cx="2510249" cy="358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49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6B63CA-6F22-8D58-A6C7-A642D5A77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5" y="164690"/>
            <a:ext cx="3368163" cy="31135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19C817-0EEA-50AA-FCDF-9E32D400F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6" y="338394"/>
            <a:ext cx="3554976" cy="4739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C2E570-19F6-D7F1-E386-16DE015BF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521" y="1644446"/>
            <a:ext cx="3712907" cy="49505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C607F5-287B-877C-743C-C0A940F52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2" y="3704339"/>
            <a:ext cx="3257705" cy="244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1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135188" y="188913"/>
            <a:ext cx="8064500" cy="6477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sz="4000" b="1" i="1">
                <a:latin typeface="Monotype Corsiva" panose="03010101010201010101" pitchFamily="66" charset="0"/>
                <a:cs typeface="Times New Roman" panose="02020603050405020304" pitchFamily="18" charset="0"/>
              </a:rPr>
              <a:t>Мікроструктура тканин і органів</a:t>
            </a:r>
            <a:endParaRPr lang="ru-RU" altLang="ru-RU" sz="4000" b="1" i="1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2" descr="D:\Zhanna\2010\Фото 2010\P10101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836613"/>
            <a:ext cx="4054475" cy="2952750"/>
          </a:xfrm>
          <a:noFill/>
        </p:spPr>
      </p:pic>
      <p:pic>
        <p:nvPicPr>
          <p:cNvPr id="14340" name="Picture 3" descr="D:\Zhanna\2010\Фото 2010\P22303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836613"/>
            <a:ext cx="4032250" cy="2952750"/>
          </a:xfrm>
          <a:noFill/>
        </p:spPr>
      </p:pic>
      <p:pic>
        <p:nvPicPr>
          <p:cNvPr id="14341" name="Picture 2" descr="C:\Documents and Settings\Соня\Рабочий стол\Епітелій\epith-05-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6" y="3983039"/>
            <a:ext cx="40290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User\Desktop\Zhanna\gystology 2012-2013\Фото  2011\Молочна залоза\DSCN01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983039"/>
            <a:ext cx="40338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12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79650" y="260350"/>
            <a:ext cx="7920038" cy="6477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b="1" i="1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Мікроструктура тканин і органів</a:t>
            </a:r>
            <a:endParaRPr lang="ru-RU" altLang="ru-RU">
              <a:cs typeface="Trebuchet MS" panose="020B0603020202020204" pitchFamily="34" charset="0"/>
            </a:endParaRPr>
          </a:p>
        </p:txBody>
      </p:sp>
      <p:pic>
        <p:nvPicPr>
          <p:cNvPr id="15363" name="Picture 4" descr="C:\Users\User\Desktop\Zhanna\gystology 2012-2013\Фото  2010\P1010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052514"/>
            <a:ext cx="35671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C:\Users\User\Desktop\Zhanna\gystology 2012-2013\Фото  2010\P1010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052514"/>
            <a:ext cx="39989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C:\Users\User\Desktop\x_2f801ed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005263"/>
            <a:ext cx="356711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Гіалін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3" b="13983"/>
          <a:stretch>
            <a:fillRect/>
          </a:stretch>
        </p:blipFill>
        <p:spPr bwMode="auto">
          <a:xfrm>
            <a:off x="6383338" y="4005263"/>
            <a:ext cx="39608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404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4"/>
          <p:cNvSpPr>
            <a:spLocks noGrp="1"/>
          </p:cNvSpPr>
          <p:nvPr>
            <p:ph type="title"/>
          </p:nvPr>
        </p:nvSpPr>
        <p:spPr>
          <a:xfrm>
            <a:off x="1919289" y="115888"/>
            <a:ext cx="8137525" cy="792162"/>
          </a:xfrm>
        </p:spPr>
        <p:txBody>
          <a:bodyPr/>
          <a:lstStyle/>
          <a:p>
            <a:pPr algn="ctr" eaLnBrk="1" hangingPunct="1"/>
            <a:r>
              <a:rPr lang="uk-UA" altLang="ru-RU" b="1" i="1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Мікроструктура тканин і органів</a:t>
            </a:r>
            <a:endParaRPr lang="ru-RU" altLang="ru-RU">
              <a:cs typeface="Trebuchet MS" panose="020B0603020202020204" pitchFamily="34" charset="0"/>
            </a:endParaRPr>
          </a:p>
        </p:txBody>
      </p:sp>
      <p:pic>
        <p:nvPicPr>
          <p:cNvPr id="16387" name="Picture 2" descr="C:\Documents and Settings\Соня\Рабочий стол\Епітелій\epith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981076"/>
            <a:ext cx="36718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D:\Zhanna\Work\Презент\Селезінка птахів\IMG_0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981076"/>
            <a:ext cx="36179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Users\User\Desktop\Zhanna\gystology 2012-2013\Фото  2011\DSC062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933825"/>
            <a:ext cx="3744913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C:\Users\User\Desktop\blood-sme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5"/>
            <a:ext cx="3671887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42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E32FA-31E2-A2DC-15F0-ADFE2366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633"/>
            <a:ext cx="11088329" cy="190745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роботу гуртка Гістології кафедри біоморфології 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хребетних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ім. акад. В.Г. Касьяненка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/>
            </a:br>
            <a:r>
              <a:rPr lang="uk-UA" b="1" dirty="0"/>
              <a:t> 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9F4D8B-5948-64B5-1D89-119820A7D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916" y="1602658"/>
            <a:ext cx="10586884" cy="4574305"/>
          </a:xfrm>
        </p:spPr>
        <p:txBody>
          <a:bodyPr>
            <a:normAutofit fontScale="62500" lnSpcReduction="20000"/>
          </a:bodyPr>
          <a:lstStyle/>
          <a:p>
            <a:pPr marL="0" indent="354013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 </a:t>
            </a:r>
            <a:r>
              <a:rPr lang="uk-UA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Гістології </a:t>
            </a: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 біоморфології хребетних ім. акад. В.Г. Касьяненка факультету ветеринарної медицини НУБіП України є добровільним науковим об'єднанням студентів, утвореним з метою організації їх науково-дослідницької діяльності.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4013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 керується «Положенням про студентські наукові гуртки…» та планом роботи на рік. В кінці навчального року складається звіт про проведену роботу наукового гуртка. 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4013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студентському науковому гуртку Гістології протягом звітного періоду займалося 19 студентів. Студенти-гуртківці проводили макроскопічні та мікроскопічні дослідження органів ссавців, птахів, амфібій та риб різних періодів пренатального і постнатального періодів онтогенезу. Вони вивчали особливості макроскопічної і мікроскопічної будови тканин і органів, використовуючи класичні морфологічні методи досліджень. Для проведення досліджень використовували науковий матеріал кафедри біоморфології хребетних ім. акад. В.Г. Касьяненка. 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4013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Студенти-гуртківці працювали з науковою літературою, вивчали методи підготовки посуду до лабораторних досліджень, методи відбору і фіксації матеріалу для гістологічних досліджень. Проводили морфометричні дослідження, заливали отриманий матеріал у парафін та виготовляли парафінові блоки. Виготовляли гістозрізи на мікротомі. Гістологічні зрізи зафарбовували за загальноприйнятими методами. Студенти-гуртківці проводять статистичну обробку та мікроскопічні досліджння. 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518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12D596C-833B-F6BC-EC55-C1979FBF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2954"/>
            <a:ext cx="10515600" cy="75708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роботу гуртка Гістології кафедри біоморфології </a:t>
            </a:r>
            <a:b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хребетних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ім. акад. В.Г. Касьяненка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3F6D3-969B-A270-D02A-A966969BFFE3}"/>
              </a:ext>
            </a:extLst>
          </p:cNvPr>
          <p:cNvSpPr txBox="1"/>
          <p:nvPr/>
        </p:nvSpPr>
        <p:spPr>
          <a:xfrm>
            <a:off x="838200" y="1720645"/>
            <a:ext cx="1035091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indent="381000" algn="just">
              <a:buNone/>
            </a:pP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Студенти гуртківці підготували доповіді для виступу та подали до друку тези на міжнародні та всеукраїнські наукові конференції: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algn="just">
              <a:buNone/>
            </a:pP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- 79 Міжнародна науково-практичної конференції: «Сучасні технології у тваринництві та рибництві: навколишнє середовище, виробництво продукції, екологічні проблеми», 23-24-квітня 2025 р.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Артюшенко</a:t>
            </a: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М.Ю., Мазуркевич Т.А. Мікроструктура сім'яників собак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Волошенко</a:t>
            </a: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В.В., Мазуркевич Т.А. Особливості мікроскопічної будови яєчників у собак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Гомела</a:t>
            </a: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С.І., Стегней Ж.Г. Морфофункціональна характеристика стравоходу та його імунних утворень у перепелів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Дідик</a:t>
            </a: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Т.М., Стегней Ж.Г. Морфологічні особливості органів дихання </a:t>
            </a:r>
            <a:r>
              <a:rPr lang="uk-UA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гусей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Матюніна</a:t>
            </a: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Є., Стегней Ж.Г. Морфологія селезінки свині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Стегней С.М., Усенко С.І. Морфологія шлунку кози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Стегней С.М., Усенко С.І. Особливості будови шкіри </a:t>
            </a:r>
            <a:r>
              <a:rPr lang="uk-UA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щуки</a:t>
            </a: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звичайної (</a:t>
            </a:r>
            <a:r>
              <a:rPr lang="uk-UA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esox</a:t>
            </a: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lucius</a:t>
            </a:r>
            <a:r>
              <a:rPr lang="uk-UA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Познанська С.А., Дишлюк Н.В. Особливості будови головного мозку риб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Познанська С.А., Дишлюк Н.В. Морфологія спинного мозку риб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62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1A0C5-4F10-DBFD-749F-7ADB6600E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8929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роботу гуртка Гістології кафедри біоморфології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хребетних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ім. акад. В.Г. Касьяненка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42B8A-7D6B-239D-DB67-601B8D723148}"/>
              </a:ext>
            </a:extLst>
          </p:cNvPr>
          <p:cNvSpPr txBox="1"/>
          <p:nvPr/>
        </p:nvSpPr>
        <p:spPr>
          <a:xfrm>
            <a:off x="481780" y="648929"/>
            <a:ext cx="1164139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Міжнародна наукова конференція «Єдине здоров’я-2025» присвяченої 105-річчю створення факультету ветеринарної медицини, НУБіП України, 18-19 вересня, 2025 р.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Марчук Є.Р., Стегней Ж.Г. Морфологія нирки кози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Мокіна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Е.П., Стегней Ж.Г. Морфологія тимуса свині свійської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Сухина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Л.Т., Стегней Ж.Г. Морфологічні особливості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гепатопанкреаса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коропа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Черешневська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С. Стегней Ж.Г. Макро- і мікроструктура серця собаки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Стегней С.М., Усенко С.М. Морфофункціональні особливості тонкої кишки курей віком 30 діб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Варлигіна М. К., Усенко С.І. Морфологічні особливості будови привушної слинної залози домашньої кішки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Сушицька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Є.П., Дишлюк Н.В. Біологічне значення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апоптозу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Ковалівська А.В., Дишлюк Н.В. Історія створення клітинної теорії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Іванова О.Ю, Дишлюк Н.В. Походження, будова та функції лімфоцитів крові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Диптан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А.Р., Дишлюк Н.В. Походження, будова та функції нейтрофілів  крові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363538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Шелест В.Ю., Дишлюк Н.В.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Морфо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-функціональні особливості плодових оболонок курчати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Міжнародна наукова конференція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питання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ветеринарної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патології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приурочена 105-річчю ФВМ та 85-річчю д.вет.н.,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професора, заслуженого діяча науки і техніки України, академіка НААН України А. Й. Мазуркевича, НУБіП України, 02-03 жовтня, 2025 р.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Артюшенко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М.Ю., Мазу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ркевич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Т.А.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Особливості мікроскопічної будови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стінк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серця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собак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Педан Т.В., Мазу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ркевич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Т.А. Плацента собаки: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будова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функції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патологія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Студіград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К.В., Мазуркевич Т.А. Копито коня: морфофункціональні особливості та патогенез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ламініту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Тарасенко М.М., Мазуркевич Т.А. Особливості капілярної сітки серця коня та її значення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Гуркайло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В.С., Стегней Ж.Г. Морфологія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піднижньощелепної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слинної залози собаки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Стегней С.М., Усенко С.І. Морфологія гемолімфатичних вузлів свійських тварин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4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2413591" y="1605517"/>
            <a:ext cx="951613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своїй роботі студентський науковий гурток </a:t>
            </a:r>
            <a:r>
              <a:rPr lang="uk-UA" alt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керується: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«Положенням про студентські наукові гуртки…»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Планом роботи на  календарний рік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uk-UA" alt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кінці</a:t>
            </a:r>
            <a:r>
              <a:rPr lang="uk-UA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складається звіт про проведену роботу наукового гуртка </a:t>
            </a:r>
            <a:endParaRPr lang="ru-RU" altLang="ru-RU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47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0CE6-7944-AE2A-C429-63A3E624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484"/>
            <a:ext cx="10515600" cy="766916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роботу гуртка Гістології кафедри біоморфології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хребетних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ім. акад. В.Г. Касьяненка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5CD6F0-85ED-DEA7-5F36-F4FECF2504A8}"/>
              </a:ext>
            </a:extLst>
          </p:cNvPr>
          <p:cNvSpPr txBox="1"/>
          <p:nvPr/>
        </p:nvSpPr>
        <p:spPr>
          <a:xfrm>
            <a:off x="589935" y="1030801"/>
            <a:ext cx="1100229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 Міжнародна науково-практична конференція викладачів і здобувачів вищої освіти, присвяченої 90-річчю кафедри фізіології, біохімії тварин і лабораторної діагностики «Актуальні аспекти біології тварин, ветеринарної медицини та ветеринарно-санітарної експертизи», Дніпровський державний аграрно-економічний університет м. Дніпро, 20-21 травня 2025 р.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Усенко С. І., Варлигіна М.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Будова та функціональні особливості нирок собаки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Наукові читання 2025. Ветеринарна медицина і біорізноманіття в цифрову епоху: інновації, діагностика, захист. ХIІ щорічна Всеукраїнська науково-практична конференція науково-педагогічних працівників, аспірантів та магістрів, присвячена Дню науки в Україні, Поліський національний університет, 20 травня, 2025 р.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Усенко С. І., Варлигіна М.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Морфологічні особливості печінки статевозрілих собак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підготовка наукової роботи на тему: «Морфофункціональна характеристика органів травлення свійських качок» для участі у конкурсі студентських робіт.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подальшому будуть проведення макроскопічних та мікроскопічних досліджень тканин та органів ссавців, птахів та риб різних періодів пренатального і постнатального періоду онтогенезу. Окрім загальноприйнятих методик будуть використані і спеціальні методи досліджень, а також проведені порівняльні гістологічні дослідження.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50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4871" y="3078865"/>
            <a:ext cx="9603129" cy="1875099"/>
          </a:xfrm>
        </p:spPr>
        <p:txBody>
          <a:bodyPr>
            <a:normAutofit fontScale="90000"/>
          </a:bodyPr>
          <a:lstStyle/>
          <a:p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БІОМОРФОЛОГІЇ ХРЕБЕТНИХ 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ІМ. АКАД. В.Г. КАСЬЯНЕНКА</a:t>
            </a:r>
            <a:br>
              <a:rPr lang="ru-RU" dirty="0"/>
            </a:br>
            <a:b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Студентська наукова робота на тему</a:t>
            </a:r>
            <a:br>
              <a:rPr lang="ru-RU" dirty="0"/>
            </a:b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/>
            </a:br>
            <a: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МОРФОФУНКЦІОНАЛЬНА ХАРАКТЕРИСТИКА 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СТРАВОХІДНОГО МИГДАЛИКА ТА ІМУННИХ УТВОРЕНЬ ШЛУНКА ЦЕСАРКИ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05600" y="4647620"/>
            <a:ext cx="5320938" cy="1875099"/>
          </a:xfrm>
        </p:spPr>
        <p:txBody>
          <a:bodyPr>
            <a:normAutofit/>
          </a:bodyPr>
          <a:lstStyle/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Свєтлова Кіра Григорівна, 1 курс 6 група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Варлигіна Марія Костянтинівна, 2 курс 1 група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(науковий керівник доцент Стегней Ж.Г.,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Усенко С.І.)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444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FA8AEF-469E-D94F-3F85-CCFAD655C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6" y="587478"/>
            <a:ext cx="5161935" cy="38714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C32BD1-5F11-5471-0979-39FE7CCB9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29" y="2047567"/>
            <a:ext cx="6164825" cy="462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91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238E61-B0DC-6CE7-CE31-E16257BA0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08" y="484246"/>
            <a:ext cx="4028911" cy="28308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EBE835-892B-9D35-9738-51CB1670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14" y="3762178"/>
            <a:ext cx="3882248" cy="27576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4F52FE-F3B6-A817-D73C-BF270521E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63" y="1991462"/>
            <a:ext cx="4934362" cy="35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85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117D7C-94A7-54FE-984B-2A2E0957AD04}"/>
              </a:ext>
            </a:extLst>
          </p:cNvPr>
          <p:cNvSpPr txBox="1"/>
          <p:nvPr/>
        </p:nvSpPr>
        <p:spPr>
          <a:xfrm>
            <a:off x="550607" y="1052053"/>
            <a:ext cx="4208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D410092-5807-5549-462A-6CEBE3F78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Студенти-гуртківці готують тези для участі </a:t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Всеукраїнських і Міжнародних конференціях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28436299-544A-904A-AAF8-0039C6734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07" y="2137144"/>
            <a:ext cx="10803193" cy="40398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науково-практична конференція НАУКОВІ ЧИТАННЯ–2026, присвячена Дню науки в Україні Благополуччя тварин і сталий розвиток тваринництва та аквакультури: наука, практика, освіта, м. Житомир</a:t>
            </a:r>
          </a:p>
          <a:p>
            <a:pPr marL="0" indent="0">
              <a:buNone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Міжнародній науково-практичній  конференції «Актуальні питання ветеринарної медицини: реалії та перспективи – 2026» Державний біотехнологічний університет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Всеукраїнській науково-практичній конференції студентів, аспірантів і молодих вчених «Наукова молодь: теорія і практика ветеринарної медицини -2026»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2" descr="H:\Documents and Settings\User\Рабочий стол\247575.jpeg">
            <a:extLst>
              <a:ext uri="{FF2B5EF4-FFF2-40B4-BE49-F238E27FC236}">
                <a16:creationId xmlns:a16="http://schemas.microsoft.com/office/drawing/2014/main" id="{D1408165-C49B-2841-E983-4F66C330D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028" y="3670669"/>
            <a:ext cx="24257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674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80180F7E-000D-158B-B783-AF0F181D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338" y="620714"/>
            <a:ext cx="6335712" cy="1195387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 роботи студентського наукового гуртка Гістології</a:t>
            </a:r>
            <a:br>
              <a:rPr lang="ru-RU" altLang="ru-RU" sz="2800" dirty="0">
                <a:cs typeface="Trebuchet MS" panose="020B0603020202020204" pitchFamily="34" charset="0"/>
              </a:rPr>
            </a:br>
            <a:endParaRPr lang="ru-RU" altLang="ru-RU" sz="2800" dirty="0">
              <a:cs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8BC39-0A1F-80F8-39A1-5E7D1E4E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716" y="3429000"/>
            <a:ext cx="9345459" cy="3429000"/>
          </a:xfrm>
        </p:spPr>
        <p:txBody>
          <a:bodyPr/>
          <a:lstStyle/>
          <a:p>
            <a:pPr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макроскопічних та мікроскопічних досліджень органів ссавців, птахів та риб різних періодів пренатального і постнатального періоду онтогенезу. </a:t>
            </a:r>
          </a:p>
          <a:p>
            <a:pPr marL="0" indent="0">
              <a:buNone/>
              <a:defRPr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крім загальноприйнятих методів  спеціальних методів досліджень та проведення  порівняльних гістологічних досліджень.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2" descr="H:\Documents and Settings\User\Рабочий стол\247575.jpeg">
            <a:extLst>
              <a:ext uri="{FF2B5EF4-FFF2-40B4-BE49-F238E27FC236}">
                <a16:creationId xmlns:a16="http://schemas.microsoft.com/office/drawing/2014/main" id="{D1408165-C49B-2841-E983-4F66C330D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16" y="145385"/>
            <a:ext cx="24257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C606E66C-0F09-3721-581C-6F483EBA97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3388" y="404814"/>
            <a:ext cx="6945312" cy="663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>
                <a:cs typeface="Trebuchet MS" panose="020B0603020202020204" pitchFamily="34" charset="0"/>
              </a:rPr>
              <a:t>								</a:t>
            </a:r>
            <a:r>
              <a:rPr lang="uk-UA" altLang="ru-RU" sz="4000" b="1">
                <a:latin typeface="Monotype Corsiva" panose="03010101010201010101" pitchFamily="66" charset="0"/>
                <a:cs typeface="Trebuchet MS" panose="020B0603020202020204" pitchFamily="34" charset="0"/>
              </a:rPr>
              <a:t>Дякую за увагу!</a:t>
            </a:r>
            <a:endParaRPr lang="ru-RU" altLang="ru-RU" sz="2800" b="1">
              <a:latin typeface="Monotype Corsiva" panose="03010101010201010101" pitchFamily="66" charset="0"/>
              <a:cs typeface="Trebuchet MS" panose="020B0603020202020204" pitchFamily="34" charset="0"/>
            </a:endParaRPr>
          </a:p>
        </p:txBody>
      </p:sp>
      <p:pic>
        <p:nvPicPr>
          <p:cNvPr id="22531" name="Picture 5" descr="C:\Users\xxx\Desktop\Мал._17._Мікроскоп_Р._Гука_(1)_і_клітини_корка_(2).jpg">
            <a:extLst>
              <a:ext uri="{FF2B5EF4-FFF2-40B4-BE49-F238E27FC236}">
                <a16:creationId xmlns:a16="http://schemas.microsoft.com/office/drawing/2014/main" id="{B990ECF6-98FF-F8BB-C2AF-FE0A4C029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714500"/>
            <a:ext cx="3457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2" name="Объект 1">
            <a:extLst>
              <a:ext uri="{FF2B5EF4-FFF2-40B4-BE49-F238E27FC236}">
                <a16:creationId xmlns:a16="http://schemas.microsoft.com/office/drawing/2014/main" id="{CC24E7E1-A433-4C17-27F0-898F0948AE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183190"/>
              </p:ext>
            </p:extLst>
          </p:nvPr>
        </p:nvGraphicFramePr>
        <p:xfrm>
          <a:off x="6850063" y="3236911"/>
          <a:ext cx="4102100" cy="32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тография Photo Editor" r:id="rId3" imgW="34742857" imgH="26057143" progId="MSPhotoEd.3">
                  <p:embed/>
                </p:oleObj>
              </mc:Choice>
              <mc:Fallback>
                <p:oleObj name="Фотография Photo Editor" r:id="rId3" imgW="34742857" imgH="26057143" progId="MSPhotoEd.3">
                  <p:embed/>
                  <p:pic>
                    <p:nvPicPr>
                      <p:cNvPr id="22532" name="Объект 1">
                        <a:extLst>
                          <a:ext uri="{FF2B5EF4-FFF2-40B4-BE49-F238E27FC236}">
                            <a16:creationId xmlns:a16="http://schemas.microsoft.com/office/drawing/2014/main" id="{CC24E7E1-A433-4C17-27F0-898F0948AE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0063" y="3236911"/>
                        <a:ext cx="4102100" cy="321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F50C3-E435-5514-71D3-FFA8AB761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773"/>
            <a:ext cx="10515600" cy="749621"/>
          </a:xfrm>
        </p:spPr>
        <p:txBody>
          <a:bodyPr>
            <a:noAutofit/>
          </a:bodyPr>
          <a:lstStyle/>
          <a:p>
            <a:pPr algn="ctr"/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</a:t>
            </a:r>
            <a:b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ГІСТОЛОГІЇ на 20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н.р.</a:t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3C7AA8E-3F6C-D29D-8F2F-0F50DD47F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908301"/>
              </p:ext>
            </p:extLst>
          </p:nvPr>
        </p:nvGraphicFramePr>
        <p:xfrm>
          <a:off x="2153264" y="796414"/>
          <a:ext cx="7659330" cy="59878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465">
                  <a:extLst>
                    <a:ext uri="{9D8B030D-6E8A-4147-A177-3AD203B41FA5}">
                      <a16:colId xmlns:a16="http://schemas.microsoft.com/office/drawing/2014/main" val="1606718428"/>
                    </a:ext>
                  </a:extLst>
                </a:gridCol>
                <a:gridCol w="1066049">
                  <a:extLst>
                    <a:ext uri="{9D8B030D-6E8A-4147-A177-3AD203B41FA5}">
                      <a16:colId xmlns:a16="http://schemas.microsoft.com/office/drawing/2014/main" val="453660632"/>
                    </a:ext>
                  </a:extLst>
                </a:gridCol>
                <a:gridCol w="3729676">
                  <a:extLst>
                    <a:ext uri="{9D8B030D-6E8A-4147-A177-3AD203B41FA5}">
                      <a16:colId xmlns:a16="http://schemas.microsoft.com/office/drawing/2014/main" val="1092694236"/>
                    </a:ext>
                  </a:extLst>
                </a:gridCol>
                <a:gridCol w="533028">
                  <a:extLst>
                    <a:ext uri="{9D8B030D-6E8A-4147-A177-3AD203B41FA5}">
                      <a16:colId xmlns:a16="http://schemas.microsoft.com/office/drawing/2014/main" val="3406319092"/>
                    </a:ext>
                  </a:extLst>
                </a:gridCol>
                <a:gridCol w="1823112">
                  <a:extLst>
                    <a:ext uri="{9D8B030D-6E8A-4147-A177-3AD203B41FA5}">
                      <a16:colId xmlns:a16="http://schemas.microsoft.com/office/drawing/2014/main" val="1487446859"/>
                    </a:ext>
                  </a:extLst>
                </a:gridCol>
              </a:tblGrid>
              <a:tr h="5121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uk-UA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засідання</a:t>
                      </a:r>
                      <a:endParaRPr lang="ru-RU" sz="1100" b="1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uk-UA" sz="11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Питання, що розглядаються</a:t>
                      </a:r>
                      <a:endParaRPr lang="ru-RU" sz="1100" b="1" ker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Відповідальн. за виконання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 anchor="ctr"/>
                </a:tc>
                <a:extLst>
                  <a:ext uri="{0D108BD9-81ED-4DB2-BD59-A6C34878D82A}">
                    <a16:rowId xmlns:a16="http://schemas.microsoft.com/office/drawing/2014/main" val="3920782784"/>
                  </a:ext>
                </a:extLst>
              </a:tr>
              <a:tr h="7063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Вересень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Жовтень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Організаційні питання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Визначення тематики досліджень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Підбір наукової літератури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Мазуркевич Т.А.,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Дишлюк Н.В.,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Стегней Ж.Г.,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Усенко С.І.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extLst>
                  <a:ext uri="{0D108BD9-81ED-4DB2-BD59-A6C34878D82A}">
                    <a16:rowId xmlns:a16="http://schemas.microsoft.com/office/drawing/2014/main" val="3838907266"/>
                  </a:ext>
                </a:extLst>
              </a:tr>
              <a:tr h="123606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Жовтень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Листопад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Вимоги до реферованої літератури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Методи мікроскопічних досліджень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Вивчення методики відбору, фіксації та заливки матеріалу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Відпрацювання методики фарбування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buFont typeface="Times New Roman" panose="02020603050405020304" pitchFamily="18" charset="0"/>
                        <a:buChar char="-"/>
                        <a:tabLst>
                          <a:tab pos="609600" algn="l"/>
                        </a:tabLs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Підготовка посуду для гістологічних досліджень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Мазуркевич Т.А.,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Дишлюк Н.В.,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Стегней Ж.Г.,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Усенко С.І.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extLst>
                  <a:ext uri="{0D108BD9-81ED-4DB2-BD59-A6C34878D82A}">
                    <a16:rowId xmlns:a16="http://schemas.microsoft.com/office/drawing/2014/main" val="1466798336"/>
                  </a:ext>
                </a:extLst>
              </a:tr>
              <a:tr h="8829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Грудень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Заливка матеріалу у парафін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Виготовлення гістологічних препаратів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Фарбування гістозрізів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Font typeface="Times New Roman" panose="02020603050405020304" pitchFamily="18" charset="0"/>
                        <a:buChar char="-"/>
                        <a:tabLst>
                          <a:tab pos="609600" algn="l"/>
                        </a:tabLs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Виконання макро- мікроскопічних досліджень студентами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Мазуркевич Т.А.,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Дишлюк Н.В.,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Стегней Ж.Г.,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Усенко С.І.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extLst>
                  <a:ext uri="{0D108BD9-81ED-4DB2-BD59-A6C34878D82A}">
                    <a16:rowId xmlns:a16="http://schemas.microsoft.com/office/drawing/2014/main" val="3460835811"/>
                  </a:ext>
                </a:extLst>
              </a:tr>
              <a:tr h="8829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Грудень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Січень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Написання доповіді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Приготування презентації на конференцію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Font typeface="Times New Roman" panose="02020603050405020304" pitchFamily="18" charset="0"/>
                        <a:buChar char="-"/>
                        <a:tabLst>
                          <a:tab pos="609600" algn="l"/>
                        </a:tabLst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Підготовка доповідей студентів-гуртківців на наукові конференції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Мазуркевич Т.А.,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Дишлюк Н.В.,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Стегней Ж.Г.,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Усенко С.І.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extLst>
                  <a:ext uri="{0D108BD9-81ED-4DB2-BD59-A6C34878D82A}">
                    <a16:rowId xmlns:a16="http://schemas.microsoft.com/office/drawing/2014/main" val="846998254"/>
                  </a:ext>
                </a:extLst>
              </a:tr>
              <a:tr h="5297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Лютий-Березень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Доповіді студентів на кафедрі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Підготовка тез доповідей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Підготовка статей у збірники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Мазуркевич Т.А.,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Дишлюк Н.В.,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Стегней Ж.Г., Усенко С.І.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extLst>
                  <a:ext uri="{0D108BD9-81ED-4DB2-BD59-A6C34878D82A}">
                    <a16:rowId xmlns:a16="http://schemas.microsoft.com/office/drawing/2014/main" val="1237816355"/>
                  </a:ext>
                </a:extLst>
              </a:tr>
              <a:tr h="7080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Квітень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Заслуховування студентських наукових доповідей для конференції на факультеті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Рекомендація студентських робіт на міжвузівські наукові конференції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Мазуркевич Т.А.,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Дишлюк Н.В.,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Стегней Ж.Г., Усенко С.І.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extLst>
                  <a:ext uri="{0D108BD9-81ED-4DB2-BD59-A6C34878D82A}">
                    <a16:rowId xmlns:a16="http://schemas.microsoft.com/office/drawing/2014/main" val="697450313"/>
                  </a:ext>
                </a:extLst>
              </a:tr>
              <a:tr h="5297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Травень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Підсумки роботи студентського наукового гуртка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Мазуркевич Т.А.,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Дишлюк Н.В.,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uk-UA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Стегней Ж.Г., Усенко С.І.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667" marR="37667" marT="0" marB="0"/>
                </a:tc>
                <a:extLst>
                  <a:ext uri="{0D108BD9-81ED-4DB2-BD59-A6C34878D82A}">
                    <a16:rowId xmlns:a16="http://schemas.microsoft.com/office/drawing/2014/main" val="284515317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29C6E16-B324-566E-75C1-D21B57162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71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3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97E3D-1552-A3DA-37EE-9E54394D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986"/>
            <a:ext cx="10515600" cy="563051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студентів студентського наукового гуртка з Гістології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1DB7C-9AE2-6047-542F-5C32AE131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56" y="457200"/>
            <a:ext cx="10290544" cy="5719763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Артюшенко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М., 7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Варлигіна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М., 1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Волошенко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В., 7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Богомолова П., 5 група 4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Гомела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С., 4 група 3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Губарєва Т., 6 група 1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Гуркайло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В., 4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Дідик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Т., 4 група 3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Диптан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А., 2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Дубовий Д., 1 група 5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Іванова П., 4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Іванова О., 2 група 3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Ковалівська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А., 5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Курган В., 8 група 1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Кузьменко О., 8 група 1 курс 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Колошина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О., 4 група 1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Мокіна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Е., 4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Марчук Є., 4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Матюніна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Є., 4 група 3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Познанська С., 7 група 3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Плошко В.,8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Салієнко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2 група 1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Свєтлова К., 6 група 1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Середа Г., 4 група 2 кус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Сушицька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Є., 2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Стегней С., 5 група 4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Хижняк</a:t>
            </a: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П., 4 група 1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Цвілій О., 8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uk-UA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Якубовська Є., 8 група 2 курс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386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5888"/>
            <a:ext cx="305117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241300"/>
            <a:ext cx="2693987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1" y="2636838"/>
            <a:ext cx="2867025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148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CEFC43-A72B-3FB8-A0C0-3B81C9249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890" y="344230"/>
            <a:ext cx="3135674" cy="30338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E5C497-BDF2-5580-82C2-32E5C2ED1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24" y="684110"/>
            <a:ext cx="3328835" cy="2496626"/>
          </a:xfrm>
          <a:prstGeom prst="rect">
            <a:avLst/>
          </a:prstGeom>
        </p:spPr>
      </p:pic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F7438475-7BD0-A51D-A7FE-F05D39D6B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81" y="1709171"/>
            <a:ext cx="3248621" cy="464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DFD2408B-ED43-776E-1A0E-5D4DACA25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45" y="3677265"/>
            <a:ext cx="2271252" cy="323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13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783DDD-8B7D-55EE-DD86-3F1EA2FB0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" y="282135"/>
            <a:ext cx="2536722" cy="3408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CB7E03-283B-DB5E-B90C-DC312C6D5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17" y="240349"/>
            <a:ext cx="3559277" cy="34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2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2F9042-AA7C-6426-2A1B-D1A30517D2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95" y="1721602"/>
            <a:ext cx="4553061" cy="34147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22771F-7694-450D-7AD1-A02852EA0E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5945" y="3325778"/>
            <a:ext cx="3185683" cy="33921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376E4A-0B6C-8E86-815F-983A194FF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73" y="243316"/>
            <a:ext cx="2620299" cy="30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46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47" y="576754"/>
            <a:ext cx="3920870" cy="285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H:\Documents and Settings\User\Рабочий стол\Изображение 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32" y="1514169"/>
            <a:ext cx="5368321" cy="40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P4280067">
            <a:extLst>
              <a:ext uri="{FF2B5EF4-FFF2-40B4-BE49-F238E27FC236}">
                <a16:creationId xmlns:a16="http://schemas.microsoft.com/office/drawing/2014/main" id="{FD37652B-64F3-3157-C893-D0BC6CC2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47" y="3824749"/>
            <a:ext cx="3995158" cy="294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1954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1814</Words>
  <Application>Microsoft Office PowerPoint</Application>
  <PresentationFormat>Широкоэкранный</PresentationFormat>
  <Paragraphs>204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Monotype Corsiva</vt:lpstr>
      <vt:lpstr>Times New Roman</vt:lpstr>
      <vt:lpstr>Trebuchet MS</vt:lpstr>
      <vt:lpstr>Тема Office</vt:lpstr>
      <vt:lpstr>Фотография Photo Editor</vt:lpstr>
      <vt:lpstr>КАФЕДРА БІОМОРФОЛОГІЇ ХРЕБЕТНИХ ІМ. АКАД. В.Г. КАСЬЯНЕНКА  СТУДЕНТСЬКИЙ НАУКОВИЙ ГУРТОК ГІСТОЛОГІЇ </vt:lpstr>
      <vt:lpstr>Презентация PowerPoint</vt:lpstr>
      <vt:lpstr>План роботи  студентського наукового гуртка ГІСТОЛОГІЇ на 2025-2026 н.р. </vt:lpstr>
      <vt:lpstr>Список студентів студентського наукового гуртка з Гістології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Мікроструктура тканин і органів</vt:lpstr>
      <vt:lpstr>Мікроструктура тканин і органів</vt:lpstr>
      <vt:lpstr>Мікроструктура тканин і органів</vt:lpstr>
      <vt:lpstr>Звіт про роботу гуртка Гістології кафедри біоморфології  хребетних ім. акад. В.Г. Касьяненка     </vt:lpstr>
      <vt:lpstr>Звіт про роботу гуртка Гістології кафедри біоморфології  хребетних ім. акад. В.Г. Касьяненка  </vt:lpstr>
      <vt:lpstr>Звіт про роботу гуртка Гістології кафедри біоморфології  хребетних ім. акад. В.Г. Касьяненка</vt:lpstr>
      <vt:lpstr>Звіт про роботу гуртка Гістології кафедри біоморфології  хребетних ім. акад. В.Г. Касьяненка</vt:lpstr>
      <vt:lpstr>КАФЕДРА БІОМОРФОЛОГІЇ ХРЕБЕТНИХ  ІМ. АКАД. В.Г. КАСЬЯНЕНКА  Студентська наукова робота на тему   МОРФОФУНКЦІОНАЛЬНА ХАРАКТЕРИСТИКА  СТРАВОХІДНОГО МИГДАЛИКА ТА ІМУННИХ УТВОРЕНЬ ШЛУНКА ЦЕСАРКИ   </vt:lpstr>
      <vt:lpstr>Презентация PowerPoint</vt:lpstr>
      <vt:lpstr>Презентация PowerPoint</vt:lpstr>
      <vt:lpstr>Студенти-гуртківці готують тези для участі  у Всеукраїнських і Міжнародних конференціях</vt:lpstr>
      <vt:lpstr>Перспективи роботи студентського наукового гуртка Гістології </vt:lpstr>
      <vt:lpstr>        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гістології, цитології та ембріології  МОРФОФУНКЦІОНАЛЬНІ ОСОБЛИВОСТІ  ДЕЯКИХ ОРГАНІВ КРОВОТВОРЕННЯ ТА ІМУННОГО ЗАХИСТУ ПТАХІВ</dc:title>
  <dc:creator>Stegney Zhanna</dc:creator>
  <cp:lastModifiedBy>Жанна Стегней</cp:lastModifiedBy>
  <cp:revision>41</cp:revision>
  <dcterms:created xsi:type="dcterms:W3CDTF">2016-12-09T22:34:00Z</dcterms:created>
  <dcterms:modified xsi:type="dcterms:W3CDTF">2026-04-16T21:22:23Z</dcterms:modified>
</cp:coreProperties>
</file>