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81" r:id="rId4"/>
    <p:sldId id="282" r:id="rId5"/>
    <p:sldId id="283" r:id="rId6"/>
    <p:sldId id="284" r:id="rId7"/>
    <p:sldId id="285" r:id="rId8"/>
    <p:sldId id="287" r:id="rId9"/>
    <p:sldId id="286" r:id="rId10"/>
    <p:sldId id="288" r:id="rId11"/>
    <p:sldId id="289" r:id="rId12"/>
    <p:sldId id="290" r:id="rId13"/>
    <p:sldId id="280" r:id="rId14"/>
    <p:sldId id="276"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20(version%20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20(version%20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20(version%201).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20(version%201).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20(version%201).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1044;&#1077;&#1082;&#1072;&#1085;&#1072;&#1090;\&#1053;&#1072;&#1074;&#1095;&#1072;&#1083;&#1100;&#1085;&#1072;_2025-2026\&#1054;&#1087;&#1080;&#1090;&#1091;&#1074;&#1072;&#1085;&#1085;&#1103;\&#1053;&#1053;&#1030;%20&#1051;&#1110;&#1057;&#1055;&#1043;_&#1087;&#1086;%20&#1088;&#1077;&#1079;&#1091;&#1083;&#1100;&#1090;&#1072;&#1090;&#1072;&#1093;%20&#1089;&#1077;&#1089;&#1110;&#111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uk-UA"/>
              <a:t>Кількість опитаних</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16C-4C77-9247-6168BBD1AAA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16C-4C77-9247-6168BBD1AAA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116C-4C77-9247-6168BBD1AAA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116C-4C77-9247-6168BBD1AAA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116C-4C77-9247-6168BBD1AAA0}"/>
              </c:ext>
            </c:extLst>
          </c:dPt>
          <c:dLbls>
            <c:numFmt formatCode="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uk-UA"/>
              </a:p>
            </c:txPr>
            <c:dLblPos val="ct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Аркуш1!$A$18:$A$19</c:f>
              <c:strCache>
                <c:ptCount val="2"/>
                <c:pt idx="0">
                  <c:v>ОС Магістр</c:v>
                </c:pt>
                <c:pt idx="1">
                  <c:v>ОС Бакалавр</c:v>
                </c:pt>
              </c:strCache>
            </c:strRef>
          </c:cat>
          <c:val>
            <c:numRef>
              <c:f>Аркуш1!$B$18:$B$19</c:f>
              <c:numCache>
                <c:formatCode>General</c:formatCode>
                <c:ptCount val="2"/>
                <c:pt idx="0">
                  <c:v>98</c:v>
                </c:pt>
                <c:pt idx="1">
                  <c:v>765</c:v>
                </c:pt>
              </c:numCache>
            </c:numRef>
          </c:val>
          <c:extLst>
            <c:ext xmlns:c16="http://schemas.microsoft.com/office/drawing/2014/chart" uri="{C3380CC4-5D6E-409C-BE32-E72D297353CC}">
              <c16:uniqueId val="{0000000A-116C-4C77-9247-6168BBD1AAA0}"/>
            </c:ext>
          </c:extLst>
        </c:ser>
        <c:dLbls>
          <c:dLblPos val="ctr"/>
          <c:showLegendKey val="0"/>
          <c:showVal val="0"/>
          <c:showCatName val="0"/>
          <c:showSerName val="0"/>
          <c:showPercent val="1"/>
          <c:showBubbleSize val="0"/>
          <c:showLeaderLines val="0"/>
        </c:dLbls>
        <c:firstSliceAng val="109"/>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був курс дисципліни актуальним за змістом і корисним для обраної Вами спеціальності?</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BC-4CE6-B591-02F30F6E5B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BC-4CE6-B591-02F30F6E5B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BC-4CE6-B591-02F30F6E5B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BC-4CE6-B591-02F30F6E5B3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3BC-4CE6-B591-02F30F6E5B3C}"/>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Аркуш1!$C$6:$D$6</c:f>
              <c:numCache>
                <c:formatCode>General</c:formatCode>
                <c:ptCount val="2"/>
                <c:pt idx="0">
                  <c:v>818</c:v>
                </c:pt>
                <c:pt idx="1">
                  <c:v>45</c:v>
                </c:pt>
              </c:numCache>
            </c:numRef>
          </c:val>
          <c:extLst>
            <c:ext xmlns:c16="http://schemas.microsoft.com/office/drawing/2014/chart" uri="{C3380CC4-5D6E-409C-BE32-E72D297353CC}">
              <c16:uniqueId val="{0000000A-83BC-4CE6-B591-02F30F6E5B3C}"/>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достатньо забезпечена дисципліна навчально-методичними ресурсами (електронний курс, підручники/посібники, методичні матеріали тощо)?</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8-4361-BF24-8E02762A56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C8-4361-BF24-8E02762A56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C8-4361-BF24-8E02762A56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C8-4361-BF24-8E02762A56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C8-4361-BF24-8E02762A5691}"/>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Аркуш1!$C$7:$D$7</c:f>
              <c:numCache>
                <c:formatCode>General</c:formatCode>
                <c:ptCount val="2"/>
                <c:pt idx="0">
                  <c:v>826</c:v>
                </c:pt>
                <c:pt idx="1">
                  <c:v>37</c:v>
                </c:pt>
              </c:numCache>
            </c:numRef>
          </c:val>
          <c:extLst>
            <c:ext xmlns:c16="http://schemas.microsoft.com/office/drawing/2014/chart" uri="{C3380CC4-5D6E-409C-BE32-E72D297353CC}">
              <c16:uniqueId val="{0000000A-DEC8-4361-BF24-8E02762A5691}"/>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 Чи використовував викладач  інноваційні методи навчання (кейси, відео, ділові ігри, практикоорієнтовані активності тощо)?</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1A-4FB4-A8A6-0F59227019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1A-4FB4-A8A6-0F59227019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1A-4FB4-A8A6-0F59227019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1A-4FB4-A8A6-0F59227019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1A-4FB4-A8A6-0F5922701928}"/>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Аркуш1!$C$8:$D$8</c:f>
              <c:numCache>
                <c:formatCode>General</c:formatCode>
                <c:ptCount val="2"/>
                <c:pt idx="0">
                  <c:v>675</c:v>
                </c:pt>
                <c:pt idx="1">
                  <c:v>188</c:v>
                </c:pt>
              </c:numCache>
            </c:numRef>
          </c:val>
          <c:extLst>
            <c:ext xmlns:c16="http://schemas.microsoft.com/office/drawing/2014/chart" uri="{C3380CC4-5D6E-409C-BE32-E72D297353CC}">
              <c16:uniqueId val="{0000000A-7B1A-4FB4-A8A6-0F5922701928}"/>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 Чи задовольняє Вас рівень професійної та педагогічної майстерності викладача?</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5E-4728-8A0B-AC26796476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5E-4728-8A0B-AC26796476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5E-4728-8A0B-AC26796476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5E-4728-8A0B-AC26796476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5E-4728-8A0B-AC267964767A}"/>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Аркуш1!$C$9:$D$9</c:f>
              <c:numCache>
                <c:formatCode>General</c:formatCode>
                <c:ptCount val="2"/>
                <c:pt idx="0">
                  <c:v>833</c:v>
                </c:pt>
                <c:pt idx="1">
                  <c:v>30</c:v>
                </c:pt>
              </c:numCache>
            </c:numRef>
          </c:val>
          <c:extLst>
            <c:ext xmlns:c16="http://schemas.microsoft.com/office/drawing/2014/chart" uri="{C3380CC4-5D6E-409C-BE32-E72D297353CC}">
              <c16:uniqueId val="{0000000A-3E5E-4728-8A0B-AC267964767A}"/>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оцінювання прозорим і об’єктивним, а критерії оцінювання зрозумілими?</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B8-4E81-BAC1-DE09F6C493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B8-4E81-BAC1-DE09F6C493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B8-4E81-BAC1-DE09F6C493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B8-4E81-BAC1-DE09F6C493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B8-4E81-BAC1-DE09F6C49301}"/>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Аркуш1!$C$10:$D$10</c:f>
              <c:numCache>
                <c:formatCode>General</c:formatCode>
                <c:ptCount val="2"/>
                <c:pt idx="0">
                  <c:v>825</c:v>
                </c:pt>
                <c:pt idx="1">
                  <c:v>38</c:v>
                </c:pt>
              </c:numCache>
            </c:numRef>
          </c:val>
          <c:extLst>
            <c:ext xmlns:c16="http://schemas.microsoft.com/office/drawing/2014/chart" uri="{C3380CC4-5D6E-409C-BE32-E72D297353CC}">
              <c16:uniqueId val="{0000000A-1EB8-4E81-BAC1-DE09F6C49301}"/>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D5-4A61-BEBE-5B2C8F9E8D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D5-4A61-BEBE-5B2C8F9E8D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D5-4A61-BEBE-5B2C8F9E8D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D5-4A61-BEBE-5B2C8F9E8D6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4D5-4A61-BEBE-5B2C8F9E8D6E}"/>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Аркуш1!$E$2:$H$2</c:f>
              <c:strCache>
                <c:ptCount val="4"/>
                <c:pt idx="0">
                  <c:v>відмінно</c:v>
                </c:pt>
                <c:pt idx="1">
                  <c:v>добре</c:v>
                </c:pt>
                <c:pt idx="2">
                  <c:v>задовільно </c:v>
                </c:pt>
                <c:pt idx="3">
                  <c:v>незадовільно</c:v>
                </c:pt>
              </c:strCache>
            </c:strRef>
          </c:cat>
          <c:val>
            <c:numRef>
              <c:f>Аркуш1!$E$3:$H$3</c:f>
              <c:numCache>
                <c:formatCode>General</c:formatCode>
                <c:ptCount val="4"/>
                <c:pt idx="0">
                  <c:v>616</c:v>
                </c:pt>
                <c:pt idx="1">
                  <c:v>186</c:v>
                </c:pt>
                <c:pt idx="2">
                  <c:v>44</c:v>
                </c:pt>
                <c:pt idx="3">
                  <c:v>17</c:v>
                </c:pt>
              </c:numCache>
            </c:numRef>
          </c:val>
          <c:extLst>
            <c:ext xmlns:c16="http://schemas.microsoft.com/office/drawing/2014/chart" uri="{C3380CC4-5D6E-409C-BE32-E72D297353CC}">
              <c16:uniqueId val="{0000000A-A4D5-4A61-BEBE-5B2C8F9E8D6E}"/>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ru-RU" sz="1600" b="1" dirty="0" err="1">
                <a:solidFill>
                  <a:schemeClr val="tx1"/>
                </a:solidFill>
              </a:rPr>
              <a:t>Чи</a:t>
            </a:r>
            <a:r>
              <a:rPr lang="ru-RU" sz="1600" b="1" dirty="0">
                <a:solidFill>
                  <a:schemeClr val="tx1"/>
                </a:solidFill>
              </a:rPr>
              <a:t> </a:t>
            </a:r>
            <a:r>
              <a:rPr lang="ru-RU" sz="1600" b="1" dirty="0" err="1">
                <a:solidFill>
                  <a:schemeClr val="tx1"/>
                </a:solidFill>
              </a:rPr>
              <a:t>отримували</a:t>
            </a:r>
            <a:r>
              <a:rPr lang="ru-RU" sz="1600" b="1" dirty="0">
                <a:solidFill>
                  <a:schemeClr val="tx1"/>
                </a:solidFill>
              </a:rPr>
              <a:t> </a:t>
            </a:r>
            <a:r>
              <a:rPr lang="ru-RU" sz="1600" b="1" dirty="0" err="1">
                <a:solidFill>
                  <a:schemeClr val="tx1"/>
                </a:solidFill>
              </a:rPr>
              <a:t>ви</a:t>
            </a:r>
            <a:r>
              <a:rPr lang="ru-RU" sz="1600" b="1" dirty="0">
                <a:solidFill>
                  <a:schemeClr val="tx1"/>
                </a:solidFill>
              </a:rPr>
              <a:t> </a:t>
            </a:r>
            <a:r>
              <a:rPr lang="ru-RU" sz="1600" b="1" dirty="0" err="1">
                <a:solidFill>
                  <a:schemeClr val="tx1"/>
                </a:solidFill>
              </a:rPr>
              <a:t>регулярний</a:t>
            </a:r>
            <a:r>
              <a:rPr lang="ru-RU" sz="1600" b="1" dirty="0">
                <a:solidFill>
                  <a:schemeClr val="tx1"/>
                </a:solidFill>
              </a:rPr>
              <a:t> та </a:t>
            </a:r>
            <a:r>
              <a:rPr lang="ru-RU" sz="1600" b="1" dirty="0" err="1">
                <a:solidFill>
                  <a:schemeClr val="tx1"/>
                </a:solidFill>
              </a:rPr>
              <a:t>конструктивний</a:t>
            </a:r>
            <a:r>
              <a:rPr lang="ru-RU" sz="1600" b="1" dirty="0">
                <a:solidFill>
                  <a:schemeClr val="tx1"/>
                </a:solidFill>
              </a:rPr>
              <a:t> </a:t>
            </a:r>
            <a:r>
              <a:rPr lang="ru-RU" sz="1600" b="1" dirty="0" err="1">
                <a:solidFill>
                  <a:schemeClr val="tx1"/>
                </a:solidFill>
              </a:rPr>
              <a:t>зворотний</a:t>
            </a:r>
            <a:r>
              <a:rPr lang="ru-RU" sz="1600" b="1" dirty="0">
                <a:solidFill>
                  <a:schemeClr val="tx1"/>
                </a:solidFill>
              </a:rPr>
              <a:t> </a:t>
            </a:r>
            <a:r>
              <a:rPr lang="ru-RU" sz="1600" b="1" dirty="0" err="1">
                <a:solidFill>
                  <a:schemeClr val="tx1"/>
                </a:solidFill>
              </a:rPr>
              <a:t>зв'язок</a:t>
            </a:r>
            <a:r>
              <a:rPr lang="ru-RU" sz="1600" b="1">
                <a:solidFill>
                  <a:schemeClr val="tx1"/>
                </a:solidFill>
              </a:rPr>
              <a:t>?</a:t>
            </a:r>
            <a:endParaRPr lang="uk-UA"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E8-46F4-9D3D-A46058C11B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E8-46F4-9D3D-A46058C11B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AE8-46F4-9D3D-A46058C11B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AE8-46F4-9D3D-A46058C11B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AE8-46F4-9D3D-A46058C11BAB}"/>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Аркуш1!$C$11:$D$11</c:f>
              <c:numCache>
                <c:formatCode>General</c:formatCode>
                <c:ptCount val="2"/>
                <c:pt idx="0">
                  <c:v>831</c:v>
                </c:pt>
                <c:pt idx="1">
                  <c:v>32</c:v>
                </c:pt>
              </c:numCache>
            </c:numRef>
          </c:val>
          <c:extLst>
            <c:ext xmlns:c16="http://schemas.microsoft.com/office/drawing/2014/chart" uri="{C3380CC4-5D6E-409C-BE32-E72D297353CC}">
              <c16:uniqueId val="{0000000A-AAE8-46F4-9D3D-A46058C11BAB}"/>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були ви поінформовані викладачем щодо наслідків недотримання принципів академічної доброчесності?</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D7-4287-B44B-009B000B65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D7-4287-B44B-009B000B6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D7-4287-B44B-009B000B6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D7-4287-B44B-009B000B65A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D7-4287-B44B-009B000B65A8}"/>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Аркуш1!$C$13:$D$13</c:f>
              <c:numCache>
                <c:formatCode>General</c:formatCode>
                <c:ptCount val="2"/>
                <c:pt idx="0">
                  <c:v>813</c:v>
                </c:pt>
                <c:pt idx="1">
                  <c:v>50</c:v>
                </c:pt>
              </c:numCache>
            </c:numRef>
          </c:val>
          <c:extLst>
            <c:ext xmlns:c16="http://schemas.microsoft.com/office/drawing/2014/chart" uri="{C3380CC4-5D6E-409C-BE32-E72D297353CC}">
              <c16:uniqueId val="{0000000A-45D7-4287-B44B-009B000B65A8}"/>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подання матеріалу на лекціях зрозумілим і логічним?</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A6-4884-842A-CB6014215A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A6-4884-842A-CB6014215A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884-842A-CB6014215A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884-842A-CB6014215A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A6-4884-842A-CB6014215A80}"/>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Аркуш1!$C$4:$D$4</c:f>
              <c:numCache>
                <c:formatCode>General</c:formatCode>
                <c:ptCount val="2"/>
                <c:pt idx="0">
                  <c:v>836</c:v>
                </c:pt>
                <c:pt idx="1">
                  <c:v>27</c:v>
                </c:pt>
              </c:numCache>
            </c:numRef>
          </c:val>
          <c:extLst>
            <c:ext xmlns:c16="http://schemas.microsoft.com/office/drawing/2014/chart" uri="{C3380CC4-5D6E-409C-BE32-E72D297353CC}">
              <c16:uniqueId val="{0000000A-A7A6-4884-842A-CB6014215A80}"/>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Кількість опитаних</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109"/>
      </c:pieChart>
      <c:spPr>
        <a:noFill/>
        <a:ln>
          <a:noFill/>
        </a:ln>
        <a:effectLst/>
      </c:spPr>
    </c:plotArea>
    <c:legend>
      <c:legendPos val="b"/>
      <c:layout>
        <c:manualLayout>
          <c:xMode val="edge"/>
          <c:yMode val="edge"/>
          <c:x val="0.34433503481863836"/>
          <c:y val="0.93294332693707405"/>
          <c:w val="0.28916818988451098"/>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Як би Ви оцінили організацію навчання з дисципліни протягом поточного семестру?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9522198007397704"/>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uk-UA" sz="1600" b="1">
                <a:solidFill>
                  <a:schemeClr val="tx1"/>
                </a:solidFill>
              </a:rPr>
              <a:t>Чи було оптимальним співвідношення теорії та практики?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uk-UA"/>
        </a:p>
      </c:txPr>
    </c:title>
    <c:autoTitleDeleted val="0"/>
    <c:pivotFmts>
      <c:pivotFmt>
        <c:idx val="0"/>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dLbl>
          <c:idx val="0"/>
          <c:layout>
            <c:manualLayout>
              <c:x val="6.7155147273257498E-2"/>
              <c:y val="4.7619047619047589E-3"/>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38288803643132"/>
                  <c:h val="6.3242344706911632E-2"/>
                </c:manualLayout>
              </c15:layout>
            </c:ext>
          </c:extLst>
        </c:dLbl>
      </c:pivotFmt>
      <c:pivotFmt>
        <c:idx val="3"/>
        <c:spPr>
          <a:solidFill>
            <a:schemeClr val="accent1"/>
          </a:solidFill>
          <a:ln w="19050">
            <a:solidFill>
              <a:schemeClr val="lt1"/>
            </a:solidFill>
          </a:ln>
          <a:effectLst/>
        </c:spPr>
        <c:dLbl>
          <c:idx val="0"/>
          <c:layout>
            <c:manualLayout>
              <c:x val="6.5120065120065115E-2"/>
              <c:y val="-9.5238095238095358E-2"/>
            </c:manualLayout>
          </c:layout>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s>
    <c:plotArea>
      <c:layout/>
      <c:pieChart>
        <c:varyColors val="1"/>
        <c:ser>
          <c:idx val="0"/>
          <c:order val="0"/>
          <c:tx>
            <c:v>Підсумок</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4D-414C-8680-2E0BF0E820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4D-414C-8680-2E0BF0E820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4D-414C-8680-2E0BF0E820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4D-414C-8680-2E0BF0E820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4D-414C-8680-2E0BF0E82092}"/>
              </c:ext>
            </c:extLst>
          </c:dPt>
          <c:dLbls>
            <c:numFmt formatCode="0.00%" sourceLinked="0"/>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Аркуш1!$C$1:$D$1</c:f>
              <c:strCache>
                <c:ptCount val="2"/>
                <c:pt idx="0">
                  <c:v>Так</c:v>
                </c:pt>
                <c:pt idx="1">
                  <c:v>Ні</c:v>
                </c:pt>
              </c:strCache>
            </c:strRef>
          </c:cat>
          <c:val>
            <c:numRef>
              <c:f>Аркуш1!$C$5:$D$5</c:f>
              <c:numCache>
                <c:formatCode>General</c:formatCode>
                <c:ptCount val="2"/>
                <c:pt idx="0">
                  <c:v>841</c:v>
                </c:pt>
                <c:pt idx="1">
                  <c:v>22</c:v>
                </c:pt>
              </c:numCache>
            </c:numRef>
          </c:val>
          <c:extLst>
            <c:ext xmlns:c16="http://schemas.microsoft.com/office/drawing/2014/chart" uri="{C3380CC4-5D6E-409C-BE32-E72D297353CC}">
              <c16:uniqueId val="{0000000A-364D-414C-8680-2E0BF0E82092}"/>
            </c:ext>
          </c:extLst>
        </c:ser>
        <c:dLbls>
          <c:dLblPos val="bestFit"/>
          <c:showLegendKey val="0"/>
          <c:showVal val="1"/>
          <c:showCatName val="0"/>
          <c:showSerName val="0"/>
          <c:showPercent val="0"/>
          <c:showBubbleSize val="0"/>
          <c:showLeaderLines val="0"/>
        </c:dLbls>
        <c:firstSliceAng val="109"/>
      </c:pieChart>
      <c:spPr>
        <a:noFill/>
        <a:ln>
          <a:noFill/>
        </a:ln>
        <a:effectLst/>
      </c:spPr>
    </c:plotArea>
    <c:legend>
      <c:legendPos val="b"/>
      <c:layout>
        <c:manualLayout>
          <c:xMode val="edge"/>
          <c:yMode val="edge"/>
          <c:x val="0.27502185033718579"/>
          <c:y val="0.92664080592867082"/>
          <c:w val="0.48692783861527844"/>
          <c:h val="4.81491100377158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B5AEF-6823-4A08-B8D4-2292F56ACCDB}" type="datetimeFigureOut">
              <a:rPr lang="uk-UA" smtClean="0"/>
              <a:t>11.02.2026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62093-5FA9-41F9-A92A-E768B3395DFC}" type="slidenum">
              <a:rPr lang="uk-UA" smtClean="0"/>
              <a:t>‹№›</a:t>
            </a:fld>
            <a:endParaRPr lang="uk-UA"/>
          </a:p>
        </p:txBody>
      </p:sp>
    </p:spTree>
    <p:extLst>
      <p:ext uri="{BB962C8B-B14F-4D97-AF65-F5344CB8AC3E}">
        <p14:creationId xmlns:p14="http://schemas.microsoft.com/office/powerpoint/2010/main" val="135948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9F34E120-3DEE-4F71-A295-0D05B9AFF953}" type="slidenum">
              <a:rPr lang="ru-UA" smtClean="0"/>
              <a:t>1</a:t>
            </a:fld>
            <a:endParaRPr lang="ru-UA"/>
          </a:p>
        </p:txBody>
      </p:sp>
    </p:spTree>
    <p:extLst>
      <p:ext uri="{BB962C8B-B14F-4D97-AF65-F5344CB8AC3E}">
        <p14:creationId xmlns:p14="http://schemas.microsoft.com/office/powerpoint/2010/main" val="74696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C00272-E76B-41EF-8F64-8720900C6F27}"/>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F6D4A8-ADEC-472E-B0AD-C738268C6F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0D7934A-37B0-425C-AE3B-17C71438DC31}"/>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169D70A9-88D9-43D6-9350-01231D259D3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74C3C9B-5CA8-424B-89A4-1B74EC3EE93B}"/>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181650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3B899D-1F2A-404D-BDE3-278ECD43A5E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AD8F5E64-B27D-476C-800C-0707A1E651A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04BBCC7-6C95-48A6-9544-573CC26F539B}"/>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4F9C1F2F-BCF5-467D-871F-0F75280CEB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87FB546-3966-4299-871E-474E05A4B791}"/>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406896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493E1D61-4D27-4822-B29E-99B9C3A3AFD7}"/>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627FBC3-E202-4171-B5F2-577419003570}"/>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BE31DEF-8AA2-47BF-8B10-5472425FEAA2}"/>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AA17CE73-83B7-41C5-9BDC-7F6EFF68731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9C5DA10-3FF3-4F24-8B6F-1AC05277B9D5}"/>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15556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759B3-7214-4123-817A-8C6EEFA835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83EEB27-2B37-42E9-BB08-82C714CEBF8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94B7F8C-FD78-4B31-83E3-D8DF36F1377D}"/>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93B06789-2E60-4CDA-B6C9-CD2294B1D1D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B4ADFAD-FB7D-4A69-AF71-7F9C79C5E7D3}"/>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67029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8D7ED-5D58-444B-80BE-C1FAEAB95E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D66DCE6-BC04-4E7B-9525-DD672D0C5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32E9C2D-A2C0-484B-B55D-6402E1839636}"/>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82CB21B5-5701-4BBB-B089-C0D6D9CD5A6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27B370C-0EB0-43B5-9F04-F15A8C277D26}"/>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19705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E0DE41-A119-4215-AB12-6A2D36CC593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9BC69DD-2A9C-4F50-819B-1BA9D6C45C89}"/>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5BF66E20-54AC-4BCF-8DC6-94F4BE90D18B}"/>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ECD77A17-5046-493A-BDB5-19DD9DDA2DCE}"/>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6" name="Місце для нижнього колонтитула 5">
            <a:extLst>
              <a:ext uri="{FF2B5EF4-FFF2-40B4-BE49-F238E27FC236}">
                <a16:creationId xmlns:a16="http://schemas.microsoft.com/office/drawing/2014/main" id="{B17D94F1-B952-4EBD-B670-FD409BBFB2C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35AE712-8533-4715-95E8-7FF18AF8CAC9}"/>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20892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3021AA-AD55-4389-BC1C-288D94807ED0}"/>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92856C0-3307-4F16-A565-07D4FC214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91078B08-4C1D-4E6C-B898-8597E4DA474B}"/>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86DDD5A6-5CF6-4E86-80D9-87A90D1CA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A7030042-D0D2-4452-8F88-DB6338C536B9}"/>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5D4DF40-9867-4B0E-9434-B7F22C80881C}"/>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8" name="Місце для нижнього колонтитула 7">
            <a:extLst>
              <a:ext uri="{FF2B5EF4-FFF2-40B4-BE49-F238E27FC236}">
                <a16:creationId xmlns:a16="http://schemas.microsoft.com/office/drawing/2014/main" id="{0AA53228-8739-4BDD-8DA3-113C12F0B397}"/>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590057A-A0FE-4187-8AA1-B3EFA4E39C49}"/>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198861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74550C-9EAB-45EC-9593-D7972674927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A8AD294F-87F2-4320-9CB3-00FE33DAB311}"/>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4" name="Місце для нижнього колонтитула 3">
            <a:extLst>
              <a:ext uri="{FF2B5EF4-FFF2-40B4-BE49-F238E27FC236}">
                <a16:creationId xmlns:a16="http://schemas.microsoft.com/office/drawing/2014/main" id="{C7E5F5B5-AFF0-4004-BB42-FA86ADEBCD3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4845D186-4CA8-45B8-A1FC-ADB52440A1F1}"/>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380910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E2037F7B-18AF-4CDE-90C7-98318679A77F}"/>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3" name="Місце для нижнього колонтитула 2">
            <a:extLst>
              <a:ext uri="{FF2B5EF4-FFF2-40B4-BE49-F238E27FC236}">
                <a16:creationId xmlns:a16="http://schemas.microsoft.com/office/drawing/2014/main" id="{5CFD8387-FFCB-415F-90E6-6A3EEBA7DA8D}"/>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4BDB2D65-79AF-4CC5-BDCB-BB1924AFCAD9}"/>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21657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D8F849-25D6-4ED7-AB05-D804761E621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EF68868-B02D-4F82-998B-6F9F8F75F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9A1E07E0-4C26-4CFA-8641-1143E6632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C935E18C-ECD3-418F-93F4-D6F9FD48E19B}"/>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6" name="Місце для нижнього колонтитула 5">
            <a:extLst>
              <a:ext uri="{FF2B5EF4-FFF2-40B4-BE49-F238E27FC236}">
                <a16:creationId xmlns:a16="http://schemas.microsoft.com/office/drawing/2014/main" id="{EEC926E8-A605-4B64-9CA2-A76C26F0EEB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006B83F-F1D3-42F3-9CDC-39072F084913}"/>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127143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E0CFB-717E-4462-9809-CBBE6B0EDC8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0B8AAA56-C84D-42C5-AD20-243A47374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98FF68E-8DD2-4431-B51C-5E99996C8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1724376-D5C7-4DD8-B00A-76D8CB50581A}"/>
              </a:ext>
            </a:extLst>
          </p:cNvPr>
          <p:cNvSpPr>
            <a:spLocks noGrp="1"/>
          </p:cNvSpPr>
          <p:nvPr>
            <p:ph type="dt" sz="half" idx="10"/>
          </p:nvPr>
        </p:nvSpPr>
        <p:spPr/>
        <p:txBody>
          <a:bodyPr/>
          <a:lstStyle/>
          <a:p>
            <a:fld id="{744CCC3F-C81D-46B4-A651-F040C46896F7}" type="datetimeFigureOut">
              <a:rPr lang="uk-UA" smtClean="0"/>
              <a:t>11.02.2026</a:t>
            </a:fld>
            <a:endParaRPr lang="uk-UA"/>
          </a:p>
        </p:txBody>
      </p:sp>
      <p:sp>
        <p:nvSpPr>
          <p:cNvPr id="6" name="Місце для нижнього колонтитула 5">
            <a:extLst>
              <a:ext uri="{FF2B5EF4-FFF2-40B4-BE49-F238E27FC236}">
                <a16:creationId xmlns:a16="http://schemas.microsoft.com/office/drawing/2014/main" id="{72A826FD-DCD4-48AC-81DC-FB8F6DD168E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AED941A-764B-4AB4-A140-ACB466CA8250}"/>
              </a:ext>
            </a:extLst>
          </p:cNvPr>
          <p:cNvSpPr>
            <a:spLocks noGrp="1"/>
          </p:cNvSpPr>
          <p:nvPr>
            <p:ph type="sldNum" sz="quarter" idx="12"/>
          </p:nvPr>
        </p:nvSpPr>
        <p:spPr/>
        <p:txBody>
          <a:bodyPr/>
          <a:lstStyle/>
          <a:p>
            <a:fld id="{D8F2C726-1ED0-4E4D-ABD6-786A77867052}" type="slidenum">
              <a:rPr lang="uk-UA" smtClean="0"/>
              <a:t>‹№›</a:t>
            </a:fld>
            <a:endParaRPr lang="uk-UA"/>
          </a:p>
        </p:txBody>
      </p:sp>
    </p:spTree>
    <p:extLst>
      <p:ext uri="{BB962C8B-B14F-4D97-AF65-F5344CB8AC3E}">
        <p14:creationId xmlns:p14="http://schemas.microsoft.com/office/powerpoint/2010/main" val="42769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9052707-AFD3-486C-8368-D9115CCA1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CBF9677-E9A7-464A-BDE3-17BB955A0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DF1063B-DB1B-4DF4-9272-2D2BCC20C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CCC3F-C81D-46B4-A651-F040C46896F7}" type="datetimeFigureOut">
              <a:rPr lang="uk-UA" smtClean="0"/>
              <a:t>11.02.2026</a:t>
            </a:fld>
            <a:endParaRPr lang="uk-UA"/>
          </a:p>
        </p:txBody>
      </p:sp>
      <p:sp>
        <p:nvSpPr>
          <p:cNvPr id="5" name="Місце для нижнього колонтитула 4">
            <a:extLst>
              <a:ext uri="{FF2B5EF4-FFF2-40B4-BE49-F238E27FC236}">
                <a16:creationId xmlns:a16="http://schemas.microsoft.com/office/drawing/2014/main" id="{E8ED85D5-44D5-48DD-95CA-ACC7FBFE9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B6925EC-5146-43E6-A290-539F28306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2C726-1ED0-4E4D-ABD6-786A77867052}" type="slidenum">
              <a:rPr lang="uk-UA" smtClean="0"/>
              <a:t>‹№›</a:t>
            </a:fld>
            <a:endParaRPr lang="uk-UA"/>
          </a:p>
        </p:txBody>
      </p:sp>
    </p:spTree>
    <p:extLst>
      <p:ext uri="{BB962C8B-B14F-4D97-AF65-F5344CB8AC3E}">
        <p14:creationId xmlns:p14="http://schemas.microsoft.com/office/powerpoint/2010/main" val="91254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0">
            <a:extLst>
              <a:ext uri="{FF2B5EF4-FFF2-40B4-BE49-F238E27FC236}">
                <a16:creationId xmlns:a16="http://schemas.microsoft.com/office/drawing/2014/main" id="{DC65C607-AE32-E407-EA8C-F8517449409E}"/>
              </a:ext>
            </a:extLst>
          </p:cNvPr>
          <p:cNvSpPr txBox="1">
            <a:spLocks/>
          </p:cNvSpPr>
          <p:nvPr/>
        </p:nvSpPr>
        <p:spPr>
          <a:xfrm>
            <a:off x="3772273" y="79102"/>
            <a:ext cx="8297807" cy="13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0166B3"/>
                </a:solidFill>
                <a:latin typeface="Minion Pro SmBd" panose="02040603060201020203" pitchFamily="18" charset="0"/>
                <a:cs typeface="Arial" panose="020B0604020202020204" pitchFamily="34" charset="0"/>
              </a:rPr>
              <a:t>НАЦІОНАЛЬНИЙ УНІВЕРСИТЕТ БІОРЕСУРСІВ </a:t>
            </a:r>
            <a:br>
              <a:rPr lang="ru-RU" sz="2800" dirty="0">
                <a:solidFill>
                  <a:srgbClr val="0166B3"/>
                </a:solidFill>
                <a:latin typeface="Minion Pro SmBd" panose="02040603060201020203" pitchFamily="18" charset="0"/>
                <a:cs typeface="Arial" panose="020B0604020202020204" pitchFamily="34" charset="0"/>
              </a:rPr>
            </a:br>
            <a:r>
              <a:rPr lang="ru-RU" sz="2800" dirty="0">
                <a:solidFill>
                  <a:srgbClr val="0166B3"/>
                </a:solidFill>
                <a:latin typeface="Minion Pro SmBd" panose="02040603060201020203" pitchFamily="18" charset="0"/>
                <a:cs typeface="Arial" panose="020B0604020202020204" pitchFamily="34" charset="0"/>
              </a:rPr>
              <a:t>І ПРИРОДОКОРИСТУВАННЯ УКРАЇНИ</a:t>
            </a:r>
            <a:endParaRPr lang="uk-UA" sz="2800" dirty="0">
              <a:solidFill>
                <a:srgbClr val="0166B3"/>
              </a:solidFill>
              <a:latin typeface="Minion Pro SmBd" panose="02040603060201020203" pitchFamily="18" charset="0"/>
              <a:cs typeface="Arial" panose="020B0604020202020204" pitchFamily="34" charset="0"/>
            </a:endParaRPr>
          </a:p>
        </p:txBody>
      </p:sp>
      <p:sp>
        <p:nvSpPr>
          <p:cNvPr id="9" name="Заголовок 1">
            <a:extLst>
              <a:ext uri="{FF2B5EF4-FFF2-40B4-BE49-F238E27FC236}">
                <a16:creationId xmlns:a16="http://schemas.microsoft.com/office/drawing/2014/main" id="{CB9CE909-26FE-0D58-F6E0-B52469306045}"/>
              </a:ext>
            </a:extLst>
          </p:cNvPr>
          <p:cNvSpPr>
            <a:spLocks noGrp="1"/>
          </p:cNvSpPr>
          <p:nvPr>
            <p:ph type="ctrTitle"/>
          </p:nvPr>
        </p:nvSpPr>
        <p:spPr>
          <a:xfrm>
            <a:off x="3501253" y="3246255"/>
            <a:ext cx="8568823" cy="2165607"/>
          </a:xfrm>
        </p:spPr>
        <p:txBody>
          <a:bodyPr>
            <a:noAutofit/>
          </a:bodyPr>
          <a:lstStyle/>
          <a:p>
            <a:br>
              <a:rPr lang="ru-RU" sz="4000" dirty="0"/>
            </a:br>
            <a:br>
              <a:rPr lang="ru-RU" sz="4000" dirty="0"/>
            </a:br>
            <a:r>
              <a:rPr lang="ru-RU" sz="4000" b="1" dirty="0" err="1">
                <a:solidFill>
                  <a:srgbClr val="002060"/>
                </a:solidFill>
                <a:latin typeface="Arial" panose="020B0604020202020204" pitchFamily="34" charset="0"/>
                <a:cs typeface="Arial" panose="020B0604020202020204" pitchFamily="34" charset="0"/>
              </a:rPr>
              <a:t>Результати</a:t>
            </a:r>
            <a:r>
              <a:rPr lang="ru-RU" sz="4000" b="1" dirty="0">
                <a:solidFill>
                  <a:srgbClr val="002060"/>
                </a:solidFill>
                <a:latin typeface="Arial" panose="020B0604020202020204" pitchFamily="34" charset="0"/>
                <a:cs typeface="Arial" panose="020B0604020202020204" pitchFamily="34" charset="0"/>
              </a:rPr>
              <a:t> </a:t>
            </a:r>
            <a:r>
              <a:rPr lang="ru-RU" sz="4000" b="1" dirty="0" err="1">
                <a:solidFill>
                  <a:srgbClr val="002060"/>
                </a:solidFill>
                <a:latin typeface="Arial" panose="020B0604020202020204" pitchFamily="34" charset="0"/>
                <a:cs typeface="Arial" panose="020B0604020202020204" pitchFamily="34" charset="0"/>
              </a:rPr>
              <a:t>анкетувань</a:t>
            </a:r>
            <a:r>
              <a:rPr lang="ru-RU" sz="4000" b="1" dirty="0">
                <a:solidFill>
                  <a:srgbClr val="002060"/>
                </a:solidFill>
                <a:latin typeface="Arial" panose="020B0604020202020204" pitchFamily="34" charset="0"/>
                <a:cs typeface="Arial" panose="020B0604020202020204" pitchFamily="34" charset="0"/>
              </a:rPr>
              <a:t> </a:t>
            </a:r>
            <a:br>
              <a:rPr lang="ru-RU" sz="4000" b="1" dirty="0">
                <a:solidFill>
                  <a:srgbClr val="002060"/>
                </a:solidFill>
                <a:latin typeface="Arial" panose="020B0604020202020204" pitchFamily="34" charset="0"/>
                <a:cs typeface="Arial" panose="020B0604020202020204" pitchFamily="34" charset="0"/>
              </a:rPr>
            </a:br>
            <a:r>
              <a:rPr lang="ru-RU" sz="4000" b="1" dirty="0">
                <a:solidFill>
                  <a:srgbClr val="002060"/>
                </a:solidFill>
                <a:latin typeface="Arial" panose="020B0604020202020204" pitchFamily="34" charset="0"/>
                <a:cs typeface="Arial" panose="020B0604020202020204" pitchFamily="34" charset="0"/>
              </a:rPr>
              <a:t>за результатами </a:t>
            </a:r>
            <a:r>
              <a:rPr lang="ru-RU" sz="4000" b="1" dirty="0" err="1">
                <a:solidFill>
                  <a:srgbClr val="002060"/>
                </a:solidFill>
                <a:latin typeface="Arial" panose="020B0604020202020204" pitchFamily="34" charset="0"/>
                <a:cs typeface="Arial" panose="020B0604020202020204" pitchFamily="34" charset="0"/>
              </a:rPr>
              <a:t>екзаменаційної</a:t>
            </a:r>
            <a:r>
              <a:rPr lang="ru-RU" sz="4000" b="1" dirty="0">
                <a:solidFill>
                  <a:srgbClr val="002060"/>
                </a:solidFill>
                <a:latin typeface="Arial" panose="020B0604020202020204" pitchFamily="34" charset="0"/>
                <a:cs typeface="Arial" panose="020B0604020202020204" pitchFamily="34" charset="0"/>
              </a:rPr>
              <a:t> </a:t>
            </a:r>
            <a:r>
              <a:rPr lang="ru-RU" sz="4000" b="1" dirty="0" err="1">
                <a:solidFill>
                  <a:srgbClr val="002060"/>
                </a:solidFill>
                <a:latin typeface="Arial" panose="020B0604020202020204" pitchFamily="34" charset="0"/>
                <a:cs typeface="Arial" panose="020B0604020202020204" pitchFamily="34" charset="0"/>
              </a:rPr>
              <a:t>сесії</a:t>
            </a:r>
            <a:r>
              <a:rPr lang="ru-RU" sz="4000" b="1" dirty="0">
                <a:solidFill>
                  <a:srgbClr val="002060"/>
                </a:solidFill>
                <a:latin typeface="Arial" panose="020B0604020202020204" pitchFamily="34" charset="0"/>
                <a:cs typeface="Arial" panose="020B0604020202020204" pitchFamily="34" charset="0"/>
              </a:rPr>
              <a:t> (2025)</a:t>
            </a:r>
            <a:br>
              <a:rPr lang="ru-RU" sz="4000" b="1" dirty="0">
                <a:solidFill>
                  <a:srgbClr val="002060"/>
                </a:solidFill>
                <a:latin typeface="Arial" panose="020B0604020202020204" pitchFamily="34" charset="0"/>
                <a:cs typeface="Arial" panose="020B0604020202020204" pitchFamily="34" charset="0"/>
              </a:rPr>
            </a:br>
            <a:r>
              <a:rPr lang="ru-RU" sz="3600" b="1" dirty="0" err="1">
                <a:solidFill>
                  <a:srgbClr val="002060"/>
                </a:solidFill>
                <a:latin typeface="Arial" panose="020B0604020202020204" pitchFamily="34" charset="0"/>
                <a:cs typeface="Arial" panose="020B0604020202020204" pitchFamily="34" charset="0"/>
              </a:rPr>
              <a:t>Навчально-науковий</a:t>
            </a:r>
            <a:r>
              <a:rPr lang="ru-RU" sz="3600" b="1" dirty="0">
                <a:solidFill>
                  <a:srgbClr val="002060"/>
                </a:solidFill>
                <a:latin typeface="Arial" panose="020B0604020202020204" pitchFamily="34" charset="0"/>
                <a:cs typeface="Arial" panose="020B0604020202020204" pitchFamily="34" charset="0"/>
              </a:rPr>
              <a:t> </a:t>
            </a:r>
            <a:r>
              <a:rPr lang="ru-RU" sz="3600" b="1" dirty="0" err="1">
                <a:solidFill>
                  <a:srgbClr val="002060"/>
                </a:solidFill>
                <a:latin typeface="Arial" panose="020B0604020202020204" pitchFamily="34" charset="0"/>
                <a:cs typeface="Arial" panose="020B0604020202020204" pitchFamily="34" charset="0"/>
              </a:rPr>
              <a:t>інститут</a:t>
            </a:r>
            <a:r>
              <a:rPr lang="ru-RU" sz="3600" b="1" dirty="0">
                <a:solidFill>
                  <a:srgbClr val="002060"/>
                </a:solidFill>
                <a:latin typeface="Arial" panose="020B0604020202020204" pitchFamily="34" charset="0"/>
                <a:cs typeface="Arial" panose="020B0604020202020204" pitchFamily="34" charset="0"/>
              </a:rPr>
              <a:t> </a:t>
            </a:r>
            <a:r>
              <a:rPr lang="ru-RU" sz="3600" b="1" dirty="0" err="1">
                <a:solidFill>
                  <a:srgbClr val="002060"/>
                </a:solidFill>
                <a:latin typeface="Arial" panose="020B0604020202020204" pitchFamily="34" charset="0"/>
                <a:cs typeface="Arial" panose="020B0604020202020204" pitchFamily="34" charset="0"/>
              </a:rPr>
              <a:t>лісового</a:t>
            </a:r>
            <a:r>
              <a:rPr lang="ru-RU" sz="3600" b="1" dirty="0">
                <a:solidFill>
                  <a:srgbClr val="002060"/>
                </a:solidFill>
                <a:latin typeface="Arial" panose="020B0604020202020204" pitchFamily="34" charset="0"/>
                <a:cs typeface="Arial" panose="020B0604020202020204" pitchFamily="34" charset="0"/>
              </a:rPr>
              <a:t> і садово-паркового </a:t>
            </a:r>
            <a:r>
              <a:rPr lang="ru-RU" sz="3600" b="1" dirty="0" err="1">
                <a:solidFill>
                  <a:srgbClr val="002060"/>
                </a:solidFill>
                <a:latin typeface="Arial" panose="020B0604020202020204" pitchFamily="34" charset="0"/>
                <a:cs typeface="Arial" panose="020B0604020202020204" pitchFamily="34" charset="0"/>
              </a:rPr>
              <a:t>господарства</a:t>
            </a:r>
            <a:br>
              <a:rPr lang="ru-RU" sz="3600" b="1" dirty="0">
                <a:solidFill>
                  <a:srgbClr val="002060"/>
                </a:solidFill>
                <a:latin typeface="Arial" panose="020B0604020202020204" pitchFamily="34" charset="0"/>
                <a:cs typeface="Arial" panose="020B0604020202020204" pitchFamily="34" charset="0"/>
              </a:rPr>
            </a:br>
            <a:endParaRPr lang="ru-RU" sz="3200" b="1" dirty="0">
              <a:solidFill>
                <a:srgbClr val="002060"/>
              </a:solidFill>
              <a:latin typeface="Minion Pro SmBd" panose="02040603060201020203" pitchFamily="18" charset="0"/>
              <a:cs typeface="Arial" panose="020B0604020202020204" pitchFamily="34" charset="0"/>
            </a:endParaRPr>
          </a:p>
        </p:txBody>
      </p:sp>
      <p:sp>
        <p:nvSpPr>
          <p:cNvPr id="4" name="TextBox 3">
            <a:extLst>
              <a:ext uri="{FF2B5EF4-FFF2-40B4-BE49-F238E27FC236}">
                <a16:creationId xmlns:a16="http://schemas.microsoft.com/office/drawing/2014/main" id="{0319213B-5946-546F-99E2-27FDE61EC3B2}"/>
              </a:ext>
            </a:extLst>
          </p:cNvPr>
          <p:cNvSpPr txBox="1"/>
          <p:nvPr/>
        </p:nvSpPr>
        <p:spPr>
          <a:xfrm>
            <a:off x="3772269" y="6175989"/>
            <a:ext cx="8297807" cy="369332"/>
          </a:xfrm>
          <a:prstGeom prst="rect">
            <a:avLst/>
          </a:prstGeom>
          <a:noFill/>
        </p:spPr>
        <p:txBody>
          <a:bodyPr wrap="square">
            <a:spAutoFit/>
          </a:bodyPr>
          <a:lstStyle/>
          <a:p>
            <a:pPr algn="l"/>
            <a:r>
              <a:rPr lang="uk-UA" dirty="0">
                <a:solidFill>
                  <a:srgbClr val="0166B3"/>
                </a:solidFill>
                <a:latin typeface="Minion Pro Med" panose="02040503050201020203" pitchFamily="18" charset="0"/>
              </a:rPr>
              <a:t>Київ 202</a:t>
            </a:r>
            <a:r>
              <a:rPr lang="en-US" dirty="0">
                <a:solidFill>
                  <a:srgbClr val="0166B3"/>
                </a:solidFill>
                <a:latin typeface="Minion Pro Med" panose="02040503050201020203" pitchFamily="18" charset="0"/>
              </a:rPr>
              <a:t>6</a:t>
            </a:r>
            <a:endParaRPr lang="ru-RU" sz="1800" dirty="0">
              <a:solidFill>
                <a:srgbClr val="0166B3"/>
              </a:solidFill>
              <a:latin typeface="Minion Pro Med" panose="02040503050201020203" pitchFamily="18" charset="0"/>
            </a:endParaRPr>
          </a:p>
        </p:txBody>
      </p:sp>
      <p:pic>
        <p:nvPicPr>
          <p:cNvPr id="7" name="Рисунок 6">
            <a:extLst>
              <a:ext uri="{FF2B5EF4-FFF2-40B4-BE49-F238E27FC236}">
                <a16:creationId xmlns:a16="http://schemas.microsoft.com/office/drawing/2014/main" id="{6B050F3B-A90D-74E6-AF97-9A283D8CA863}"/>
              </a:ext>
            </a:extLst>
          </p:cNvPr>
          <p:cNvPicPr>
            <a:picLocks noChangeAspect="1"/>
          </p:cNvPicPr>
          <p:nvPr/>
        </p:nvPicPr>
        <p:blipFill rotWithShape="1">
          <a:blip r:embed="rId3"/>
          <a:srcRect l="25242" t="8226" r="51617" b="4185"/>
          <a:stretch/>
        </p:blipFill>
        <p:spPr>
          <a:xfrm>
            <a:off x="0" y="0"/>
            <a:ext cx="3225421" cy="6867024"/>
          </a:xfrm>
          <a:prstGeom prst="rect">
            <a:avLst/>
          </a:prstGeom>
        </p:spPr>
      </p:pic>
    </p:spTree>
    <p:extLst>
      <p:ext uri="{BB962C8B-B14F-4D97-AF65-F5344CB8AC3E}">
        <p14:creationId xmlns:p14="http://schemas.microsoft.com/office/powerpoint/2010/main" val="230925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D47C-7D19-7D34-61A7-D26AB0E74F88}"/>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D21B1458-34D9-1B52-7E40-69761E8E5420}"/>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2183CBF3-6EE2-591F-8A17-112B2E168F19}"/>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C00CFDD9-D8A9-17D8-1243-29435520B443}"/>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80145CB7-E3D8-2A11-7294-631E1D3DD3C0}"/>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іаграма 6">
            <a:extLst>
              <a:ext uri="{FF2B5EF4-FFF2-40B4-BE49-F238E27FC236}">
                <a16:creationId xmlns:a16="http://schemas.microsoft.com/office/drawing/2014/main" id="{DC18AA9F-7F4E-60EE-573A-F96E2B8D3DB7}"/>
              </a:ext>
            </a:extLst>
          </p:cNvPr>
          <p:cNvGraphicFramePr>
            <a:graphicFrameLocks/>
          </p:cNvGraphicFramePr>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9977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E23A-A52B-5737-0DB8-B92DB1CB0E84}"/>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46EBDAF7-27BB-90C3-820E-CB8211A54A40}"/>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9BA3043E-1CD2-5570-3A19-907B2393949B}"/>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AA8466B3-1EBB-C860-21D6-7C4A9E9589A6}"/>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91852B6F-2DC6-3F18-CE58-46ADA36E2BCE}"/>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Діаграма 4">
            <a:extLst>
              <a:ext uri="{FF2B5EF4-FFF2-40B4-BE49-F238E27FC236}">
                <a16:creationId xmlns:a16="http://schemas.microsoft.com/office/drawing/2014/main" id="{DC18AA9F-7F4E-60EE-573A-F96E2B8D3DB7}"/>
              </a:ext>
            </a:extLst>
          </p:cNvPr>
          <p:cNvGraphicFramePr>
            <a:graphicFrameLocks/>
          </p:cNvGraphicFramePr>
          <p:nvPr>
            <p:extLst>
              <p:ext uri="{D42A27DB-BD31-4B8C-83A1-F6EECF244321}">
                <p14:modId xmlns:p14="http://schemas.microsoft.com/office/powerpoint/2010/main" val="134388955"/>
              </p:ext>
            </p:extLst>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585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1503-0912-B6FD-6211-6BCB3D596E84}"/>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CD118AA2-114A-6D29-D3F5-18F803B4D193}"/>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D3BE44CB-E971-AF07-EC77-CA451C8DCFB8}"/>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35D7A250-888B-91EF-2576-BFAD06FAFC1C}"/>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7DAA87A3-2F0A-9788-C311-CBC468C39485}"/>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іаграма 6">
            <a:extLst>
              <a:ext uri="{FF2B5EF4-FFF2-40B4-BE49-F238E27FC236}">
                <a16:creationId xmlns:a16="http://schemas.microsoft.com/office/drawing/2014/main" id="{DC18AA9F-7F4E-60EE-573A-F96E2B8D3DB7}"/>
              </a:ext>
            </a:extLst>
          </p:cNvPr>
          <p:cNvGraphicFramePr>
            <a:graphicFrameLocks/>
          </p:cNvGraphicFramePr>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3441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EA043-8C6C-4239-A3D6-7FBF9FD36A1A}"/>
              </a:ext>
            </a:extLst>
          </p:cNvPr>
          <p:cNvSpPr>
            <a:spLocks noGrp="1"/>
          </p:cNvSpPr>
          <p:nvPr>
            <p:ph type="title"/>
          </p:nvPr>
        </p:nvSpPr>
        <p:spPr>
          <a:xfrm>
            <a:off x="838200" y="365125"/>
            <a:ext cx="10515600" cy="1006475"/>
          </a:xfrm>
        </p:spPr>
        <p:txBody>
          <a:bodyPr>
            <a:normAutofit/>
          </a:bodyPr>
          <a:lstStyle/>
          <a:p>
            <a:pPr algn="ctr"/>
            <a:r>
              <a:rPr lang="ru-RU" sz="2800" b="1" u="none" strike="noStrike" dirty="0">
                <a:solidFill>
                  <a:schemeClr val="accent1">
                    <a:lumMod val="50000"/>
                  </a:schemeClr>
                </a:solidFill>
                <a:effectLst/>
                <a:latin typeface="Arial" panose="020B0604020202020204" pitchFamily="34" charset="0"/>
                <a:cs typeface="Arial" panose="020B0604020202020204" pitchFamily="34" charset="0"/>
              </a:rPr>
              <a:t>Просимо </a:t>
            </a:r>
            <a:r>
              <a:rPr lang="ru-RU" sz="2800" b="1" u="none" strike="noStrike" dirty="0" err="1">
                <a:solidFill>
                  <a:schemeClr val="accent1">
                    <a:lumMod val="50000"/>
                  </a:schemeClr>
                </a:solidFill>
                <a:effectLst/>
                <a:latin typeface="Arial" panose="020B0604020202020204" pitchFamily="34" charset="0"/>
                <a:cs typeface="Arial" panose="020B0604020202020204" pitchFamily="34" charset="0"/>
              </a:rPr>
              <a:t>написати</a:t>
            </a:r>
            <a:r>
              <a:rPr lang="ru-RU" sz="2800" b="1"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2800" b="1" u="none" strike="noStrike" dirty="0" err="1">
                <a:solidFill>
                  <a:schemeClr val="accent1">
                    <a:lumMod val="50000"/>
                  </a:schemeClr>
                </a:solidFill>
                <a:effectLst/>
                <a:latin typeface="Arial" panose="020B0604020202020204" pitchFamily="34" charset="0"/>
                <a:cs typeface="Arial" panose="020B0604020202020204" pitchFamily="34" charset="0"/>
              </a:rPr>
              <a:t>Ваші</a:t>
            </a:r>
            <a:r>
              <a:rPr lang="ru-RU" sz="2800" b="1"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2800" b="1" u="none" strike="noStrike" dirty="0" err="1">
                <a:solidFill>
                  <a:schemeClr val="accent1">
                    <a:lumMod val="50000"/>
                  </a:schemeClr>
                </a:solidFill>
                <a:effectLst/>
                <a:latin typeface="Arial" panose="020B0604020202020204" pitchFamily="34" charset="0"/>
                <a:cs typeface="Arial" panose="020B0604020202020204" pitchFamily="34" charset="0"/>
              </a:rPr>
              <a:t>побажання</a:t>
            </a:r>
            <a:r>
              <a:rPr lang="ru-RU" sz="2800" b="1"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2800" b="1" u="none" strike="noStrike" dirty="0" err="1">
                <a:solidFill>
                  <a:schemeClr val="accent1">
                    <a:lumMod val="50000"/>
                  </a:schemeClr>
                </a:solidFill>
                <a:effectLst/>
                <a:latin typeface="Arial" panose="020B0604020202020204" pitchFamily="34" charset="0"/>
                <a:cs typeface="Arial" panose="020B0604020202020204" pitchFamily="34" charset="0"/>
              </a:rPr>
              <a:t>чи</a:t>
            </a:r>
            <a:r>
              <a:rPr lang="ru-RU" sz="2800" b="1"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2800" b="1" u="none" strike="noStrike" dirty="0" err="1">
                <a:solidFill>
                  <a:schemeClr val="accent1">
                    <a:lumMod val="50000"/>
                  </a:schemeClr>
                </a:solidFill>
                <a:effectLst/>
                <a:latin typeface="Arial" panose="020B0604020202020204" pitchFamily="34" charset="0"/>
                <a:cs typeface="Arial" panose="020B0604020202020204" pitchFamily="34" charset="0"/>
              </a:rPr>
              <a:t>пропозиції</a:t>
            </a:r>
            <a:endParaRPr lang="uk-UA" sz="2800" dirty="0"/>
          </a:p>
        </p:txBody>
      </p:sp>
      <p:sp>
        <p:nvSpPr>
          <p:cNvPr id="3" name="Місце для вмісту 2">
            <a:extLst>
              <a:ext uri="{FF2B5EF4-FFF2-40B4-BE49-F238E27FC236}">
                <a16:creationId xmlns:a16="http://schemas.microsoft.com/office/drawing/2014/main" id="{1F618F7F-5ACC-4DBF-A890-C57AF71CEE57}"/>
              </a:ext>
            </a:extLst>
          </p:cNvPr>
          <p:cNvSpPr>
            <a:spLocks noGrp="1"/>
          </p:cNvSpPr>
          <p:nvPr>
            <p:ph idx="1"/>
          </p:nvPr>
        </p:nvSpPr>
        <p:spPr>
          <a:xfrm>
            <a:off x="581891" y="1482436"/>
            <a:ext cx="11277599" cy="5237019"/>
          </a:xfrm>
        </p:spPr>
        <p:txBody>
          <a:bodyPr>
            <a:normAutofit lnSpcReduction="10000"/>
          </a:bodyPr>
          <a:lstStyle/>
          <a:p>
            <a:r>
              <a:rPr lang="ru-RU" dirty="0" err="1"/>
              <a:t>Більше</a:t>
            </a:r>
            <a:r>
              <a:rPr lang="ru-RU" dirty="0"/>
              <a:t> практики в </a:t>
            </a:r>
            <a:r>
              <a:rPr lang="ru-RU" dirty="0" err="1"/>
              <a:t>форматі</a:t>
            </a:r>
            <a:r>
              <a:rPr lang="ru-RU" dirty="0"/>
              <a:t> </a:t>
            </a:r>
            <a:r>
              <a:rPr lang="ru-RU" dirty="0" err="1"/>
              <a:t>студенти</a:t>
            </a:r>
            <a:r>
              <a:rPr lang="ru-RU" dirty="0"/>
              <a:t> </a:t>
            </a:r>
            <a:r>
              <a:rPr lang="ru-RU" dirty="0" err="1"/>
              <a:t>роблять</a:t>
            </a:r>
            <a:r>
              <a:rPr lang="ru-RU" dirty="0"/>
              <a:t>, а </a:t>
            </a:r>
            <a:r>
              <a:rPr lang="ru-RU" dirty="0" err="1"/>
              <a:t>викладач</a:t>
            </a:r>
            <a:r>
              <a:rPr lang="ru-RU" dirty="0"/>
              <a:t> </a:t>
            </a:r>
            <a:r>
              <a:rPr lang="ru-RU" dirty="0" err="1"/>
              <a:t>корегує</a:t>
            </a:r>
            <a:r>
              <a:rPr lang="ru-RU" dirty="0"/>
              <a:t>.</a:t>
            </a:r>
          </a:p>
          <a:p>
            <a:r>
              <a:rPr lang="uk-UA" dirty="0"/>
              <a:t>На мою думку , для покращення і засвоєння інформації не вистачає трішки практики . Поясню , було б добре як би при поданні інформації про університет можна було проводити екскурсії по корпусам . Так інформація засвоюється краще і цікавіше. Кафедра справді дуже цікава адже дає дізнатися про історію університету і спеціальність, що є важливим етапом в навчанні. А так подання є досить цікавим, все залежить від студентів.</a:t>
            </a:r>
          </a:p>
          <a:p>
            <a:r>
              <a:rPr lang="uk-UA" dirty="0"/>
              <a:t>Запровадити чіткі та прозорі правила оцінювання з початку семестру та дотримуватись їх упродовж навчання. Роботи доцільно перевіряти по мірі здачі, щоб студенти мали можливість вчасно виправити помилки. Також варто переглянути підхід до оцінювання робіт із запізненням, оскільки значне зниження балів за незначне запізнення є некоректним і </a:t>
            </a:r>
            <a:r>
              <a:rPr lang="uk-UA" dirty="0" err="1"/>
              <a:t>демотивуючим</a:t>
            </a:r>
            <a:r>
              <a:rPr lang="uk-UA" dirty="0"/>
              <a:t>.</a:t>
            </a:r>
          </a:p>
        </p:txBody>
      </p:sp>
    </p:spTree>
    <p:extLst>
      <p:ext uri="{BB962C8B-B14F-4D97-AF65-F5344CB8AC3E}">
        <p14:creationId xmlns:p14="http://schemas.microsoft.com/office/powerpoint/2010/main" val="247586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30668" y="2470137"/>
            <a:ext cx="10353762" cy="3695136"/>
          </a:xfrm>
        </p:spPr>
        <p:txBody>
          <a:bodyPr>
            <a:normAutofit fontScale="97500"/>
          </a:bodyPr>
          <a:lstStyle/>
          <a:p>
            <a:pPr marL="0" indent="0" algn="ctr" eaLnBrk="1" hangingPunct="1">
              <a:buNone/>
            </a:pPr>
            <a:r>
              <a:rPr lang="uk-UA" altLang="en-US" sz="7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Дякую за увагу!</a:t>
            </a:r>
            <a:endParaRPr lang="ru-RU" altLang="en-US" sz="7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D3A54688-F5B8-4CF5-AC3D-8719C78A9A9B}"/>
              </a:ext>
            </a:extLst>
          </p:cNvPr>
          <p:cNvSpPr>
            <a:spLocks noGrp="1"/>
          </p:cNvSpPr>
          <p:nvPr>
            <p:ph type="sldNum" sz="quarter" idx="12"/>
          </p:nvPr>
        </p:nvSpPr>
        <p:spPr>
          <a:xfrm>
            <a:off x="11357291" y="6492875"/>
            <a:ext cx="753545" cy="365125"/>
          </a:xfrm>
        </p:spPr>
        <p:txBody>
          <a:bodyPr/>
          <a:lstStyle/>
          <a:p>
            <a:fld id="{17630127-83CF-4A75-B906-45D18C0C922A}" type="slidenum">
              <a:rPr lang="uk-UA" smtClean="0"/>
              <a:t>14</a:t>
            </a:fld>
            <a:endParaRPr lang="uk-UA"/>
          </a:p>
        </p:txBody>
      </p:sp>
    </p:spTree>
    <p:extLst>
      <p:ext uri="{BB962C8B-B14F-4D97-AF65-F5344CB8AC3E}">
        <p14:creationId xmlns:p14="http://schemas.microsoft.com/office/powerpoint/2010/main" val="84159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501B83-DE57-23E6-38BD-E742308022AF}"/>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DC18AA9F-7F4E-60EE-573A-F96E2B8D3DB7}"/>
              </a:ext>
            </a:extLst>
          </p:cNvPr>
          <p:cNvGraphicFramePr>
            <a:graphicFrameLocks/>
          </p:cNvGraphicFramePr>
          <p:nvPr>
            <p:extLst>
              <p:ext uri="{D42A27DB-BD31-4B8C-83A1-F6EECF244321}">
                <p14:modId xmlns:p14="http://schemas.microsoft.com/office/powerpoint/2010/main" val="1220409807"/>
              </p:ext>
            </p:extLst>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413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3092C-2FA1-D3F1-2B93-8D086631EA8A}"/>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2A94694-FB3B-FF99-594F-200A3D5174C4}"/>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1442B3B3-7FA0-A319-3BE3-BC2E0E5772CD}"/>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DC18AA9F-7F4E-60EE-573A-F96E2B8D3DB7}"/>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490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B9F1E-EB4F-0F76-6502-CD8934E34192}"/>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CEDFC0E6-47E3-697A-9A86-5FADCE44FA51}"/>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CAB7AFA8-5C0C-917A-48D1-E973F64CFEA5}"/>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CDE5AE23-1D41-A867-30C5-5C54C60DD338}"/>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Діаграма 4">
            <a:extLst>
              <a:ext uri="{FF2B5EF4-FFF2-40B4-BE49-F238E27FC236}">
                <a16:creationId xmlns:a16="http://schemas.microsoft.com/office/drawing/2014/main" id="{DC18AA9F-7F4E-60EE-573A-F96E2B8D3DB7}"/>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56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A804-0780-1D83-5052-5C49F776D728}"/>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D0FB321-DB76-35E7-45A8-7374C8020F1C}"/>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44423560-1E44-4D68-B353-253C4BF3D63E}"/>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6940E41C-BA82-1268-15B2-E4BE2280A541}"/>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DC18AA9F-7F4E-60EE-573A-F96E2B8D3DB7}"/>
              </a:ext>
            </a:extLst>
          </p:cNvPr>
          <p:cNvGraphicFramePr>
            <a:graphicFrameLocks/>
          </p:cNvGraphicFramePr>
          <p:nvPr>
            <p:extLst>
              <p:ext uri="{D42A27DB-BD31-4B8C-83A1-F6EECF244321}">
                <p14:modId xmlns:p14="http://schemas.microsoft.com/office/powerpoint/2010/main" val="3656335992"/>
              </p:ext>
            </p:extLst>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176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1310-0C15-1343-E094-A1BC5D12FBDD}"/>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5D7332E-F449-8B26-3030-E1F9B0870B27}"/>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0CEB59B2-D711-C4D6-43E2-9D03D8151311}"/>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D95874E3-4C78-5180-698D-31806C3EF96B}"/>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260FCF5A-C771-7136-9263-698C3EB9A855}"/>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Діаграма 4">
            <a:extLst>
              <a:ext uri="{FF2B5EF4-FFF2-40B4-BE49-F238E27FC236}">
                <a16:creationId xmlns:a16="http://schemas.microsoft.com/office/drawing/2014/main" id="{DC18AA9F-7F4E-60EE-573A-F96E2B8D3DB7}"/>
              </a:ext>
            </a:extLst>
          </p:cNvPr>
          <p:cNvGraphicFramePr>
            <a:graphicFrameLocks/>
          </p:cNvGraphicFramePr>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5898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77733-06BA-8E05-4143-92CC45464095}"/>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34259DCD-64EC-E728-1C78-75759170FF3C}"/>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E40C7DF4-2610-BD8C-750A-4DA2C00BE6DD}"/>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BDBC27C0-C24F-734A-4C66-506C81680E7D}"/>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0BAE0943-C94E-EC67-A083-84DC717084B7}"/>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іаграма 6">
            <a:extLst>
              <a:ext uri="{FF2B5EF4-FFF2-40B4-BE49-F238E27FC236}">
                <a16:creationId xmlns:a16="http://schemas.microsoft.com/office/drawing/2014/main" id="{DC18AA9F-7F4E-60EE-573A-F96E2B8D3DB7}"/>
              </a:ext>
            </a:extLst>
          </p:cNvPr>
          <p:cNvGraphicFramePr>
            <a:graphicFrameLocks/>
          </p:cNvGraphicFramePr>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5548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B716-B01E-CEEB-5D9D-9A67697E986E}"/>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C31EF653-0062-051E-8A31-716BF7CF721E}"/>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E3069FBA-9B35-2418-7B1B-6625777DC4BB}"/>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іаграма 4">
            <a:extLst>
              <a:ext uri="{FF2B5EF4-FFF2-40B4-BE49-F238E27FC236}">
                <a16:creationId xmlns:a16="http://schemas.microsoft.com/office/drawing/2014/main" id="{DC18AA9F-7F4E-60EE-573A-F96E2B8D3DB7}"/>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374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EA12-BCC5-293B-17EC-C29A76C8111E}"/>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24DAF4EB-6801-EF3A-3748-E8D704E605B5}"/>
              </a:ext>
            </a:extLst>
          </p:cNvPr>
          <p:cNvPicPr>
            <a:picLocks noChangeAspect="1"/>
          </p:cNvPicPr>
          <p:nvPr/>
        </p:nvPicPr>
        <p:blipFill rotWithShape="1">
          <a:blip r:embed="rId2"/>
          <a:srcRect l="16208" t="62439" r="16841" b="18233"/>
          <a:stretch/>
        </p:blipFill>
        <p:spPr>
          <a:xfrm>
            <a:off x="1" y="29928"/>
            <a:ext cx="4245884" cy="626564"/>
          </a:xfrm>
          <a:prstGeom prst="rect">
            <a:avLst/>
          </a:prstGeom>
        </p:spPr>
      </p:pic>
      <p:graphicFrame>
        <p:nvGraphicFramePr>
          <p:cNvPr id="2" name="Діаграма 1">
            <a:extLst>
              <a:ext uri="{FF2B5EF4-FFF2-40B4-BE49-F238E27FC236}">
                <a16:creationId xmlns:a16="http://schemas.microsoft.com/office/drawing/2014/main" id="{2AB22308-909D-44F1-4D0D-5443D4C5E0E3}"/>
              </a:ext>
            </a:extLst>
          </p:cNvPr>
          <p:cNvGraphicFramePr>
            <a:graphicFrameLocks/>
          </p:cNvGraphicFramePr>
          <p:nvPr/>
        </p:nvGraphicFramePr>
        <p:xfrm>
          <a:off x="651933" y="406400"/>
          <a:ext cx="10888134" cy="604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іаграма 2">
            <a:extLst>
              <a:ext uri="{FF2B5EF4-FFF2-40B4-BE49-F238E27FC236}">
                <a16:creationId xmlns:a16="http://schemas.microsoft.com/office/drawing/2014/main" id="{1B8F391A-3D44-6A38-E284-9DF8CFCDE136}"/>
              </a:ext>
            </a:extLst>
          </p:cNvPr>
          <p:cNvGraphicFramePr>
            <a:graphicFrameLocks/>
          </p:cNvGraphicFramePr>
          <p:nvPr/>
        </p:nvGraphicFramePr>
        <p:xfrm>
          <a:off x="437620" y="406400"/>
          <a:ext cx="11316759" cy="604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іаграма 5">
            <a:extLst>
              <a:ext uri="{FF2B5EF4-FFF2-40B4-BE49-F238E27FC236}">
                <a16:creationId xmlns:a16="http://schemas.microsoft.com/office/drawing/2014/main" id="{7332F635-2B96-C06B-30B9-DE84AEDBFEAC}"/>
              </a:ext>
            </a:extLst>
          </p:cNvPr>
          <p:cNvGraphicFramePr>
            <a:graphicFrameLocks/>
          </p:cNvGraphicFramePr>
          <p:nvPr/>
        </p:nvGraphicFramePr>
        <p:xfrm>
          <a:off x="590020" y="558800"/>
          <a:ext cx="11316759" cy="604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Діаграма 4">
            <a:extLst>
              <a:ext uri="{FF2B5EF4-FFF2-40B4-BE49-F238E27FC236}">
                <a16:creationId xmlns:a16="http://schemas.microsoft.com/office/drawing/2014/main" id="{DC18AA9F-7F4E-60EE-573A-F96E2B8D3DB7}"/>
              </a:ext>
            </a:extLst>
          </p:cNvPr>
          <p:cNvGraphicFramePr>
            <a:graphicFrameLocks/>
          </p:cNvGraphicFramePr>
          <p:nvPr/>
        </p:nvGraphicFramePr>
        <p:xfrm>
          <a:off x="742420" y="711200"/>
          <a:ext cx="11316759" cy="6045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229942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468</Words>
  <Application>Microsoft Office PowerPoint</Application>
  <PresentationFormat>Широкий екран</PresentationFormat>
  <Paragraphs>45</Paragraphs>
  <Slides>14</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Calibri</vt:lpstr>
      <vt:lpstr>Calibri Light</vt:lpstr>
      <vt:lpstr>Minion Pro Med</vt:lpstr>
      <vt:lpstr>Minion Pro SmBd</vt:lpstr>
      <vt:lpstr>Тема Office</vt:lpstr>
      <vt:lpstr>  Результати анкетувань  за результатами екзаменаційної сесії (2025) Навчально-науковий інститут лісового і садово-паркового господарства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Просимо написати Ваші побажання чи пропозиції</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Результати анкетувань  випускника НУБіП України 2025 Економічний факультет</dc:title>
  <dc:creator>Viktoria</dc:creator>
  <cp:lastModifiedBy>Іванюк Ігор Вікторович</cp:lastModifiedBy>
  <cp:revision>47</cp:revision>
  <dcterms:created xsi:type="dcterms:W3CDTF">2025-07-03T12:37:11Z</dcterms:created>
  <dcterms:modified xsi:type="dcterms:W3CDTF">2026-02-11T11:27:37Z</dcterms:modified>
</cp:coreProperties>
</file>