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3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4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0" r:id="rId6"/>
    <p:sldId id="261" r:id="rId7"/>
    <p:sldId id="278" r:id="rId8"/>
    <p:sldId id="264" r:id="rId9"/>
    <p:sldId id="265" r:id="rId10"/>
    <p:sldId id="266" r:id="rId11"/>
    <p:sldId id="279" r:id="rId12"/>
    <p:sldId id="280" r:id="rId13"/>
    <p:sldId id="276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40;&#1085;&#1082;&#1077;&#1090;&#1091;&#1074;&#1072;&#1085;&#1085;&#1103;%20&#1089;&#1110;&#1095;&#1077;&#1085;&#1100;%202026\&#1040;&#1085;&#1082;&#1077;&#1090;&#1091;&#1074;&#1072;&#1085;&#1085;&#1103;%20&#1074;&#1080;&#1087;&#1091;&#1089;&#1082;&#1085;&#1080;&#1082;&#1110;&#1074;%20&#1084;&#1072;&#1075;&#1110;&#1089;&#1090;&#1088;&#1072;&#1090;&#1091;&#1088;&#1080;%20(2025)%20&#1058;&#1072;&#1073;&#1083;_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40;&#1085;&#1082;&#1077;&#1090;&#1091;&#1074;&#1072;&#1085;&#1085;&#1103;%20&#1089;&#1110;&#1095;&#1077;&#1085;&#1100;%202026\&#1040;&#1085;&#1082;&#1077;&#1090;&#1091;&#1074;&#1072;&#1085;&#1085;&#1103;%20&#1074;&#1080;&#1087;&#1091;&#1089;&#1082;&#1085;&#1080;&#1082;&#1110;&#1074;%20&#1084;&#1072;&#1075;&#1110;&#1089;&#1090;&#1088;&#1072;&#1090;&#1091;&#1088;&#1080;%20(2025)%20&#1058;&#1072;&#1073;&#1083;_2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40;&#1085;&#1082;&#1077;&#1090;&#1091;&#1074;&#1072;&#1085;&#1085;&#1103;%20&#1089;&#1110;&#1095;&#1077;&#1085;&#1100;%202026\&#1040;&#1085;&#1082;&#1077;&#1090;&#1091;&#1074;&#1072;&#1085;&#1085;&#1103;%20&#1074;&#1080;&#1087;&#1091;&#1089;&#1082;&#1085;&#1080;&#1082;&#1110;&#1074;%20&#1084;&#1072;&#1075;&#1110;&#1089;&#1090;&#1088;&#1072;&#1090;&#1091;&#1088;&#1080;%20(2025)%20&#1058;&#1072;&#1073;&#1083;_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40;&#1085;&#1082;&#1077;&#1090;&#1091;&#1074;&#1072;&#1085;&#1085;&#1103;%20&#1089;&#1110;&#1095;&#1077;&#1085;&#1100;%202026\&#1040;&#1085;&#1082;&#1077;&#1090;&#1091;&#1074;&#1072;&#1085;&#1085;&#1103;%20&#1074;&#1080;&#1087;&#1091;&#1089;&#1082;&#1085;&#1080;&#1082;&#1110;&#1074;%20&#1084;&#1072;&#1075;&#1110;&#1089;&#1090;&#1088;&#1072;&#1090;&#1091;&#1088;&#1080;%20(2025)%20&#1058;&#1072;&#1073;&#1083;_2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40;&#1085;&#1082;&#1077;&#1090;&#1091;&#1074;&#1072;&#1085;&#1085;&#1103;%20&#1089;&#1110;&#1095;&#1077;&#1085;&#1100;%202026\&#1040;&#1085;&#1082;&#1077;&#1090;&#1091;&#1074;&#1072;&#1085;&#1085;&#1103;%20&#1074;&#1080;&#1087;&#1091;&#1089;&#1082;&#1085;&#1080;&#1082;&#1110;&#1074;%20&#1084;&#1072;&#1075;&#1110;&#1089;&#1090;&#1088;&#1072;&#1090;&#1091;&#1088;&#1080;%20(2025)%20&#1058;&#1072;&#1073;&#1083;_2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40;&#1085;&#1082;&#1077;&#1090;&#1091;&#1074;&#1072;&#1085;&#1085;&#1103;%20&#1089;&#1110;&#1095;&#1077;&#1085;&#1100;%202026\&#1040;&#1085;&#1082;&#1077;&#1090;&#1091;&#1074;&#1072;&#1085;&#1085;&#1103;%20&#1074;&#1080;&#1087;&#1091;&#1089;&#1082;&#1085;&#1080;&#1082;&#1110;&#1074;%20&#1084;&#1072;&#1075;&#1110;&#1089;&#1090;&#1088;&#1072;&#1090;&#1091;&#1088;&#1080;%20(2025)%20&#1058;&#1072;&#1073;&#1083;_2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40;&#1085;&#1082;&#1077;&#1090;&#1091;&#1074;&#1072;&#1085;&#1085;&#1103;%20&#1089;&#1110;&#1095;&#1077;&#1085;&#1100;%202026\&#1040;&#1085;&#1082;&#1077;&#1090;&#1091;&#1074;&#1072;&#1085;&#1085;&#1103;%20&#1074;&#1080;&#1087;&#1091;&#1089;&#1082;&#1085;&#1080;&#1082;&#1110;&#1074;%20&#1084;&#1072;&#1075;&#1110;&#1089;&#1090;&#1088;&#1072;&#1090;&#1091;&#1088;&#1080;%20(2025)%20&#1058;&#1072;&#1073;&#1083;_2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1;&#1110;&#1090;&#1086;%202025\&#1040;&#1085;&#1082;&#1077;&#1090;&#1072;%20&#1074;&#1080;&#1087;&#1091;&#1089;&#1082;&#1085;&#1080;&#1082;&#1072;%20&#1053;&#1059;&#1041;&#1110;&#1055;%20&#1059;&#1082;&#1088;&#1072;&#1111;&#1085;&#1080;%202025%20&#1047;&#1072;&#1075;&#1072;&#1083;&#1100;&#1085;&#1072;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40;&#1085;&#1082;&#1077;&#1090;&#1091;&#1074;&#1072;&#1085;&#1085;&#1103;%20&#1089;&#1110;&#1095;&#1077;&#1085;&#1100;%202026\&#1040;&#1085;&#1082;&#1077;&#1090;&#1091;&#1074;&#1072;&#1085;&#1085;&#1103;%20&#1074;&#1080;&#1087;&#1091;&#1089;&#1082;&#1085;&#1080;&#1082;&#1110;&#1074;%20&#1084;&#1072;&#1075;&#1110;&#1089;&#1090;&#1088;&#1072;&#1090;&#1091;&#1088;&#1080;%20(2025)%20&#1058;&#1072;&#1073;&#1083;_2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1;&#1110;&#1090;&#1086;%202025\&#1040;&#1085;&#1082;&#1077;&#1090;&#1072;%20&#1074;&#1080;&#1087;&#1091;&#1089;&#1082;&#1085;&#1080;&#1082;&#1072;%20&#1053;&#1059;&#1041;&#1110;&#1055;%20&#1059;&#1082;&#1088;&#1072;&#1111;&#1085;&#1080;%202025%20&#1047;&#1072;&#1075;&#1072;&#1083;&#1100;&#1085;&#1072;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40;&#1085;&#1082;&#1077;&#1090;&#1091;&#1074;&#1072;&#1085;&#1085;&#1103;%20&#1089;&#1110;&#1095;&#1077;&#1085;&#1100;%202026\&#1040;&#1085;&#1082;&#1077;&#1090;&#1091;&#1074;&#1072;&#1085;&#1085;&#1103;%20&#1074;&#1080;&#1087;&#1091;&#1089;&#1082;&#1085;&#1080;&#1082;&#1110;&#1074;%20&#1084;&#1072;&#1075;&#1110;&#1089;&#1090;&#1088;&#1072;&#1090;&#1091;&#1088;&#1080;%20(2025)%20&#1058;&#1072;&#1073;&#1083;_2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40;&#1085;&#1082;&#1077;&#1090;&#1091;&#1074;&#1072;&#1085;&#1085;&#1103;%20&#1089;&#1110;&#1095;&#1077;&#1085;&#1100;%202026\&#1040;&#1085;&#1082;&#1077;&#1090;&#1091;&#1074;&#1072;&#1085;&#1085;&#1103;%20&#1074;&#1080;&#1087;&#1091;&#1089;&#1082;&#1085;&#1080;&#1082;&#1110;&#1074;%20&#1084;&#1072;&#1075;&#1110;&#1089;&#1090;&#1088;&#1072;&#1090;&#1091;&#1088;&#1080;%20(2025)%20&#1058;&#1072;&#1073;&#1083;_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40;&#1085;&#1082;&#1077;&#1090;&#1091;&#1074;&#1072;&#1085;&#1085;&#1103;%20&#1089;&#1110;&#1095;&#1077;&#1085;&#1100;%202026\&#1040;&#1085;&#1082;&#1077;&#1090;&#1091;&#1074;&#1072;&#1085;&#1085;&#1103;%20&#1074;&#1080;&#1087;&#1091;&#1089;&#1082;&#1085;&#1080;&#1082;&#1110;&#1074;%20&#1084;&#1072;&#1075;&#1110;&#1089;&#1090;&#1088;&#1072;&#1090;&#1091;&#1088;&#1080;%20(2025)%20&#1058;&#1072;&#1073;&#1083;_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40;&#1085;&#1082;&#1077;&#1090;&#1091;&#1074;&#1072;&#1085;&#1085;&#1103;%20&#1089;&#1110;&#1095;&#1077;&#1085;&#1100;%202026\&#1040;&#1085;&#1082;&#1077;&#1090;&#1091;&#1074;&#1072;&#1085;&#1085;&#1103;%20&#1074;&#1080;&#1087;&#1091;&#1089;&#1082;&#1085;&#1080;&#1082;&#1110;&#1074;%20&#1084;&#1072;&#1075;&#1110;&#1089;&#1090;&#1088;&#1072;&#1090;&#1091;&#1088;&#1080;%20(2025)%20&#1058;&#1072;&#1073;&#1083;_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40;&#1085;&#1082;&#1077;&#1090;&#1091;&#1074;&#1072;&#1085;&#1085;&#1103;%20&#1089;&#1110;&#1095;&#1077;&#1085;&#1100;%202026\&#1040;&#1085;&#1082;&#1077;&#1090;&#1091;&#1074;&#1072;&#1085;&#1085;&#1103;%20&#1074;&#1080;&#1087;&#1091;&#1089;&#1082;&#1085;&#1080;&#1082;&#1110;&#1074;%20&#1084;&#1072;&#1075;&#1110;&#1089;&#1090;&#1088;&#1072;&#1090;&#1091;&#1088;&#1080;%20(2025)%20&#1058;&#1072;&#1073;&#1083;_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40;&#1085;&#1082;&#1077;&#1090;&#1091;&#1074;&#1072;&#1085;&#1085;&#1103;%20&#1089;&#1110;&#1095;&#1077;&#1085;&#1100;%202026\&#1040;&#1085;&#1082;&#1077;&#1090;&#1091;&#1074;&#1072;&#1085;&#1085;&#1103;%20&#1074;&#1080;&#1087;&#1091;&#1089;&#1082;&#1085;&#1080;&#1082;&#1110;&#1074;%20&#1084;&#1072;&#1075;&#1110;&#1089;&#1090;&#1088;&#1072;&#1090;&#1091;&#1088;&#1080;%20(2025)%20&#1058;&#1072;&#1073;&#1083;_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ktoria\Desktop\&#1040;&#1085;&#1082;&#1077;&#1090;&#1072;%20&#1074;&#1080;&#1087;&#1091;&#1089;&#1082;&#1085;&#1080;&#1082;&#1072;%20&#1053;&#1059;&#1041;&#1110;&#1055;%20&#1059;&#1082;&#1088;&#1072;&#1111;&#1085;&#1080;%202025%20&#1047;&#1072;&#1075;&#1072;&#1083;&#1100;&#1085;&#1072;_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40;&#1085;&#1082;&#1077;&#1090;&#1091;&#1074;&#1072;&#1085;&#1085;&#1103;%20&#1089;&#1110;&#1095;&#1077;&#1085;&#1100;%202026\&#1040;&#1085;&#1082;&#1077;&#1090;&#1091;&#1074;&#1072;&#1085;&#1085;&#1103;%20&#1074;&#1080;&#1087;&#1091;&#1089;&#1082;&#1085;&#1080;&#1082;&#1110;&#1074;%20&#1084;&#1072;&#1075;&#1110;&#1089;&#1090;&#1088;&#1072;&#1090;&#1091;&#1088;&#1080;%20(2025)%20&#1058;&#1072;&#1073;&#1083;_2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&#1040;&#1085;&#1082;&#1077;&#1090;&#1091;&#1074;&#1072;&#1085;&#1085;&#1103;%20&#1089;&#1110;&#1095;&#1077;&#1085;&#1100;%202026\&#1040;&#1085;&#1082;&#1077;&#1090;&#1091;&#1074;&#1072;&#1085;&#1085;&#1103;%20&#1074;&#1080;&#1087;&#1091;&#1089;&#1082;&#1085;&#1080;&#1082;&#1110;&#1074;%20&#1084;&#1072;&#1075;&#1110;&#1089;&#1090;&#1088;&#1072;&#1090;&#1091;&#1088;&#1080;%20(2025)%20&#1058;&#1072;&#1073;&#1083;_2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[Анкетування випускників магістратури (2025) Табл_2.xlsx]1!Зведена таблиця2</c:name>
    <c:fmtId val="2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uk-UA" sz="1600" b="1">
                <a:solidFill>
                  <a:schemeClr val="tx1"/>
                </a:solidFill>
              </a:rPr>
              <a:t>Оцініть за 5-ти бальною шкалою Ваш власний рівень фахової підготовки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outEnd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6.7155147273257498E-2"/>
              <c:y val="4.7619047619047589E-3"/>
            </c:manualLayout>
          </c:layout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bestFit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  <c15:layout>
                <c:manualLayout>
                  <c:w val="0.11638288803643132"/>
                  <c:h val="6.3242344706911632E-2"/>
                </c:manualLayout>
              </c15:layout>
            </c:ext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6.5120065120065115E-2"/>
              <c:y val="-9.5238095238095358E-2"/>
            </c:manualLayout>
          </c:layout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bestFit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outEnd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outEnd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'1'!$B$3</c:f>
              <c:strCache>
                <c:ptCount val="1"/>
                <c:pt idx="0">
                  <c:v>Підсумок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438-4999-B64F-511EE1D1E31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438-4999-B64F-511EE1D1E3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438-4999-B64F-511EE1D1E31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438-4999-B64F-511EE1D1E31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438-4999-B64F-511EE1D1E31B}"/>
              </c:ext>
            </c:extLst>
          </c:dPt>
          <c:dLbls>
            <c:numFmt formatCode="0.00%" sourceLinked="0"/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'1'!$A$4:$A$6</c:f>
              <c:strCache>
                <c:ptCount val="3"/>
                <c:pt idx="0">
                  <c:v>3</c:v>
                </c:pt>
                <c:pt idx="1">
                  <c:v>4</c:v>
                </c:pt>
                <c:pt idx="2">
                  <c:v>5</c:v>
                </c:pt>
              </c:strCache>
            </c:strRef>
          </c:cat>
          <c:val>
            <c:numRef>
              <c:f>'1'!$B$4:$B$6</c:f>
              <c:numCache>
                <c:formatCode>General</c:formatCode>
                <c:ptCount val="3"/>
                <c:pt idx="0">
                  <c:v>6</c:v>
                </c:pt>
                <c:pt idx="1">
                  <c:v>24</c:v>
                </c:pt>
                <c:pt idx="2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438-4999-B64F-511EE1D1E3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09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28109224225198"/>
          <c:y val="0.93924584794547739"/>
          <c:w val="0.13986804350497523"/>
          <c:h val="4.81491100377158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uk-UA" b="1">
                <a:solidFill>
                  <a:schemeClr val="tx1"/>
                </a:solidFill>
              </a:rPr>
              <a:t>Чи доводилось Вам особисто в процесі навчання діяти наступним чином 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0.1456470505989016"/>
          <c:y val="0.17393406550672599"/>
          <c:w val="0.59035580708661428"/>
          <c:h val="0.5831260390370052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B2-427C-8254-91CB04AFBC1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B2-427C-8254-91CB04AFBC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('7'!$C$5,'7'!$C$10)</c:f>
              <c:strCache>
                <c:ptCount val="2"/>
                <c:pt idx="0">
                  <c:v>Робити подарунки викладачам</c:v>
                </c:pt>
                <c:pt idx="1">
                  <c:v>Ні, не доводилося нічого з вищенаведеного робити</c:v>
                </c:pt>
              </c:strCache>
              <c:extLst/>
            </c:strRef>
          </c:cat>
          <c:val>
            <c:numRef>
              <c:f>('7'!$D$5,'7'!$D$10)</c:f>
              <c:numCache>
                <c:formatCode>General</c:formatCode>
                <c:ptCount val="2"/>
                <c:pt idx="0">
                  <c:v>1</c:v>
                </c:pt>
                <c:pt idx="1">
                  <c:v>52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E1B2-427C-8254-91CB04AFBC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5019849081364841E-2"/>
          <c:y val="0.88406664095742094"/>
          <c:w val="0.79204363517060383"/>
          <c:h val="9.12395205117652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b="1"/>
              <a:t>Чим Ви зазвичай користувались при підготовці до занять? </a:t>
            </a:r>
          </a:p>
        </c:rich>
      </c:tx>
      <c:layout>
        <c:manualLayout>
          <c:xMode val="edge"/>
          <c:yMode val="edge"/>
          <c:x val="0.1675888759175449"/>
          <c:y val="1.7342482348137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591-4E0E-A14C-4F9FF0D0C2F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591-4E0E-A14C-4F9FF0D0C2F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591-4E0E-A14C-4F9FF0D0C2F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591-4E0E-A14C-4F9FF0D0C2F9}"/>
              </c:ext>
            </c:extLst>
          </c:dPt>
          <c:dLbls>
            <c:numFmt formatCode="0.00%" sourceLinked="0"/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'9'!$B$5:$B$8</c:f>
              <c:strCache>
                <c:ptCount val="4"/>
                <c:pt idx="0">
                  <c:v>Інтернетом</c:v>
                </c:pt>
                <c:pt idx="1">
                  <c:v>Матеріалами з електронних курсів</c:v>
                </c:pt>
                <c:pt idx="2">
                  <c:v>Друкованими матеріалами з університетської бібліотеки</c:v>
                </c:pt>
                <c:pt idx="3">
                  <c:v>Науковими монографіями, статтями</c:v>
                </c:pt>
              </c:strCache>
            </c:strRef>
          </c:cat>
          <c:val>
            <c:numRef>
              <c:f>'9'!$C$5:$C$8</c:f>
              <c:numCache>
                <c:formatCode>General</c:formatCode>
                <c:ptCount val="4"/>
                <c:pt idx="0">
                  <c:v>32</c:v>
                </c:pt>
                <c:pt idx="1">
                  <c:v>45</c:v>
                </c:pt>
                <c:pt idx="2">
                  <c:v>7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91-4E0E-A14C-4F9FF0D0C2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358391380732291E-2"/>
          <c:y val="0.82509632811013844"/>
          <c:w val="0.88421628586506806"/>
          <c:h val="0.162773612823478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[Анкетування випускників магістратури (2025) Табл_2.xlsx]10!Зведена таблиця8</c:name>
    <c:fmtId val="12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uk-UA" b="1">
                <a:solidFill>
                  <a:schemeClr val="tx1"/>
                </a:solidFill>
              </a:rPr>
              <a:t>Як часто Ви відвідували заняття?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outEnd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outEnd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outEnd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24481128007705316"/>
          <c:y val="0.11575496064216943"/>
          <c:w val="0.50909776902887127"/>
          <c:h val="0.54160686150496884"/>
        </c:manualLayout>
      </c:layout>
      <c:pieChart>
        <c:varyColors val="1"/>
        <c:ser>
          <c:idx val="0"/>
          <c:order val="0"/>
          <c:tx>
            <c:strRef>
              <c:f>'10'!$B$3</c:f>
              <c:strCache>
                <c:ptCount val="1"/>
                <c:pt idx="0">
                  <c:v>Підсумок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6EE-49AB-8693-6E44F83033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6EE-49AB-8693-6E44F83033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6EE-49AB-8693-6E44F830334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6EE-49AB-8693-6E44F8303345}"/>
              </c:ext>
            </c:extLst>
          </c:dPt>
          <c:dLbls>
            <c:numFmt formatCode="0.00%" sourceLinked="0"/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'10'!$A$4:$A$6</c:f>
              <c:strCache>
                <c:ptCount val="3"/>
                <c:pt idx="0">
                  <c:v>2-3 рази на тиждень</c:v>
                </c:pt>
                <c:pt idx="1">
                  <c:v>В середньому раз на тиждень</c:v>
                </c:pt>
                <c:pt idx="2">
                  <c:v>Постійно (практично щодня)</c:v>
                </c:pt>
              </c:strCache>
            </c:strRef>
          </c:cat>
          <c:val>
            <c:numRef>
              <c:f>'10'!$B$4:$B$6</c:f>
              <c:numCache>
                <c:formatCode>General</c:formatCode>
                <c:ptCount val="3"/>
                <c:pt idx="0">
                  <c:v>13</c:v>
                </c:pt>
                <c:pt idx="1">
                  <c:v>6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6EE-49AB-8693-6E44F8303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7469038535808494E-2"/>
          <c:y val="0.85079347590082277"/>
          <c:w val="0.83328093877246578"/>
          <c:h val="0.13685960483377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[Анкетування випускників магістратури (2025) Табл_2.xlsx]11!Зведена таблиця9</c:name>
    <c:fmtId val="1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uk-UA" b="1">
                <a:solidFill>
                  <a:schemeClr val="tx1"/>
                </a:solidFill>
              </a:rPr>
              <a:t>Ви навчались на: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outEnd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outEnd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outEnd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25975772259236823"/>
          <c:y val="0.19390878172749904"/>
          <c:w val="0.57255064270812295"/>
          <c:h val="0.54536025541295785"/>
        </c:manualLayout>
      </c:layout>
      <c:pieChart>
        <c:varyColors val="1"/>
        <c:ser>
          <c:idx val="0"/>
          <c:order val="0"/>
          <c:tx>
            <c:strRef>
              <c:f>'11'!$B$3</c:f>
              <c:strCache>
                <c:ptCount val="1"/>
                <c:pt idx="0">
                  <c:v>Підсумок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DA-4996-BB05-7FC39937891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DA-4996-BB05-7FC39937891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DA-4996-BB05-7FC39937891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FDA-4996-BB05-7FC399378911}"/>
              </c:ext>
            </c:extLst>
          </c:dPt>
          <c:dLbls>
            <c:numFmt formatCode="0.00%" sourceLinked="0"/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'11'!$A$4:$A$7</c:f>
              <c:strCache>
                <c:ptCount val="4"/>
                <c:pt idx="0">
                  <c:v>Більше добре, аніж посередньо</c:v>
                </c:pt>
                <c:pt idx="1">
                  <c:v>Відмінно</c:v>
                </c:pt>
                <c:pt idx="2">
                  <c:v>Відмінно й добре</c:v>
                </c:pt>
                <c:pt idx="3">
                  <c:v>Посередніх оцінок було більше</c:v>
                </c:pt>
              </c:strCache>
            </c:strRef>
          </c:cat>
          <c:val>
            <c:numRef>
              <c:f>'11'!$B$4:$B$7</c:f>
              <c:numCache>
                <c:formatCode>General</c:formatCode>
                <c:ptCount val="4"/>
                <c:pt idx="0">
                  <c:v>17</c:v>
                </c:pt>
                <c:pt idx="1">
                  <c:v>7</c:v>
                </c:pt>
                <c:pt idx="2">
                  <c:v>23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FDA-4996-BB05-7FC399378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6051214752002137E-2"/>
          <c:y val="0.80425530141825219"/>
          <c:w val="0.83781193216232586"/>
          <c:h val="0.183533030958340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[Анкетування випускників магістратури (2025) Табл_2.xlsx]12!Зведена таблиця10</c:name>
    <c:fmtId val="10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uk-UA" b="1">
                <a:solidFill>
                  <a:schemeClr val="tx1"/>
                </a:solidFill>
              </a:rPr>
              <a:t>Як часто протягом останнього року навчання Ви обговорювали з викладачами етику та/або академічну доброчесніть: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outEnd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outEnd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outEnd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26484700702734737"/>
          <c:y val="0.22992256109834"/>
          <c:w val="0.5572698830351942"/>
          <c:h val="0.53847050224053727"/>
        </c:manualLayout>
      </c:layout>
      <c:pieChart>
        <c:varyColors val="1"/>
        <c:ser>
          <c:idx val="0"/>
          <c:order val="0"/>
          <c:tx>
            <c:strRef>
              <c:f>'12'!$B$3</c:f>
              <c:strCache>
                <c:ptCount val="1"/>
                <c:pt idx="0">
                  <c:v>Підсумок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1B-4E0B-B620-1C6DEE51401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1B-4E0B-B620-1C6DEE51401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81B-4E0B-B620-1C6DEE51401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81B-4E0B-B620-1C6DEE51401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81B-4E0B-B620-1C6DEE51401E}"/>
              </c:ext>
            </c:extLst>
          </c:dPt>
          <c:dLbls>
            <c:numFmt formatCode="0.00%" sourceLinked="0"/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'12'!$A$4:$A$8</c:f>
              <c:strCache>
                <c:ptCount val="5"/>
                <c:pt idx="0">
                  <c:v>Важко відповісти</c:v>
                </c:pt>
                <c:pt idx="1">
                  <c:v>Дуже рідко</c:v>
                </c:pt>
                <c:pt idx="2">
                  <c:v>Дуже часто</c:v>
                </c:pt>
                <c:pt idx="3">
                  <c:v>Рідко</c:v>
                </c:pt>
                <c:pt idx="4">
                  <c:v>Часто</c:v>
                </c:pt>
              </c:strCache>
            </c:strRef>
          </c:cat>
          <c:val>
            <c:numRef>
              <c:f>'12'!$B$4:$B$8</c:f>
              <c:numCache>
                <c:formatCode>General</c:formatCode>
                <c:ptCount val="5"/>
                <c:pt idx="0">
                  <c:v>13</c:v>
                </c:pt>
                <c:pt idx="1">
                  <c:v>8</c:v>
                </c:pt>
                <c:pt idx="2">
                  <c:v>5</c:v>
                </c:pt>
                <c:pt idx="3">
                  <c:v>5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81B-4E0B-B620-1C6DEE5140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786406686695332E-2"/>
          <c:y val="0.89457118150889881"/>
          <c:w val="0.95391164477258295"/>
          <c:h val="9.94047211530723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[Анкетування випускників магістратури (2025) Табл_2.xlsx]13!Зведена таблиця11</c:name>
    <c:fmtId val="10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uk-UA" sz="1400" b="1"/>
              <a:t>Як діяв викладач у разі порушення з вашого боку академічної доброчесності: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outEnd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45993361782835468"/>
              <c:y val="-0.38447587957925283"/>
            </c:manualLayout>
          </c:layout>
          <c:numFmt formatCode="0.00%" sourceLinked="0"/>
          <c:spPr>
            <a:solidFill>
              <a:srgbClr val="FFFFFF"/>
            </a:solidFill>
            <a:ln w="9525" cap="flat" cmpd="sng" algn="ctr">
              <a:solidFill>
                <a:srgbClr val="000000">
                  <a:lumMod val="25000"/>
                  <a:lumOff val="75000"/>
                </a:srgbClr>
              </a:solidFill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0">
                    <a:custGeom>
                      <a:avLst/>
                      <a:gdLst/>
                      <a:ahLst/>
                      <a:cxnLst/>
                      <a:rect l="0" t="0" r="0" b="0"/>
                      <a:pathLst/>
                    </a:custGeom>
                    <ask:type/>
                  </ask:lineSketchStyleProps>
                </a:ext>
              </a:extLst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bestFit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>
                    <a:gd name="adj1" fmla="val 32114"/>
                    <a:gd name="adj2" fmla="val 155454"/>
                  </a:avLst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outEnd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45993361782835468"/>
              <c:y val="-0.38447587957925283"/>
            </c:manualLayout>
          </c:layout>
          <c:numFmt formatCode="0.00%" sourceLinked="0"/>
          <c:spPr>
            <a:solidFill>
              <a:srgbClr val="FFFFFF"/>
            </a:solidFill>
            <a:ln w="9525" cap="flat" cmpd="sng" algn="ctr">
              <a:solidFill>
                <a:srgbClr val="000000">
                  <a:lumMod val="25000"/>
                  <a:lumOff val="75000"/>
                </a:srgbClr>
              </a:solidFill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0">
                    <a:custGeom>
                      <a:avLst/>
                      <a:gdLst/>
                      <a:ahLst/>
                      <a:cxnLst/>
                      <a:rect l="0" t="0" r="0" b="0"/>
                      <a:pathLst/>
                    </a:custGeom>
                    <ask:type/>
                  </ask:lineSketchStyleProps>
                </a:ext>
              </a:extLst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bestFit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>
                    <a:gd name="adj1" fmla="val 32114"/>
                    <a:gd name="adj2" fmla="val 155454"/>
                  </a:avLst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outEnd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0.45993361782835468"/>
              <c:y val="-0.38447587957925283"/>
            </c:manualLayout>
          </c:layout>
          <c:numFmt formatCode="0.00%" sourceLinked="0"/>
          <c:spPr>
            <a:solidFill>
              <a:srgbClr val="FFFFFF"/>
            </a:solidFill>
            <a:ln w="9525" cap="flat" cmpd="sng" algn="ctr">
              <a:solidFill>
                <a:srgbClr val="000000">
                  <a:lumMod val="25000"/>
                  <a:lumOff val="75000"/>
                </a:srgbClr>
              </a:solidFill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0">
                    <a:custGeom>
                      <a:avLst/>
                      <a:gdLst/>
                      <a:ahLst/>
                      <a:cxnLst/>
                      <a:rect l="0" t="0" r="0" b="0"/>
                      <a:pathLst/>
                    </a:custGeom>
                    <ask:type/>
                  </ask:lineSketchStyleProps>
                </a:ext>
              </a:extLst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bestFit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>
                    <a:gd name="adj1" fmla="val 32114"/>
                    <a:gd name="adj2" fmla="val 155454"/>
                  </a:avLst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>
        <c:manualLayout>
          <c:layoutTarget val="inner"/>
          <c:xMode val="edge"/>
          <c:yMode val="edge"/>
          <c:x val="0.21027850259310091"/>
          <c:y val="0.33161201208171459"/>
          <c:w val="0.58843196462202618"/>
          <c:h val="0.54157994838882284"/>
        </c:manualLayout>
      </c:layout>
      <c:pieChart>
        <c:varyColors val="1"/>
        <c:ser>
          <c:idx val="0"/>
          <c:order val="0"/>
          <c:tx>
            <c:strRef>
              <c:f>'13'!$B$3</c:f>
              <c:strCache>
                <c:ptCount val="1"/>
                <c:pt idx="0">
                  <c:v>Підсумок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11-46D6-ACD5-514E3EB5B0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11-46D6-ACD5-514E3EB5B0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11-46D6-ACD5-514E3EB5B07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11-46D6-ACD5-514E3EB5B07F}"/>
              </c:ext>
            </c:extLst>
          </c:dPt>
          <c:dLbls>
            <c:dLbl>
              <c:idx val="3"/>
              <c:layout>
                <c:manualLayout>
                  <c:x val="-0.2701215920294423"/>
                  <c:y val="-0.43266869567540961"/>
                </c:manualLayout>
              </c:layout>
              <c:numFmt formatCode="0.00%" sourceLinked="0"/>
              <c:spPr>
                <a:solidFill>
                  <a:srgbClr val="FFFFFF"/>
                </a:solidFill>
                <a:ln w="9525" cap="flat" cmpd="sng" algn="ctr">
                  <a:solidFill>
                    <a:srgbClr val="000000">
                      <a:lumMod val="25000"/>
                      <a:lumOff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2114"/>
                        <a:gd name="adj2" fmla="val 155454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9E11-46D6-ACD5-514E3EB5B07F}"/>
                </c:ext>
              </c:extLst>
            </c:dLbl>
            <c:numFmt formatCode="0.00%" sourceLinked="0"/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'13'!$A$4:$A$7</c:f>
              <c:strCache>
                <c:ptCount val="4"/>
                <c:pt idx="0">
                  <c:v>Анулював виконану роботу</c:v>
                </c:pt>
                <c:pt idx="1">
                  <c:v>Знижував бали за іспит/залік</c:v>
                </c:pt>
                <c:pt idx="2">
                  <c:v>Зробив усне зауваження</c:v>
                </c:pt>
                <c:pt idx="3">
                  <c:v>Я не був (-ла) у такій ситуації</c:v>
                </c:pt>
              </c:strCache>
            </c:strRef>
          </c:cat>
          <c:val>
            <c:numRef>
              <c:f>'13'!$B$4:$B$7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5</c:v>
                </c:pt>
                <c:pt idx="3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E11-46D6-ACD5-514E3EB5B0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61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uk-UA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[Анкета випускника НУБіП України 2025 Загальна.xlsx]10!Зведена таблиця7</c:name>
    <c:fmtId val="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b="1">
                <a:solidFill>
                  <a:schemeClr val="accent1">
                    <a:lumMod val="50000"/>
                  </a:schemeClr>
                </a:solidFill>
              </a:rPr>
              <a:t>Як діяв викладач у разі порушення з Вашого боку академічної доброчесності?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outEnd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outEnd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outEnd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[Анкетування випускників магістратури (2025) Табл_2.xlsx]14!Зведена таблиця12</c:name>
    <c:fmtId val="1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uk-UA" sz="1600" b="1"/>
              <a:t>Після завершення навчання і отримання диплома Ви: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outEnd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outEnd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outEnd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15551565344872431"/>
          <c:y val="0.23692935607884386"/>
          <c:w val="0.38776941311390128"/>
          <c:h val="0.64786310224862531"/>
        </c:manualLayout>
      </c:layout>
      <c:pieChart>
        <c:varyColors val="1"/>
        <c:ser>
          <c:idx val="0"/>
          <c:order val="0"/>
          <c:tx>
            <c:strRef>
              <c:f>'14'!$B$3</c:f>
              <c:strCache>
                <c:ptCount val="1"/>
                <c:pt idx="0">
                  <c:v>Підсумок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ED9-4D44-B9D9-FE450D017E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ED9-4D44-B9D9-FE450D017E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ED9-4D44-B9D9-FE450D017E4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ED9-4D44-B9D9-FE450D017E4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ED9-4D44-B9D9-FE450D017E4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ED9-4D44-B9D9-FE450D017E4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ED9-4D44-B9D9-FE450D017E4A}"/>
              </c:ext>
            </c:extLst>
          </c:dPt>
          <c:dLbls>
            <c:numFmt formatCode="0.00%" sourceLinked="0"/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'14'!$A$4:$A$8</c:f>
              <c:strCache>
                <c:ptCount val="5"/>
                <c:pt idx="0">
                  <c:v>Планую вступати в аспірантуру</c:v>
                </c:pt>
                <c:pt idx="1">
                  <c:v>Планую поєднувати роботу і продовжувати навчання</c:v>
                </c:pt>
                <c:pt idx="2">
                  <c:v>Планую працевлаштуватися за фахом</c:v>
                </c:pt>
                <c:pt idx="3">
                  <c:v>Планую працевлаштуватися, але не за здобутим фахом</c:v>
                </c:pt>
                <c:pt idx="4">
                  <c:v>Я вже працюю, працевлаштувався (-лась) ще під час навчання</c:v>
                </c:pt>
              </c:strCache>
            </c:strRef>
          </c:cat>
          <c:val>
            <c:numRef>
              <c:f>'14'!$B$4:$B$8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22</c:v>
                </c:pt>
                <c:pt idx="3">
                  <c:v>2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ED9-4D44-B9D9-FE450D017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990057993673868"/>
          <c:y val="0.31645818097319217"/>
          <c:w val="0.32353965348764796"/>
          <c:h val="0.533847916831094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uk-UA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[Анкета випускника НУБіП України 2025 Загальна.xlsx]10!Зведена таблиця7</c:name>
    <c:fmtId val="6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b="1">
                <a:solidFill>
                  <a:schemeClr val="accent1">
                    <a:lumMod val="50000"/>
                  </a:schemeClr>
                </a:solidFill>
              </a:rPr>
              <a:t>Як діяв викладач у разі порушення з Вашого боку академічної доброчесності?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outEnd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outEnd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outEnd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[Анкетування випускників магістратури (2025) Табл_2.xlsx]15!Зведена таблиця13</c:name>
    <c:fmtId val="10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uk-UA" sz="1600" b="1"/>
              <a:t>Чи працевлаштовані Ви на данний момент часу: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outEnd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outEnd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6576" tIns="18288" rIns="36576" bIns="18288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outEnd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'15'!$B$3</c:f>
              <c:strCache>
                <c:ptCount val="1"/>
                <c:pt idx="0">
                  <c:v>Підсумок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5C2-4D84-A3F9-3D48CCD93E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5C2-4D84-A3F9-3D48CCD93E5D}"/>
              </c:ext>
            </c:extLst>
          </c:dPt>
          <c:dLbls>
            <c:numFmt formatCode="0.00%" sourceLinked="0"/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'15'!$A$4:$A$5</c:f>
              <c:strCache>
                <c:ptCount val="2"/>
                <c:pt idx="0">
                  <c:v>Ні</c:v>
                </c:pt>
                <c:pt idx="1">
                  <c:v>Так</c:v>
                </c:pt>
              </c:strCache>
            </c:strRef>
          </c:cat>
          <c:val>
            <c:numRef>
              <c:f>'15'!$B$4:$B$5</c:f>
              <c:numCache>
                <c:formatCode>General</c:formatCode>
                <c:ptCount val="2"/>
                <c:pt idx="0">
                  <c:v>14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C2-4D84-A3F9-3D48CCD93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654241009798163"/>
          <c:y val="0.92660158279707427"/>
          <c:w val="0.14677704067397712"/>
          <c:h val="5.81699908069866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uk-UA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[Анкетування випускників магістратури (2025) Табл_2.xlsx]2!Зведена таблиця3</c:name>
    <c:fmtId val="1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uk-UA" b="1">
                <a:solidFill>
                  <a:schemeClr val="tx1"/>
                </a:solidFill>
              </a:rPr>
              <a:t>Оціника рівня викладання ФАХОВИХ дисциплін в університеті за 5 - бальною шкалою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outEnd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6.1881188118811884E-3"/>
              <c:y val="6.966213862765587E-2"/>
            </c:manualLayout>
          </c:layout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bestFit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-1.2376237623762451E-2"/>
              <c:y val="-9.0560780215952624E-2"/>
            </c:manualLayout>
          </c:layout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bestFit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1.65016501650165E-2"/>
              <c:y val="9.4043887147335428E-2"/>
            </c:manualLayout>
          </c:layout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bestFit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3.5066006600660067E-2"/>
              <c:y val="-3.4831069313828573E-3"/>
            </c:manualLayout>
          </c:layout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bestFit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outEnd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6.1881188118811884E-3"/>
              <c:y val="6.966213862765587E-2"/>
            </c:manualLayout>
          </c:layout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bestFit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outEnd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6.1881188118811884E-3"/>
              <c:y val="6.966213862765587E-2"/>
            </c:manualLayout>
          </c:layout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bestFit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'2'!$B$3</c:f>
              <c:strCache>
                <c:ptCount val="1"/>
                <c:pt idx="0">
                  <c:v>Підсумок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D1-4BBD-90E5-E567E363D0C0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D1-4BBD-90E5-E567E363D0C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D1-4BBD-90E5-E567E363D0C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D1-4BBD-90E5-E567E363D0C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2D1-4BBD-90E5-E567E363D0C0}"/>
              </c:ext>
            </c:extLst>
          </c:dPt>
          <c:dLbls>
            <c:dLbl>
              <c:idx val="0"/>
              <c:layout>
                <c:manualLayout>
                  <c:x val="6.1881188118811884E-3"/>
                  <c:y val="6.9662138627655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D1-4BBD-90E5-E567E363D0C0}"/>
                </c:ext>
              </c:extLst>
            </c:dLbl>
            <c:numFmt formatCode="0.00%" sourceLinked="0"/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'2'!$A$4:$A$5</c:f>
              <c:strCache>
                <c:ptCount val="2"/>
                <c:pt idx="0">
                  <c:v>4</c:v>
                </c:pt>
                <c:pt idx="1">
                  <c:v>5</c:v>
                </c:pt>
              </c:strCache>
            </c:strRef>
          </c:cat>
          <c:val>
            <c:numRef>
              <c:f>'2'!$B$4:$B$5</c:f>
              <c:numCache>
                <c:formatCode>General</c:formatCode>
                <c:ptCount val="2"/>
                <c:pt idx="0">
                  <c:v>17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2D1-4BBD-90E5-E567E363D0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64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[Анкетування випускників магістратури (2025) Табл_2.xlsx]3!Зведена таблиця4</c:name>
    <c:fmtId val="14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uk-UA" b="1">
                <a:solidFill>
                  <a:schemeClr val="tx1"/>
                </a:solidFill>
              </a:rPr>
              <a:t>Оцінка рівня викладання ЗАГАЛЬНОТЕОРЕТИЧНИХ дисциплін в університеті за 5 - бальною шкалою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outEnd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4.3177892918823974E-3"/>
              <c:y val="-7.6838638858397368E-2"/>
            </c:manualLayout>
          </c:layout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bestFit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1.9430051813471422E-2"/>
              <c:y val="9.8792535675082324E-2"/>
            </c:manualLayout>
          </c:layout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bestFit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4.5336787564766841E-2"/>
              <c:y val="4.7566776436150753E-2"/>
            </c:manualLayout>
          </c:layout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bestFit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outEnd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4.3177892918823974E-3"/>
              <c:y val="-7.6838638858397368E-2"/>
            </c:manualLayout>
          </c:layout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bestFit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1.9430051813471422E-2"/>
              <c:y val="9.8792535675082324E-2"/>
            </c:manualLayout>
          </c:layout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bestFit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outEnd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4.3177892918823974E-3"/>
              <c:y val="-7.6838638858397368E-2"/>
            </c:manualLayout>
          </c:layout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bestFit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layout>
            <c:manualLayout>
              <c:x val="1.9430051813471422E-2"/>
              <c:y val="9.8792535675082324E-2"/>
            </c:manualLayout>
          </c:layout>
          <c:numFmt formatCode="0.00%" sourceLinked="0"/>
          <c:spPr>
            <a:solidFill>
              <a:srgbClr val="FFFFFF"/>
            </a:solidFill>
            <a:ln>
              <a:solidFill>
                <a:srgbClr val="000000">
                  <a:lumMod val="25000"/>
                  <a:lumOff val="75000"/>
                </a:srgb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  <c:dLblPos val="bestFit"/>
          <c:showLegendKey val="0"/>
          <c:showVal val="1"/>
          <c:showCatName val="0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/>
      <c:pieChart>
        <c:varyColors val="1"/>
        <c:ser>
          <c:idx val="0"/>
          <c:order val="0"/>
          <c:tx>
            <c:strRef>
              <c:f>'3'!$B$3</c:f>
              <c:strCache>
                <c:ptCount val="1"/>
                <c:pt idx="0">
                  <c:v>Підсумок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131-46FC-B0C0-14401B632EE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131-46FC-B0C0-14401B632E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31-46FC-B0C0-14401B632EE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131-46FC-B0C0-14401B632EE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131-46FC-B0C0-14401B632EE7}"/>
              </c:ext>
            </c:extLst>
          </c:dPt>
          <c:dLbls>
            <c:dLbl>
              <c:idx val="0"/>
              <c:layout>
                <c:manualLayout>
                  <c:x val="4.3177892918823974E-3"/>
                  <c:y val="-7.683863885839736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31-46FC-B0C0-14401B632EE7}"/>
                </c:ext>
              </c:extLst>
            </c:dLbl>
            <c:dLbl>
              <c:idx val="1"/>
              <c:layout>
                <c:manualLayout>
                  <c:x val="1.9430051813471422E-2"/>
                  <c:y val="9.879253567508232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31-46FC-B0C0-14401B632EE7}"/>
                </c:ext>
              </c:extLst>
            </c:dLbl>
            <c:numFmt formatCode="0.00%" sourceLinked="0"/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'3'!$A$4:$A$7</c:f>
              <c:strCache>
                <c:ptCount val="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strCache>
            </c:strRef>
          </c:cat>
          <c:val>
            <c:numRef>
              <c:f>'3'!$B$4:$B$7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14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131-46FC-B0C0-14401B632E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72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uk-UA" sz="1400" b="1">
                <a:solidFill>
                  <a:schemeClr val="tx1"/>
                </a:solidFill>
              </a:rPr>
              <a:t>Дисципліни, що викладалась незадовільно, та в чому це виявлялось? </a:t>
            </a:r>
          </a:p>
        </c:rich>
      </c:tx>
      <c:layout>
        <c:manualLayout>
          <c:xMode val="edge"/>
          <c:yMode val="edge"/>
          <c:x val="0.15556035812917343"/>
          <c:y val="3.04203614897066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0.14715842018905123"/>
          <c:y val="0.18867490661907144"/>
          <c:w val="0.48569632482206665"/>
          <c:h val="0.712015308228524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336-4571-9E4D-081A185820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336-4571-9E4D-081A185820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336-4571-9E4D-081A1858204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336-4571-9E4D-081A1858204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336-4571-9E4D-081A1858204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336-4571-9E4D-081A1858204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336-4571-9E4D-081A18582042}"/>
              </c:ext>
            </c:extLst>
          </c:dPt>
          <c:dLbls>
            <c:dLbl>
              <c:idx val="3"/>
              <c:layout>
                <c:manualLayout>
                  <c:x val="-1.7346199927046044E-2"/>
                  <c:y val="-0.59351932861586698"/>
                </c:manualLayout>
              </c:layout>
              <c:numFmt formatCode="0.00%" sourceLinked="0"/>
              <c:spPr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1592"/>
                        <a:gd name="adj2" fmla="val 220774"/>
                      </a:avLst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7-7336-4571-9E4D-081A18582042}"/>
                </c:ext>
              </c:extLst>
            </c:dLbl>
            <c:numFmt formatCode="0.00%" sourceLinked="0"/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'4'!$B$5:$B$11</c:f>
              <c:strCache>
                <c:ptCount val="7"/>
                <c:pt idx="0">
                  <c:v> Викладач на низькому рівні володіє технологіями дистанційного навчання</c:v>
                </c:pt>
                <c:pt idx="1">
                  <c:v>Викладач вражав своєю некомпетентністю та байдужістю до роботи</c:v>
                </c:pt>
                <c:pt idx="2">
                  <c:v>Викладач просто переказував застарілий матеріал з підручника</c:v>
                </c:pt>
                <c:pt idx="3">
                  <c:v>Все було відмінно</c:v>
                </c:pt>
                <c:pt idx="4">
                  <c:v>Допускалось дублювання однакових тем у різних дисциплінах</c:v>
                </c:pt>
                <c:pt idx="5">
                  <c:v>Неправильно вибудувана послідовність викладання дисциплін</c:v>
                </c:pt>
                <c:pt idx="6">
                  <c:v>Інше </c:v>
                </c:pt>
              </c:strCache>
            </c:strRef>
          </c:cat>
          <c:val>
            <c:numRef>
              <c:f>'4'!$C$5:$C$11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38</c:v>
                </c:pt>
                <c:pt idx="4">
                  <c:v>5</c:v>
                </c:pt>
                <c:pt idx="5">
                  <c:v>4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336-4571-9E4D-081A185820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04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683797621048546"/>
          <c:y val="0.13917333175698512"/>
          <c:w val="0.3092326439885219"/>
          <c:h val="0.723871589865631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uk-UA" b="1">
                <a:solidFill>
                  <a:schemeClr val="tx1"/>
                </a:solidFill>
              </a:rPr>
              <a:t>Прізвища викладачів, які, є найбільш компетентними зі свого фаху: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'5.1'!$N$2</c:f>
              <c:strCache>
                <c:ptCount val="1"/>
                <c:pt idx="0">
                  <c:v>Кількість голосів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General" sourceLinked="0"/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'5.1'!$M$3:$M$7</c:f>
              <c:strCache>
                <c:ptCount val="5"/>
                <c:pt idx="0">
                  <c:v>Сидоренко І.О.</c:v>
                </c:pt>
                <c:pt idx="1">
                  <c:v>Миронюк В.В.</c:v>
                </c:pt>
                <c:pt idx="2">
                  <c:v>Міндер В.В.</c:v>
                </c:pt>
                <c:pt idx="3">
                  <c:v>Пінчевська О.О.</c:v>
                </c:pt>
                <c:pt idx="4">
                  <c:v>Пузріна Н.В.</c:v>
                </c:pt>
              </c:strCache>
            </c:strRef>
          </c:cat>
          <c:val>
            <c:numRef>
              <c:f>'5.1'!$N$3:$N$7</c:f>
              <c:numCache>
                <c:formatCode>General</c:formatCode>
                <c:ptCount val="5"/>
                <c:pt idx="0">
                  <c:v>10</c:v>
                </c:pt>
                <c:pt idx="1">
                  <c:v>9</c:v>
                </c:pt>
                <c:pt idx="2">
                  <c:v>6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B4-46D5-B474-F081C045ED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54882895"/>
        <c:axId val="1854882415"/>
      </c:barChart>
      <c:catAx>
        <c:axId val="1854882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54882415"/>
        <c:crosses val="autoZero"/>
        <c:auto val="1"/>
        <c:lblAlgn val="ctr"/>
        <c:lblOffset val="100"/>
        <c:noMultiLvlLbl val="0"/>
      </c:catAx>
      <c:valAx>
        <c:axId val="18548824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 sz="1400" b="1"/>
                  <a:t>Кількість голосів</a:t>
                </a:r>
              </a:p>
            </c:rich>
          </c:tx>
          <c:layout>
            <c:manualLayout>
              <c:xMode val="edge"/>
              <c:yMode val="edge"/>
              <c:x val="0.41125876429981673"/>
              <c:y val="0.928209452032733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54882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uk-UA" sz="1400" b="1">
                <a:solidFill>
                  <a:schemeClr val="tx1"/>
                </a:solidFill>
              </a:rPr>
              <a:t>Прізвища викладачів, які</a:t>
            </a:r>
            <a:r>
              <a:rPr lang="uk-UA" sz="1400" b="1" baseline="0">
                <a:solidFill>
                  <a:schemeClr val="tx1"/>
                </a:solidFill>
              </a:rPr>
              <a:t> </a:t>
            </a:r>
            <a:r>
              <a:rPr lang="uk-UA" sz="1400" b="1">
                <a:solidFill>
                  <a:schemeClr val="tx1"/>
                </a:solidFill>
              </a:rPr>
              <a:t>є найвимогливішими до рівня знань студентів:</a:t>
            </a:r>
          </a:p>
        </c:rich>
      </c:tx>
      <c:layout>
        <c:manualLayout>
          <c:xMode val="edge"/>
          <c:yMode val="edge"/>
          <c:x val="0.1193033728683308"/>
          <c:y val="1.1915490090205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'5.2'!$O$1</c:f>
              <c:strCache>
                <c:ptCount val="1"/>
                <c:pt idx="0">
                  <c:v>Кількість голосів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'5.2'!$N$2:$N$6</c:f>
              <c:strCache>
                <c:ptCount val="5"/>
                <c:pt idx="0">
                  <c:v>Павліщук О.П.</c:v>
                </c:pt>
                <c:pt idx="1">
                  <c:v>Пінчевська О.О.</c:v>
                </c:pt>
                <c:pt idx="2">
                  <c:v>Пінчук А.П.</c:v>
                </c:pt>
                <c:pt idx="3">
                  <c:v>Білоус А.М.</c:v>
                </c:pt>
                <c:pt idx="4">
                  <c:v>Дзиба А.А.</c:v>
                </c:pt>
              </c:strCache>
            </c:strRef>
          </c:cat>
          <c:val>
            <c:numRef>
              <c:f>'5.2'!$O$2:$O$6</c:f>
              <c:numCache>
                <c:formatCode>General</c:formatCode>
                <c:ptCount val="5"/>
                <c:pt idx="0">
                  <c:v>21</c:v>
                </c:pt>
                <c:pt idx="1">
                  <c:v>6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61-4842-B551-E02CBDDA21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854854095"/>
        <c:axId val="1854856975"/>
      </c:barChart>
      <c:catAx>
        <c:axId val="18548540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54856975"/>
        <c:crosses val="autoZero"/>
        <c:auto val="1"/>
        <c:lblAlgn val="ctr"/>
        <c:lblOffset val="100"/>
        <c:noMultiLvlLbl val="0"/>
      </c:catAx>
      <c:valAx>
        <c:axId val="185485697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 sz="1400" b="1" i="0" u="none" strike="noStrike" kern="1200" baseline="0">
                    <a:solidFill>
                      <a:schemeClr val="tx1"/>
                    </a:solidFill>
                  </a:rPr>
                  <a:t>Кількість голосів</a:t>
                </a:r>
              </a:p>
            </c:rich>
          </c:tx>
          <c:layout>
            <c:manualLayout>
              <c:xMode val="edge"/>
              <c:yMode val="edge"/>
              <c:x val="0.37327888912534579"/>
              <c:y val="0.908226992648460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crossAx val="18548540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Вкажіть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прізвища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викладачів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які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, на Вашу думку, є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взірцем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Викладача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і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Людини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для Вас:</a:t>
            </a:r>
            <a:endParaRPr lang="uk-UA" b="1" dirty="0">
              <a:solidFill>
                <a:schemeClr val="accent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'4.2'!$L$4</c:f>
              <c:strCache>
                <c:ptCount val="1"/>
                <c:pt idx="0">
                  <c:v>Кількість опитаних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'4.2'!$L$5:$L$16</c:f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'4.2'!$K$5:$K$16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0-C628-41FD-9D59-9D703CAD51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0260160"/>
        <c:axId val="480278048"/>
      </c:barChart>
      <c:catAx>
        <c:axId val="480260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80278048"/>
        <c:crosses val="autoZero"/>
        <c:auto val="1"/>
        <c:lblAlgn val="ctr"/>
        <c:lblOffset val="100"/>
        <c:noMultiLvlLbl val="0"/>
      </c:catAx>
      <c:valAx>
        <c:axId val="480278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48026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uk-UA" b="1">
                <a:solidFill>
                  <a:schemeClr val="tx1"/>
                </a:solidFill>
              </a:rPr>
              <a:t>Викладачі, які, найкраще проводять заняття: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'5.3'!$P$1</c:f>
              <c:strCache>
                <c:ptCount val="1"/>
                <c:pt idx="0">
                  <c:v>Кількість голосів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'5.3'!$O$2:$O$6</c:f>
              <c:strCache>
                <c:ptCount val="5"/>
                <c:pt idx="0">
                  <c:v>Сидоренко І.О.</c:v>
                </c:pt>
                <c:pt idx="1">
                  <c:v>Міндер В.В.</c:v>
                </c:pt>
                <c:pt idx="2">
                  <c:v>Миронюк В. В.</c:v>
                </c:pt>
                <c:pt idx="3">
                  <c:v>Піхало О.В.</c:v>
                </c:pt>
                <c:pt idx="4">
                  <c:v>Бала О.П.</c:v>
                </c:pt>
              </c:strCache>
            </c:strRef>
          </c:cat>
          <c:val>
            <c:numRef>
              <c:f>'5.3'!$P$2:$P$6</c:f>
              <c:numCache>
                <c:formatCode>General</c:formatCode>
                <c:ptCount val="5"/>
                <c:pt idx="0">
                  <c:v>11</c:v>
                </c:pt>
                <c:pt idx="1">
                  <c:v>9</c:v>
                </c:pt>
                <c:pt idx="2">
                  <c:v>5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36-4F07-8177-1A00EA2358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50074143"/>
        <c:axId val="1650077983"/>
      </c:barChart>
      <c:catAx>
        <c:axId val="16500741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50077983"/>
        <c:crosses val="autoZero"/>
        <c:auto val="1"/>
        <c:lblAlgn val="ctr"/>
        <c:lblOffset val="100"/>
        <c:noMultiLvlLbl val="0"/>
      </c:catAx>
      <c:valAx>
        <c:axId val="16500779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 sz="1100" b="1" i="0" u="none" strike="noStrike" kern="1200" baseline="0">
                    <a:solidFill>
                      <a:schemeClr val="tx1"/>
                    </a:solidFill>
                  </a:rPr>
                  <a:t>Кількість голосів</a:t>
                </a:r>
              </a:p>
            </c:rich>
          </c:tx>
          <c:layout>
            <c:manualLayout>
              <c:xMode val="edge"/>
              <c:yMode val="edge"/>
              <c:x val="0.41967960713488939"/>
              <c:y val="0.946410377057084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6500741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uk-UA" b="1">
                <a:solidFill>
                  <a:sysClr val="windowText" lastClr="000000"/>
                </a:solidFill>
              </a:rPr>
              <a:t>Викладачі, які</a:t>
            </a:r>
            <a:r>
              <a:rPr lang="uk-UA" b="1" baseline="0">
                <a:solidFill>
                  <a:sysClr val="windowText" lastClr="000000"/>
                </a:solidFill>
              </a:rPr>
              <a:t> </a:t>
            </a:r>
            <a:r>
              <a:rPr lang="uk-UA" b="1">
                <a:solidFill>
                  <a:sysClr val="windowText" lastClr="000000"/>
                </a:solidFill>
              </a:rPr>
              <a:t>є взірцем Викладача і Людини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'5.4'!$P$1</c:f>
              <c:strCache>
                <c:ptCount val="1"/>
                <c:pt idx="0">
                  <c:v>Кількість голосів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'5.4'!$O$2:$O$6</c:f>
              <c:strCache>
                <c:ptCount val="5"/>
                <c:pt idx="0">
                  <c:v>Міндер В.В.</c:v>
                </c:pt>
                <c:pt idx="1">
                  <c:v>Сидоренко І.О.</c:v>
                </c:pt>
                <c:pt idx="2">
                  <c:v>Колесніченко О.В.</c:v>
                </c:pt>
                <c:pt idx="3">
                  <c:v>Матушевич Л.М.</c:v>
                </c:pt>
                <c:pt idx="4">
                  <c:v>Миронюк В.В.</c:v>
                </c:pt>
              </c:strCache>
            </c:strRef>
          </c:cat>
          <c:val>
            <c:numRef>
              <c:f>'5.4'!$P$2:$P$6</c:f>
              <c:numCache>
                <c:formatCode>General</c:formatCode>
                <c:ptCount val="5"/>
                <c:pt idx="0">
                  <c:v>7</c:v>
                </c:pt>
                <c:pt idx="1">
                  <c:v>7</c:v>
                </c:pt>
                <c:pt idx="2">
                  <c:v>6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6E-423D-A9F0-CFAB96F60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46976384"/>
        <c:axId val="1746986944"/>
      </c:barChart>
      <c:catAx>
        <c:axId val="1746976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746986944"/>
        <c:crosses val="autoZero"/>
        <c:auto val="1"/>
        <c:lblAlgn val="ctr"/>
        <c:lblOffset val="100"/>
        <c:noMultiLvlLbl val="0"/>
      </c:catAx>
      <c:valAx>
        <c:axId val="1746986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uk-UA" sz="1200" b="1" i="0" u="none" strike="noStrike" kern="1200" baseline="0">
                    <a:solidFill>
                      <a:schemeClr val="tx1"/>
                    </a:solidFill>
                  </a:rPr>
                  <a:t>Кількість голосів</a:t>
                </a:r>
              </a:p>
            </c:rich>
          </c:tx>
          <c:layout>
            <c:manualLayout>
              <c:xMode val="edge"/>
              <c:yMode val="edge"/>
              <c:x val="0.40811204402257195"/>
              <c:y val="0.916141892020990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uk-U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746976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B5AEF-6823-4A08-B8D4-2292F56ACCDB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62093-5FA9-41F9-A92A-E768B3395DF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9484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4E120-3DEE-4F71-A295-0D05B9AFF95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6964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CE6AB-3AE9-48B9-B14B-0194B1787AE5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0609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CE6AB-3AE9-48B9-B14B-0194B1787AE5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8611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CE6AB-3AE9-48B9-B14B-0194B1787AE5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631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C00272-E76B-41EF-8F64-8720900C6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5F6D4A8-ADEC-472E-B0AD-C738268C6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0D7934A-37B0-425C-AE3B-17C71438D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CC3F-C81D-46B4-A651-F040C46896F7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69D70A9-88D9-43D6-9350-01231D259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74C3C9B-5CA8-424B-89A4-1B74EC3EE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C726-1ED0-4E4D-ABD6-786A7786705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650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3B899D-1F2A-404D-BDE3-278ECD43A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D8F5E64-B27D-476C-800C-0707A1E65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04BBCC7-6C95-48A6-9544-573CC26F5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CC3F-C81D-46B4-A651-F040C46896F7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F9C1F2F-BCF5-467D-871F-0F75280CE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7FB546-3966-4299-871E-474E05A4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C726-1ED0-4E4D-ABD6-786A7786705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8965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93E1D61-4D27-4822-B29E-99B9C3A3AF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627FBC3-E202-4171-B5F2-5774190035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BE31DEF-8AA2-47BF-8B10-5472425F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CC3F-C81D-46B4-A651-F040C46896F7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A17CE73-83B7-41C5-9BDC-7F6EFF687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9C5DA10-3FF3-4F24-8B6F-1AC05277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C726-1ED0-4E4D-ABD6-786A7786705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561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0759B3-7214-4123-817A-8C6EEFA83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83EEB27-2B37-42E9-BB08-82C714CEB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94B7F8C-FD78-4B31-83E3-D8DF36F13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CC3F-C81D-46B4-A651-F040C46896F7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3B06789-2E60-4CDA-B6C9-CD2294B1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4ADFAD-FB7D-4A69-AF71-7F9C79C5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C726-1ED0-4E4D-ABD6-786A7786705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0299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8D7ED-5D58-444B-80BE-C1FAEAB95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D66DCE6-BC04-4E7B-9525-DD672D0C5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32E9C2D-A2C0-484B-B55D-6402E1839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CC3F-C81D-46B4-A651-F040C46896F7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CB21B5-5701-4BBB-B089-C0D6D9CD5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7B370C-0EB0-43B5-9F04-F15A8C277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C726-1ED0-4E4D-ABD6-786A7786705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05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0DE41-A119-4215-AB12-6A2D36CC5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9BC69DD-2A9C-4F50-819B-1BA9D6C45C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BF66E20-54AC-4BCF-8DC6-94F4BE90D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CD77A17-5046-493A-BDB5-19DD9DDA2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CC3F-C81D-46B4-A651-F040C46896F7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17D94F1-B952-4EBD-B670-FD409BBFB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35AE712-8533-4715-95E8-7FF18AF8C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C726-1ED0-4E4D-ABD6-786A7786705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929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021AA-AD55-4389-BC1C-288D94807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92856C0-3307-4F16-A565-07D4FC214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1078B08-4C1D-4E6C-B898-8597E4DA4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6DDD5A6-5CF6-4E86-80D9-87A90D1CAC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7030042-D0D2-4452-8F88-DB6338C536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5D4DF40-9867-4B0E-9434-B7F22C808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CC3F-C81D-46B4-A651-F040C46896F7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AA53228-8739-4BDD-8DA3-113C12F0B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590057A-A0FE-4187-8AA1-B3EFA4E3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C726-1ED0-4E4D-ABD6-786A7786705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8617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4550C-9EAB-45EC-9593-D79726749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8AD294F-87F2-4320-9CB3-00FE33DA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CC3F-C81D-46B4-A651-F040C46896F7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7E5F5B5-AFF0-4004-BB42-FA86ADEB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845D186-4CA8-45B8-A1FC-ADB52440A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C726-1ED0-4E4D-ABD6-786A7786705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910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2037F7B-18AF-4CDE-90C7-98318679A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CC3F-C81D-46B4-A651-F040C46896F7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5CFD8387-FFCB-415F-90E6-6A3EEBA7D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DB2D65-79AF-4CC5-BDCB-BB1924AFC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C726-1ED0-4E4D-ABD6-786A7786705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5760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8F849-25D6-4ED7-AB05-D804761E6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F68868-B02D-4F82-998B-6F9F8F75F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A1E07E0-4C26-4CFA-8641-1143E6632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935E18C-ECD3-418F-93F4-D6F9FD48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CC3F-C81D-46B4-A651-F040C46896F7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C926E8-A605-4B64-9CA2-A76C26F0E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006B83F-F1D3-42F3-9CDC-39072F08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C726-1ED0-4E4D-ABD6-786A7786705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143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1E0CFB-717E-4462-9809-CBBE6B0ED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B8AAA56-C84D-42C5-AD20-243A47374A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98FF68E-8DD2-4431-B51C-5E99996C8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1724376-D5C7-4DD8-B00A-76D8CB505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CCC3F-C81D-46B4-A651-F040C46896F7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A826FD-DCD4-48AC-81DC-FB8F6DD16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AED941A-764B-4AB4-A140-ACB466CA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C726-1ED0-4E4D-ABD6-786A7786705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69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9052707-AFD3-486C-8368-D9115CCA1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CBF9677-E9A7-464A-BDE3-17BB955A0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F1063B-DB1B-4DF4-9272-2D2BCC20C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CCC3F-C81D-46B4-A651-F040C46896F7}" type="datetimeFigureOut">
              <a:rPr lang="uk-UA" smtClean="0"/>
              <a:t>11.02.2026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8ED85D5-44D5-48DD-95CA-ACC7FBFE9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B6925EC-5146-43E6-A290-539F28306C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2C726-1ED0-4E4D-ABD6-786A77867052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2549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0">
            <a:extLst>
              <a:ext uri="{FF2B5EF4-FFF2-40B4-BE49-F238E27FC236}">
                <a16:creationId xmlns:a16="http://schemas.microsoft.com/office/drawing/2014/main" id="{DC65C607-AE32-E407-EA8C-F8517449409E}"/>
              </a:ext>
            </a:extLst>
          </p:cNvPr>
          <p:cNvSpPr txBox="1">
            <a:spLocks/>
          </p:cNvSpPr>
          <p:nvPr/>
        </p:nvSpPr>
        <p:spPr>
          <a:xfrm>
            <a:off x="3772273" y="79102"/>
            <a:ext cx="8297807" cy="1389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  <a:t>НАЦІОНАЛЬНИЙ УНІВЕРСИТЕТ БІОРЕСУРСІВ </a:t>
            </a:r>
            <a:br>
              <a:rPr lang="ru-RU" sz="2800" dirty="0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rgbClr val="0166B3"/>
                </a:solidFill>
                <a:latin typeface="Minion Pro SmBd" panose="02040603060201020203" pitchFamily="18" charset="0"/>
                <a:cs typeface="Arial" panose="020B0604020202020204" pitchFamily="34" charset="0"/>
              </a:rPr>
              <a:t>І ПРИРОДОКОРИСТУВАННЯ УКРАЇНИ</a:t>
            </a:r>
            <a:endParaRPr lang="uk-UA" sz="2800" dirty="0">
              <a:solidFill>
                <a:srgbClr val="0166B3"/>
              </a:solidFill>
              <a:latin typeface="Minion Pro SmBd" panose="02040603060201020203" pitchFamily="18" charset="0"/>
              <a:cs typeface="Arial" panose="020B06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B9CE909-26FE-0D58-F6E0-B52469306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2073" y="2338018"/>
            <a:ext cx="8568823" cy="2165607"/>
          </a:xfrm>
        </p:spPr>
        <p:txBody>
          <a:bodyPr>
            <a:noAutofit/>
          </a:bodyPr>
          <a:lstStyle/>
          <a:p>
            <a:br>
              <a:rPr lang="ru-RU" sz="4000" dirty="0"/>
            </a:br>
            <a:r>
              <a:rPr lang="ru-RU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анкетувань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випускників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магістратури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(2025)</a:t>
            </a:r>
            <a:b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Навчально-науковий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інститут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лісового</a:t>
            </a:r>
            <a: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садово-паркового </a:t>
            </a:r>
            <a:r>
              <a:rPr lang="ru-RU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господарства</a:t>
            </a:r>
            <a:br>
              <a:rPr lang="ru-RU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Кількість</a:t>
            </a: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опитаних</a:t>
            </a:r>
            <a:r>
              <a:rPr lang="ru-RU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uk-UA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  <a:endParaRPr lang="ru-RU" sz="3200" b="1" dirty="0">
              <a:solidFill>
                <a:srgbClr val="002060"/>
              </a:solidFill>
              <a:latin typeface="Minion Pro SmBd" panose="02040603060201020203" pitchFamily="18" charset="0"/>
              <a:cs typeface="Arial" panose="020B0604020202020204" pitchFamily="34" charset="0"/>
            </a:endParaRPr>
          </a:p>
        </p:txBody>
      </p:sp>
      <p:sp>
        <p:nvSpPr>
          <p:cNvPr id="2" name="Текст 4">
            <a:extLst>
              <a:ext uri="{FF2B5EF4-FFF2-40B4-BE49-F238E27FC236}">
                <a16:creationId xmlns:a16="http://schemas.microsoft.com/office/drawing/2014/main" id="{76B6E3E5-C952-EAEB-6155-84F2C494A295}"/>
              </a:ext>
            </a:extLst>
          </p:cNvPr>
          <p:cNvSpPr txBox="1">
            <a:spLocks/>
          </p:cNvSpPr>
          <p:nvPr/>
        </p:nvSpPr>
        <p:spPr>
          <a:xfrm>
            <a:off x="3772269" y="4791734"/>
            <a:ext cx="8297807" cy="808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UA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3000" dirty="0">
                <a:solidFill>
                  <a:srgbClr val="0166B3"/>
                </a:solidFill>
                <a:latin typeface="Minion Pro SmBd" panose="02040603060201020203" pitchFamily="18" charset="0"/>
              </a:rPr>
              <a:t>Юлія Слива, </a:t>
            </a:r>
          </a:p>
          <a:p>
            <a:pPr algn="l"/>
            <a:r>
              <a:rPr lang="uk-UA" sz="3000" dirty="0">
                <a:solidFill>
                  <a:srgbClr val="0166B3"/>
                </a:solidFill>
                <a:latin typeface="Minion Pro SmBd" panose="02040603060201020203" pitchFamily="18" charset="0"/>
              </a:rPr>
              <a:t>начальник відділу менеджменту якості</a:t>
            </a:r>
            <a:endParaRPr lang="ru-RU" sz="3000" dirty="0">
              <a:solidFill>
                <a:srgbClr val="0166B3"/>
              </a:solidFill>
              <a:latin typeface="Minion Pro SmBd" panose="02040603060201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19213B-5946-546F-99E2-27FDE61EC3B2}"/>
              </a:ext>
            </a:extLst>
          </p:cNvPr>
          <p:cNvSpPr txBox="1"/>
          <p:nvPr/>
        </p:nvSpPr>
        <p:spPr>
          <a:xfrm>
            <a:off x="3772270" y="6175989"/>
            <a:ext cx="82978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dirty="0">
                <a:solidFill>
                  <a:srgbClr val="0166B3"/>
                </a:solidFill>
                <a:latin typeface="Minion Pro Med" panose="02040503050201020203" pitchFamily="18" charset="0"/>
              </a:rPr>
              <a:t>Київ 202</a:t>
            </a:r>
            <a:r>
              <a:rPr lang="en-US" dirty="0">
                <a:solidFill>
                  <a:srgbClr val="0166B3"/>
                </a:solidFill>
                <a:latin typeface="Minion Pro Med" panose="02040503050201020203" pitchFamily="18" charset="0"/>
              </a:rPr>
              <a:t>6</a:t>
            </a:r>
            <a:endParaRPr lang="ru-RU" sz="1800" dirty="0">
              <a:solidFill>
                <a:srgbClr val="0166B3"/>
              </a:solidFill>
              <a:latin typeface="Minion Pro Med" panose="02040503050201020203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050F3B-A90D-74E6-AF97-9A283D8CA8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42" t="8226" r="51617" b="4185"/>
          <a:stretch/>
        </p:blipFill>
        <p:spPr>
          <a:xfrm>
            <a:off x="0" y="0"/>
            <a:ext cx="3225421" cy="686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51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E1641-ADD3-E0F4-0F96-9CA1CC074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69EFC1-599A-81D3-42FD-54ABB30A29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08" t="62439" r="16841" b="18233"/>
          <a:stretch/>
        </p:blipFill>
        <p:spPr>
          <a:xfrm>
            <a:off x="1" y="29928"/>
            <a:ext cx="4245884" cy="626564"/>
          </a:xfrm>
          <a:prstGeom prst="rect">
            <a:avLst/>
          </a:prstGeom>
        </p:spPr>
      </p:pic>
      <p:graphicFrame>
        <p:nvGraphicFramePr>
          <p:cNvPr id="2" name="Діаграма 1">
            <a:extLst>
              <a:ext uri="{FF2B5EF4-FFF2-40B4-BE49-F238E27FC236}">
                <a16:creationId xmlns:a16="http://schemas.microsoft.com/office/drawing/2014/main" id="{13AD4FFD-6423-D03F-26EA-60841BF21953}"/>
              </a:ext>
            </a:extLst>
          </p:cNvPr>
          <p:cNvGraphicFramePr>
            <a:graphicFrameLocks/>
          </p:cNvGraphicFramePr>
          <p:nvPr/>
        </p:nvGraphicFramePr>
        <p:xfrm>
          <a:off x="0" y="801278"/>
          <a:ext cx="4949072" cy="5769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іаграма 4">
            <a:extLst>
              <a:ext uri="{FF2B5EF4-FFF2-40B4-BE49-F238E27FC236}">
                <a16:creationId xmlns:a16="http://schemas.microsoft.com/office/drawing/2014/main" id="{9D57B9B4-8FFB-3996-3250-85227CFD77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4424928"/>
              </p:ext>
            </p:extLst>
          </p:nvPr>
        </p:nvGraphicFramePr>
        <p:xfrm>
          <a:off x="372533" y="801278"/>
          <a:ext cx="11616267" cy="5904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96508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E1641-ADD3-E0F4-0F96-9CA1CC074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69EFC1-599A-81D3-42FD-54ABB30A29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08" t="62439" r="16841" b="18233"/>
          <a:stretch/>
        </p:blipFill>
        <p:spPr>
          <a:xfrm>
            <a:off x="1" y="29928"/>
            <a:ext cx="4245884" cy="626564"/>
          </a:xfrm>
          <a:prstGeom prst="rect">
            <a:avLst/>
          </a:prstGeom>
        </p:spPr>
      </p:pic>
      <p:graphicFrame>
        <p:nvGraphicFramePr>
          <p:cNvPr id="2" name="Діаграма 1">
            <a:extLst>
              <a:ext uri="{FF2B5EF4-FFF2-40B4-BE49-F238E27FC236}">
                <a16:creationId xmlns:a16="http://schemas.microsoft.com/office/drawing/2014/main" id="{13AD4FFD-6423-D03F-26EA-60841BF21953}"/>
              </a:ext>
            </a:extLst>
          </p:cNvPr>
          <p:cNvGraphicFramePr>
            <a:graphicFrameLocks/>
          </p:cNvGraphicFramePr>
          <p:nvPr/>
        </p:nvGraphicFramePr>
        <p:xfrm>
          <a:off x="0" y="801278"/>
          <a:ext cx="4949072" cy="5769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іаграма 4">
            <a:extLst>
              <a:ext uri="{FF2B5EF4-FFF2-40B4-BE49-F238E27FC236}">
                <a16:creationId xmlns:a16="http://schemas.microsoft.com/office/drawing/2014/main" id="{AC5D78FF-05BD-05BC-976C-B7C43BDCEA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1397825"/>
              </p:ext>
            </p:extLst>
          </p:nvPr>
        </p:nvGraphicFramePr>
        <p:xfrm>
          <a:off x="592667" y="801278"/>
          <a:ext cx="11032066" cy="5913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53831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4EA043-8C6C-4239-A3D6-7FBF9FD36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pPr algn="ctr"/>
            <a:r>
              <a:rPr lang="ru-RU" sz="2800" b="1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Просимо </a:t>
            </a:r>
            <a:r>
              <a:rPr lang="ru-RU" sz="2800" b="1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написати</a:t>
            </a:r>
            <a:r>
              <a:rPr lang="ru-RU" sz="2800" b="1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Ваші</a:t>
            </a:r>
            <a:r>
              <a:rPr lang="ru-RU" sz="2800" b="1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побажання</a:t>
            </a:r>
            <a:r>
              <a:rPr lang="ru-RU" sz="2800" b="1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чи</a:t>
            </a:r>
            <a:r>
              <a:rPr lang="ru-RU" sz="2800" b="1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пропозиції</a:t>
            </a:r>
            <a:r>
              <a:rPr lang="ru-RU" sz="2800" b="1" u="none" strike="noStrike" dirty="0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до ректорату </a:t>
            </a:r>
            <a:r>
              <a:rPr lang="ru-RU" sz="2800" b="1" u="none" strike="noStrike" dirty="0" err="1"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університету</a:t>
            </a:r>
            <a:endParaRPr lang="uk-UA" sz="28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F618F7F-5ACC-4DBF-A890-C57AF71CE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91" y="1482436"/>
            <a:ext cx="11277599" cy="5237019"/>
          </a:xfrm>
        </p:spPr>
        <p:txBody>
          <a:bodyPr>
            <a:normAutofit/>
          </a:bodyPr>
          <a:lstStyle/>
          <a:p>
            <a:r>
              <a:rPr lang="ru-RU" dirty="0" err="1"/>
              <a:t>Завчасно</a:t>
            </a:r>
            <a:r>
              <a:rPr lang="ru-RU" dirty="0"/>
              <a:t> </a:t>
            </a:r>
            <a:r>
              <a:rPr lang="ru-RU" dirty="0" err="1"/>
              <a:t>попереджувати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змінювали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прописки.</a:t>
            </a:r>
          </a:p>
          <a:p>
            <a:r>
              <a:rPr lang="ru-RU" dirty="0" err="1"/>
              <a:t>Анонімна</a:t>
            </a:r>
            <a:r>
              <a:rPr lang="ru-RU" dirty="0"/>
              <a:t> анкета не </a:t>
            </a:r>
            <a:r>
              <a:rPr lang="ru-RU" dirty="0" err="1"/>
              <a:t>використавує</a:t>
            </a:r>
            <a:r>
              <a:rPr lang="ru-RU" dirty="0"/>
              <a:t> мою </a:t>
            </a:r>
            <a:r>
              <a:rPr lang="ru-RU" dirty="0" err="1"/>
              <a:t>електронну</a:t>
            </a:r>
            <a:r>
              <a:rPr lang="ru-RU" dirty="0"/>
              <a:t> адресу. </a:t>
            </a:r>
            <a:r>
              <a:rPr lang="ru-RU" dirty="0" err="1"/>
              <a:t>Дякую</a:t>
            </a:r>
            <a:r>
              <a:rPr lang="ru-RU" dirty="0"/>
              <a:t> за </a:t>
            </a:r>
            <a:r>
              <a:rPr lang="ru-RU" dirty="0" err="1"/>
              <a:t>анонімність</a:t>
            </a:r>
            <a:r>
              <a:rPr lang="ru-RU" dirty="0"/>
              <a:t>. </a:t>
            </a:r>
            <a:r>
              <a:rPr lang="ru-RU" dirty="0" err="1"/>
              <a:t>Нажаль</a:t>
            </a:r>
            <a:r>
              <a:rPr lang="ru-RU" dirty="0"/>
              <a:t> </a:t>
            </a:r>
            <a:r>
              <a:rPr lang="ru-RU" dirty="0" err="1"/>
              <a:t>висловити</a:t>
            </a:r>
            <a:r>
              <a:rPr lang="ru-RU" dirty="0"/>
              <a:t> свою думку не </a:t>
            </a:r>
            <a:r>
              <a:rPr lang="ru-RU" dirty="0" err="1"/>
              <a:t>можу</a:t>
            </a:r>
            <a:r>
              <a:rPr lang="ru-RU" dirty="0"/>
              <a:t>.</a:t>
            </a:r>
          </a:p>
          <a:p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фахових</a:t>
            </a:r>
            <a:r>
              <a:rPr lang="ru-RU" dirty="0"/>
              <a:t> </a:t>
            </a:r>
            <a:r>
              <a:rPr lang="ru-RU" dirty="0" err="1"/>
              <a:t>зустрічей</a:t>
            </a:r>
            <a:r>
              <a:rPr lang="ru-RU" dirty="0"/>
              <a:t>, </a:t>
            </a:r>
            <a:r>
              <a:rPr lang="ru-RU" dirty="0" err="1"/>
              <a:t>майстеркласів</a:t>
            </a:r>
            <a:r>
              <a:rPr lang="ru-RU" dirty="0"/>
              <a:t>, </a:t>
            </a:r>
            <a:r>
              <a:rPr lang="ru-RU" dirty="0" err="1"/>
              <a:t>домовлятись</a:t>
            </a:r>
            <a:r>
              <a:rPr lang="ru-RU" dirty="0"/>
              <a:t> за квитки для </a:t>
            </a:r>
            <a:r>
              <a:rPr lang="ru-RU" dirty="0" err="1"/>
              <a:t>студентів</a:t>
            </a:r>
            <a:r>
              <a:rPr lang="ru-RU" dirty="0"/>
              <a:t> на </a:t>
            </a:r>
            <a:r>
              <a:rPr lang="ru-RU" dirty="0" err="1"/>
              <a:t>виставки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знижкою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безкоштовно</a:t>
            </a:r>
            <a:r>
              <a:rPr lang="ru-RU" dirty="0"/>
              <a:t>.</a:t>
            </a:r>
          </a:p>
          <a:p>
            <a:r>
              <a:rPr lang="ru-RU" dirty="0"/>
              <a:t>Факультету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на </a:t>
            </a:r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/>
              <a:t>лабораторій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б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дослідів</a:t>
            </a:r>
            <a:r>
              <a:rPr lang="ru-RU" dirty="0"/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75866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830668" y="2470137"/>
            <a:ext cx="10353762" cy="3695136"/>
          </a:xfrm>
        </p:spPr>
        <p:txBody>
          <a:bodyPr>
            <a:normAutofit fontScale="97500"/>
          </a:bodyPr>
          <a:lstStyle/>
          <a:p>
            <a:pPr marL="0" indent="0" algn="ctr" eaLnBrk="1" hangingPunct="1">
              <a:buNone/>
            </a:pPr>
            <a:r>
              <a:rPr lang="uk-UA" alt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Дякую за увагу!</a:t>
            </a:r>
            <a:endParaRPr lang="ru-RU" altLang="en-US" sz="7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3A54688-F5B8-4CF5-AC3D-8719C78A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7291" y="6492875"/>
            <a:ext cx="753545" cy="365125"/>
          </a:xfrm>
        </p:spPr>
        <p:txBody>
          <a:bodyPr/>
          <a:lstStyle/>
          <a:p>
            <a:fld id="{17630127-83CF-4A75-B906-45D18C0C922A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1590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501B83-DE57-23E6-38BD-E742308022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8" t="62439" r="16841" b="18233"/>
          <a:stretch/>
        </p:blipFill>
        <p:spPr>
          <a:xfrm>
            <a:off x="1" y="29928"/>
            <a:ext cx="4245884" cy="626564"/>
          </a:xfrm>
          <a:prstGeom prst="rect">
            <a:avLst/>
          </a:prstGeom>
        </p:spPr>
      </p:pic>
      <p:graphicFrame>
        <p:nvGraphicFramePr>
          <p:cNvPr id="3" name="Діаграма 2">
            <a:extLst>
              <a:ext uri="{FF2B5EF4-FFF2-40B4-BE49-F238E27FC236}">
                <a16:creationId xmlns:a16="http://schemas.microsoft.com/office/drawing/2014/main" id="{DC18AA9F-7F4E-60EE-573A-F96E2B8D3D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8428140"/>
              </p:ext>
            </p:extLst>
          </p:nvPr>
        </p:nvGraphicFramePr>
        <p:xfrm>
          <a:off x="1032933" y="499533"/>
          <a:ext cx="10888134" cy="604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4137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501B83-DE57-23E6-38BD-E742308022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8" t="62439" r="16841" b="18233"/>
          <a:stretch/>
        </p:blipFill>
        <p:spPr>
          <a:xfrm>
            <a:off x="1" y="29928"/>
            <a:ext cx="4245884" cy="626564"/>
          </a:xfrm>
          <a:prstGeom prst="rect">
            <a:avLst/>
          </a:prstGeom>
        </p:spPr>
      </p:pic>
      <p:graphicFrame>
        <p:nvGraphicFramePr>
          <p:cNvPr id="5" name="Діаграма 4">
            <a:extLst>
              <a:ext uri="{FF2B5EF4-FFF2-40B4-BE49-F238E27FC236}">
                <a16:creationId xmlns:a16="http://schemas.microsoft.com/office/drawing/2014/main" id="{4DE70779-D453-D05F-7575-460B43E8EB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4970273"/>
              </p:ext>
            </p:extLst>
          </p:nvPr>
        </p:nvGraphicFramePr>
        <p:xfrm>
          <a:off x="101600" y="656492"/>
          <a:ext cx="6397414" cy="617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іаграма 5">
            <a:extLst>
              <a:ext uri="{FF2B5EF4-FFF2-40B4-BE49-F238E27FC236}">
                <a16:creationId xmlns:a16="http://schemas.microsoft.com/office/drawing/2014/main" id="{68EA950F-4019-C98E-AF4D-2183797CF4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6655191"/>
              </p:ext>
            </p:extLst>
          </p:nvPr>
        </p:nvGraphicFramePr>
        <p:xfrm>
          <a:off x="6096000" y="656492"/>
          <a:ext cx="6096000" cy="6099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98533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2DADE-6E10-E977-0751-6CF35464C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1B133D-A01F-3BFA-F95E-A5523867B4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8" t="62439" r="16841" b="18233"/>
          <a:stretch/>
        </p:blipFill>
        <p:spPr>
          <a:xfrm>
            <a:off x="1" y="29928"/>
            <a:ext cx="4245884" cy="626564"/>
          </a:xfrm>
          <a:prstGeom prst="rect">
            <a:avLst/>
          </a:prstGeom>
        </p:spPr>
      </p:pic>
      <p:graphicFrame>
        <p:nvGraphicFramePr>
          <p:cNvPr id="2" name="Діаграма 1">
            <a:extLst>
              <a:ext uri="{FF2B5EF4-FFF2-40B4-BE49-F238E27FC236}">
                <a16:creationId xmlns:a16="http://schemas.microsoft.com/office/drawing/2014/main" id="{20CC40A0-2413-4D63-B404-8074599A3E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080853"/>
              </p:ext>
            </p:extLst>
          </p:nvPr>
        </p:nvGraphicFramePr>
        <p:xfrm>
          <a:off x="762000" y="581891"/>
          <a:ext cx="10930467" cy="6276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86065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E1A1B-C318-4F70-1D8A-B3708F6F7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115AFE-5A47-CD02-64D6-13B1E91C80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8" t="62439" r="16841" b="18233"/>
          <a:stretch/>
        </p:blipFill>
        <p:spPr>
          <a:xfrm>
            <a:off x="1" y="29928"/>
            <a:ext cx="4245884" cy="626564"/>
          </a:xfrm>
          <a:prstGeom prst="rect">
            <a:avLst/>
          </a:prstGeom>
        </p:spPr>
      </p:pic>
      <p:graphicFrame>
        <p:nvGraphicFramePr>
          <p:cNvPr id="2" name="Діаграма 1">
            <a:extLst>
              <a:ext uri="{FF2B5EF4-FFF2-40B4-BE49-F238E27FC236}">
                <a16:creationId xmlns:a16="http://schemas.microsoft.com/office/drawing/2014/main" id="{9BDA51D1-3A9D-DBCF-88F4-E9D298C126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964278"/>
              </p:ext>
            </p:extLst>
          </p:nvPr>
        </p:nvGraphicFramePr>
        <p:xfrm>
          <a:off x="0" y="656492"/>
          <a:ext cx="5867400" cy="6049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іаграма 2">
            <a:extLst>
              <a:ext uri="{FF2B5EF4-FFF2-40B4-BE49-F238E27FC236}">
                <a16:creationId xmlns:a16="http://schemas.microsoft.com/office/drawing/2014/main" id="{44651113-1997-AB4E-911F-081BCD4F6D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2558516"/>
              </p:ext>
            </p:extLst>
          </p:nvPr>
        </p:nvGraphicFramePr>
        <p:xfrm>
          <a:off x="5758544" y="753532"/>
          <a:ext cx="6340323" cy="5952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48098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6A8AD-E709-0416-3C83-814FFF625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578CC8-3A4F-7A0F-B8E1-9BF584F2A2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208" t="62439" r="16841" b="18233"/>
          <a:stretch/>
        </p:blipFill>
        <p:spPr>
          <a:xfrm>
            <a:off x="1" y="29928"/>
            <a:ext cx="4245884" cy="626564"/>
          </a:xfrm>
          <a:prstGeom prst="rect">
            <a:avLst/>
          </a:prstGeom>
        </p:spPr>
      </p:pic>
      <p:graphicFrame>
        <p:nvGraphicFramePr>
          <p:cNvPr id="6" name="Діаграма 5">
            <a:extLst>
              <a:ext uri="{FF2B5EF4-FFF2-40B4-BE49-F238E27FC236}">
                <a16:creationId xmlns:a16="http://schemas.microsoft.com/office/drawing/2014/main" id="{05CF3B68-EC7A-4103-AEA0-0C7A9C9044EC}"/>
              </a:ext>
            </a:extLst>
          </p:cNvPr>
          <p:cNvGraphicFramePr>
            <a:graphicFrameLocks/>
          </p:cNvGraphicFramePr>
          <p:nvPr/>
        </p:nvGraphicFramePr>
        <p:xfrm>
          <a:off x="0" y="206221"/>
          <a:ext cx="6345382" cy="3325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іаграма 4">
            <a:extLst>
              <a:ext uri="{FF2B5EF4-FFF2-40B4-BE49-F238E27FC236}">
                <a16:creationId xmlns:a16="http://schemas.microsoft.com/office/drawing/2014/main" id="{7064B9A2-13F9-F23B-AFBF-22FE0CB8E0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1532209"/>
              </p:ext>
            </p:extLst>
          </p:nvPr>
        </p:nvGraphicFramePr>
        <p:xfrm>
          <a:off x="61756" y="832785"/>
          <a:ext cx="5974977" cy="6025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іаграма 6">
            <a:extLst>
              <a:ext uri="{FF2B5EF4-FFF2-40B4-BE49-F238E27FC236}">
                <a16:creationId xmlns:a16="http://schemas.microsoft.com/office/drawing/2014/main" id="{098484FE-43B0-52DB-FC3C-A6DD7BB70C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3205025"/>
              </p:ext>
            </p:extLst>
          </p:nvPr>
        </p:nvGraphicFramePr>
        <p:xfrm>
          <a:off x="6036733" y="745067"/>
          <a:ext cx="6256867" cy="6112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88689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B0321-2112-7E8B-AB7D-81BC4D662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DF431E-6EBE-AF14-2746-00E6996A0E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8" t="62439" r="16841" b="18233"/>
          <a:stretch/>
        </p:blipFill>
        <p:spPr>
          <a:xfrm>
            <a:off x="1" y="29928"/>
            <a:ext cx="4245884" cy="626564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0FA7CCC-8D19-A350-BFBB-20E900F63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6157"/>
            <a:ext cx="10515600" cy="1325563"/>
          </a:xfrm>
        </p:spPr>
        <p:txBody>
          <a:bodyPr>
            <a:normAutofit/>
          </a:bodyPr>
          <a:lstStyle/>
          <a:p>
            <a:pPr algn="ctr"/>
            <a:br>
              <a:rPr lang="ru-RU" altLang="uk-UA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AB1C53-FDFD-4708-962F-AB790A8D1B32}"/>
              </a:ext>
            </a:extLst>
          </p:cNvPr>
          <p:cNvSpPr txBox="1"/>
          <p:nvPr/>
        </p:nvSpPr>
        <p:spPr>
          <a:xfrm>
            <a:off x="5167746" y="4986281"/>
            <a:ext cx="2701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Діаграма 5">
            <a:extLst>
              <a:ext uri="{FF2B5EF4-FFF2-40B4-BE49-F238E27FC236}">
                <a16:creationId xmlns:a16="http://schemas.microsoft.com/office/drawing/2014/main" id="{6B27D9D0-6846-4344-A90B-0532B68937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0714413"/>
              </p:ext>
            </p:extLst>
          </p:nvPr>
        </p:nvGraphicFramePr>
        <p:xfrm>
          <a:off x="1" y="656492"/>
          <a:ext cx="6096000" cy="617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іаграма 6">
            <a:extLst>
              <a:ext uri="{FF2B5EF4-FFF2-40B4-BE49-F238E27FC236}">
                <a16:creationId xmlns:a16="http://schemas.microsoft.com/office/drawing/2014/main" id="{43D28EAF-E597-423D-9F40-4A344C838D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4880208"/>
              </p:ext>
            </p:extLst>
          </p:nvPr>
        </p:nvGraphicFramePr>
        <p:xfrm>
          <a:off x="5188528" y="546157"/>
          <a:ext cx="7003472" cy="6281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05398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77D8B-1282-B608-1C69-5A4852D6E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107DD7-7585-8330-350C-9CC9139BCB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8" t="62439" r="16841" b="18233"/>
          <a:stretch/>
        </p:blipFill>
        <p:spPr>
          <a:xfrm>
            <a:off x="1" y="29928"/>
            <a:ext cx="4245884" cy="626564"/>
          </a:xfrm>
          <a:prstGeom prst="rect">
            <a:avLst/>
          </a:prstGeom>
        </p:spPr>
      </p:pic>
      <p:graphicFrame>
        <p:nvGraphicFramePr>
          <p:cNvPr id="5" name="Діаграма 4">
            <a:extLst>
              <a:ext uri="{FF2B5EF4-FFF2-40B4-BE49-F238E27FC236}">
                <a16:creationId xmlns:a16="http://schemas.microsoft.com/office/drawing/2014/main" id="{10331A6E-B04E-2DF7-14FA-099F38466F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4914938"/>
              </p:ext>
            </p:extLst>
          </p:nvPr>
        </p:nvGraphicFramePr>
        <p:xfrm>
          <a:off x="0" y="656492"/>
          <a:ext cx="6180667" cy="6171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іаграма 5">
            <a:extLst>
              <a:ext uri="{FF2B5EF4-FFF2-40B4-BE49-F238E27FC236}">
                <a16:creationId xmlns:a16="http://schemas.microsoft.com/office/drawing/2014/main" id="{6FD7CFB9-CE0C-716B-4746-D3E43C0530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3738678"/>
              </p:ext>
            </p:extLst>
          </p:nvPr>
        </p:nvGraphicFramePr>
        <p:xfrm>
          <a:off x="6180667" y="524933"/>
          <a:ext cx="5943600" cy="6239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40827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00ED2-A9A6-EDEB-5AB4-919CE1CFC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712427-8536-8A78-E183-1F66EC2B20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08" t="62439" r="16841" b="18233"/>
          <a:stretch/>
        </p:blipFill>
        <p:spPr>
          <a:xfrm>
            <a:off x="1" y="29928"/>
            <a:ext cx="4245884" cy="626564"/>
          </a:xfrm>
          <a:prstGeom prst="rect">
            <a:avLst/>
          </a:prstGeom>
        </p:spPr>
      </p:pic>
      <p:graphicFrame>
        <p:nvGraphicFramePr>
          <p:cNvPr id="5" name="Діаграма 4">
            <a:extLst>
              <a:ext uri="{FF2B5EF4-FFF2-40B4-BE49-F238E27FC236}">
                <a16:creationId xmlns:a16="http://schemas.microsoft.com/office/drawing/2014/main" id="{03F2677A-4622-2408-8881-46AFD6877F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5286685"/>
              </p:ext>
            </p:extLst>
          </p:nvPr>
        </p:nvGraphicFramePr>
        <p:xfrm>
          <a:off x="0" y="533400"/>
          <a:ext cx="6111240" cy="632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іаграма 5">
            <a:extLst>
              <a:ext uri="{FF2B5EF4-FFF2-40B4-BE49-F238E27FC236}">
                <a16:creationId xmlns:a16="http://schemas.microsoft.com/office/drawing/2014/main" id="{B5C3AB46-BCD6-EFC3-19A2-24843776F3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135784"/>
              </p:ext>
            </p:extLst>
          </p:nvPr>
        </p:nvGraphicFramePr>
        <p:xfrm>
          <a:off x="6370976" y="533399"/>
          <a:ext cx="5821023" cy="632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441491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327</Words>
  <Application>Microsoft Office PowerPoint</Application>
  <PresentationFormat>Широкий екран</PresentationFormat>
  <Paragraphs>41</Paragraphs>
  <Slides>13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Minion Pro Med</vt:lpstr>
      <vt:lpstr>Minion Pro SmBd</vt:lpstr>
      <vt:lpstr>Тема Office</vt:lpstr>
      <vt:lpstr> Результати анкетувань  випускників магістратури (2025) Навчально-науковий інститут лісового і садово-паркового господарства Кількість опитаних- 54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</vt:lpstr>
      <vt:lpstr>Презентація PowerPoint</vt:lpstr>
      <vt:lpstr>Презентація PowerPoint</vt:lpstr>
      <vt:lpstr>Презентація PowerPoint</vt:lpstr>
      <vt:lpstr>Презентація PowerPoint</vt:lpstr>
      <vt:lpstr>Просимо написати Ваші побажання чи пропозиції до ректорату університету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 анкетувань  випускника НУБіП України 2025 Економічний факультет</dc:title>
  <dc:creator>Viktoria</dc:creator>
  <cp:lastModifiedBy>Іванюк Ігор Вікторович</cp:lastModifiedBy>
  <cp:revision>41</cp:revision>
  <dcterms:created xsi:type="dcterms:W3CDTF">2025-07-03T12:37:11Z</dcterms:created>
  <dcterms:modified xsi:type="dcterms:W3CDTF">2026-02-11T11:28:14Z</dcterms:modified>
</cp:coreProperties>
</file>