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32" r:id="rId1"/>
  </p:sldMasterIdLst>
  <p:notesMasterIdLst>
    <p:notesMasterId r:id="rId42"/>
  </p:notesMasterIdLst>
  <p:sldIdLst>
    <p:sldId id="256" r:id="rId2"/>
    <p:sldId id="305" r:id="rId3"/>
    <p:sldId id="258" r:id="rId4"/>
    <p:sldId id="260" r:id="rId5"/>
    <p:sldId id="287" r:id="rId6"/>
    <p:sldId id="291" r:id="rId7"/>
    <p:sldId id="290" r:id="rId8"/>
    <p:sldId id="301" r:id="rId9"/>
    <p:sldId id="302" r:id="rId10"/>
    <p:sldId id="303" r:id="rId11"/>
    <p:sldId id="304" r:id="rId12"/>
    <p:sldId id="269" r:id="rId13"/>
    <p:sldId id="268" r:id="rId14"/>
    <p:sldId id="267" r:id="rId15"/>
    <p:sldId id="272" r:id="rId16"/>
    <p:sldId id="270" r:id="rId17"/>
    <p:sldId id="273" r:id="rId18"/>
    <p:sldId id="274" r:id="rId19"/>
    <p:sldId id="276" r:id="rId20"/>
    <p:sldId id="275" r:id="rId21"/>
    <p:sldId id="278" r:id="rId22"/>
    <p:sldId id="279" r:id="rId23"/>
    <p:sldId id="280" r:id="rId24"/>
    <p:sldId id="281" r:id="rId25"/>
    <p:sldId id="282" r:id="rId26"/>
    <p:sldId id="283" r:id="rId27"/>
    <p:sldId id="284" r:id="rId28"/>
    <p:sldId id="285" r:id="rId29"/>
    <p:sldId id="288" r:id="rId30"/>
    <p:sldId id="292" r:id="rId31"/>
    <p:sldId id="294" r:id="rId32"/>
    <p:sldId id="293" r:id="rId33"/>
    <p:sldId id="295" r:id="rId34"/>
    <p:sldId id="296" r:id="rId35"/>
    <p:sldId id="297" r:id="rId36"/>
    <p:sldId id="298" r:id="rId37"/>
    <p:sldId id="299" r:id="rId38"/>
    <p:sldId id="300" r:id="rId39"/>
    <p:sldId id="286" r:id="rId40"/>
    <p:sldId id="289" r:id="rId41"/>
  </p:sldIdLst>
  <p:sldSz cx="18288000" cy="10287000"/>
  <p:notesSz cx="6858000" cy="9144000"/>
  <p:embeddedFontLst>
    <p:embeddedFont>
      <p:font typeface="Arimo" panose="020B0604020202020204" charset="0"/>
      <p:regular r:id="rId43"/>
    </p:embeddedFont>
    <p:embeddedFont>
      <p:font typeface="Arimo Bold" panose="020B0604020202020204" charset="0"/>
      <p:regular r:id="rId4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7FF"/>
    <a:srgbClr val="CEEEFE"/>
    <a:srgbClr val="E5FFFF"/>
    <a:srgbClr val="FFFCF3"/>
    <a:srgbClr val="F3FF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408" autoAdjust="0"/>
  </p:normalViewPr>
  <p:slideViewPr>
    <p:cSldViewPr>
      <p:cViewPr>
        <p:scale>
          <a:sx n="66" d="100"/>
          <a:sy n="66" d="100"/>
        </p:scale>
        <p:origin x="972"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BA6524-95BD-45E0-BC9E-E2D136CC806C}" type="datetimeFigureOut">
              <a:rPr lang="uk-UA" smtClean="0"/>
              <a:t>20.11.2025</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176A6C-5061-4F86-9E69-3344519F0C62}" type="slidenum">
              <a:rPr lang="uk-UA" smtClean="0"/>
              <a:t>‹№›</a:t>
            </a:fld>
            <a:endParaRPr lang="uk-UA"/>
          </a:p>
        </p:txBody>
      </p:sp>
    </p:spTree>
    <p:extLst>
      <p:ext uri="{BB962C8B-B14F-4D97-AF65-F5344CB8AC3E}">
        <p14:creationId xmlns:p14="http://schemas.microsoft.com/office/powerpoint/2010/main" val="2119659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7B176A6C-5061-4F86-9E69-3344519F0C62}" type="slidenum">
              <a:rPr lang="uk-UA" smtClean="0"/>
              <a:t>3</a:t>
            </a:fld>
            <a:endParaRPr lang="uk-UA"/>
          </a:p>
        </p:txBody>
      </p:sp>
    </p:spTree>
    <p:extLst>
      <p:ext uri="{BB962C8B-B14F-4D97-AF65-F5344CB8AC3E}">
        <p14:creationId xmlns:p14="http://schemas.microsoft.com/office/powerpoint/2010/main" val="1341708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7B176A6C-5061-4F86-9E69-3344519F0C62}" type="slidenum">
              <a:rPr lang="uk-UA" smtClean="0"/>
              <a:t>25</a:t>
            </a:fld>
            <a:endParaRPr lang="uk-UA"/>
          </a:p>
        </p:txBody>
      </p:sp>
    </p:spTree>
    <p:extLst>
      <p:ext uri="{BB962C8B-B14F-4D97-AF65-F5344CB8AC3E}">
        <p14:creationId xmlns:p14="http://schemas.microsoft.com/office/powerpoint/2010/main" val="2520563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7B176A6C-5061-4F86-9E69-3344519F0C62}" type="slidenum">
              <a:rPr lang="uk-UA" smtClean="0"/>
              <a:t>37</a:t>
            </a:fld>
            <a:endParaRPr lang="uk-UA"/>
          </a:p>
        </p:txBody>
      </p:sp>
    </p:spTree>
    <p:extLst>
      <p:ext uri="{BB962C8B-B14F-4D97-AF65-F5344CB8AC3E}">
        <p14:creationId xmlns:p14="http://schemas.microsoft.com/office/powerpoint/2010/main" val="2928909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0F425-874D-4241-9E26-90957C06929A}"/>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B5DC77A3-AD68-0132-FAAA-78C8C5CE5AD0}"/>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540E4179-AF14-DB62-C095-E25976C71046}"/>
              </a:ext>
            </a:extLst>
          </p:cNvPr>
          <p:cNvSpPr>
            <a:spLocks noGrp="1"/>
          </p:cNvSpPr>
          <p:nvPr>
            <p:ph type="body" idx="1"/>
          </p:nvPr>
        </p:nvSpPr>
        <p:spPr/>
        <p:txBody>
          <a:bodyPr/>
          <a:lstStyle/>
          <a:p>
            <a:endParaRPr lang="uk-UA" dirty="0"/>
          </a:p>
        </p:txBody>
      </p:sp>
      <p:sp>
        <p:nvSpPr>
          <p:cNvPr id="4" name="Номер слайда 3">
            <a:extLst>
              <a:ext uri="{FF2B5EF4-FFF2-40B4-BE49-F238E27FC236}">
                <a16:creationId xmlns:a16="http://schemas.microsoft.com/office/drawing/2014/main" id="{05F4D313-9212-97E3-FAF6-F3CCEBDC9873}"/>
              </a:ext>
            </a:extLst>
          </p:cNvPr>
          <p:cNvSpPr>
            <a:spLocks noGrp="1"/>
          </p:cNvSpPr>
          <p:nvPr>
            <p:ph type="sldNum" sz="quarter" idx="5"/>
          </p:nvPr>
        </p:nvSpPr>
        <p:spPr/>
        <p:txBody>
          <a:bodyPr/>
          <a:lstStyle/>
          <a:p>
            <a:fld id="{7B176A6C-5061-4F86-9E69-3344519F0C62}" type="slidenum">
              <a:rPr lang="uk-UA" smtClean="0"/>
              <a:t>38</a:t>
            </a:fld>
            <a:endParaRPr lang="uk-UA"/>
          </a:p>
        </p:txBody>
      </p:sp>
    </p:spTree>
    <p:extLst>
      <p:ext uri="{BB962C8B-B14F-4D97-AF65-F5344CB8AC3E}">
        <p14:creationId xmlns:p14="http://schemas.microsoft.com/office/powerpoint/2010/main" val="3595297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5221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5119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70084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26495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50153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1257300" y="2738438"/>
            <a:ext cx="7772400" cy="6527007"/>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9258300" y="2738438"/>
            <a:ext cx="7772400" cy="6527007"/>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83876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1259683" y="3757613"/>
            <a:ext cx="7736681" cy="5526882"/>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9258300" y="3757613"/>
            <a:ext cx="7774782" cy="5526882"/>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6046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8012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70081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6162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7774782" y="1481138"/>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5590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0">
              <a:srgbClr val="F3FFF6"/>
            </a:gs>
            <a:gs pos="44000">
              <a:srgbClr val="FFFDF5"/>
            </a:gs>
            <a:gs pos="100000">
              <a:srgbClr val="FFFCF3"/>
            </a:gs>
          </a:gsLst>
          <a:lin ang="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1D8BD707-D9CF-40AE-B4C6-C98DA3205C09}" type="datetimeFigureOut">
              <a:rPr lang="en-US" smtClean="0"/>
              <a:pPr/>
              <a:t>11/20/2025</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1122002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ec.europa.eu/info/funding-tenders/opportunities/docs/2021-2027/common/guidance/how-to-manage-your-lump-sum-grants_en.pdf"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_bookmark1"/><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ec.europa.eu/info/calculate-unit-costs-eligible-travel-costs_en" TargetMode="External"/><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ec.europa.eu/info/funding-tenders/opportunities/docs/2021-2027/horizon/other/comm/ls-assessment-report-2024_en.pdf" TargetMode="External"/><Relationship Id="rId2" Type="http://schemas.openxmlformats.org/officeDocument/2006/relationships/hyperlink" Target="https://ec.europa.eu/info/funding-tenders/opportunities/docs/2021-2027/horizon/guidance/ls-decision_he_en.pdf"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04746" y="847725"/>
            <a:ext cx="9078509" cy="1331364"/>
          </a:xfrm>
          <a:prstGeom prst="rect">
            <a:avLst/>
          </a:prstGeom>
        </p:spPr>
        <p:txBody>
          <a:bodyPr lIns="0" tIns="0" rIns="0" bIns="0" rtlCol="0" anchor="t">
            <a:spAutoFit/>
          </a:bodyPr>
          <a:lstStyle/>
          <a:p>
            <a:pPr algn="l">
              <a:lnSpc>
                <a:spcPts val="10659"/>
              </a:lnSpc>
              <a:spcBef>
                <a:spcPct val="0"/>
              </a:spcBef>
            </a:pPr>
            <a:r>
              <a:rPr lang="en-US" sz="7613" b="1">
                <a:solidFill>
                  <a:srgbClr val="000000"/>
                </a:solidFill>
                <a:latin typeface="Arimo Bold"/>
                <a:ea typeface="Arimo Bold"/>
                <a:cs typeface="Arimo Bold"/>
                <a:sym typeface="Arimo Bold"/>
              </a:rPr>
              <a:t>HORIZON EUROPE </a:t>
            </a:r>
          </a:p>
        </p:txBody>
      </p:sp>
      <p:sp>
        <p:nvSpPr>
          <p:cNvPr id="3" name="TextBox 3"/>
          <p:cNvSpPr txBox="1"/>
          <p:nvPr/>
        </p:nvSpPr>
        <p:spPr>
          <a:xfrm>
            <a:off x="4604746" y="3452609"/>
            <a:ext cx="9321879" cy="1199515"/>
          </a:xfrm>
          <a:prstGeom prst="rect">
            <a:avLst/>
          </a:prstGeom>
        </p:spPr>
        <p:txBody>
          <a:bodyPr lIns="0" tIns="0" rIns="0" bIns="0" rtlCol="0" anchor="t">
            <a:spAutoFit/>
          </a:bodyPr>
          <a:lstStyle/>
          <a:p>
            <a:pPr algn="ctr">
              <a:lnSpc>
                <a:spcPts val="4759"/>
              </a:lnSpc>
            </a:pPr>
            <a:r>
              <a:rPr lang="en-US" sz="3399" b="1" dirty="0" err="1">
                <a:solidFill>
                  <a:srgbClr val="000000"/>
                </a:solidFill>
                <a:latin typeface="Arimo Bold"/>
                <a:ea typeface="Arimo Bold"/>
                <a:cs typeface="Arimo Bold"/>
                <a:sym typeface="Arimo Bold"/>
              </a:rPr>
              <a:t>Основи</a:t>
            </a:r>
            <a:r>
              <a:rPr lang="en-US" sz="3399" b="1" dirty="0">
                <a:solidFill>
                  <a:srgbClr val="000000"/>
                </a:solidFill>
                <a:latin typeface="Arimo Bold"/>
                <a:ea typeface="Arimo Bold"/>
                <a:cs typeface="Arimo Bold"/>
                <a:sym typeface="Arimo Bold"/>
              </a:rPr>
              <a:t> </a:t>
            </a:r>
            <a:r>
              <a:rPr lang="en-US" sz="3399" b="1" dirty="0" err="1">
                <a:solidFill>
                  <a:srgbClr val="000000"/>
                </a:solidFill>
                <a:latin typeface="Arimo Bold"/>
                <a:ea typeface="Arimo Bold"/>
                <a:cs typeface="Arimo Bold"/>
                <a:sym typeface="Arimo Bold"/>
              </a:rPr>
              <a:t>бюджетування</a:t>
            </a:r>
            <a:r>
              <a:rPr lang="en-US" sz="3399" b="1" dirty="0">
                <a:solidFill>
                  <a:srgbClr val="000000"/>
                </a:solidFill>
                <a:latin typeface="Arimo Bold"/>
                <a:ea typeface="Arimo Bold"/>
                <a:cs typeface="Arimo Bold"/>
                <a:sym typeface="Arimo Bold"/>
              </a:rPr>
              <a:t> </a:t>
            </a:r>
          </a:p>
          <a:p>
            <a:pPr algn="ctr">
              <a:lnSpc>
                <a:spcPts val="4759"/>
              </a:lnSpc>
              <a:spcBef>
                <a:spcPct val="0"/>
              </a:spcBef>
            </a:pPr>
            <a:r>
              <a:rPr lang="en-US" sz="3399" b="1" dirty="0">
                <a:solidFill>
                  <a:srgbClr val="000000"/>
                </a:solidFill>
                <a:latin typeface="Arimo Bold"/>
                <a:ea typeface="Arimo Bold"/>
                <a:cs typeface="Arimo Bold"/>
                <a:sym typeface="Arimo Bold"/>
              </a:rPr>
              <a:t>(HE CSA (Coordination and Support Actions) </a:t>
            </a:r>
          </a:p>
        </p:txBody>
      </p:sp>
      <p:sp>
        <p:nvSpPr>
          <p:cNvPr id="4" name="TextBox 3">
            <a:extLst>
              <a:ext uri="{FF2B5EF4-FFF2-40B4-BE49-F238E27FC236}">
                <a16:creationId xmlns:a16="http://schemas.microsoft.com/office/drawing/2014/main" id="{0EF0B069-70FC-4275-6FC5-2F98EA28910C}"/>
              </a:ext>
            </a:extLst>
          </p:cNvPr>
          <p:cNvSpPr txBox="1"/>
          <p:nvPr/>
        </p:nvSpPr>
        <p:spPr>
          <a:xfrm>
            <a:off x="1881631" y="8724900"/>
            <a:ext cx="7358654" cy="1015663"/>
          </a:xfrm>
          <a:prstGeom prst="rect">
            <a:avLst/>
          </a:prstGeom>
          <a:noFill/>
        </p:spPr>
        <p:txBody>
          <a:bodyPr wrap="square" rtlCol="0">
            <a:spAutoFit/>
          </a:bodyPr>
          <a:lstStyle/>
          <a:p>
            <a:r>
              <a:rPr lang="uk-UA" sz="2000" b="1" dirty="0">
                <a:latin typeface="Arimo" panose="020B0604020202020204" charset="0"/>
                <a:ea typeface="Arimo" panose="020B0604020202020204" charset="0"/>
                <a:cs typeface="Arimo" panose="020B0604020202020204" charset="0"/>
              </a:rPr>
              <a:t>Ворошилова Олена</a:t>
            </a:r>
          </a:p>
          <a:p>
            <a:r>
              <a:rPr lang="uk-UA" sz="2000" b="1" dirty="0">
                <a:latin typeface="Arimo" panose="020B0604020202020204" charset="0"/>
                <a:ea typeface="Arimo" panose="020B0604020202020204" charset="0"/>
                <a:cs typeface="Arimo" panose="020B0604020202020204" charset="0"/>
              </a:rPr>
              <a:t>Керівник відділу партнерства та міжнародної співпраці </a:t>
            </a:r>
          </a:p>
          <a:p>
            <a:r>
              <a:rPr lang="uk-UA" sz="2000" b="1" dirty="0">
                <a:latin typeface="Arimo" panose="020B0604020202020204" charset="0"/>
                <a:ea typeface="Arimo" panose="020B0604020202020204" charset="0"/>
                <a:cs typeface="Arimo" panose="020B0604020202020204" charset="0"/>
              </a:rPr>
              <a:t>Фонду розвитку інновацій (Український фонд стартапів)</a:t>
            </a:r>
          </a:p>
        </p:txBody>
      </p:sp>
      <p:pic>
        <p:nvPicPr>
          <p:cNvPr id="7" name="Рисунок 6" descr="Зображення, що містить текст, знімок екрана, Шрифт, логотип&#10;&#10;Вміст на основі ШІ може бути неправильним.">
            <a:extLst>
              <a:ext uri="{FF2B5EF4-FFF2-40B4-BE49-F238E27FC236}">
                <a16:creationId xmlns:a16="http://schemas.microsoft.com/office/drawing/2014/main" id="{785004B7-82EA-7006-E648-CA652EBEFA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3B557-43F9-73D5-2E90-E5DAFE7A0F1C}"/>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5C32282F-C9B7-FEC5-75F2-D90F3E6F26AD}"/>
              </a:ext>
            </a:extLst>
          </p:cNvPr>
          <p:cNvSpPr txBox="1"/>
          <p:nvPr/>
        </p:nvSpPr>
        <p:spPr>
          <a:xfrm>
            <a:off x="2156714" y="429260"/>
            <a:ext cx="15216886" cy="560923"/>
          </a:xfrm>
          <a:prstGeom prst="rect">
            <a:avLst/>
          </a:prstGeom>
        </p:spPr>
        <p:txBody>
          <a:bodyPr wrap="square" lIns="0" tIns="0" rIns="0" bIns="0" rtlCol="0" anchor="t">
            <a:spAutoFit/>
          </a:bodyPr>
          <a:lstStyle/>
          <a:p>
            <a:pPr algn="ctr">
              <a:lnSpc>
                <a:spcPts val="4759"/>
              </a:lnSpc>
              <a:spcBef>
                <a:spcPct val="0"/>
              </a:spcBef>
            </a:pPr>
            <a:r>
              <a:rPr lang="en-US" sz="3200" b="1" dirty="0">
                <a:solidFill>
                  <a:srgbClr val="000000"/>
                </a:solidFill>
                <a:latin typeface="Arimo Bold"/>
                <a:ea typeface="Arimo Bold"/>
                <a:cs typeface="Arimo Bold"/>
                <a:sym typeface="Arimo Bold"/>
              </a:rPr>
              <a:t>Actual grants and lump sum grants</a:t>
            </a:r>
            <a:endParaRPr lang="en-US" sz="3399" b="1" dirty="0">
              <a:solidFill>
                <a:srgbClr val="000000"/>
              </a:solidFill>
              <a:latin typeface="Arimo Bold"/>
              <a:ea typeface="Arimo Bold"/>
              <a:cs typeface="Arimo Bold"/>
              <a:sym typeface="Arimo Bold"/>
            </a:endParaRPr>
          </a:p>
        </p:txBody>
      </p:sp>
      <p:sp>
        <p:nvSpPr>
          <p:cNvPr id="6" name="TextBox 5">
            <a:extLst>
              <a:ext uri="{FF2B5EF4-FFF2-40B4-BE49-F238E27FC236}">
                <a16:creationId xmlns:a16="http://schemas.microsoft.com/office/drawing/2014/main" id="{94233A2E-58A9-4506-E87D-E63AC76680CD}"/>
              </a:ext>
            </a:extLst>
          </p:cNvPr>
          <p:cNvSpPr txBox="1"/>
          <p:nvPr/>
        </p:nvSpPr>
        <p:spPr>
          <a:xfrm>
            <a:off x="914400" y="1104900"/>
            <a:ext cx="16687800" cy="8160632"/>
          </a:xfrm>
          <a:prstGeom prst="rect">
            <a:avLst/>
          </a:prstGeom>
          <a:noFill/>
        </p:spPr>
        <p:txBody>
          <a:bodyPr wrap="square">
            <a:spAutoFit/>
          </a:bodyPr>
          <a:lstStyle/>
          <a:p>
            <a:pPr algn="just">
              <a:lnSpc>
                <a:spcPct val="150000"/>
              </a:lnSpc>
            </a:pPr>
            <a:r>
              <a:rPr lang="uk-UA" sz="2000" b="1" dirty="0">
                <a:latin typeface="Arimo" panose="020B0604020202020204" charset="0"/>
                <a:ea typeface="Arimo" panose="020B0604020202020204" charset="0"/>
                <a:cs typeface="Arimo" panose="020B0604020202020204" charset="0"/>
              </a:rPr>
              <a:t>Витрати з фіксованою сумою (</a:t>
            </a:r>
            <a:r>
              <a:rPr lang="en-US" sz="2000" b="1" dirty="0">
                <a:latin typeface="Arimo" panose="020B0604020202020204" charset="0"/>
                <a:ea typeface="Arimo" panose="020B0604020202020204" charset="0"/>
                <a:cs typeface="Arimo" panose="020B0604020202020204" charset="0"/>
              </a:rPr>
              <a:t>lump sum)</a:t>
            </a:r>
            <a:r>
              <a:rPr lang="uk-UA" sz="2000" b="1" dirty="0">
                <a:latin typeface="Arimo" panose="020B0604020202020204" charset="0"/>
                <a:ea typeface="Arimo" panose="020B0604020202020204" charset="0"/>
                <a:cs typeface="Arimo" panose="020B0604020202020204" charset="0"/>
              </a:rPr>
              <a:t> – переваги:</a:t>
            </a:r>
          </a:p>
          <a:p>
            <a:pPr algn="just">
              <a:lnSpc>
                <a:spcPct val="150000"/>
              </a:lnSpc>
            </a:pPr>
            <a:endParaRPr lang="uk-UA" sz="2000" b="1" dirty="0">
              <a:latin typeface="Arimo" panose="020B0604020202020204" charset="0"/>
              <a:ea typeface="Arimo" panose="020B0604020202020204" charset="0"/>
              <a:cs typeface="Arimo" panose="020B0604020202020204" charset="0"/>
            </a:endParaRPr>
          </a:p>
          <a:p>
            <a:pPr algn="just">
              <a:lnSpc>
                <a:spcPct val="150000"/>
              </a:lnSpc>
            </a:pPr>
            <a:r>
              <a:rPr lang="uk-UA" sz="2000" dirty="0">
                <a:latin typeface="Arimo" panose="020B0604020202020204" charset="0"/>
                <a:ea typeface="Arimo" panose="020B0604020202020204" charset="0"/>
                <a:cs typeface="Arimo" panose="020B0604020202020204" charset="0"/>
              </a:rPr>
              <a:t>•</a:t>
            </a:r>
            <a:r>
              <a:rPr lang="en-US" sz="2000" dirty="0">
                <a:latin typeface="Arimo" panose="020B0604020202020204" charset="0"/>
                <a:ea typeface="Arimo" panose="020B0604020202020204" charset="0"/>
                <a:cs typeface="Arimo" panose="020B0604020202020204" charset="0"/>
              </a:rPr>
              <a:t> </a:t>
            </a:r>
            <a:r>
              <a:rPr lang="uk-UA" sz="2000" b="1" dirty="0">
                <a:latin typeface="Arimo" panose="020B0604020202020204" charset="0"/>
                <a:ea typeface="Arimo" panose="020B0604020202020204" charset="0"/>
                <a:cs typeface="Arimo" panose="020B0604020202020204" charset="0"/>
              </a:rPr>
              <a:t>Адміністративна простота.</a:t>
            </a:r>
            <a:r>
              <a:rPr lang="uk-UA" sz="2000" dirty="0">
                <a:latin typeface="Arimo" panose="020B0604020202020204" charset="0"/>
                <a:ea typeface="Arimo" panose="020B0604020202020204" charset="0"/>
                <a:cs typeface="Arimo" panose="020B0604020202020204" charset="0"/>
              </a:rPr>
              <a:t> Відсутність фінансової звітності означає, що ви можете зосередитися на науковій/технічній роботі та координації. Особливо для партнерів, які не мають великих фінансових відділів, це є полегшенням. </a:t>
            </a:r>
          </a:p>
          <a:p>
            <a:pPr algn="just">
              <a:lnSpc>
                <a:spcPct val="150000"/>
              </a:lnSpc>
            </a:pPr>
            <a:endParaRPr lang="en-US" sz="1050" dirty="0">
              <a:latin typeface="Arimo" panose="020B0604020202020204" charset="0"/>
              <a:ea typeface="Arimo" panose="020B0604020202020204" charset="0"/>
              <a:cs typeface="Arimo" panose="020B0604020202020204" charset="0"/>
            </a:endParaRPr>
          </a:p>
          <a:p>
            <a:pPr algn="just">
              <a:lnSpc>
                <a:spcPct val="150000"/>
              </a:lnSpc>
            </a:pPr>
            <a:r>
              <a:rPr lang="uk-UA" sz="2000" dirty="0">
                <a:latin typeface="Arimo" panose="020B0604020202020204" charset="0"/>
                <a:ea typeface="Arimo" panose="020B0604020202020204" charset="0"/>
                <a:cs typeface="Arimo" panose="020B0604020202020204" charset="0"/>
              </a:rPr>
              <a:t>•</a:t>
            </a:r>
            <a:r>
              <a:rPr lang="en-US" sz="2000" dirty="0">
                <a:latin typeface="Arimo" panose="020B0604020202020204" charset="0"/>
                <a:ea typeface="Arimo" panose="020B0604020202020204" charset="0"/>
                <a:cs typeface="Arimo" panose="020B0604020202020204" charset="0"/>
              </a:rPr>
              <a:t> </a:t>
            </a:r>
            <a:r>
              <a:rPr lang="uk-UA" sz="2000" b="1" dirty="0">
                <a:latin typeface="Arimo" panose="020B0604020202020204" charset="0"/>
                <a:ea typeface="Arimo" panose="020B0604020202020204" charset="0"/>
                <a:cs typeface="Arimo" panose="020B0604020202020204" charset="0"/>
              </a:rPr>
              <a:t>Менша ймовірність аудиту.</a:t>
            </a:r>
            <a:r>
              <a:rPr lang="uk-UA" sz="2000" dirty="0">
                <a:latin typeface="Arimo" panose="020B0604020202020204" charset="0"/>
                <a:ea typeface="Arimo" panose="020B0604020202020204" charset="0"/>
                <a:cs typeface="Arimo" panose="020B0604020202020204" charset="0"/>
              </a:rPr>
              <a:t> У більшості випадків проект не підлягатиме детальному фінансовому аудиту.</a:t>
            </a:r>
          </a:p>
          <a:p>
            <a:pPr algn="just">
              <a:lnSpc>
                <a:spcPct val="150000"/>
              </a:lnSpc>
            </a:pPr>
            <a:endParaRPr lang="uk-UA" sz="1100" dirty="0">
              <a:latin typeface="Arimo" panose="020B0604020202020204" charset="0"/>
              <a:ea typeface="Arimo" panose="020B0604020202020204" charset="0"/>
              <a:cs typeface="Arimo" panose="020B0604020202020204" charset="0"/>
            </a:endParaRPr>
          </a:p>
          <a:p>
            <a:pPr algn="just">
              <a:lnSpc>
                <a:spcPct val="150000"/>
              </a:lnSpc>
            </a:pPr>
            <a:r>
              <a:rPr lang="uk-UA" sz="2000" dirty="0">
                <a:latin typeface="Arimo" panose="020B0604020202020204" charset="0"/>
                <a:ea typeface="Arimo" panose="020B0604020202020204" charset="0"/>
                <a:cs typeface="Arimo" panose="020B0604020202020204" charset="0"/>
              </a:rPr>
              <a:t>•</a:t>
            </a:r>
            <a:r>
              <a:rPr lang="en-US" sz="2000" dirty="0">
                <a:latin typeface="Arimo" panose="020B0604020202020204" charset="0"/>
                <a:ea typeface="Arimo" panose="020B0604020202020204" charset="0"/>
                <a:cs typeface="Arimo" panose="020B0604020202020204" charset="0"/>
              </a:rPr>
              <a:t> </a:t>
            </a:r>
            <a:r>
              <a:rPr lang="uk-UA" sz="2000" b="1" dirty="0">
                <a:latin typeface="Arimo" panose="020B0604020202020204" charset="0"/>
                <a:ea typeface="Arimo" panose="020B0604020202020204" charset="0"/>
                <a:cs typeface="Arimo" panose="020B0604020202020204" charset="0"/>
              </a:rPr>
              <a:t>Автономність та внутрішня гнучкість.</a:t>
            </a:r>
            <a:r>
              <a:rPr lang="uk-UA" sz="2000" dirty="0">
                <a:latin typeface="Arimo" panose="020B0604020202020204" charset="0"/>
                <a:ea typeface="Arimo" panose="020B0604020202020204" charset="0"/>
                <a:cs typeface="Arimo" panose="020B0604020202020204" charset="0"/>
              </a:rPr>
              <a:t> Ви можете управляти бюджетом проекту внутрішньо. Якщо для виконання одного завдання потрібно більше ресурсів, ви можете виділити на нього більше коштів із внутрішнього бюджету (за умови, що ви все одно виконаєте все). Комісія не повинна бути поінформована про зміни бюджету між категоріями витрат або між партнерами (якщо ви офіційно не перерозподіляєте суми між партнерами або робочими пакетами, що може вимагати внесення поправок). Ключовим моментом є те, що ЄС не контролює деталі витрат, тому консорціум має свободу в оптимізації використання коштів. Наприклад, деякі команди можуть перерозподілити заощадження з бюджету на відрядження для придбання додаткових витратних матеріалів у рамках проекту з фіксованою сумою, це цілком </a:t>
            </a:r>
            <a:r>
              <a:rPr lang="uk-UA" sz="2000" dirty="0" err="1">
                <a:latin typeface="Arimo" panose="020B0604020202020204" charset="0"/>
                <a:ea typeface="Arimo" panose="020B0604020202020204" charset="0"/>
                <a:cs typeface="Arimo" panose="020B0604020202020204" charset="0"/>
              </a:rPr>
              <a:t>прийнятно</a:t>
            </a:r>
            <a:r>
              <a:rPr lang="uk-UA" sz="2000" dirty="0">
                <a:latin typeface="Arimo" panose="020B0604020202020204" charset="0"/>
                <a:ea typeface="Arimo" panose="020B0604020202020204" charset="0"/>
                <a:cs typeface="Arimo" panose="020B0604020202020204" charset="0"/>
              </a:rPr>
              <a:t> і не вимагає дозволу.</a:t>
            </a:r>
          </a:p>
          <a:p>
            <a:pPr algn="just">
              <a:lnSpc>
                <a:spcPct val="150000"/>
              </a:lnSpc>
            </a:pPr>
            <a:endParaRPr lang="uk-UA" sz="1050" dirty="0">
              <a:latin typeface="Arimo" panose="020B0604020202020204" charset="0"/>
              <a:ea typeface="Arimo" panose="020B0604020202020204" charset="0"/>
              <a:cs typeface="Arimo" panose="020B0604020202020204" charset="0"/>
            </a:endParaRPr>
          </a:p>
          <a:p>
            <a:pPr algn="just">
              <a:lnSpc>
                <a:spcPct val="150000"/>
              </a:lnSpc>
            </a:pPr>
            <a:r>
              <a:rPr lang="uk-UA" sz="2000" dirty="0">
                <a:latin typeface="Arimo" panose="020B0604020202020204" charset="0"/>
                <a:ea typeface="Arimo" panose="020B0604020202020204" charset="0"/>
                <a:cs typeface="Arimo" panose="020B0604020202020204" charset="0"/>
              </a:rPr>
              <a:t>•</a:t>
            </a:r>
            <a:r>
              <a:rPr lang="en-US" sz="2000" dirty="0">
                <a:latin typeface="Arimo" panose="020B0604020202020204" charset="0"/>
                <a:ea typeface="Arimo" panose="020B0604020202020204" charset="0"/>
                <a:cs typeface="Arimo" panose="020B0604020202020204" charset="0"/>
              </a:rPr>
              <a:t> </a:t>
            </a:r>
            <a:r>
              <a:rPr lang="uk-UA" sz="2000" b="1" dirty="0">
                <a:latin typeface="Arimo" panose="020B0604020202020204" charset="0"/>
                <a:ea typeface="Arimo" panose="020B0604020202020204" charset="0"/>
                <a:cs typeface="Arimo" panose="020B0604020202020204" charset="0"/>
              </a:rPr>
              <a:t>Стимулює результати та ефективність</a:t>
            </a:r>
            <a:r>
              <a:rPr lang="uk-UA" sz="2000" dirty="0">
                <a:latin typeface="Arimo" panose="020B0604020202020204" charset="0"/>
                <a:ea typeface="Arimo" panose="020B0604020202020204" charset="0"/>
                <a:cs typeface="Arimo" panose="020B0604020202020204" charset="0"/>
              </a:rPr>
              <a:t>. Якщо ви виконаєте роботу в межах бюджету, ви все одно отримаєте повну суму виплати, фактично «заощадивши» кошти (які можна перерозподілити на додаткову роботу над проектом або поліпшення якості, оскільки гроші вже виділені на цей робочий пакет). А оскільки виплата не прив'язана до витрат, консорціуми можуть планувати більш ретельно, щоб забезпечити реалістичний обсяг кожного робочого пакета.</a:t>
            </a:r>
            <a:endParaRPr lang="uk-UA" b="1" dirty="0">
              <a:latin typeface="Arimo" panose="020B0604020202020204" charset="0"/>
              <a:ea typeface="Arimo" panose="020B0604020202020204" charset="0"/>
              <a:cs typeface="Arimo" panose="020B0604020202020204" charset="0"/>
            </a:endParaRPr>
          </a:p>
        </p:txBody>
      </p:sp>
    </p:spTree>
    <p:extLst>
      <p:ext uri="{BB962C8B-B14F-4D97-AF65-F5344CB8AC3E}">
        <p14:creationId xmlns:p14="http://schemas.microsoft.com/office/powerpoint/2010/main" val="4122798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73EB5-1C97-6C9C-101E-FC7EE011B4BE}"/>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A83BAE27-D60F-2720-FEEC-7CBF5BBE6B7D}"/>
              </a:ext>
            </a:extLst>
          </p:cNvPr>
          <p:cNvSpPr txBox="1"/>
          <p:nvPr/>
        </p:nvSpPr>
        <p:spPr>
          <a:xfrm>
            <a:off x="2156714" y="429260"/>
            <a:ext cx="15216886" cy="560923"/>
          </a:xfrm>
          <a:prstGeom prst="rect">
            <a:avLst/>
          </a:prstGeom>
        </p:spPr>
        <p:txBody>
          <a:bodyPr wrap="square" lIns="0" tIns="0" rIns="0" bIns="0" rtlCol="0" anchor="t">
            <a:spAutoFit/>
          </a:bodyPr>
          <a:lstStyle/>
          <a:p>
            <a:pPr algn="ctr">
              <a:lnSpc>
                <a:spcPts val="4759"/>
              </a:lnSpc>
              <a:spcBef>
                <a:spcPct val="0"/>
              </a:spcBef>
            </a:pPr>
            <a:r>
              <a:rPr lang="en-US" sz="3200" b="1" dirty="0">
                <a:solidFill>
                  <a:srgbClr val="000000"/>
                </a:solidFill>
                <a:latin typeface="Arimo Bold"/>
                <a:ea typeface="Arimo Bold"/>
                <a:cs typeface="Arimo Bold"/>
                <a:sym typeface="Arimo Bold"/>
              </a:rPr>
              <a:t>Actual grants and lump sum grants</a:t>
            </a:r>
            <a:endParaRPr lang="en-US" sz="3399" b="1" dirty="0">
              <a:solidFill>
                <a:srgbClr val="000000"/>
              </a:solidFill>
              <a:latin typeface="Arimo Bold"/>
              <a:ea typeface="Arimo Bold"/>
              <a:cs typeface="Arimo Bold"/>
              <a:sym typeface="Arimo Bold"/>
            </a:endParaRPr>
          </a:p>
        </p:txBody>
      </p:sp>
      <p:sp>
        <p:nvSpPr>
          <p:cNvPr id="6" name="TextBox 5">
            <a:extLst>
              <a:ext uri="{FF2B5EF4-FFF2-40B4-BE49-F238E27FC236}">
                <a16:creationId xmlns:a16="http://schemas.microsoft.com/office/drawing/2014/main" id="{C9BFD90F-1901-DD15-8998-9DB6632A4834}"/>
              </a:ext>
            </a:extLst>
          </p:cNvPr>
          <p:cNvSpPr txBox="1"/>
          <p:nvPr/>
        </p:nvSpPr>
        <p:spPr>
          <a:xfrm>
            <a:off x="1066800" y="1457107"/>
            <a:ext cx="16687800" cy="7478970"/>
          </a:xfrm>
          <a:prstGeom prst="rect">
            <a:avLst/>
          </a:prstGeom>
          <a:noFill/>
        </p:spPr>
        <p:txBody>
          <a:bodyPr wrap="square">
            <a:spAutoFit/>
          </a:bodyPr>
          <a:lstStyle/>
          <a:p>
            <a:pPr algn="just"/>
            <a:r>
              <a:rPr lang="uk-UA" sz="2000" b="1" dirty="0">
                <a:latin typeface="Arimo" panose="020B0604020202020204" charset="0"/>
                <a:ea typeface="Arimo" panose="020B0604020202020204" charset="0"/>
                <a:cs typeface="Arimo" panose="020B0604020202020204" charset="0"/>
              </a:rPr>
              <a:t>Витрати з фіксованою сумою (</a:t>
            </a:r>
            <a:r>
              <a:rPr lang="en-US" sz="2000" b="1" dirty="0">
                <a:latin typeface="Arimo" panose="020B0604020202020204" charset="0"/>
                <a:ea typeface="Arimo" panose="020B0604020202020204" charset="0"/>
                <a:cs typeface="Arimo" panose="020B0604020202020204" charset="0"/>
              </a:rPr>
              <a:t>lump sum)</a:t>
            </a:r>
            <a:r>
              <a:rPr lang="uk-UA" sz="2000" b="1" dirty="0">
                <a:latin typeface="Arimo" panose="020B0604020202020204" charset="0"/>
                <a:ea typeface="Arimo" panose="020B0604020202020204" charset="0"/>
                <a:cs typeface="Arimo" panose="020B0604020202020204" charset="0"/>
              </a:rPr>
              <a:t> – мінуси:</a:t>
            </a:r>
          </a:p>
          <a:p>
            <a:pPr algn="just"/>
            <a:endParaRPr lang="uk-UA" sz="2000" b="1" dirty="0">
              <a:latin typeface="Arimo" panose="020B0604020202020204" charset="0"/>
              <a:ea typeface="Arimo" panose="020B0604020202020204" charset="0"/>
              <a:cs typeface="Arimo" panose="020B0604020202020204" charset="0"/>
            </a:endParaRPr>
          </a:p>
          <a:p>
            <a:pPr algn="just"/>
            <a:r>
              <a:rPr lang="uk-UA" sz="2000" dirty="0">
                <a:latin typeface="Arimo" panose="020B0604020202020204" charset="0"/>
                <a:ea typeface="Arimo" panose="020B0604020202020204" charset="0"/>
                <a:cs typeface="Arimo" panose="020B0604020202020204" charset="0"/>
              </a:rPr>
              <a:t>• </a:t>
            </a:r>
            <a:r>
              <a:rPr lang="uk-UA" sz="2000" b="1" dirty="0">
                <a:latin typeface="Arimo" panose="020B0604020202020204" charset="0"/>
                <a:ea typeface="Arimo" panose="020B0604020202020204" charset="0"/>
                <a:cs typeface="Arimo" panose="020B0604020202020204" charset="0"/>
              </a:rPr>
              <a:t>Планування накладних витрат.</a:t>
            </a:r>
            <a:r>
              <a:rPr lang="uk-UA" sz="2000" dirty="0">
                <a:latin typeface="Arimo" panose="020B0604020202020204" charset="0"/>
                <a:ea typeface="Arimo" panose="020B0604020202020204" charset="0"/>
                <a:cs typeface="Arimo" panose="020B0604020202020204" charset="0"/>
              </a:rPr>
              <a:t> Зворотний бік відсутності звітності під час проекту – це більше роботи на етапі підготовки пропозиції. Ви повинні заздалегідь продумати кожну витрату і правильно розрахувати бюджети виплат. Необхідна детальна таблиця бюджету може бути досить складною. Вам також може знадобитися більш ретельно обґрунтувати витрати перед оцінювачами (оскільки вони не можуть одразу побачити категорії, вони повинні довіряти вашим поясненням і таблиці). Ці попередні зусилля можуть бути складними, особливо для менш досвідчених заявників, які можуть не знати, як точно оцінити витрати.</a:t>
            </a:r>
          </a:p>
          <a:p>
            <a:pPr algn="just"/>
            <a:endParaRPr lang="uk-UA" sz="2000" dirty="0">
              <a:latin typeface="Arimo" panose="020B0604020202020204" charset="0"/>
              <a:ea typeface="Arimo" panose="020B0604020202020204" charset="0"/>
              <a:cs typeface="Arimo" panose="020B0604020202020204" charset="0"/>
            </a:endParaRPr>
          </a:p>
          <a:p>
            <a:pPr algn="just"/>
            <a:r>
              <a:rPr lang="uk-UA" sz="2000" dirty="0">
                <a:latin typeface="Arimo" panose="020B0604020202020204" charset="0"/>
                <a:ea typeface="Arimo" panose="020B0604020202020204" charset="0"/>
                <a:cs typeface="Arimo" panose="020B0604020202020204" charset="0"/>
              </a:rPr>
              <a:t>• </a:t>
            </a:r>
            <a:r>
              <a:rPr lang="uk-UA" sz="2000" b="1" dirty="0">
                <a:latin typeface="Arimo" panose="020B0604020202020204" charset="0"/>
                <a:ea typeface="Arimo" panose="020B0604020202020204" charset="0"/>
                <a:cs typeface="Arimo" panose="020B0604020202020204" charset="0"/>
              </a:rPr>
              <a:t>Жорстка угода про надання гранту.</a:t>
            </a:r>
            <a:r>
              <a:rPr lang="uk-UA" sz="2000" dirty="0">
                <a:latin typeface="Arimo" panose="020B0604020202020204" charset="0"/>
                <a:ea typeface="Arimo" panose="020B0604020202020204" charset="0"/>
                <a:cs typeface="Arimo" panose="020B0604020202020204" charset="0"/>
              </a:rPr>
              <a:t> Ані проекти з фіксованою сумою, ані проекти з фактичними витратами не дозволяють вимагати більше, ніж було надано як загальна сума виплати. Якщо ваш проект в результаті коштує більше, ніж передбачалося, ЄС не </a:t>
            </a:r>
            <a:r>
              <a:rPr lang="uk-UA" sz="2000" dirty="0" err="1">
                <a:latin typeface="Arimo" panose="020B0604020202020204" charset="0"/>
                <a:ea typeface="Arimo" panose="020B0604020202020204" charset="0"/>
                <a:cs typeface="Arimo" panose="020B0604020202020204" charset="0"/>
              </a:rPr>
              <a:t>покриє</a:t>
            </a:r>
            <a:r>
              <a:rPr lang="uk-UA" sz="2000" dirty="0">
                <a:latin typeface="Arimo" panose="020B0604020202020204" charset="0"/>
                <a:ea typeface="Arimo" panose="020B0604020202020204" charset="0"/>
                <a:cs typeface="Arimo" panose="020B0604020202020204" charset="0"/>
              </a:rPr>
              <a:t> додаткові витрати, незалежно від моделі бюджету. Тим не менш, різниця з фіксованими сумами полягає в тому, наскільки жорсткою є структура після підписання гранту. У грантах з фіксованою сумою суми, виділені на кожен робочий пакет, зафіксовані в угоді про надання гранту. Якщо ви недооцінили бюджет </a:t>
            </a:r>
            <a:r>
              <a:rPr lang="en-US" sz="2000" dirty="0">
                <a:latin typeface="Arimo" panose="020B0604020202020204" charset="0"/>
                <a:ea typeface="Arimo" panose="020B0604020202020204" charset="0"/>
                <a:cs typeface="Arimo" panose="020B0604020202020204" charset="0"/>
              </a:rPr>
              <a:t>WP2 </a:t>
            </a:r>
            <a:r>
              <a:rPr lang="uk-UA" sz="2000" dirty="0">
                <a:latin typeface="Arimo" panose="020B0604020202020204" charset="0"/>
                <a:ea typeface="Arimo" panose="020B0604020202020204" charset="0"/>
                <a:cs typeface="Arimo" panose="020B0604020202020204" charset="0"/>
              </a:rPr>
              <a:t>і виявилося, що він вимагає більше зусиль або витрат, ніж очікувалося, ви не можете перевести гроші з іншого </a:t>
            </a:r>
            <a:r>
              <a:rPr lang="en-US" sz="2000" dirty="0">
                <a:latin typeface="Arimo" panose="020B0604020202020204" charset="0"/>
                <a:ea typeface="Arimo" panose="020B0604020202020204" charset="0"/>
                <a:cs typeface="Arimo" panose="020B0604020202020204" charset="0"/>
              </a:rPr>
              <a:t>WP </a:t>
            </a:r>
            <a:r>
              <a:rPr lang="uk-UA" sz="2000" dirty="0">
                <a:latin typeface="Arimo" panose="020B0604020202020204" charset="0"/>
                <a:ea typeface="Arimo" panose="020B0604020202020204" charset="0"/>
                <a:cs typeface="Arimo" panose="020B0604020202020204" charset="0"/>
              </a:rPr>
              <a:t>без офіційної поправки, і навіть тоді зміни обмежені і потребують вагомих обґрунтувань. У більшості випадків консорціум покриває дефіцит. Це відрізняється від проектів з фактичними витратами, де, хоча загальний розмір гранту залишається обмеженим, зазвичай є більша внутрішня гнучкість у перерозподілі ресурсів між категоріями або завданнями, за умови, що витрати залишаються прийнятними та належним чином обґрунтованими. У разі </a:t>
            </a:r>
            <a:r>
              <a:rPr lang="en-US" sz="2000" dirty="0">
                <a:latin typeface="Arimo" panose="020B0604020202020204" charset="0"/>
                <a:ea typeface="Arimo" panose="020B0604020202020204" charset="0"/>
                <a:cs typeface="Arimo" panose="020B0604020202020204" charset="0"/>
              </a:rPr>
              <a:t>lump sum </a:t>
            </a:r>
            <a:r>
              <a:rPr lang="uk-UA" sz="2000" dirty="0">
                <a:latin typeface="Arimo" panose="020B0604020202020204" charset="0"/>
                <a:ea typeface="Arimo" panose="020B0604020202020204" charset="0"/>
                <a:cs typeface="Arimo" panose="020B0604020202020204" charset="0"/>
              </a:rPr>
              <a:t>ця гнучкість втрачається, коли розподіл коштів між робочими пакетами стає фіксованим. Коротко кажучи: бюджет є остаточним.</a:t>
            </a:r>
          </a:p>
          <a:p>
            <a:pPr algn="just"/>
            <a:r>
              <a:rPr lang="uk-UA" sz="2000" dirty="0">
                <a:latin typeface="Arimo" panose="020B0604020202020204" charset="0"/>
                <a:ea typeface="Arimo" panose="020B0604020202020204" charset="0"/>
                <a:cs typeface="Arimo" panose="020B0604020202020204" charset="0"/>
              </a:rPr>
              <a:t>Оплата за </a:t>
            </a:r>
            <a:r>
              <a:rPr lang="en-US" sz="2000" dirty="0">
                <a:latin typeface="Arimo" panose="020B0604020202020204" charset="0"/>
                <a:ea typeface="Arimo" panose="020B0604020202020204" charset="0"/>
                <a:cs typeface="Arimo" panose="020B0604020202020204" charset="0"/>
              </a:rPr>
              <a:t>WP </a:t>
            </a:r>
            <a:r>
              <a:rPr lang="uk-UA" sz="2000" dirty="0">
                <a:latin typeface="Arimo" panose="020B0604020202020204" charset="0"/>
                <a:ea typeface="Arimo" panose="020B0604020202020204" charset="0"/>
                <a:cs typeface="Arimo" panose="020B0604020202020204" charset="0"/>
              </a:rPr>
              <a:t>за принципом «все або нічого»</a:t>
            </a:r>
            <a:r>
              <a:rPr lang="en-US" sz="2000" dirty="0">
                <a:latin typeface="Arimo" panose="020B0604020202020204" charset="0"/>
                <a:ea typeface="Arimo" panose="020B0604020202020204" charset="0"/>
                <a:cs typeface="Arimo" panose="020B0604020202020204" charset="0"/>
              </a:rPr>
              <a:t> -</a:t>
            </a:r>
            <a:r>
              <a:rPr lang="uk-UA" sz="2000" dirty="0">
                <a:latin typeface="Arimo" panose="020B0604020202020204" charset="0"/>
                <a:ea typeface="Arimo" panose="020B0604020202020204" charset="0"/>
                <a:cs typeface="Arimo" panose="020B0604020202020204" charset="0"/>
              </a:rPr>
              <a:t> це дуже важливий момент. Якщо робочий пакет не виконано повністю, ЄС може утримати оплату. У деяких випадках вони можуть виплатити пропорційну суму, якщо, скажімо, на момент завершення проекту </a:t>
            </a:r>
            <a:r>
              <a:rPr lang="en-US" sz="2000" dirty="0">
                <a:latin typeface="Arimo" panose="020B0604020202020204" charset="0"/>
                <a:ea typeface="Arimo" panose="020B0604020202020204" charset="0"/>
                <a:cs typeface="Arimo" panose="020B0604020202020204" charset="0"/>
              </a:rPr>
              <a:t>WP </a:t>
            </a:r>
            <a:r>
              <a:rPr lang="uk-UA" sz="2000" dirty="0">
                <a:latin typeface="Arimo" panose="020B0604020202020204" charset="0"/>
                <a:ea typeface="Arimo" panose="020B0604020202020204" charset="0"/>
                <a:cs typeface="Arimo" panose="020B0604020202020204" charset="0"/>
              </a:rPr>
              <a:t>виконано на 80 %, але це є дискреційним і складним питанням. Отже, консорціум несе ризик невиконання зобов'язань будь-яким партнером. Ця спільна відповідальність означає, що вам потрібне надійне управління проектом і, можливо, плани на випадок непередбачених обставин. Це також може спричинити проблеми з грошовими потоками: уявіть, що один робочий пакет затримується, тоді проміжна оплата за цей робочий пакет затримується до його виконання в наступному періоді (</a:t>
            </a:r>
            <a:r>
              <a:rPr lang="en-US" sz="2000" dirty="0">
                <a:latin typeface="Arimo" panose="020B0604020202020204" charset="0"/>
                <a:ea typeface="Arimo" panose="020B0604020202020204" charset="0"/>
                <a:cs typeface="Arimo" panose="020B0604020202020204" charset="0"/>
                <a:hlinkClick r:id="rId2"/>
              </a:rPr>
              <a:t>ec.europa.eu</a:t>
            </a:r>
            <a:r>
              <a:rPr lang="en-US" sz="2000" dirty="0">
                <a:latin typeface="Arimo" panose="020B0604020202020204" charset="0"/>
                <a:ea typeface="Arimo" panose="020B0604020202020204" charset="0"/>
                <a:cs typeface="Arimo" panose="020B0604020202020204" charset="0"/>
              </a:rPr>
              <a:t>). </a:t>
            </a:r>
            <a:endParaRPr lang="uk-UA" sz="2000" dirty="0">
              <a:latin typeface="Arimo" panose="020B0604020202020204" charset="0"/>
              <a:ea typeface="Arimo" panose="020B0604020202020204" charset="0"/>
              <a:cs typeface="Arimo" panose="020B0604020202020204" charset="0"/>
            </a:endParaRPr>
          </a:p>
        </p:txBody>
      </p:sp>
    </p:spTree>
    <p:extLst>
      <p:ext uri="{BB962C8B-B14F-4D97-AF65-F5344CB8AC3E}">
        <p14:creationId xmlns:p14="http://schemas.microsoft.com/office/powerpoint/2010/main" val="750812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FDE1E-5FDA-80D8-894C-AE9D72C7785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2BCB9FD-292A-6045-39A0-F30D3D5E2C3B}"/>
              </a:ext>
            </a:extLst>
          </p:cNvPr>
          <p:cNvSpPr txBox="1"/>
          <p:nvPr/>
        </p:nvSpPr>
        <p:spPr>
          <a:xfrm>
            <a:off x="5638800" y="495300"/>
            <a:ext cx="6705600" cy="369332"/>
          </a:xfrm>
          <a:prstGeom prst="rect">
            <a:avLst/>
          </a:prstGeom>
          <a:noFill/>
        </p:spPr>
        <p:txBody>
          <a:bodyPr wrap="square" rtlCol="0">
            <a:spAutoFit/>
          </a:bodyPr>
          <a:lstStyle/>
          <a:p>
            <a:endParaRPr lang="uk-UA" b="1" dirty="0">
              <a:latin typeface="Arimo" panose="020B0604020202020204" charset="0"/>
              <a:ea typeface="Arimo" panose="020B0604020202020204" charset="0"/>
              <a:cs typeface="Arimo" panose="020B0604020202020204" charset="0"/>
            </a:endParaRPr>
          </a:p>
        </p:txBody>
      </p:sp>
      <p:sp>
        <p:nvSpPr>
          <p:cNvPr id="7" name="Заголовок 6">
            <a:extLst>
              <a:ext uri="{FF2B5EF4-FFF2-40B4-BE49-F238E27FC236}">
                <a16:creationId xmlns:a16="http://schemas.microsoft.com/office/drawing/2014/main" id="{07447E39-CE6A-CDBF-68EA-84F0E6A83B8C}"/>
              </a:ext>
            </a:extLst>
          </p:cNvPr>
          <p:cNvSpPr>
            <a:spLocks noGrp="1"/>
          </p:cNvSpPr>
          <p:nvPr>
            <p:ph type="ctrTitle"/>
          </p:nvPr>
        </p:nvSpPr>
        <p:spPr>
          <a:xfrm>
            <a:off x="304800" y="679967"/>
            <a:ext cx="16916400" cy="762002"/>
          </a:xfrm>
        </p:spPr>
        <p:txBody>
          <a:bodyPr>
            <a:normAutofit fontScale="90000"/>
          </a:bodyPr>
          <a:lstStyle/>
          <a:p>
            <a:r>
              <a:rPr lang="uk-UA" b="1" dirty="0">
                <a:latin typeface="Arimo" panose="020B0604020202020204" charset="0"/>
                <a:ea typeface="Arimo" panose="020B0604020202020204" charset="0"/>
                <a:cs typeface="Arimo" panose="020B0604020202020204" charset="0"/>
              </a:rPr>
              <a:t>Компоненти бюджету </a:t>
            </a:r>
            <a:r>
              <a:rPr lang="en-US" b="1" dirty="0">
                <a:solidFill>
                  <a:srgbClr val="000000"/>
                </a:solidFill>
                <a:latin typeface="Arimo Bold"/>
                <a:ea typeface="Arimo Bold"/>
                <a:cs typeface="Arimo Bold"/>
                <a:sym typeface="Arimo Bold"/>
              </a:rPr>
              <a:t>в </a:t>
            </a:r>
            <a:r>
              <a:rPr lang="en-US" b="1" dirty="0" err="1">
                <a:solidFill>
                  <a:srgbClr val="000000"/>
                </a:solidFill>
                <a:latin typeface="Arimo Bold"/>
                <a:ea typeface="Arimo Bold"/>
                <a:cs typeface="Arimo Bold"/>
                <a:sym typeface="Arimo Bold"/>
              </a:rPr>
              <a:t>рамках</a:t>
            </a:r>
            <a:r>
              <a:rPr lang="en-US" b="1" dirty="0">
                <a:solidFill>
                  <a:srgbClr val="000000"/>
                </a:solidFill>
                <a:latin typeface="Arimo Bold"/>
                <a:ea typeface="Arimo Bold"/>
                <a:cs typeface="Arimo Bold"/>
                <a:sym typeface="Arimo Bold"/>
              </a:rPr>
              <a:t> Part B</a:t>
            </a:r>
            <a:br>
              <a:rPr lang="en-US" b="1" dirty="0">
                <a:solidFill>
                  <a:srgbClr val="000000"/>
                </a:solidFill>
                <a:latin typeface="Arimo Bold"/>
                <a:ea typeface="Arimo Bold"/>
                <a:cs typeface="Arimo Bold"/>
                <a:sym typeface="Arimo Bold"/>
              </a:rPr>
            </a:br>
            <a:br>
              <a:rPr lang="uk-UA" b="1" dirty="0">
                <a:latin typeface="Arimo" panose="020B0604020202020204" charset="0"/>
                <a:ea typeface="Arimo" panose="020B0604020202020204" charset="0"/>
                <a:cs typeface="Arimo" panose="020B0604020202020204" charset="0"/>
              </a:rPr>
            </a:br>
            <a:endParaRPr lang="uk-UA" dirty="0"/>
          </a:p>
        </p:txBody>
      </p:sp>
      <p:sp>
        <p:nvSpPr>
          <p:cNvPr id="8" name="Подзаголовок 7">
            <a:extLst>
              <a:ext uri="{FF2B5EF4-FFF2-40B4-BE49-F238E27FC236}">
                <a16:creationId xmlns:a16="http://schemas.microsoft.com/office/drawing/2014/main" id="{A3660400-080E-74D3-9270-2A85BF0E2B05}"/>
              </a:ext>
            </a:extLst>
          </p:cNvPr>
          <p:cNvSpPr>
            <a:spLocks noGrp="1"/>
          </p:cNvSpPr>
          <p:nvPr>
            <p:ph type="subTitle" idx="1"/>
          </p:nvPr>
        </p:nvSpPr>
        <p:spPr>
          <a:xfrm>
            <a:off x="2019300" y="1020772"/>
            <a:ext cx="14249400" cy="421196"/>
          </a:xfrm>
        </p:spPr>
        <p:txBody>
          <a:bodyPr>
            <a:normAutofit/>
          </a:bodyPr>
          <a:lstStyle/>
          <a:p>
            <a:r>
              <a:rPr lang="uk-UA" sz="2400" b="1" dirty="0">
                <a:solidFill>
                  <a:schemeClr val="tx1"/>
                </a:solidFill>
                <a:latin typeface="Arimo" panose="020B0604020202020204" charset="0"/>
                <a:ea typeface="Arimo" panose="020B0604020202020204" charset="0"/>
                <a:cs typeface="Arimo" panose="020B0604020202020204" charset="0"/>
              </a:rPr>
              <a:t>Таблиця 3.1f: Підсумок зусиль персоналу</a:t>
            </a:r>
          </a:p>
          <a:p>
            <a:endParaRPr lang="uk-UA" dirty="0"/>
          </a:p>
        </p:txBody>
      </p:sp>
      <p:pic>
        <p:nvPicPr>
          <p:cNvPr id="3" name="Рисунок 2">
            <a:extLst>
              <a:ext uri="{FF2B5EF4-FFF2-40B4-BE49-F238E27FC236}">
                <a16:creationId xmlns:a16="http://schemas.microsoft.com/office/drawing/2014/main" id="{3AED3E01-A6C9-7BB0-93CE-9762A9747276}"/>
              </a:ext>
            </a:extLst>
          </p:cNvPr>
          <p:cNvPicPr>
            <a:picLocks noChangeAspect="1"/>
          </p:cNvPicPr>
          <p:nvPr/>
        </p:nvPicPr>
        <p:blipFill>
          <a:blip r:embed="rId2"/>
          <a:stretch>
            <a:fillRect/>
          </a:stretch>
        </p:blipFill>
        <p:spPr>
          <a:xfrm>
            <a:off x="3048000" y="1441968"/>
            <a:ext cx="11656061" cy="2971800"/>
          </a:xfrm>
          <a:prstGeom prst="rect">
            <a:avLst/>
          </a:prstGeom>
        </p:spPr>
      </p:pic>
      <p:sp>
        <p:nvSpPr>
          <p:cNvPr id="9" name="TextBox 8">
            <a:extLst>
              <a:ext uri="{FF2B5EF4-FFF2-40B4-BE49-F238E27FC236}">
                <a16:creationId xmlns:a16="http://schemas.microsoft.com/office/drawing/2014/main" id="{DBEEA038-4292-BD5B-9CDE-B86EEF9B3119}"/>
              </a:ext>
            </a:extLst>
          </p:cNvPr>
          <p:cNvSpPr txBox="1"/>
          <p:nvPr/>
        </p:nvSpPr>
        <p:spPr>
          <a:xfrm>
            <a:off x="989330" y="4413768"/>
            <a:ext cx="15773400" cy="6042680"/>
          </a:xfrm>
          <a:prstGeom prst="rect">
            <a:avLst/>
          </a:prstGeom>
          <a:noFill/>
        </p:spPr>
        <p:txBody>
          <a:bodyPr wrap="square">
            <a:spAutoFit/>
          </a:bodyPr>
          <a:lstStyle/>
          <a:p>
            <a:pPr marL="7620" marR="77470" algn="just">
              <a:spcAft>
                <a:spcPts val="170"/>
              </a:spcAft>
              <a:buNone/>
            </a:pPr>
            <a:r>
              <a:rPr lang="uk-UA" sz="2000" dirty="0">
                <a:effectLst/>
                <a:latin typeface="Arimo" panose="020B0604020202020204" charset="0"/>
                <a:ea typeface="Arimo" panose="020B0604020202020204" charset="0"/>
                <a:cs typeface="Arimo" panose="020B0604020202020204" charset="0"/>
              </a:rPr>
              <a:t>Таблиця 3.1f із підсумковими даними про роботу персоналу є одним із найважливіших компонентів будь-якої</a:t>
            </a:r>
            <a:r>
              <a:rPr lang="uk-UA" sz="2000" spc="-70" dirty="0">
                <a:effectLst/>
                <a:latin typeface="Arimo" panose="020B0604020202020204" charset="0"/>
                <a:ea typeface="Arimo" panose="020B0604020202020204" charset="0"/>
                <a:cs typeface="Arimo" panose="020B0604020202020204" charset="0"/>
              </a:rPr>
              <a:t> </a:t>
            </a:r>
            <a:r>
              <a:rPr lang="uk-UA" sz="2000" dirty="0">
                <a:effectLst/>
                <a:latin typeface="Arimo" panose="020B0604020202020204" charset="0"/>
                <a:ea typeface="Arimo" panose="020B0604020202020204" charset="0"/>
                <a:cs typeface="Arimo" panose="020B0604020202020204" charset="0"/>
              </a:rPr>
              <a:t>пропозиції</a:t>
            </a:r>
            <a:r>
              <a:rPr lang="uk-UA" sz="2000" spc="-70" dirty="0">
                <a:effectLst/>
                <a:latin typeface="Arimo" panose="020B0604020202020204" charset="0"/>
                <a:ea typeface="Arimo" panose="020B0604020202020204" charset="0"/>
                <a:cs typeface="Arimo" panose="020B0604020202020204" charset="0"/>
              </a:rPr>
              <a:t> </a:t>
            </a:r>
            <a:r>
              <a:rPr lang="uk-UA" sz="2000" dirty="0">
                <a:effectLst/>
                <a:latin typeface="Arimo" panose="020B0604020202020204" charset="0"/>
                <a:ea typeface="Arimo" panose="020B0604020202020204" charset="0"/>
                <a:cs typeface="Arimo" panose="020B0604020202020204" charset="0"/>
              </a:rPr>
              <a:t>щодо</a:t>
            </a:r>
            <a:r>
              <a:rPr lang="uk-UA" sz="2000" spc="-70" dirty="0">
                <a:effectLst/>
                <a:latin typeface="Arimo" panose="020B0604020202020204" charset="0"/>
                <a:ea typeface="Arimo" panose="020B0604020202020204" charset="0"/>
                <a:cs typeface="Arimo" panose="020B0604020202020204" charset="0"/>
              </a:rPr>
              <a:t> </a:t>
            </a:r>
            <a:r>
              <a:rPr lang="uk-UA" sz="2000" dirty="0">
                <a:effectLst/>
                <a:latin typeface="Arimo" panose="020B0604020202020204" charset="0"/>
                <a:ea typeface="Arimo" panose="020B0604020202020204" charset="0"/>
                <a:cs typeface="Arimo" panose="020B0604020202020204" charset="0"/>
              </a:rPr>
              <a:t>спільного</a:t>
            </a:r>
            <a:r>
              <a:rPr lang="uk-UA" sz="2000" spc="-65" dirty="0">
                <a:effectLst/>
                <a:latin typeface="Arimo" panose="020B0604020202020204" charset="0"/>
                <a:ea typeface="Arimo" panose="020B0604020202020204" charset="0"/>
                <a:cs typeface="Arimo" panose="020B0604020202020204" charset="0"/>
              </a:rPr>
              <a:t> </a:t>
            </a:r>
            <a:r>
              <a:rPr lang="uk-UA" sz="2000" dirty="0">
                <a:effectLst/>
                <a:latin typeface="Arimo" panose="020B0604020202020204" charset="0"/>
                <a:ea typeface="Arimo" panose="020B0604020202020204" charset="0"/>
                <a:cs typeface="Arimo" panose="020B0604020202020204" charset="0"/>
              </a:rPr>
              <a:t>проекту,</a:t>
            </a:r>
            <a:r>
              <a:rPr lang="uk-UA" sz="2000" spc="-70" dirty="0">
                <a:effectLst/>
                <a:latin typeface="Arimo" panose="020B0604020202020204" charset="0"/>
                <a:ea typeface="Arimo" panose="020B0604020202020204" charset="0"/>
                <a:cs typeface="Arimo" panose="020B0604020202020204" charset="0"/>
              </a:rPr>
              <a:t> </a:t>
            </a:r>
            <a:r>
              <a:rPr lang="uk-UA" sz="2000" dirty="0">
                <a:effectLst/>
                <a:latin typeface="Arimo" panose="020B0604020202020204" charset="0"/>
                <a:ea typeface="Arimo" panose="020B0604020202020204" charset="0"/>
                <a:cs typeface="Arimo" panose="020B0604020202020204" charset="0"/>
              </a:rPr>
              <a:t>оскільки</a:t>
            </a:r>
            <a:r>
              <a:rPr lang="uk-UA" sz="2000" spc="-70" dirty="0">
                <a:effectLst/>
                <a:latin typeface="Arimo" panose="020B0604020202020204" charset="0"/>
                <a:ea typeface="Arimo" panose="020B0604020202020204" charset="0"/>
                <a:cs typeface="Arimo" panose="020B0604020202020204" charset="0"/>
              </a:rPr>
              <a:t> </a:t>
            </a:r>
            <a:r>
              <a:rPr lang="uk-UA" sz="2000" dirty="0">
                <a:effectLst/>
                <a:latin typeface="Arimo" panose="020B0604020202020204" charset="0"/>
                <a:ea typeface="Arimo" panose="020B0604020202020204" charset="0"/>
                <a:cs typeface="Arimo" panose="020B0604020202020204" charset="0"/>
              </a:rPr>
              <a:t>вона</a:t>
            </a:r>
            <a:r>
              <a:rPr lang="uk-UA" sz="2000" spc="-70" dirty="0">
                <a:effectLst/>
                <a:latin typeface="Arimo" panose="020B0604020202020204" charset="0"/>
                <a:ea typeface="Arimo" panose="020B0604020202020204" charset="0"/>
                <a:cs typeface="Arimo" panose="020B0604020202020204" charset="0"/>
              </a:rPr>
              <a:t> </a:t>
            </a:r>
            <a:r>
              <a:rPr lang="uk-UA" sz="2000" dirty="0">
                <a:effectLst/>
                <a:latin typeface="Arimo" panose="020B0604020202020204" charset="0"/>
                <a:ea typeface="Arimo" panose="020B0604020202020204" charset="0"/>
                <a:cs typeface="Arimo" panose="020B0604020202020204" charset="0"/>
              </a:rPr>
              <a:t>безпосередньо</a:t>
            </a:r>
            <a:r>
              <a:rPr lang="uk-UA" sz="2000" spc="-65" dirty="0">
                <a:effectLst/>
                <a:latin typeface="Arimo" panose="020B0604020202020204" charset="0"/>
                <a:ea typeface="Arimo" panose="020B0604020202020204" charset="0"/>
                <a:cs typeface="Arimo" panose="020B0604020202020204" charset="0"/>
              </a:rPr>
              <a:t> </a:t>
            </a:r>
            <a:r>
              <a:rPr lang="uk-UA" sz="2000" dirty="0">
                <a:effectLst/>
                <a:latin typeface="Arimo" panose="020B0604020202020204" charset="0"/>
                <a:ea typeface="Arimo" panose="020B0604020202020204" charset="0"/>
                <a:cs typeface="Arimo" panose="020B0604020202020204" charset="0"/>
              </a:rPr>
              <a:t>пов'язує</a:t>
            </a:r>
            <a:r>
              <a:rPr lang="uk-UA" sz="2000" spc="-70" dirty="0">
                <a:effectLst/>
                <a:latin typeface="Arimo" panose="020B0604020202020204" charset="0"/>
                <a:ea typeface="Arimo" panose="020B0604020202020204" charset="0"/>
                <a:cs typeface="Arimo" panose="020B0604020202020204" charset="0"/>
              </a:rPr>
              <a:t> </a:t>
            </a:r>
            <a:r>
              <a:rPr lang="uk-UA" sz="2000" dirty="0">
                <a:effectLst/>
                <a:latin typeface="Arimo" panose="020B0604020202020204" charset="0"/>
                <a:ea typeface="Arimo" panose="020B0604020202020204" charset="0"/>
                <a:cs typeface="Arimo" panose="020B0604020202020204" charset="0"/>
              </a:rPr>
              <a:t>заплановану</a:t>
            </a:r>
            <a:r>
              <a:rPr lang="uk-UA" sz="2000" spc="-70" dirty="0">
                <a:effectLst/>
                <a:latin typeface="Arimo" panose="020B0604020202020204" charset="0"/>
                <a:ea typeface="Arimo" panose="020B0604020202020204" charset="0"/>
                <a:cs typeface="Arimo" panose="020B0604020202020204" charset="0"/>
              </a:rPr>
              <a:t> </a:t>
            </a:r>
            <a:r>
              <a:rPr lang="uk-UA" sz="2000" dirty="0">
                <a:effectLst/>
                <a:latin typeface="Arimo" panose="020B0604020202020204" charset="0"/>
                <a:ea typeface="Arimo" panose="020B0604020202020204" charset="0"/>
                <a:cs typeface="Arimo" panose="020B0604020202020204" charset="0"/>
              </a:rPr>
              <a:t>роботу (з</a:t>
            </a:r>
            <a:r>
              <a:rPr lang="uk-UA" sz="2000" spc="-55" dirty="0">
                <a:effectLst/>
                <a:latin typeface="Arimo" panose="020B0604020202020204" charset="0"/>
                <a:ea typeface="Arimo" panose="020B0604020202020204" charset="0"/>
                <a:cs typeface="Arimo" panose="020B0604020202020204" charset="0"/>
              </a:rPr>
              <a:t> </a:t>
            </a:r>
            <a:r>
              <a:rPr lang="uk-UA" sz="2000" dirty="0">
                <a:effectLst/>
                <a:latin typeface="Arimo" panose="020B0604020202020204" charset="0"/>
                <a:ea typeface="Arimo" panose="020B0604020202020204" charset="0"/>
                <a:cs typeface="Arimo" panose="020B0604020202020204" charset="0"/>
              </a:rPr>
              <a:t>опису</a:t>
            </a:r>
            <a:r>
              <a:rPr lang="uk-UA" sz="2000" spc="-60" dirty="0">
                <a:effectLst/>
                <a:latin typeface="Arimo" panose="020B0604020202020204" charset="0"/>
                <a:ea typeface="Arimo" panose="020B0604020202020204" charset="0"/>
                <a:cs typeface="Arimo" panose="020B0604020202020204" charset="0"/>
              </a:rPr>
              <a:t> </a:t>
            </a:r>
            <a:r>
              <a:rPr lang="uk-UA" sz="2000" dirty="0">
                <a:effectLst/>
                <a:latin typeface="Arimo" panose="020B0604020202020204" charset="0"/>
                <a:ea typeface="Arimo" panose="020B0604020202020204" charset="0"/>
                <a:cs typeface="Arimo" panose="020B0604020202020204" charset="0"/>
              </a:rPr>
              <a:t>робочих</a:t>
            </a:r>
            <a:r>
              <a:rPr lang="uk-UA" sz="2000" spc="-55" dirty="0">
                <a:effectLst/>
                <a:latin typeface="Arimo" panose="020B0604020202020204" charset="0"/>
                <a:ea typeface="Arimo" panose="020B0604020202020204" charset="0"/>
                <a:cs typeface="Arimo" panose="020B0604020202020204" charset="0"/>
              </a:rPr>
              <a:t> </a:t>
            </a:r>
            <a:r>
              <a:rPr lang="uk-UA" sz="2000" dirty="0">
                <a:effectLst/>
                <a:latin typeface="Arimo" panose="020B0604020202020204" charset="0"/>
                <a:ea typeface="Arimo" panose="020B0604020202020204" charset="0"/>
                <a:cs typeface="Arimo" panose="020B0604020202020204" charset="0"/>
              </a:rPr>
              <a:t>пакетів)</a:t>
            </a:r>
            <a:r>
              <a:rPr lang="uk-UA" sz="2000" spc="-60" dirty="0">
                <a:effectLst/>
                <a:latin typeface="Arimo" panose="020B0604020202020204" charset="0"/>
                <a:ea typeface="Arimo" panose="020B0604020202020204" charset="0"/>
                <a:cs typeface="Arimo" panose="020B0604020202020204" charset="0"/>
              </a:rPr>
              <a:t> </a:t>
            </a:r>
            <a:r>
              <a:rPr lang="uk-UA" sz="2000" dirty="0">
                <a:effectLst/>
                <a:latin typeface="Arimo" panose="020B0604020202020204" charset="0"/>
                <a:ea typeface="Arimo" panose="020B0604020202020204" charset="0"/>
                <a:cs typeface="Arimo" panose="020B0604020202020204" charset="0"/>
              </a:rPr>
              <a:t>із</a:t>
            </a:r>
            <a:r>
              <a:rPr lang="uk-UA" sz="2000" spc="-55" dirty="0">
                <a:effectLst/>
                <a:latin typeface="Arimo" panose="020B0604020202020204" charset="0"/>
                <a:ea typeface="Arimo" panose="020B0604020202020204" charset="0"/>
                <a:cs typeface="Arimo" panose="020B0604020202020204" charset="0"/>
              </a:rPr>
              <a:t> </a:t>
            </a:r>
            <a:r>
              <a:rPr lang="uk-UA" sz="2000" dirty="0">
                <a:effectLst/>
                <a:latin typeface="Arimo" panose="020B0604020202020204" charset="0"/>
                <a:ea typeface="Arimo" panose="020B0604020202020204" charset="0"/>
                <a:cs typeface="Arimo" panose="020B0604020202020204" charset="0"/>
              </a:rPr>
              <a:t>запитуваним</a:t>
            </a:r>
            <a:r>
              <a:rPr lang="uk-UA" sz="2000" spc="-60" dirty="0">
                <a:effectLst/>
                <a:latin typeface="Arimo" panose="020B0604020202020204" charset="0"/>
                <a:ea typeface="Arimo" panose="020B0604020202020204" charset="0"/>
                <a:cs typeface="Arimo" panose="020B0604020202020204" charset="0"/>
              </a:rPr>
              <a:t> </a:t>
            </a:r>
            <a:r>
              <a:rPr lang="uk-UA" sz="2000" dirty="0">
                <a:effectLst/>
                <a:latin typeface="Arimo" panose="020B0604020202020204" charset="0"/>
                <a:ea typeface="Arimo" panose="020B0604020202020204" charset="0"/>
                <a:cs typeface="Arimo" panose="020B0604020202020204" charset="0"/>
              </a:rPr>
              <a:t>бюджетом.</a:t>
            </a:r>
            <a:r>
              <a:rPr lang="uk-UA" sz="2000" spc="-55" dirty="0">
                <a:effectLst/>
                <a:latin typeface="Arimo" panose="020B0604020202020204" charset="0"/>
                <a:ea typeface="Arimo" panose="020B0604020202020204" charset="0"/>
                <a:cs typeface="Arimo" panose="020B0604020202020204" charset="0"/>
              </a:rPr>
              <a:t> </a:t>
            </a:r>
            <a:endParaRPr lang="en-US" sz="2000" spc="-55" dirty="0">
              <a:effectLst/>
              <a:latin typeface="Arimo" panose="020B0604020202020204" charset="0"/>
              <a:ea typeface="Arimo" panose="020B0604020202020204" charset="0"/>
              <a:cs typeface="Arimo" panose="020B0604020202020204" charset="0"/>
            </a:endParaRPr>
          </a:p>
          <a:p>
            <a:pPr marL="7620" marR="77470" algn="just">
              <a:spcAft>
                <a:spcPts val="170"/>
              </a:spcAft>
              <a:buNone/>
            </a:pPr>
            <a:endParaRPr lang="en-US" sz="2000" spc="-55" dirty="0">
              <a:latin typeface="Arimo" panose="020B0604020202020204" charset="0"/>
              <a:ea typeface="Arimo" panose="020B0604020202020204" charset="0"/>
              <a:cs typeface="Arimo" panose="020B0604020202020204" charset="0"/>
            </a:endParaRPr>
          </a:p>
          <a:p>
            <a:pPr marL="7620" marR="77470" algn="just">
              <a:spcAft>
                <a:spcPts val="170"/>
              </a:spcAft>
              <a:buNone/>
            </a:pPr>
            <a:r>
              <a:rPr lang="uk-UA" sz="2000" dirty="0">
                <a:effectLst/>
                <a:latin typeface="Arimo" panose="020B0604020202020204" charset="0"/>
                <a:ea typeface="Arimo" panose="020B0604020202020204" charset="0"/>
                <a:cs typeface="Arimo" panose="020B0604020202020204" charset="0"/>
              </a:rPr>
              <a:t>Зазвичай</a:t>
            </a:r>
            <a:r>
              <a:rPr lang="uk-UA" sz="2000" spc="-55" dirty="0">
                <a:effectLst/>
                <a:latin typeface="Arimo" panose="020B0604020202020204" charset="0"/>
                <a:ea typeface="Arimo" panose="020B0604020202020204" charset="0"/>
                <a:cs typeface="Arimo" panose="020B0604020202020204" charset="0"/>
              </a:rPr>
              <a:t> </a:t>
            </a:r>
            <a:r>
              <a:rPr lang="uk-UA" sz="2000" dirty="0">
                <a:effectLst/>
                <a:latin typeface="Arimo" panose="020B0604020202020204" charset="0"/>
                <a:ea typeface="Arimo" panose="020B0604020202020204" charset="0"/>
                <a:cs typeface="Arimo" panose="020B0604020202020204" charset="0"/>
              </a:rPr>
              <a:t>вона</a:t>
            </a:r>
            <a:r>
              <a:rPr lang="uk-UA" sz="2000" spc="-60" dirty="0">
                <a:effectLst/>
                <a:latin typeface="Arimo" panose="020B0604020202020204" charset="0"/>
                <a:ea typeface="Arimo" panose="020B0604020202020204" charset="0"/>
                <a:cs typeface="Arimo" panose="020B0604020202020204" charset="0"/>
              </a:rPr>
              <a:t> </a:t>
            </a:r>
            <a:r>
              <a:rPr lang="uk-UA" sz="2000" dirty="0">
                <a:effectLst/>
                <a:latin typeface="Arimo" panose="020B0604020202020204" charset="0"/>
                <a:ea typeface="Arimo" panose="020B0604020202020204" charset="0"/>
                <a:cs typeface="Arimo" panose="020B0604020202020204" charset="0"/>
              </a:rPr>
              <a:t>представлена</a:t>
            </a:r>
            <a:r>
              <a:rPr lang="uk-UA" sz="2000" spc="-50" dirty="0">
                <a:effectLst/>
                <a:latin typeface="Arimo" panose="020B0604020202020204" charset="0"/>
                <a:ea typeface="Arimo" panose="020B0604020202020204" charset="0"/>
                <a:cs typeface="Arimo" panose="020B0604020202020204" charset="0"/>
              </a:rPr>
              <a:t> </a:t>
            </a:r>
            <a:r>
              <a:rPr lang="uk-UA" sz="2000" dirty="0">
                <a:effectLst/>
                <a:latin typeface="Arimo" panose="020B0604020202020204" charset="0"/>
                <a:ea typeface="Arimo" panose="020B0604020202020204" charset="0"/>
                <a:cs typeface="Arimo" panose="020B0604020202020204" charset="0"/>
              </a:rPr>
              <a:t>у</a:t>
            </a:r>
            <a:r>
              <a:rPr lang="uk-UA" sz="2000" spc="-60" dirty="0">
                <a:effectLst/>
                <a:latin typeface="Arimo" panose="020B0604020202020204" charset="0"/>
                <a:ea typeface="Arimo" panose="020B0604020202020204" charset="0"/>
                <a:cs typeface="Arimo" panose="020B0604020202020204" charset="0"/>
              </a:rPr>
              <a:t> </a:t>
            </a:r>
            <a:r>
              <a:rPr lang="uk-UA" sz="2000" dirty="0">
                <a:effectLst/>
                <a:latin typeface="Arimo" panose="020B0604020202020204" charset="0"/>
                <a:ea typeface="Arimo" panose="020B0604020202020204" charset="0"/>
                <a:cs typeface="Arimo" panose="020B0604020202020204" charset="0"/>
              </a:rPr>
              <a:t>вигляді</a:t>
            </a:r>
            <a:r>
              <a:rPr lang="uk-UA" sz="2000" spc="-55" dirty="0">
                <a:effectLst/>
                <a:latin typeface="Arimo" panose="020B0604020202020204" charset="0"/>
                <a:ea typeface="Arimo" panose="020B0604020202020204" charset="0"/>
                <a:cs typeface="Arimo" panose="020B0604020202020204" charset="0"/>
              </a:rPr>
              <a:t> </a:t>
            </a:r>
            <a:r>
              <a:rPr lang="uk-UA" sz="2000" b="1" dirty="0">
                <a:effectLst/>
                <a:latin typeface="Arimo" panose="020B0604020202020204" charset="0"/>
                <a:ea typeface="Arimo" panose="020B0604020202020204" charset="0"/>
                <a:cs typeface="Arimo" panose="020B0604020202020204" charset="0"/>
              </a:rPr>
              <a:t>матриці</a:t>
            </a:r>
            <a:r>
              <a:rPr lang="uk-UA" sz="2000" dirty="0">
                <a:effectLst/>
                <a:latin typeface="Arimo" panose="020B0604020202020204" charset="0"/>
                <a:ea typeface="Arimo" panose="020B0604020202020204" charset="0"/>
                <a:cs typeface="Arimo" panose="020B0604020202020204" charset="0"/>
              </a:rPr>
              <a:t>,</a:t>
            </a:r>
            <a:r>
              <a:rPr lang="uk-UA" sz="2000" spc="-55" dirty="0">
                <a:effectLst/>
                <a:latin typeface="Arimo" panose="020B0604020202020204" charset="0"/>
                <a:ea typeface="Arimo" panose="020B0604020202020204" charset="0"/>
                <a:cs typeface="Arimo" panose="020B0604020202020204" charset="0"/>
              </a:rPr>
              <a:t> </a:t>
            </a:r>
            <a:r>
              <a:rPr lang="uk-UA" sz="2000" dirty="0">
                <a:effectLst/>
                <a:latin typeface="Arimo" panose="020B0604020202020204" charset="0"/>
                <a:ea typeface="Arimo" panose="020B0604020202020204" charset="0"/>
                <a:cs typeface="Arimo" panose="020B0604020202020204" charset="0"/>
              </a:rPr>
              <a:t>яка надає загальний, але точний огляд усіх людських ресурсів, задіяних у консорціумі. Ця таблиця є фінансовим та управлінським інструментом, який підсумовує всі людські ресурси, необхідні для проекту,</a:t>
            </a:r>
            <a:r>
              <a:rPr lang="uk-UA" sz="2000" spc="-15" dirty="0">
                <a:effectLst/>
                <a:latin typeface="Arimo" panose="020B0604020202020204" charset="0"/>
                <a:ea typeface="Arimo" panose="020B0604020202020204" charset="0"/>
                <a:cs typeface="Arimo" panose="020B0604020202020204" charset="0"/>
              </a:rPr>
              <a:t> </a:t>
            </a:r>
            <a:r>
              <a:rPr lang="uk-UA" sz="2000" dirty="0">
                <a:effectLst/>
                <a:latin typeface="Arimo" panose="020B0604020202020204" charset="0"/>
                <a:ea typeface="Arimo" panose="020B0604020202020204" charset="0"/>
                <a:cs typeface="Arimo" panose="020B0604020202020204" charset="0"/>
              </a:rPr>
              <a:t>показуючи,</a:t>
            </a:r>
            <a:r>
              <a:rPr lang="uk-UA" sz="2000" spc="-15" dirty="0">
                <a:effectLst/>
                <a:latin typeface="Arimo" panose="020B0604020202020204" charset="0"/>
                <a:ea typeface="Arimo" panose="020B0604020202020204" charset="0"/>
                <a:cs typeface="Arimo" panose="020B0604020202020204" charset="0"/>
              </a:rPr>
              <a:t> </a:t>
            </a:r>
            <a:r>
              <a:rPr lang="uk-UA" sz="2000" dirty="0">
                <a:effectLst/>
                <a:latin typeface="Arimo" panose="020B0604020202020204" charset="0"/>
                <a:ea typeface="Arimo" panose="020B0604020202020204" charset="0"/>
                <a:cs typeface="Arimo" panose="020B0604020202020204" charset="0"/>
              </a:rPr>
              <a:t>як</a:t>
            </a:r>
            <a:r>
              <a:rPr lang="uk-UA" sz="2000" spc="-15" dirty="0">
                <a:effectLst/>
                <a:latin typeface="Arimo" panose="020B0604020202020204" charset="0"/>
                <a:ea typeface="Arimo" panose="020B0604020202020204" charset="0"/>
                <a:cs typeface="Arimo" panose="020B0604020202020204" charset="0"/>
              </a:rPr>
              <a:t> </a:t>
            </a:r>
            <a:r>
              <a:rPr lang="uk-UA" sz="2000" dirty="0">
                <a:effectLst/>
                <a:latin typeface="Arimo" panose="020B0604020202020204" charset="0"/>
                <a:ea typeface="Arimo" panose="020B0604020202020204" charset="0"/>
                <a:cs typeface="Arimo" panose="020B0604020202020204" charset="0"/>
              </a:rPr>
              <a:t>загальні</a:t>
            </a:r>
            <a:r>
              <a:rPr lang="uk-UA" sz="2000" spc="-10" dirty="0">
                <a:effectLst/>
                <a:latin typeface="Arimo" panose="020B0604020202020204" charset="0"/>
                <a:ea typeface="Arimo" panose="020B0604020202020204" charset="0"/>
                <a:cs typeface="Arimo" panose="020B0604020202020204" charset="0"/>
              </a:rPr>
              <a:t> </a:t>
            </a:r>
            <a:r>
              <a:rPr lang="uk-UA" sz="2000" dirty="0">
                <a:effectLst/>
                <a:latin typeface="Arimo" panose="020B0604020202020204" charset="0"/>
                <a:ea typeface="Arimo" panose="020B0604020202020204" charset="0"/>
                <a:cs typeface="Arimo" panose="020B0604020202020204" charset="0"/>
              </a:rPr>
              <a:t>зусилля</a:t>
            </a:r>
            <a:r>
              <a:rPr lang="uk-UA" sz="2000" spc="-15" dirty="0">
                <a:effectLst/>
                <a:latin typeface="Arimo" panose="020B0604020202020204" charset="0"/>
                <a:ea typeface="Arimo" panose="020B0604020202020204" charset="0"/>
                <a:cs typeface="Arimo" panose="020B0604020202020204" charset="0"/>
              </a:rPr>
              <a:t> </a:t>
            </a:r>
            <a:r>
              <a:rPr lang="uk-UA" sz="2000" dirty="0">
                <a:effectLst/>
                <a:latin typeface="Arimo" panose="020B0604020202020204" charset="0"/>
                <a:ea typeface="Arimo" panose="020B0604020202020204" charset="0"/>
                <a:cs typeface="Arimo" panose="020B0604020202020204" charset="0"/>
              </a:rPr>
              <a:t>розподіляються</a:t>
            </a:r>
            <a:r>
              <a:rPr lang="uk-UA" sz="2000" spc="-20" dirty="0">
                <a:effectLst/>
                <a:latin typeface="Arimo" panose="020B0604020202020204" charset="0"/>
                <a:ea typeface="Arimo" panose="020B0604020202020204" charset="0"/>
                <a:cs typeface="Arimo" panose="020B0604020202020204" charset="0"/>
              </a:rPr>
              <a:t> </a:t>
            </a:r>
            <a:r>
              <a:rPr lang="uk-UA" sz="2000" dirty="0">
                <a:effectLst/>
                <a:latin typeface="Arimo" panose="020B0604020202020204" charset="0"/>
                <a:ea typeface="Arimo" panose="020B0604020202020204" charset="0"/>
                <a:cs typeface="Arimo" panose="020B0604020202020204" charset="0"/>
              </a:rPr>
              <a:t>між</a:t>
            </a:r>
            <a:r>
              <a:rPr lang="uk-UA" sz="2000" spc="-10" dirty="0">
                <a:effectLst/>
                <a:latin typeface="Arimo" panose="020B0604020202020204" charset="0"/>
                <a:ea typeface="Arimo" panose="020B0604020202020204" charset="0"/>
                <a:cs typeface="Arimo" panose="020B0604020202020204" charset="0"/>
              </a:rPr>
              <a:t> </a:t>
            </a:r>
            <a:r>
              <a:rPr lang="uk-UA" sz="2000" dirty="0">
                <a:effectLst/>
                <a:latin typeface="Arimo" panose="020B0604020202020204" charset="0"/>
                <a:ea typeface="Arimo" panose="020B0604020202020204" charset="0"/>
                <a:cs typeface="Arimo" panose="020B0604020202020204" charset="0"/>
              </a:rPr>
              <a:t>партнерами</a:t>
            </a:r>
            <a:r>
              <a:rPr lang="uk-UA" sz="2000" spc="-20" dirty="0">
                <a:effectLst/>
                <a:latin typeface="Arimo" panose="020B0604020202020204" charset="0"/>
                <a:ea typeface="Arimo" panose="020B0604020202020204" charset="0"/>
                <a:cs typeface="Arimo" panose="020B0604020202020204" charset="0"/>
              </a:rPr>
              <a:t> </a:t>
            </a:r>
            <a:r>
              <a:rPr lang="uk-UA" sz="2000" dirty="0">
                <a:effectLst/>
                <a:latin typeface="Arimo" panose="020B0604020202020204" charset="0"/>
                <a:ea typeface="Arimo" panose="020B0604020202020204" charset="0"/>
                <a:cs typeface="Arimo" panose="020B0604020202020204" charset="0"/>
              </a:rPr>
              <a:t>проекту</a:t>
            </a:r>
            <a:r>
              <a:rPr lang="uk-UA" sz="2000" spc="-15" dirty="0">
                <a:effectLst/>
                <a:latin typeface="Arimo" panose="020B0604020202020204" charset="0"/>
                <a:ea typeface="Arimo" panose="020B0604020202020204" charset="0"/>
                <a:cs typeface="Arimo" panose="020B0604020202020204" charset="0"/>
              </a:rPr>
              <a:t> </a:t>
            </a:r>
            <a:r>
              <a:rPr lang="uk-UA" sz="2000" dirty="0">
                <a:effectLst/>
                <a:latin typeface="Arimo" panose="020B0604020202020204" charset="0"/>
                <a:ea typeface="Arimo" panose="020B0604020202020204" charset="0"/>
                <a:cs typeface="Arimo" panose="020B0604020202020204" charset="0"/>
              </a:rPr>
              <a:t>та</a:t>
            </a:r>
            <a:r>
              <a:rPr lang="uk-UA" sz="2000" spc="-15" dirty="0">
                <a:effectLst/>
                <a:latin typeface="Arimo" panose="020B0604020202020204" charset="0"/>
                <a:ea typeface="Arimo" panose="020B0604020202020204" charset="0"/>
                <a:cs typeface="Arimo" panose="020B0604020202020204" charset="0"/>
              </a:rPr>
              <a:t> </a:t>
            </a:r>
            <a:r>
              <a:rPr lang="uk-UA" sz="2000" dirty="0">
                <a:effectLst/>
                <a:latin typeface="Arimo" panose="020B0604020202020204" charset="0"/>
                <a:ea typeface="Arimo" panose="020B0604020202020204" charset="0"/>
                <a:cs typeface="Arimo" panose="020B0604020202020204" charset="0"/>
              </a:rPr>
              <a:t>різними</a:t>
            </a:r>
            <a:r>
              <a:rPr lang="uk-UA" sz="2000" spc="-20" dirty="0">
                <a:effectLst/>
                <a:latin typeface="Arimo" panose="020B0604020202020204" charset="0"/>
                <a:ea typeface="Arimo" panose="020B0604020202020204" charset="0"/>
                <a:cs typeface="Arimo" panose="020B0604020202020204" charset="0"/>
              </a:rPr>
              <a:t> </a:t>
            </a:r>
            <a:r>
              <a:rPr lang="uk-UA" sz="2000" dirty="0">
                <a:effectLst/>
                <a:latin typeface="Arimo" panose="020B0604020202020204" charset="0"/>
                <a:ea typeface="Arimo" panose="020B0604020202020204" charset="0"/>
                <a:cs typeface="Arimo" panose="020B0604020202020204" charset="0"/>
              </a:rPr>
              <a:t>робочими пакетами.</a:t>
            </a:r>
            <a:endParaRPr lang="en-US" sz="2000" dirty="0">
              <a:effectLst/>
              <a:latin typeface="Arimo" panose="020B0604020202020204" charset="0"/>
              <a:ea typeface="Arimo" panose="020B0604020202020204" charset="0"/>
              <a:cs typeface="Arimo" panose="020B0604020202020204" charset="0"/>
            </a:endParaRPr>
          </a:p>
          <a:p>
            <a:pPr marL="7620" marR="77470" algn="just">
              <a:spcAft>
                <a:spcPts val="170"/>
              </a:spcAft>
              <a:buNone/>
            </a:pPr>
            <a:endParaRPr lang="en-US" sz="2000" dirty="0">
              <a:effectLst/>
              <a:latin typeface="Arimo" panose="020B0604020202020204" charset="0"/>
              <a:ea typeface="Arimo" panose="020B0604020202020204" charset="0"/>
              <a:cs typeface="Arimo" panose="020B0604020202020204" charset="0"/>
            </a:endParaRPr>
          </a:p>
          <a:p>
            <a:pPr algn="just"/>
            <a:r>
              <a:rPr lang="uk-UA" sz="2000" dirty="0">
                <a:latin typeface="Arimo" panose="020B0604020202020204" charset="0"/>
                <a:ea typeface="Arimo" panose="020B0604020202020204" charset="0"/>
                <a:cs typeface="Arimo" panose="020B0604020202020204" charset="0"/>
              </a:rPr>
              <a:t>Таблиця «Підсумок зусиль персоналу» підлягає ретельному аналізу з боку оцінювачів саме тому, що вона підтверджує два найважливіші аспекти всієї пропозиції: бюджет і партнерство.</a:t>
            </a:r>
          </a:p>
          <a:p>
            <a:pPr algn="just"/>
            <a:r>
              <a:rPr lang="uk-UA" sz="2000" dirty="0">
                <a:latin typeface="Arimo" panose="020B0604020202020204" charset="0"/>
                <a:ea typeface="Arimo" panose="020B0604020202020204" charset="0"/>
                <a:cs typeface="Arimo" panose="020B0604020202020204" charset="0"/>
              </a:rPr>
              <a:t> </a:t>
            </a:r>
          </a:p>
          <a:p>
            <a:pPr algn="just"/>
            <a:r>
              <a:rPr lang="uk-UA" sz="2000" dirty="0">
                <a:latin typeface="Arimo" panose="020B0604020202020204" charset="0"/>
                <a:ea typeface="Arimo" panose="020B0604020202020204" charset="0"/>
                <a:cs typeface="Arimo" panose="020B0604020202020204" charset="0"/>
              </a:rPr>
              <a:t>По-перше, вона слугує остаточним доказом </a:t>
            </a:r>
            <a:r>
              <a:rPr lang="uk-UA" sz="2000" b="1" dirty="0">
                <a:latin typeface="Arimo" panose="020B0604020202020204" charset="0"/>
                <a:ea typeface="Arimo" panose="020B0604020202020204" charset="0"/>
                <a:cs typeface="Arimo" panose="020B0604020202020204" charset="0"/>
              </a:rPr>
              <a:t>відповідності бюджету</a:t>
            </a:r>
            <a:r>
              <a:rPr lang="uk-UA" sz="2000" dirty="0">
                <a:latin typeface="Arimo" panose="020B0604020202020204" charset="0"/>
                <a:ea typeface="Arimo" panose="020B0604020202020204" charset="0"/>
                <a:cs typeface="Arimo" panose="020B0604020202020204" charset="0"/>
              </a:rPr>
              <a:t>. Ця матриця забезпечує прямий кількісний зв'язок між запропонованою технічною роботою та запитуваним фінансуванням. Якщо загальна кількість людино-місяців, виділених партнеру або робочому пакету, не повністю відповідає детальному розподілу завдань, описаному в інших розділах, вся пропозиція ризикує бути оцінена як погано спланована або фінансово необґрунтована.</a:t>
            </a:r>
          </a:p>
          <a:p>
            <a:pPr algn="just"/>
            <a:r>
              <a:rPr lang="uk-UA" sz="2000" dirty="0">
                <a:latin typeface="Arimo" panose="020B0604020202020204" charset="0"/>
                <a:ea typeface="Arimo" panose="020B0604020202020204" charset="0"/>
                <a:cs typeface="Arimo" panose="020B0604020202020204" charset="0"/>
              </a:rPr>
              <a:t> </a:t>
            </a:r>
          </a:p>
          <a:p>
            <a:pPr algn="just"/>
            <a:r>
              <a:rPr lang="uk-UA" sz="2000" dirty="0">
                <a:latin typeface="Arimo" panose="020B0604020202020204" charset="0"/>
                <a:ea typeface="Arimo" panose="020B0604020202020204" charset="0"/>
                <a:cs typeface="Arimo" panose="020B0604020202020204" charset="0"/>
              </a:rPr>
              <a:t>По-друге, таблиця підтверджує </a:t>
            </a:r>
            <a:r>
              <a:rPr lang="uk-UA" sz="2000" b="1" dirty="0">
                <a:latin typeface="Arimo" panose="020B0604020202020204" charset="0"/>
                <a:ea typeface="Arimo" panose="020B0604020202020204" charset="0"/>
                <a:cs typeface="Arimo" panose="020B0604020202020204" charset="0"/>
              </a:rPr>
              <a:t>згуртованість консорціуму</a:t>
            </a:r>
            <a:r>
              <a:rPr lang="uk-UA" sz="2000" dirty="0">
                <a:latin typeface="Arimo" panose="020B0604020202020204" charset="0"/>
                <a:ea typeface="Arimo" panose="020B0604020202020204" charset="0"/>
                <a:cs typeface="Arimo" panose="020B0604020202020204" charset="0"/>
              </a:rPr>
              <a:t>. Вона забезпечує прозорість, гарантуючи, що всі партнери роблять значний і збалансований внесок у проект. Це має вирішальне значення для демонстрації того, що ресурси розподіляються суто на основі досвіду та реального розподілу роботи, а не виходячи виключно з фінансових інтересів.</a:t>
            </a:r>
          </a:p>
          <a:p>
            <a:pPr marL="7620" marR="77470" algn="just">
              <a:spcAft>
                <a:spcPts val="170"/>
              </a:spcAft>
              <a:buNone/>
            </a:pPr>
            <a:endParaRPr lang="uk-UA" sz="2000" dirty="0">
              <a:effectLst/>
              <a:latin typeface="Arimo" panose="020B0604020202020204" charset="0"/>
              <a:ea typeface="Arimo" panose="020B0604020202020204" charset="0"/>
              <a:cs typeface="Arimo" panose="020B0604020202020204" charset="0"/>
            </a:endParaRPr>
          </a:p>
        </p:txBody>
      </p:sp>
    </p:spTree>
    <p:extLst>
      <p:ext uri="{BB962C8B-B14F-4D97-AF65-F5344CB8AC3E}">
        <p14:creationId xmlns:p14="http://schemas.microsoft.com/office/powerpoint/2010/main" val="1587391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25344-87E9-63EC-2DC5-277A5FA2A2D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F9EAB0A-26BF-6BA5-8CA4-2860A3596CB7}"/>
              </a:ext>
            </a:extLst>
          </p:cNvPr>
          <p:cNvSpPr txBox="1"/>
          <p:nvPr/>
        </p:nvSpPr>
        <p:spPr>
          <a:xfrm>
            <a:off x="5638800" y="495300"/>
            <a:ext cx="6705600" cy="369332"/>
          </a:xfrm>
          <a:prstGeom prst="rect">
            <a:avLst/>
          </a:prstGeom>
          <a:noFill/>
        </p:spPr>
        <p:txBody>
          <a:bodyPr wrap="square" rtlCol="0">
            <a:spAutoFit/>
          </a:bodyPr>
          <a:lstStyle/>
          <a:p>
            <a:endParaRPr lang="uk-UA" b="1" dirty="0">
              <a:latin typeface="Arimo" panose="020B0604020202020204" charset="0"/>
              <a:ea typeface="Arimo" panose="020B0604020202020204" charset="0"/>
              <a:cs typeface="Arimo" panose="020B0604020202020204" charset="0"/>
            </a:endParaRPr>
          </a:p>
        </p:txBody>
      </p:sp>
      <p:sp>
        <p:nvSpPr>
          <p:cNvPr id="3" name="Заголовок 6">
            <a:extLst>
              <a:ext uri="{FF2B5EF4-FFF2-40B4-BE49-F238E27FC236}">
                <a16:creationId xmlns:a16="http://schemas.microsoft.com/office/drawing/2014/main" id="{98D088D1-CBEE-3352-9E95-95608AB4F9C7}"/>
              </a:ext>
            </a:extLst>
          </p:cNvPr>
          <p:cNvSpPr>
            <a:spLocks noGrp="1"/>
          </p:cNvSpPr>
          <p:nvPr>
            <p:ph type="ctrTitle"/>
          </p:nvPr>
        </p:nvSpPr>
        <p:spPr>
          <a:xfrm>
            <a:off x="3733800" y="679450"/>
            <a:ext cx="12192000" cy="577850"/>
          </a:xfrm>
        </p:spPr>
        <p:txBody>
          <a:bodyPr>
            <a:normAutofit fontScale="90000"/>
          </a:bodyPr>
          <a:lstStyle/>
          <a:p>
            <a:r>
              <a:rPr lang="uk-UA" b="1" dirty="0">
                <a:latin typeface="Arimo" panose="020B0604020202020204" charset="0"/>
                <a:ea typeface="Arimo" panose="020B0604020202020204" charset="0"/>
                <a:cs typeface="Arimo" panose="020B0604020202020204" charset="0"/>
              </a:rPr>
              <a:t>Компоненти бюджету </a:t>
            </a:r>
            <a:r>
              <a:rPr lang="en-US" b="1" dirty="0">
                <a:solidFill>
                  <a:srgbClr val="000000"/>
                </a:solidFill>
                <a:latin typeface="Arimo Bold"/>
                <a:ea typeface="Arimo Bold"/>
                <a:cs typeface="Arimo Bold"/>
                <a:sym typeface="Arimo Bold"/>
              </a:rPr>
              <a:t>в </a:t>
            </a:r>
            <a:r>
              <a:rPr lang="en-US" b="1" dirty="0" err="1">
                <a:solidFill>
                  <a:srgbClr val="000000"/>
                </a:solidFill>
                <a:latin typeface="Arimo Bold"/>
                <a:ea typeface="Arimo Bold"/>
                <a:cs typeface="Arimo Bold"/>
                <a:sym typeface="Arimo Bold"/>
              </a:rPr>
              <a:t>рамках</a:t>
            </a:r>
            <a:r>
              <a:rPr lang="en-US" b="1" dirty="0">
                <a:solidFill>
                  <a:srgbClr val="000000"/>
                </a:solidFill>
                <a:latin typeface="Arimo Bold"/>
                <a:ea typeface="Arimo Bold"/>
                <a:cs typeface="Arimo Bold"/>
                <a:sym typeface="Arimo Bold"/>
              </a:rPr>
              <a:t> Part B</a:t>
            </a:r>
            <a:br>
              <a:rPr lang="en-US" b="1" dirty="0">
                <a:solidFill>
                  <a:srgbClr val="000000"/>
                </a:solidFill>
                <a:latin typeface="Arimo Bold"/>
                <a:ea typeface="Arimo Bold"/>
                <a:cs typeface="Arimo Bold"/>
                <a:sym typeface="Arimo Bold"/>
              </a:rPr>
            </a:br>
            <a:br>
              <a:rPr lang="uk-UA" b="1" dirty="0">
                <a:latin typeface="Arimo" panose="020B0604020202020204" charset="0"/>
                <a:ea typeface="Arimo" panose="020B0604020202020204" charset="0"/>
                <a:cs typeface="Arimo" panose="020B0604020202020204" charset="0"/>
              </a:rPr>
            </a:br>
            <a:endParaRPr lang="uk-UA" dirty="0"/>
          </a:p>
        </p:txBody>
      </p:sp>
      <p:sp>
        <p:nvSpPr>
          <p:cNvPr id="8" name="Подзаголовок 7">
            <a:extLst>
              <a:ext uri="{FF2B5EF4-FFF2-40B4-BE49-F238E27FC236}">
                <a16:creationId xmlns:a16="http://schemas.microsoft.com/office/drawing/2014/main" id="{26CD85B6-58F5-D850-9BA2-1063E1A525DF}"/>
              </a:ext>
            </a:extLst>
          </p:cNvPr>
          <p:cNvSpPr>
            <a:spLocks noGrp="1"/>
          </p:cNvSpPr>
          <p:nvPr>
            <p:ph type="subTitle" idx="1"/>
          </p:nvPr>
        </p:nvSpPr>
        <p:spPr>
          <a:xfrm>
            <a:off x="1409700" y="1441968"/>
            <a:ext cx="15163800" cy="5987532"/>
          </a:xfrm>
        </p:spPr>
        <p:txBody>
          <a:bodyPr>
            <a:noAutofit/>
          </a:bodyPr>
          <a:lstStyle/>
          <a:p>
            <a:pPr algn="just"/>
            <a:r>
              <a:rPr lang="uk-UA" sz="2000" b="1" dirty="0">
                <a:solidFill>
                  <a:schemeClr val="tx1"/>
                </a:solidFill>
                <a:latin typeface="Arimo" panose="020B0604020202020204" charset="0"/>
                <a:ea typeface="Arimo" panose="020B0604020202020204" charset="0"/>
                <a:cs typeface="Arimo" panose="020B0604020202020204" charset="0"/>
              </a:rPr>
              <a:t>Що таке «праця персоналу» (людино-місяці) і як її розрахувати?</a:t>
            </a:r>
            <a:endParaRPr lang="en-US" sz="2000" b="1" dirty="0">
              <a:solidFill>
                <a:schemeClr val="tx1"/>
              </a:solidFill>
              <a:latin typeface="Arimo" panose="020B0604020202020204" charset="0"/>
              <a:ea typeface="Arimo" panose="020B0604020202020204" charset="0"/>
              <a:cs typeface="Arimo" panose="020B0604020202020204" charset="0"/>
            </a:endParaRPr>
          </a:p>
          <a:p>
            <a:pPr algn="just"/>
            <a:endParaRPr lang="uk-UA" sz="2000" b="1" dirty="0">
              <a:solidFill>
                <a:schemeClr val="tx1"/>
              </a:solidFill>
              <a:latin typeface="Arimo" panose="020B0604020202020204" charset="0"/>
              <a:ea typeface="Arimo" panose="020B0604020202020204" charset="0"/>
              <a:cs typeface="Arimo" panose="020B0604020202020204" charset="0"/>
            </a:endParaRPr>
          </a:p>
          <a:p>
            <a:pPr algn="just"/>
            <a:r>
              <a:rPr lang="uk-UA" sz="2000" dirty="0">
                <a:solidFill>
                  <a:schemeClr val="tx1"/>
                </a:solidFill>
                <a:latin typeface="Arimo" panose="020B0604020202020204" charset="0"/>
                <a:ea typeface="Arimo" panose="020B0604020202020204" charset="0"/>
                <a:cs typeface="Arimo" panose="020B0604020202020204" charset="0"/>
              </a:rPr>
              <a:t>«Робоча сила персоналу» (людино-місяці) — це показник часу (зусиль), який ключовий персонал організації присвячує конкретному проекту.</a:t>
            </a:r>
            <a:endParaRPr lang="en-US" sz="2000" dirty="0">
              <a:solidFill>
                <a:schemeClr val="tx1"/>
              </a:solidFill>
              <a:latin typeface="Arimo" panose="020B0604020202020204" charset="0"/>
              <a:ea typeface="Arimo" panose="020B0604020202020204" charset="0"/>
              <a:cs typeface="Arimo" panose="020B0604020202020204" charset="0"/>
            </a:endParaRPr>
          </a:p>
          <a:p>
            <a:pPr algn="just"/>
            <a:endParaRPr lang="uk-UA" sz="2000" dirty="0">
              <a:solidFill>
                <a:schemeClr val="tx1"/>
              </a:solidFill>
              <a:latin typeface="Arimo" panose="020B0604020202020204" charset="0"/>
              <a:ea typeface="Arimo" panose="020B0604020202020204" charset="0"/>
              <a:cs typeface="Arimo" panose="020B0604020202020204" charset="0"/>
            </a:endParaRPr>
          </a:p>
          <a:p>
            <a:pPr algn="just"/>
            <a:r>
              <a:rPr lang="uk-UA" sz="2000" dirty="0">
                <a:solidFill>
                  <a:schemeClr val="tx1"/>
                </a:solidFill>
                <a:latin typeface="Arimo" panose="020B0604020202020204" charset="0"/>
                <a:ea typeface="Arimo" panose="020B0604020202020204" charset="0"/>
                <a:cs typeface="Arimo" panose="020B0604020202020204" charset="0"/>
              </a:rPr>
              <a:t>Точний розрахунок «праці персоналу» призначений для оцінки співвідношення між оціночним обсягом роботи, що має бути виконана, та масштабом, типом і кількістю заходів та результатів, які мають бути досягнуті протягом періоду реалізації.</a:t>
            </a:r>
            <a:endParaRPr lang="en-US" sz="2000" dirty="0">
              <a:solidFill>
                <a:schemeClr val="tx1"/>
              </a:solidFill>
              <a:latin typeface="Arimo" panose="020B0604020202020204" charset="0"/>
              <a:ea typeface="Arimo" panose="020B0604020202020204" charset="0"/>
              <a:cs typeface="Arimo" panose="020B0604020202020204" charset="0"/>
            </a:endParaRPr>
          </a:p>
          <a:p>
            <a:pPr algn="just"/>
            <a:endParaRPr lang="uk-UA" sz="2000" dirty="0">
              <a:solidFill>
                <a:schemeClr val="tx1"/>
              </a:solidFill>
              <a:latin typeface="Arimo" panose="020B0604020202020204" charset="0"/>
              <a:ea typeface="Arimo" panose="020B0604020202020204" charset="0"/>
              <a:cs typeface="Arimo" panose="020B0604020202020204" charset="0"/>
            </a:endParaRPr>
          </a:p>
          <a:p>
            <a:pPr algn="just"/>
            <a:r>
              <a:rPr lang="uk-UA" sz="2000" b="1" i="1" dirty="0">
                <a:solidFill>
                  <a:schemeClr val="tx1"/>
                </a:solidFill>
                <a:latin typeface="Arimo" panose="020B0604020202020204" charset="0"/>
                <a:ea typeface="Arimo" panose="020B0604020202020204" charset="0"/>
                <a:cs typeface="Arimo" panose="020B0604020202020204" charset="0"/>
              </a:rPr>
              <a:t>Примітка: </a:t>
            </a:r>
            <a:r>
              <a:rPr lang="uk-UA" sz="2000" i="1" dirty="0">
                <a:solidFill>
                  <a:schemeClr val="tx1"/>
                </a:solidFill>
                <a:latin typeface="Arimo" panose="020B0604020202020204" charset="0"/>
                <a:ea typeface="Arimo" panose="020B0604020202020204" charset="0"/>
                <a:cs typeface="Arimo" panose="020B0604020202020204" charset="0"/>
              </a:rPr>
              <a:t>оціночні витрати на персонал повинні відповідати звичайним ставкам заробітної плати (задокументованим у таблицях заробітної плати, довгострокових трудових договорах тощо) і не можуть значно перевищувати ставки, що зазвичай застосовуються у відповідному географічному регіоні та для відповідних профілів персоналу.</a:t>
            </a:r>
          </a:p>
          <a:p>
            <a:pPr algn="just"/>
            <a:r>
              <a:rPr lang="uk-UA" sz="2000" b="1" i="1" dirty="0">
                <a:solidFill>
                  <a:schemeClr val="tx1"/>
                </a:solidFill>
                <a:latin typeface="Arimo" panose="020B0604020202020204" charset="0"/>
                <a:ea typeface="Arimo" panose="020B0604020202020204" charset="0"/>
                <a:cs typeface="Arimo" panose="020B0604020202020204" charset="0"/>
              </a:rPr>
              <a:t> </a:t>
            </a:r>
            <a:endParaRPr lang="uk-UA" sz="2000" dirty="0">
              <a:solidFill>
                <a:schemeClr val="tx1"/>
              </a:solidFill>
              <a:latin typeface="Arimo" panose="020B0604020202020204" charset="0"/>
              <a:ea typeface="Arimo" panose="020B0604020202020204" charset="0"/>
              <a:cs typeface="Arimo" panose="020B0604020202020204" charset="0"/>
            </a:endParaRPr>
          </a:p>
          <a:p>
            <a:pPr algn="just"/>
            <a:r>
              <a:rPr lang="uk-UA" sz="2000" dirty="0">
                <a:solidFill>
                  <a:schemeClr val="tx1"/>
                </a:solidFill>
                <a:latin typeface="Arimo" panose="020B0604020202020204" charset="0"/>
                <a:ea typeface="Arimo" panose="020B0604020202020204" charset="0"/>
                <a:cs typeface="Arimo" panose="020B0604020202020204" charset="0"/>
              </a:rPr>
              <a:t>Загальна сума передбачуваних витрат за категоріями витрат у </a:t>
            </a:r>
            <a:r>
              <a:rPr lang="en-US" sz="2000" dirty="0">
                <a:solidFill>
                  <a:schemeClr val="tx1"/>
                </a:solidFill>
                <a:latin typeface="Arimo" panose="020B0604020202020204" charset="0"/>
                <a:ea typeface="Arimo" panose="020B0604020202020204" charset="0"/>
                <a:cs typeface="Arimo" panose="020B0604020202020204" charset="0"/>
              </a:rPr>
              <a:t>Part B </a:t>
            </a:r>
            <a:r>
              <a:rPr lang="uk-UA" sz="2000" dirty="0">
                <a:solidFill>
                  <a:schemeClr val="tx1"/>
                </a:solidFill>
                <a:latin typeface="Arimo" panose="020B0604020202020204" charset="0"/>
                <a:ea typeface="Arimo" panose="020B0604020202020204" charset="0"/>
                <a:cs typeface="Arimo" panose="020B0604020202020204" charset="0"/>
              </a:rPr>
              <a:t>(</a:t>
            </a:r>
            <a:r>
              <a:rPr lang="uk-UA" sz="2000" dirty="0" err="1">
                <a:solidFill>
                  <a:schemeClr val="tx1"/>
                </a:solidFill>
                <a:latin typeface="Arimo" panose="020B0604020202020204" charset="0"/>
                <a:ea typeface="Arimo" panose="020B0604020202020204" charset="0"/>
                <a:cs typeface="Arimo" panose="020B0604020202020204" charset="0"/>
              </a:rPr>
              <a:t>табл</a:t>
            </a:r>
            <a:r>
              <a:rPr lang="en-US" sz="2000" dirty="0">
                <a:solidFill>
                  <a:schemeClr val="tx1"/>
                </a:solidFill>
                <a:latin typeface="Arimo" panose="020B0604020202020204" charset="0"/>
                <a:ea typeface="Arimo" panose="020B0604020202020204" charset="0"/>
                <a:cs typeface="Arimo" panose="020B0604020202020204" charset="0"/>
              </a:rPr>
              <a:t>.</a:t>
            </a:r>
            <a:r>
              <a:rPr lang="uk-UA" sz="2000" dirty="0">
                <a:solidFill>
                  <a:schemeClr val="tx1"/>
                </a:solidFill>
                <a:latin typeface="Arimo" panose="020B0604020202020204" charset="0"/>
                <a:ea typeface="Arimo" panose="020B0604020202020204" charset="0"/>
                <a:cs typeface="Arimo" panose="020B0604020202020204" charset="0"/>
              </a:rPr>
              <a:t> 3.1f) повинна відповідати сумам у «таблиці огляду бюджету» у </a:t>
            </a:r>
            <a:r>
              <a:rPr lang="en-US" sz="2000" dirty="0">
                <a:solidFill>
                  <a:schemeClr val="tx1"/>
                </a:solidFill>
                <a:latin typeface="Arimo" panose="020B0604020202020204" charset="0"/>
                <a:ea typeface="Arimo" panose="020B0604020202020204" charset="0"/>
                <a:cs typeface="Arimo" panose="020B0604020202020204" charset="0"/>
              </a:rPr>
              <a:t>Part</a:t>
            </a:r>
            <a:r>
              <a:rPr lang="uk-UA" sz="2000" dirty="0">
                <a:solidFill>
                  <a:schemeClr val="tx1"/>
                </a:solidFill>
                <a:latin typeface="Arimo" panose="020B0604020202020204" charset="0"/>
                <a:ea typeface="Arimo" panose="020B0604020202020204" charset="0"/>
                <a:cs typeface="Arimo" panose="020B0604020202020204" charset="0"/>
              </a:rPr>
              <a:t> А.</a:t>
            </a:r>
            <a:endParaRPr lang="en-US" sz="2000" dirty="0">
              <a:solidFill>
                <a:schemeClr val="tx1"/>
              </a:solidFill>
              <a:latin typeface="Arimo" panose="020B0604020202020204" charset="0"/>
              <a:ea typeface="Arimo" panose="020B0604020202020204" charset="0"/>
              <a:cs typeface="Arimo" panose="020B0604020202020204" charset="0"/>
            </a:endParaRPr>
          </a:p>
          <a:p>
            <a:pPr algn="just"/>
            <a:endParaRPr lang="uk-UA" sz="2000" dirty="0">
              <a:solidFill>
                <a:schemeClr val="tx1"/>
              </a:solidFill>
              <a:latin typeface="Arimo" panose="020B0604020202020204" charset="0"/>
              <a:ea typeface="Arimo" panose="020B0604020202020204" charset="0"/>
              <a:cs typeface="Arimo" panose="020B0604020202020204" charset="0"/>
            </a:endParaRPr>
          </a:p>
          <a:p>
            <a:pPr algn="just"/>
            <a:r>
              <a:rPr lang="uk-UA" sz="2000" dirty="0">
                <a:solidFill>
                  <a:schemeClr val="tx1"/>
                </a:solidFill>
                <a:latin typeface="Arimo" panose="020B0604020202020204" charset="0"/>
                <a:ea typeface="Arimo" panose="020B0604020202020204" charset="0"/>
                <a:cs typeface="Arimo" panose="020B0604020202020204" charset="0"/>
              </a:rPr>
              <a:t>Електронна система подання заявок не здійснює автоматичного узгодження різних таблиць бюджету в пропозиції; відповідальність за забезпечення узгодженості інформації, наданої в усьому пакеті пропозиції, покладається на заявника.</a:t>
            </a:r>
          </a:p>
          <a:p>
            <a:pPr algn="just"/>
            <a:r>
              <a:rPr lang="uk-UA" sz="2000" dirty="0">
                <a:solidFill>
                  <a:schemeClr val="tx1"/>
                </a:solidFill>
                <a:latin typeface="Arimo" panose="020B0604020202020204" charset="0"/>
                <a:ea typeface="Arimo" panose="020B0604020202020204" charset="0"/>
                <a:cs typeface="Arimo" panose="020B0604020202020204" charset="0"/>
              </a:rPr>
              <a:t> </a:t>
            </a:r>
          </a:p>
          <a:p>
            <a:pPr algn="just"/>
            <a:endParaRPr lang="uk-UA" sz="2000" dirty="0">
              <a:solidFill>
                <a:schemeClr val="tx1"/>
              </a:solidFill>
              <a:latin typeface="Arimo" panose="020B0604020202020204" charset="0"/>
              <a:ea typeface="Arimo" panose="020B0604020202020204" charset="0"/>
              <a:cs typeface="Arimo" panose="020B0604020202020204" charset="0"/>
            </a:endParaRPr>
          </a:p>
        </p:txBody>
      </p:sp>
    </p:spTree>
    <p:extLst>
      <p:ext uri="{BB962C8B-B14F-4D97-AF65-F5344CB8AC3E}">
        <p14:creationId xmlns:p14="http://schemas.microsoft.com/office/powerpoint/2010/main" val="187254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BEE8B-6645-E30E-D02D-038E2AB301FD}"/>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DDFF837B-9CD9-6DDC-D775-C4CFF0CAF29B}"/>
              </a:ext>
            </a:extLst>
          </p:cNvPr>
          <p:cNvSpPr txBox="1"/>
          <p:nvPr/>
        </p:nvSpPr>
        <p:spPr>
          <a:xfrm>
            <a:off x="5638800" y="495300"/>
            <a:ext cx="6705600" cy="369332"/>
          </a:xfrm>
          <a:prstGeom prst="rect">
            <a:avLst/>
          </a:prstGeom>
          <a:noFill/>
        </p:spPr>
        <p:txBody>
          <a:bodyPr wrap="square" rtlCol="0">
            <a:spAutoFit/>
          </a:bodyPr>
          <a:lstStyle/>
          <a:p>
            <a:endParaRPr lang="uk-UA" b="1" dirty="0">
              <a:latin typeface="Arimo" panose="020B0604020202020204" charset="0"/>
              <a:ea typeface="Arimo" panose="020B0604020202020204" charset="0"/>
              <a:cs typeface="Arimo" panose="020B0604020202020204" charset="0"/>
            </a:endParaRPr>
          </a:p>
        </p:txBody>
      </p:sp>
      <p:sp>
        <p:nvSpPr>
          <p:cNvPr id="8" name="Подзаголовок 7">
            <a:extLst>
              <a:ext uri="{FF2B5EF4-FFF2-40B4-BE49-F238E27FC236}">
                <a16:creationId xmlns:a16="http://schemas.microsoft.com/office/drawing/2014/main" id="{B538A23D-E7BE-1EDC-C0E4-5FAC4B500FD3}"/>
              </a:ext>
            </a:extLst>
          </p:cNvPr>
          <p:cNvSpPr>
            <a:spLocks noGrp="1"/>
          </p:cNvSpPr>
          <p:nvPr>
            <p:ph type="subTitle" idx="1"/>
          </p:nvPr>
        </p:nvSpPr>
        <p:spPr>
          <a:xfrm>
            <a:off x="1371600" y="1257301"/>
            <a:ext cx="16078200" cy="7086599"/>
          </a:xfrm>
        </p:spPr>
        <p:txBody>
          <a:bodyPr>
            <a:normAutofit/>
          </a:bodyPr>
          <a:lstStyle/>
          <a:p>
            <a:pPr algn="just"/>
            <a:r>
              <a:rPr lang="uk-UA" sz="1800" b="1" dirty="0">
                <a:solidFill>
                  <a:schemeClr val="tx1"/>
                </a:solidFill>
                <a:latin typeface="Arimo" panose="020B0604020202020204" charset="0"/>
                <a:ea typeface="Arimo" panose="020B0604020202020204" charset="0"/>
                <a:cs typeface="Arimo" panose="020B0604020202020204" charset="0"/>
              </a:rPr>
              <a:t>Як це розраховується?</a:t>
            </a:r>
            <a:endParaRPr lang="ru-UA" sz="1800" b="1" dirty="0">
              <a:solidFill>
                <a:schemeClr val="tx1"/>
              </a:solidFill>
              <a:latin typeface="Arimo" panose="020B0604020202020204" charset="0"/>
              <a:ea typeface="Arimo" panose="020B0604020202020204" charset="0"/>
              <a:cs typeface="Arimo" panose="020B0604020202020204" charset="0"/>
            </a:endParaRPr>
          </a:p>
          <a:p>
            <a:pPr algn="just"/>
            <a:r>
              <a:rPr lang="uk-UA" sz="1800" dirty="0">
                <a:solidFill>
                  <a:schemeClr val="tx1"/>
                </a:solidFill>
                <a:latin typeface="Arimo" panose="020B0604020202020204" charset="0"/>
                <a:ea typeface="Arimo" panose="020B0604020202020204" charset="0"/>
                <a:cs typeface="Arimo" panose="020B0604020202020204" charset="0"/>
              </a:rPr>
              <a:t> </a:t>
            </a:r>
          </a:p>
          <a:p>
            <a:pPr algn="just"/>
            <a:r>
              <a:rPr lang="ru-UA" sz="2000" dirty="0">
                <a:solidFill>
                  <a:schemeClr val="tx1"/>
                </a:solidFill>
                <a:latin typeface="Arimo" panose="020B0604020202020204" charset="0"/>
                <a:ea typeface="Arimo" panose="020B0604020202020204" charset="0"/>
                <a:cs typeface="Arimo" panose="020B0604020202020204" charset="0"/>
              </a:rPr>
              <a:t>В</a:t>
            </a:r>
            <a:r>
              <a:rPr lang="uk-UA" sz="2000" dirty="0" err="1">
                <a:solidFill>
                  <a:schemeClr val="tx1"/>
                </a:solidFill>
                <a:latin typeface="Arimo" panose="020B0604020202020204" charset="0"/>
                <a:ea typeface="Arimo" panose="020B0604020202020204" charset="0"/>
                <a:cs typeface="Arimo" panose="020B0604020202020204" charset="0"/>
              </a:rPr>
              <a:t>артість</a:t>
            </a:r>
            <a:r>
              <a:rPr lang="uk-UA" sz="2000" dirty="0">
                <a:solidFill>
                  <a:schemeClr val="tx1"/>
                </a:solidFill>
                <a:latin typeface="Arimo" panose="020B0604020202020204" charset="0"/>
                <a:ea typeface="Arimo" panose="020B0604020202020204" charset="0"/>
                <a:cs typeface="Arimo" panose="020B0604020202020204" charset="0"/>
              </a:rPr>
              <a:t> персоналу базується на загальних витрат</a:t>
            </a:r>
            <a:r>
              <a:rPr lang="ru-UA" sz="2000" dirty="0">
                <a:solidFill>
                  <a:schemeClr val="tx1"/>
                </a:solidFill>
                <a:latin typeface="Arimo" panose="020B0604020202020204" charset="0"/>
                <a:ea typeface="Arimo" panose="020B0604020202020204" charset="0"/>
                <a:cs typeface="Arimo" panose="020B0604020202020204" charset="0"/>
              </a:rPr>
              <a:t>ах</a:t>
            </a:r>
            <a:r>
              <a:rPr lang="uk-UA" sz="2000" dirty="0">
                <a:solidFill>
                  <a:schemeClr val="tx1"/>
                </a:solidFill>
                <a:latin typeface="Arimo" panose="020B0604020202020204" charset="0"/>
                <a:ea typeface="Arimo" panose="020B0604020202020204" charset="0"/>
                <a:cs typeface="Arimo" panose="020B0604020202020204" charset="0"/>
              </a:rPr>
              <a:t> </a:t>
            </a:r>
            <a:r>
              <a:rPr lang="uk-UA" sz="2000" dirty="0" err="1">
                <a:solidFill>
                  <a:schemeClr val="tx1"/>
                </a:solidFill>
                <a:latin typeface="Arimo" panose="020B0604020202020204" charset="0"/>
                <a:ea typeface="Arimo" panose="020B0604020202020204" charset="0"/>
                <a:cs typeface="Arimo" panose="020B0604020202020204" charset="0"/>
              </a:rPr>
              <a:t>бенефіціара</a:t>
            </a:r>
            <a:r>
              <a:rPr lang="uk-UA" sz="2000" dirty="0">
                <a:solidFill>
                  <a:schemeClr val="tx1"/>
                </a:solidFill>
                <a:latin typeface="Arimo" panose="020B0604020202020204" charset="0"/>
                <a:ea typeface="Arimo" panose="020B0604020202020204" charset="0"/>
                <a:cs typeface="Arimo" panose="020B0604020202020204" charset="0"/>
              </a:rPr>
              <a:t> на весь персонал (не тільки персонал, який працює над дослідженнями та інноваційними заходами) та кількості персоналу </a:t>
            </a:r>
            <a:r>
              <a:rPr lang="uk-UA" sz="2000" dirty="0" err="1">
                <a:solidFill>
                  <a:schemeClr val="tx1"/>
                </a:solidFill>
                <a:latin typeface="Arimo" panose="020B0604020202020204" charset="0"/>
                <a:ea typeface="Arimo" panose="020B0604020202020204" charset="0"/>
                <a:cs typeface="Arimo" panose="020B0604020202020204" charset="0"/>
              </a:rPr>
              <a:t>бенефіціара</a:t>
            </a:r>
            <a:r>
              <a:rPr lang="uk-UA" sz="2000" dirty="0">
                <a:solidFill>
                  <a:schemeClr val="tx1"/>
                </a:solidFill>
                <a:latin typeface="Arimo" panose="020B0604020202020204" charset="0"/>
                <a:ea typeface="Arimo" panose="020B0604020202020204" charset="0"/>
                <a:cs typeface="Arimo" panose="020B0604020202020204" charset="0"/>
              </a:rPr>
              <a:t> в річних робочих одиницях (AWU), тобто кількості осіб, які працювали повний робочий день протягом останнього повного фінансового року, як визначено в статті 5 Додатка до Рекомендації Комісії щодо визначення мікро-, малих та середніх підприємств.</a:t>
            </a:r>
            <a:endParaRPr lang="ru-UA" sz="2000" dirty="0">
              <a:solidFill>
                <a:schemeClr val="tx1"/>
              </a:solidFill>
              <a:latin typeface="Arimo" panose="020B0604020202020204" charset="0"/>
              <a:ea typeface="Arimo" panose="020B0604020202020204" charset="0"/>
              <a:cs typeface="Arimo" panose="020B0604020202020204" charset="0"/>
            </a:endParaRPr>
          </a:p>
          <a:p>
            <a:pPr lvl="0" algn="just"/>
            <a:endParaRPr lang="uk-UA" sz="2000" dirty="0">
              <a:solidFill>
                <a:schemeClr val="tx1"/>
              </a:solidFill>
              <a:latin typeface="Arimo" panose="020B0604020202020204" charset="0"/>
              <a:ea typeface="Arimo" panose="020B0604020202020204" charset="0"/>
              <a:cs typeface="Arimo" panose="020B0604020202020204" charset="0"/>
            </a:endParaRPr>
          </a:p>
          <a:p>
            <a:pPr algn="just"/>
            <a:r>
              <a:rPr lang="uk-UA" sz="2000" dirty="0">
                <a:solidFill>
                  <a:schemeClr val="tx1"/>
                </a:solidFill>
                <a:latin typeface="Arimo" panose="020B0604020202020204" charset="0"/>
                <a:ea typeface="Arimo" panose="020B0604020202020204" charset="0"/>
                <a:cs typeface="Arimo" panose="020B0604020202020204" charset="0"/>
              </a:rPr>
              <a:t>Витрати на працівників (або еквівалент) є прийнятними як витрати на персонал, якщо вони відповідають загальним умовам прийнятності та пов'язані з персоналом, який працює на </a:t>
            </a:r>
            <a:r>
              <a:rPr lang="uk-UA" sz="2000" dirty="0" err="1">
                <a:solidFill>
                  <a:schemeClr val="tx1"/>
                </a:solidFill>
                <a:latin typeface="Arimo" panose="020B0604020202020204" charset="0"/>
                <a:ea typeface="Arimo" panose="020B0604020202020204" charset="0"/>
                <a:cs typeface="Arimo" panose="020B0604020202020204" charset="0"/>
              </a:rPr>
              <a:t>бенефіціара</a:t>
            </a:r>
            <a:r>
              <a:rPr lang="uk-UA" sz="2000" dirty="0">
                <a:solidFill>
                  <a:schemeClr val="tx1"/>
                </a:solidFill>
                <a:latin typeface="Arimo" panose="020B0604020202020204" charset="0"/>
                <a:ea typeface="Arimo" panose="020B0604020202020204" charset="0"/>
                <a:cs typeface="Arimo" panose="020B0604020202020204" charset="0"/>
              </a:rPr>
              <a:t> за трудовим договором (або еквівалентним актом про призначення) і призначений для виконання заходу.</a:t>
            </a:r>
          </a:p>
          <a:p>
            <a:pPr algn="just"/>
            <a:r>
              <a:rPr lang="uk-UA" sz="2000" dirty="0">
                <a:solidFill>
                  <a:schemeClr val="tx1"/>
                </a:solidFill>
                <a:highlight>
                  <a:srgbClr val="FFFF00"/>
                </a:highlight>
                <a:latin typeface="Arimo" panose="020B0604020202020204" charset="0"/>
                <a:ea typeface="Arimo" panose="020B0604020202020204" charset="0"/>
                <a:cs typeface="Arimo" panose="020B0604020202020204" charset="0"/>
              </a:rPr>
              <a:t> </a:t>
            </a:r>
          </a:p>
          <a:p>
            <a:pPr algn="just"/>
            <a:r>
              <a:rPr lang="uk-UA" sz="2000" dirty="0">
                <a:solidFill>
                  <a:schemeClr val="tx1"/>
                </a:solidFill>
                <a:latin typeface="Arimo" panose="020B0604020202020204" charset="0"/>
                <a:ea typeface="Arimo" panose="020B0604020202020204" charset="0"/>
                <a:cs typeface="Arimo" panose="020B0604020202020204" charset="0"/>
              </a:rPr>
              <a:t>Вони повинні обмежуватися заробітною платою, внесками на соціальне страхування, податками та іншими витратами, пов'язаними з винагородою, якщо вони випливають із національного законодавства або трудового договору (або еквівалентного акту про призначення) і розраховуються на основі фактично понесених витрат відповідно до такого методу:</a:t>
            </a:r>
          </a:p>
          <a:p>
            <a:pPr algn="just"/>
            <a:r>
              <a:rPr lang="uk-UA" sz="2000" dirty="0">
                <a:solidFill>
                  <a:schemeClr val="tx1"/>
                </a:solidFill>
                <a:latin typeface="Arimo" panose="020B0604020202020204" charset="0"/>
                <a:ea typeface="Arimo" panose="020B0604020202020204" charset="0"/>
                <a:cs typeface="Arimo" panose="020B0604020202020204" charset="0"/>
              </a:rPr>
              <a:t> </a:t>
            </a:r>
          </a:p>
          <a:p>
            <a:pPr algn="just"/>
            <a:r>
              <a:rPr lang="uk-UA" sz="2000" dirty="0">
                <a:solidFill>
                  <a:schemeClr val="tx1"/>
                </a:solidFill>
                <a:latin typeface="Arimo" panose="020B0604020202020204" charset="0"/>
                <a:ea typeface="Arimo" panose="020B0604020202020204" charset="0"/>
                <a:cs typeface="Arimo" panose="020B0604020202020204" charset="0"/>
              </a:rPr>
              <a:t>Добова ставка повинна розраховуватися як </a:t>
            </a:r>
            <a:r>
              <a:rPr lang="uk-UA" sz="2000" b="1" i="1" dirty="0">
                <a:solidFill>
                  <a:schemeClr val="tx1"/>
                </a:solidFill>
                <a:latin typeface="Arimo" panose="020B0604020202020204" charset="0"/>
                <a:ea typeface="Arimo" panose="020B0604020202020204" charset="0"/>
                <a:cs typeface="Arimo" panose="020B0604020202020204" charset="0"/>
              </a:rPr>
              <a:t>{(загальні витрати на персонал </a:t>
            </a:r>
            <a:r>
              <a:rPr lang="uk-UA" sz="2000" b="1" i="1" dirty="0" err="1">
                <a:solidFill>
                  <a:schemeClr val="tx1"/>
                </a:solidFill>
                <a:latin typeface="Arimo" panose="020B0604020202020204" charset="0"/>
                <a:ea typeface="Arimo" panose="020B0604020202020204" charset="0"/>
                <a:cs typeface="Arimo" panose="020B0604020202020204" charset="0"/>
              </a:rPr>
              <a:t>бенефіціара</a:t>
            </a:r>
            <a:r>
              <a:rPr lang="uk-UA" sz="2000" b="1" i="1" dirty="0">
                <a:solidFill>
                  <a:schemeClr val="tx1"/>
                </a:solidFill>
                <a:latin typeface="Arimo" panose="020B0604020202020204" charset="0"/>
                <a:ea typeface="Arimo" panose="020B0604020202020204" charset="0"/>
                <a:cs typeface="Arimo" panose="020B0604020202020204" charset="0"/>
              </a:rPr>
              <a:t> за останній завершений повний фінансовий рік</a:t>
            </a:r>
            <a:r>
              <a:rPr lang="uk-UA" sz="2000" b="1" i="1" baseline="30000" dirty="0">
                <a:solidFill>
                  <a:schemeClr val="tx1"/>
                </a:solidFill>
                <a:latin typeface="Arimo" panose="020B0604020202020204" charset="0"/>
                <a:ea typeface="Arimo" panose="020B0604020202020204" charset="0"/>
                <a:cs typeface="Arimo" panose="020B0604020202020204" charset="0"/>
                <a:hlinkClick r:id="rId2" action="ppaction://hlinkfile">
                  <a:extLst>
                    <a:ext uri="{A12FA001-AC4F-418D-AE19-62706E023703}">
                      <ahyp:hlinkClr xmlns:ahyp="http://schemas.microsoft.com/office/drawing/2018/hyperlinkcolor" val="tx"/>
                    </a:ext>
                  </a:extLst>
                </a:hlinkClick>
              </a:rPr>
              <a:t>2</a:t>
            </a:r>
            <a:r>
              <a:rPr lang="uk-UA" sz="2000" b="1" i="1" dirty="0">
                <a:solidFill>
                  <a:schemeClr val="tx1"/>
                </a:solidFill>
                <a:latin typeface="Arimo" panose="020B0604020202020204" charset="0"/>
                <a:ea typeface="Arimo" panose="020B0604020202020204" charset="0"/>
                <a:cs typeface="Arimo" panose="020B0604020202020204" charset="0"/>
              </a:rPr>
              <a:t> поділені на річні робочі одиниці за останній завершений повний фінансовий рік) поділені на 215 днів}.</a:t>
            </a:r>
          </a:p>
          <a:p>
            <a:pPr algn="just"/>
            <a:endParaRPr lang="uk-UA" sz="2000" dirty="0">
              <a:solidFill>
                <a:schemeClr val="tx1"/>
              </a:solidFill>
              <a:latin typeface="Arimo" panose="020B0604020202020204" charset="0"/>
              <a:ea typeface="Arimo" panose="020B0604020202020204" charset="0"/>
              <a:cs typeface="Arimo" panose="020B0604020202020204" charset="0"/>
            </a:endParaRPr>
          </a:p>
          <a:p>
            <a:pPr algn="just"/>
            <a:endParaRPr lang="uk-UA" sz="1800" dirty="0">
              <a:solidFill>
                <a:schemeClr val="tx1"/>
              </a:solidFill>
              <a:latin typeface="Arimo" panose="020B0604020202020204" charset="0"/>
              <a:ea typeface="Arimo" panose="020B0604020202020204" charset="0"/>
              <a:cs typeface="Arimo" panose="020B0604020202020204" charset="0"/>
            </a:endParaRPr>
          </a:p>
          <a:p>
            <a:pPr algn="just"/>
            <a:endParaRPr lang="uk-UA" sz="1800" dirty="0">
              <a:solidFill>
                <a:schemeClr val="tx1"/>
              </a:solidFill>
              <a:latin typeface="Arimo" panose="020B0604020202020204" charset="0"/>
              <a:ea typeface="Arimo" panose="020B0604020202020204" charset="0"/>
              <a:cs typeface="Arimo" panose="020B0604020202020204" charset="0"/>
            </a:endParaRPr>
          </a:p>
        </p:txBody>
      </p:sp>
      <p:pic>
        <p:nvPicPr>
          <p:cNvPr id="12" name="Рисунок 11">
            <a:extLst>
              <a:ext uri="{FF2B5EF4-FFF2-40B4-BE49-F238E27FC236}">
                <a16:creationId xmlns:a16="http://schemas.microsoft.com/office/drawing/2014/main" id="{BAFA5D36-52F2-6ACE-85DC-C3B7314F08DC}"/>
              </a:ext>
            </a:extLst>
          </p:cNvPr>
          <p:cNvPicPr>
            <a:picLocks noChangeAspect="1"/>
          </p:cNvPicPr>
          <p:nvPr/>
        </p:nvPicPr>
        <p:blipFill>
          <a:blip r:embed="rId3"/>
          <a:stretch>
            <a:fillRect/>
          </a:stretch>
        </p:blipFill>
        <p:spPr>
          <a:xfrm>
            <a:off x="6210300" y="7212749"/>
            <a:ext cx="5562600" cy="1131151"/>
          </a:xfrm>
          <a:prstGeom prst="rect">
            <a:avLst/>
          </a:prstGeom>
        </p:spPr>
      </p:pic>
      <p:sp>
        <p:nvSpPr>
          <p:cNvPr id="15" name="Заголовок 6">
            <a:extLst>
              <a:ext uri="{FF2B5EF4-FFF2-40B4-BE49-F238E27FC236}">
                <a16:creationId xmlns:a16="http://schemas.microsoft.com/office/drawing/2014/main" id="{FE2E60A1-BDC2-209D-F120-C4696B9CA5F7}"/>
              </a:ext>
            </a:extLst>
          </p:cNvPr>
          <p:cNvSpPr txBox="1">
            <a:spLocks/>
          </p:cNvSpPr>
          <p:nvPr/>
        </p:nvSpPr>
        <p:spPr>
          <a:xfrm>
            <a:off x="3733800" y="679450"/>
            <a:ext cx="12192000" cy="5778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3200" b="1" dirty="0">
                <a:latin typeface="Arimo" panose="020B0604020202020204" charset="0"/>
                <a:ea typeface="Arimo" panose="020B0604020202020204" charset="0"/>
                <a:cs typeface="Arimo" panose="020B0604020202020204" charset="0"/>
              </a:rPr>
              <a:t>Компоненти бюджету </a:t>
            </a:r>
            <a:r>
              <a:rPr lang="en-US" sz="3200" b="1" dirty="0">
                <a:solidFill>
                  <a:srgbClr val="000000"/>
                </a:solidFill>
                <a:latin typeface="Arimo" panose="020B0604020202020204" charset="0"/>
                <a:ea typeface="Arimo" panose="020B0604020202020204" charset="0"/>
                <a:cs typeface="Arimo" panose="020B0604020202020204" charset="0"/>
                <a:sym typeface="Arimo Bold"/>
              </a:rPr>
              <a:t>в </a:t>
            </a:r>
            <a:r>
              <a:rPr lang="en-US" sz="3200" b="1" dirty="0" err="1">
                <a:solidFill>
                  <a:srgbClr val="000000"/>
                </a:solidFill>
                <a:latin typeface="Arimo" panose="020B0604020202020204" charset="0"/>
                <a:ea typeface="Arimo" panose="020B0604020202020204" charset="0"/>
                <a:cs typeface="Arimo" panose="020B0604020202020204" charset="0"/>
                <a:sym typeface="Arimo Bold"/>
              </a:rPr>
              <a:t>рамках</a:t>
            </a:r>
            <a:r>
              <a:rPr lang="en-US" sz="3200" b="1" dirty="0">
                <a:solidFill>
                  <a:srgbClr val="000000"/>
                </a:solidFill>
                <a:latin typeface="Arimo" panose="020B0604020202020204" charset="0"/>
                <a:ea typeface="Arimo" panose="020B0604020202020204" charset="0"/>
                <a:cs typeface="Arimo" panose="020B0604020202020204" charset="0"/>
                <a:sym typeface="Arimo Bold"/>
              </a:rPr>
              <a:t> Part B</a:t>
            </a:r>
            <a:br>
              <a:rPr lang="en-US" sz="3200" b="1" dirty="0">
                <a:solidFill>
                  <a:srgbClr val="000000"/>
                </a:solidFill>
                <a:latin typeface="Arimo" panose="020B0604020202020204" charset="0"/>
                <a:ea typeface="Arimo" panose="020B0604020202020204" charset="0"/>
                <a:cs typeface="Arimo" panose="020B0604020202020204" charset="0"/>
                <a:sym typeface="Arimo Bold"/>
              </a:rPr>
            </a:br>
            <a:br>
              <a:rPr lang="uk-UA" sz="3200" b="1" dirty="0">
                <a:latin typeface="Arimo" panose="020B0604020202020204" charset="0"/>
                <a:ea typeface="Arimo" panose="020B0604020202020204" charset="0"/>
                <a:cs typeface="Arimo" panose="020B0604020202020204" charset="0"/>
              </a:rPr>
            </a:br>
            <a:endParaRPr lang="uk-UA" sz="3200" dirty="0">
              <a:latin typeface="Arimo" panose="020B0604020202020204" charset="0"/>
              <a:ea typeface="Arimo" panose="020B0604020202020204" charset="0"/>
              <a:cs typeface="Arimo" panose="020B0604020202020204" charset="0"/>
            </a:endParaRPr>
          </a:p>
        </p:txBody>
      </p:sp>
    </p:spTree>
    <p:extLst>
      <p:ext uri="{BB962C8B-B14F-4D97-AF65-F5344CB8AC3E}">
        <p14:creationId xmlns:p14="http://schemas.microsoft.com/office/powerpoint/2010/main" val="4196967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355FF-B293-0802-FD81-01D26336ECBD}"/>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7D28BD1-D2D9-9C35-ED1C-49013A74E27F}"/>
              </a:ext>
            </a:extLst>
          </p:cNvPr>
          <p:cNvSpPr txBox="1"/>
          <p:nvPr/>
        </p:nvSpPr>
        <p:spPr>
          <a:xfrm>
            <a:off x="5638800" y="495300"/>
            <a:ext cx="6705600" cy="369332"/>
          </a:xfrm>
          <a:prstGeom prst="rect">
            <a:avLst/>
          </a:prstGeom>
          <a:noFill/>
        </p:spPr>
        <p:txBody>
          <a:bodyPr wrap="square" rtlCol="0">
            <a:spAutoFit/>
          </a:bodyPr>
          <a:lstStyle/>
          <a:p>
            <a:endParaRPr lang="uk-UA" b="1" dirty="0">
              <a:latin typeface="Arimo" panose="020B0604020202020204" charset="0"/>
              <a:ea typeface="Arimo" panose="020B0604020202020204" charset="0"/>
              <a:cs typeface="Arimo" panose="020B0604020202020204" charset="0"/>
            </a:endParaRPr>
          </a:p>
        </p:txBody>
      </p:sp>
      <p:sp>
        <p:nvSpPr>
          <p:cNvPr id="7" name="Заголовок 6">
            <a:extLst>
              <a:ext uri="{FF2B5EF4-FFF2-40B4-BE49-F238E27FC236}">
                <a16:creationId xmlns:a16="http://schemas.microsoft.com/office/drawing/2014/main" id="{B36F32A1-8FA4-7C89-78C3-DC59C7C9BD6F}"/>
              </a:ext>
            </a:extLst>
          </p:cNvPr>
          <p:cNvSpPr>
            <a:spLocks noGrp="1"/>
          </p:cNvSpPr>
          <p:nvPr>
            <p:ph type="ctrTitle"/>
          </p:nvPr>
        </p:nvSpPr>
        <p:spPr>
          <a:xfrm>
            <a:off x="5334000" y="679967"/>
            <a:ext cx="9372600" cy="577334"/>
          </a:xfrm>
        </p:spPr>
        <p:txBody>
          <a:bodyPr>
            <a:normAutofit fontScale="90000"/>
          </a:bodyPr>
          <a:lstStyle/>
          <a:p>
            <a:r>
              <a:rPr lang="uk-UA" b="1" dirty="0">
                <a:latin typeface="Arimo" panose="020B0604020202020204" charset="0"/>
                <a:ea typeface="Arimo" panose="020B0604020202020204" charset="0"/>
                <a:cs typeface="Arimo" panose="020B0604020202020204" charset="0"/>
              </a:rPr>
              <a:t>Компоненти бюджету в</a:t>
            </a:r>
            <a:r>
              <a:rPr lang="en-US" b="1" dirty="0">
                <a:latin typeface="Arimo" panose="020B0604020202020204" charset="0"/>
                <a:ea typeface="Arimo" panose="020B0604020202020204" charset="0"/>
                <a:cs typeface="Arimo" panose="020B0604020202020204" charset="0"/>
              </a:rPr>
              <a:t> </a:t>
            </a:r>
            <a:r>
              <a:rPr lang="ru-UA" b="1" dirty="0">
                <a:latin typeface="Arimo" panose="020B0604020202020204" charset="0"/>
                <a:ea typeface="Arimo" panose="020B0604020202020204" charset="0"/>
                <a:cs typeface="Arimo" panose="020B0604020202020204" charset="0"/>
              </a:rPr>
              <a:t>рамках</a:t>
            </a:r>
            <a:r>
              <a:rPr lang="uk-UA" b="1" dirty="0">
                <a:latin typeface="Arimo" panose="020B0604020202020204" charset="0"/>
                <a:ea typeface="Arimo" panose="020B0604020202020204" charset="0"/>
                <a:cs typeface="Arimo" panose="020B0604020202020204" charset="0"/>
              </a:rPr>
              <a:t> </a:t>
            </a:r>
            <a:r>
              <a:rPr lang="en-US" b="1" dirty="0">
                <a:latin typeface="Arimo" panose="020B0604020202020204" charset="0"/>
                <a:ea typeface="Arimo" panose="020B0604020202020204" charset="0"/>
                <a:cs typeface="Arimo" panose="020B0604020202020204" charset="0"/>
              </a:rPr>
              <a:t>Part</a:t>
            </a:r>
            <a:r>
              <a:rPr lang="ru-UA" b="1" dirty="0">
                <a:latin typeface="Arimo" panose="020B0604020202020204" charset="0"/>
                <a:ea typeface="Arimo" panose="020B0604020202020204" charset="0"/>
                <a:cs typeface="Arimo" panose="020B0604020202020204" charset="0"/>
              </a:rPr>
              <a:t> В</a:t>
            </a:r>
            <a:r>
              <a:rPr lang="en-US" b="1" dirty="0">
                <a:latin typeface="Arimo" panose="020B0604020202020204" charset="0"/>
                <a:ea typeface="Arimo" panose="020B0604020202020204" charset="0"/>
                <a:cs typeface="Arimo" panose="020B0604020202020204" charset="0"/>
              </a:rPr>
              <a:t> </a:t>
            </a:r>
            <a:br>
              <a:rPr lang="uk-UA" b="1" dirty="0">
                <a:latin typeface="Arimo" panose="020B0604020202020204" charset="0"/>
                <a:ea typeface="Arimo" panose="020B0604020202020204" charset="0"/>
                <a:cs typeface="Arimo" panose="020B0604020202020204" charset="0"/>
              </a:rPr>
            </a:br>
            <a:endParaRPr lang="uk-UA" dirty="0"/>
          </a:p>
        </p:txBody>
      </p:sp>
      <p:sp>
        <p:nvSpPr>
          <p:cNvPr id="8" name="Подзаголовок 7">
            <a:extLst>
              <a:ext uri="{FF2B5EF4-FFF2-40B4-BE49-F238E27FC236}">
                <a16:creationId xmlns:a16="http://schemas.microsoft.com/office/drawing/2014/main" id="{FFD9615B-159C-0743-68CA-8061C995D41F}"/>
              </a:ext>
            </a:extLst>
          </p:cNvPr>
          <p:cNvSpPr>
            <a:spLocks noGrp="1"/>
          </p:cNvSpPr>
          <p:nvPr>
            <p:ph type="subTitle" idx="1"/>
          </p:nvPr>
        </p:nvSpPr>
        <p:spPr>
          <a:xfrm>
            <a:off x="609600" y="369332"/>
            <a:ext cx="17068800" cy="9422368"/>
          </a:xfrm>
        </p:spPr>
        <p:txBody>
          <a:bodyPr>
            <a:normAutofit fontScale="25000" lnSpcReduction="20000"/>
          </a:bodyPr>
          <a:lstStyle/>
          <a:p>
            <a:pPr algn="just">
              <a:lnSpc>
                <a:spcPct val="120000"/>
              </a:lnSpc>
            </a:pPr>
            <a:r>
              <a:rPr lang="uk-UA" sz="8000" dirty="0">
                <a:solidFill>
                  <a:schemeClr val="tx1"/>
                </a:solidFill>
                <a:latin typeface="Arimo" panose="020B0604020202020204" charset="0"/>
                <a:ea typeface="Arimo" panose="020B0604020202020204" charset="0"/>
                <a:cs typeface="Arimo" panose="020B0604020202020204" charset="0"/>
              </a:rPr>
              <a:t>Кількість еквівалентів днів, заявлених для однієї особи, має бути ідентифікованою та перевіреною. </a:t>
            </a:r>
          </a:p>
          <a:p>
            <a:pPr algn="just">
              <a:lnSpc>
                <a:spcPct val="120000"/>
              </a:lnSpc>
            </a:pPr>
            <a:r>
              <a:rPr lang="uk-UA" sz="8000" dirty="0">
                <a:solidFill>
                  <a:schemeClr val="tx1"/>
                </a:solidFill>
                <a:latin typeface="Arimo" panose="020B0604020202020204" charset="0"/>
                <a:ea typeface="Arimo" panose="020B0604020202020204" charset="0"/>
                <a:cs typeface="Arimo" panose="020B0604020202020204" charset="0"/>
              </a:rPr>
              <a:t>Загальна кількість еквівалентів днів, заявлених у грантах ЄС для однієї особи за рік, не може перевищувати 215.</a:t>
            </a:r>
          </a:p>
          <a:p>
            <a:pPr algn="just">
              <a:lnSpc>
                <a:spcPct val="120000"/>
              </a:lnSpc>
            </a:pPr>
            <a:r>
              <a:rPr lang="uk-UA" sz="8000" dirty="0">
                <a:solidFill>
                  <a:schemeClr val="tx1"/>
                </a:solidFill>
                <a:latin typeface="Arimo" panose="020B0604020202020204" charset="0"/>
                <a:ea typeface="Arimo" panose="020B0604020202020204" charset="0"/>
                <a:cs typeface="Arimo" panose="020B0604020202020204" charset="0"/>
              </a:rPr>
              <a:t> </a:t>
            </a:r>
          </a:p>
          <a:p>
            <a:pPr algn="just">
              <a:lnSpc>
                <a:spcPct val="120000"/>
              </a:lnSpc>
            </a:pPr>
            <a:r>
              <a:rPr lang="uk-UA" sz="8000" b="1" i="1" dirty="0">
                <a:solidFill>
                  <a:schemeClr val="tx1"/>
                </a:solidFill>
                <a:latin typeface="Arimo" panose="020B0604020202020204" charset="0"/>
                <a:ea typeface="Arimo" panose="020B0604020202020204" charset="0"/>
                <a:cs typeface="Arimo" panose="020B0604020202020204" charset="0"/>
              </a:rPr>
              <a:t>Витрати на персонал (ставка PM) </a:t>
            </a:r>
            <a:r>
              <a:rPr lang="uk-UA" sz="8000" dirty="0">
                <a:solidFill>
                  <a:schemeClr val="tx1"/>
                </a:solidFill>
                <a:latin typeface="Arimo" panose="020B0604020202020204" charset="0"/>
                <a:ea typeface="Arimo" panose="020B0604020202020204" charset="0"/>
                <a:cs typeface="Arimo" panose="020B0604020202020204" charset="0"/>
              </a:rPr>
              <a:t>= </a:t>
            </a:r>
            <a:r>
              <a:rPr lang="uk-UA" sz="8000" b="1" i="1" dirty="0">
                <a:solidFill>
                  <a:schemeClr val="tx1"/>
                </a:solidFill>
                <a:latin typeface="Arimo" panose="020B0604020202020204" charset="0"/>
                <a:ea typeface="Arimo" panose="020B0604020202020204" charset="0"/>
                <a:cs typeface="Arimo" panose="020B0604020202020204" charset="0"/>
              </a:rPr>
              <a:t>{добова ставка для особи, помножена на кількість еквівалентів робочих днів, відпрацьованих у рамках заходу (округлена до найближчого півдня в більшу або меншу сторону)}.</a:t>
            </a:r>
          </a:p>
          <a:p>
            <a:pPr algn="just">
              <a:lnSpc>
                <a:spcPct val="120000"/>
              </a:lnSpc>
            </a:pPr>
            <a:r>
              <a:rPr lang="uk-UA" sz="8000" b="1" i="1" dirty="0">
                <a:solidFill>
                  <a:schemeClr val="tx1"/>
                </a:solidFill>
                <a:latin typeface="Arimo" panose="020B0604020202020204" charset="0"/>
                <a:ea typeface="Arimo" panose="020B0604020202020204" charset="0"/>
                <a:cs typeface="Arimo" panose="020B0604020202020204" charset="0"/>
              </a:rPr>
              <a:t>Наприклад,</a:t>
            </a:r>
            <a:endParaRPr lang="uk-UA" sz="8000" dirty="0">
              <a:solidFill>
                <a:schemeClr val="tx1"/>
              </a:solidFill>
              <a:latin typeface="Arimo" panose="020B0604020202020204" charset="0"/>
              <a:ea typeface="Arimo" panose="020B0604020202020204" charset="0"/>
              <a:cs typeface="Arimo" panose="020B0604020202020204" charset="0"/>
            </a:endParaRPr>
          </a:p>
          <a:p>
            <a:pPr algn="just">
              <a:lnSpc>
                <a:spcPct val="120000"/>
              </a:lnSpc>
            </a:pPr>
            <a:r>
              <a:rPr lang="uk-UA" sz="8000" b="1" i="1" dirty="0">
                <a:solidFill>
                  <a:schemeClr val="tx1"/>
                </a:solidFill>
                <a:latin typeface="Arimo" panose="020B0604020202020204" charset="0"/>
                <a:ea typeface="Arimo" panose="020B0604020202020204" charset="0"/>
                <a:cs typeface="Arimo" panose="020B0604020202020204" charset="0"/>
              </a:rPr>
              <a:t>Витрати на персонал (ставка PM) = </a:t>
            </a:r>
            <a:r>
              <a:rPr lang="uk-UA" sz="8000" dirty="0">
                <a:solidFill>
                  <a:schemeClr val="tx1"/>
                </a:solidFill>
                <a:latin typeface="Arimo" panose="020B0604020202020204" charset="0"/>
                <a:ea typeface="Arimo" panose="020B0604020202020204" charset="0"/>
                <a:cs typeface="Arimo" panose="020B0604020202020204" charset="0"/>
              </a:rPr>
              <a:t>186,05 євро x 18 днів (1 людино-місяць) </a:t>
            </a:r>
          </a:p>
          <a:p>
            <a:pPr algn="just">
              <a:lnSpc>
                <a:spcPct val="120000"/>
              </a:lnSpc>
            </a:pPr>
            <a:r>
              <a:rPr lang="uk-UA" sz="8000" dirty="0">
                <a:solidFill>
                  <a:schemeClr val="tx1"/>
                </a:solidFill>
                <a:latin typeface="Arimo" panose="020B0604020202020204" charset="0"/>
                <a:ea typeface="Arimo" panose="020B0604020202020204" charset="0"/>
                <a:cs typeface="Arimo" panose="020B0604020202020204" charset="0"/>
              </a:rPr>
              <a:t>Витрати на персонал (ставка PM) = 3 348,90 євро</a:t>
            </a:r>
          </a:p>
          <a:p>
            <a:pPr algn="just">
              <a:lnSpc>
                <a:spcPct val="120000"/>
              </a:lnSpc>
            </a:pPr>
            <a:endParaRPr lang="uk-UA" sz="8000" dirty="0">
              <a:solidFill>
                <a:schemeClr val="tx1"/>
              </a:solidFill>
              <a:latin typeface="Arimo" panose="020B0604020202020204" charset="0"/>
              <a:ea typeface="Arimo" panose="020B0604020202020204" charset="0"/>
              <a:cs typeface="Arimo" panose="020B0604020202020204" charset="0"/>
            </a:endParaRPr>
          </a:p>
          <a:p>
            <a:pPr algn="just">
              <a:lnSpc>
                <a:spcPct val="120000"/>
              </a:lnSpc>
            </a:pPr>
            <a:r>
              <a:rPr lang="uk-UA" sz="8000" dirty="0">
                <a:solidFill>
                  <a:schemeClr val="tx1"/>
                </a:solidFill>
                <a:latin typeface="Arimo" panose="020B0604020202020204" charset="0"/>
                <a:ea typeface="Arimo" panose="020B0604020202020204" charset="0"/>
                <a:cs typeface="Arimo" panose="020B0604020202020204" charset="0"/>
              </a:rPr>
              <a:t>Щоб обчислити загальну кількість людино-місяців на проект, необхідно помножити частку ваших зусиль, пов'язаних з проектом, на кількість місяців призначення.</a:t>
            </a:r>
          </a:p>
          <a:p>
            <a:pPr algn="just">
              <a:lnSpc>
                <a:spcPct val="120000"/>
              </a:lnSpc>
            </a:pPr>
            <a:r>
              <a:rPr lang="uk-UA" sz="8000" b="1" i="1" dirty="0">
                <a:solidFill>
                  <a:schemeClr val="tx1"/>
                </a:solidFill>
                <a:latin typeface="Arimo" panose="020B0604020202020204" charset="0"/>
                <a:ea typeface="Arimo" panose="020B0604020202020204" charset="0"/>
                <a:cs typeface="Arimo" panose="020B0604020202020204" charset="0"/>
              </a:rPr>
              <a:t>Загальна кількість людино-місяців </a:t>
            </a:r>
            <a:r>
              <a:rPr lang="uk-UA" sz="8000" dirty="0">
                <a:solidFill>
                  <a:schemeClr val="tx1"/>
                </a:solidFill>
                <a:latin typeface="Arimo" panose="020B0604020202020204" charset="0"/>
                <a:ea typeface="Arimo" panose="020B0604020202020204" charset="0"/>
                <a:cs typeface="Arimo" panose="020B0604020202020204" charset="0"/>
              </a:rPr>
              <a:t>= 0,4 x 12</a:t>
            </a:r>
          </a:p>
          <a:p>
            <a:pPr algn="just">
              <a:lnSpc>
                <a:spcPct val="120000"/>
              </a:lnSpc>
            </a:pPr>
            <a:r>
              <a:rPr lang="uk-UA" sz="8000" b="1" i="1" dirty="0">
                <a:solidFill>
                  <a:schemeClr val="tx1"/>
                </a:solidFill>
                <a:latin typeface="Arimo" panose="020B0604020202020204" charset="0"/>
                <a:ea typeface="Arimo" panose="020B0604020202020204" charset="0"/>
                <a:cs typeface="Arimo" panose="020B0604020202020204" charset="0"/>
              </a:rPr>
              <a:t>Загальний обсяг PM </a:t>
            </a:r>
            <a:r>
              <a:rPr lang="uk-UA" sz="8000" dirty="0">
                <a:solidFill>
                  <a:schemeClr val="tx1"/>
                </a:solidFill>
                <a:latin typeface="Arimo" panose="020B0604020202020204" charset="0"/>
                <a:ea typeface="Arimo" panose="020B0604020202020204" charset="0"/>
                <a:cs typeface="Arimo" panose="020B0604020202020204" charset="0"/>
              </a:rPr>
              <a:t>= 4,8</a:t>
            </a:r>
          </a:p>
          <a:p>
            <a:pPr algn="just">
              <a:lnSpc>
                <a:spcPct val="120000"/>
              </a:lnSpc>
            </a:pPr>
            <a:r>
              <a:rPr lang="uk-UA" sz="8000" b="1" dirty="0">
                <a:solidFill>
                  <a:schemeClr val="tx1"/>
                </a:solidFill>
                <a:latin typeface="Arimo" panose="020B0604020202020204" charset="0"/>
                <a:ea typeface="Arimo" panose="020B0604020202020204" charset="0"/>
                <a:cs typeface="Arimo" panose="020B0604020202020204" charset="0"/>
              </a:rPr>
              <a:t>Де</a:t>
            </a:r>
          </a:p>
          <a:p>
            <a:pPr lvl="0" algn="just">
              <a:lnSpc>
                <a:spcPct val="120000"/>
              </a:lnSpc>
            </a:pPr>
            <a:r>
              <a:rPr lang="uk-UA" sz="8000" dirty="0">
                <a:solidFill>
                  <a:schemeClr val="tx1"/>
                </a:solidFill>
                <a:latin typeface="Arimo" panose="020B0604020202020204" charset="0"/>
                <a:ea typeface="Arimo" panose="020B0604020202020204" charset="0"/>
                <a:cs typeface="Arimo" panose="020B0604020202020204" charset="0"/>
              </a:rPr>
              <a:t>0,4 — частка ваших зусиль, пов'язаних з проектом — співробітник присвячує 40 % свого часу цьому конкретному проекту (частка, переведена в десяткову форму: 40 % = 0,40)</a:t>
            </a:r>
          </a:p>
          <a:p>
            <a:pPr lvl="0" algn="just">
              <a:lnSpc>
                <a:spcPct val="120000"/>
              </a:lnSpc>
            </a:pPr>
            <a:r>
              <a:rPr lang="uk-UA" sz="8000" dirty="0">
                <a:solidFill>
                  <a:schemeClr val="tx1"/>
                </a:solidFill>
                <a:latin typeface="Arimo" panose="020B0604020202020204" charset="0"/>
                <a:ea typeface="Arimo" panose="020B0604020202020204" charset="0"/>
                <a:cs typeface="Arimo" panose="020B0604020202020204" charset="0"/>
              </a:rPr>
              <a:t>12-місячний період, протягом якого працівник бере участь у реалізації проекту</a:t>
            </a:r>
          </a:p>
          <a:p>
            <a:pPr algn="just">
              <a:lnSpc>
                <a:spcPct val="120000"/>
              </a:lnSpc>
            </a:pPr>
            <a:r>
              <a:rPr lang="uk-UA" sz="8000" b="1" i="1" dirty="0">
                <a:solidFill>
                  <a:schemeClr val="tx1"/>
                </a:solidFill>
                <a:latin typeface="Arimo" panose="020B0604020202020204" charset="0"/>
                <a:ea typeface="Arimo" panose="020B0604020202020204" charset="0"/>
                <a:cs typeface="Arimo" panose="020B0604020202020204" charset="0"/>
              </a:rPr>
              <a:t>Це означає, що протягом 12-місячного періоду відповідний співробітник вносить у проект внесок, еквівалентний 4,8 повним місяцям роботи.</a:t>
            </a:r>
          </a:p>
          <a:p>
            <a:pPr algn="just">
              <a:lnSpc>
                <a:spcPct val="120000"/>
              </a:lnSpc>
            </a:pPr>
            <a:r>
              <a:rPr lang="uk-UA" sz="8000" b="1" i="1" dirty="0">
                <a:solidFill>
                  <a:schemeClr val="tx1"/>
                </a:solidFill>
                <a:latin typeface="Arimo" panose="020B0604020202020204" charset="0"/>
                <a:ea typeface="Arimo" panose="020B0604020202020204" charset="0"/>
                <a:cs typeface="Arimo" panose="020B0604020202020204" charset="0"/>
              </a:rPr>
              <a:t>Витрати на персонал за проектом на одну особу = </a:t>
            </a:r>
            <a:r>
              <a:rPr lang="uk-UA" sz="8000" dirty="0">
                <a:solidFill>
                  <a:schemeClr val="tx1"/>
                </a:solidFill>
                <a:latin typeface="Arimo" panose="020B0604020202020204" charset="0"/>
                <a:ea typeface="Arimo" panose="020B0604020202020204" charset="0"/>
                <a:cs typeface="Arimo" panose="020B0604020202020204" charset="0"/>
              </a:rPr>
              <a:t>3 348,90 євро x 4,8</a:t>
            </a:r>
          </a:p>
          <a:p>
            <a:pPr algn="just">
              <a:lnSpc>
                <a:spcPct val="120000"/>
              </a:lnSpc>
            </a:pPr>
            <a:r>
              <a:rPr lang="uk-UA" sz="8000" b="1" i="1" dirty="0">
                <a:solidFill>
                  <a:schemeClr val="tx1"/>
                </a:solidFill>
                <a:latin typeface="Arimo" panose="020B0604020202020204" charset="0"/>
                <a:ea typeface="Arimo" panose="020B0604020202020204" charset="0"/>
                <a:cs typeface="Arimo" panose="020B0604020202020204" charset="0"/>
              </a:rPr>
              <a:t>Витрати на персонал </a:t>
            </a:r>
            <a:r>
              <a:rPr lang="uk-UA" sz="8000" dirty="0">
                <a:solidFill>
                  <a:schemeClr val="tx1"/>
                </a:solidFill>
                <a:latin typeface="Arimo" panose="020B0604020202020204" charset="0"/>
                <a:ea typeface="Arimo" panose="020B0604020202020204" charset="0"/>
                <a:cs typeface="Arimo" panose="020B0604020202020204" charset="0"/>
              </a:rPr>
              <a:t>= 16 074,72 євро</a:t>
            </a:r>
          </a:p>
          <a:p>
            <a:pPr algn="just"/>
            <a:endParaRPr lang="uk-UA" sz="2000" dirty="0">
              <a:solidFill>
                <a:schemeClr val="tx1"/>
              </a:solidFill>
              <a:latin typeface="Arimo" panose="020B0604020202020204" charset="0"/>
              <a:ea typeface="Arimo" panose="020B0604020202020204" charset="0"/>
              <a:cs typeface="Arimo" panose="020B0604020202020204" charset="0"/>
            </a:endParaRPr>
          </a:p>
          <a:p>
            <a:pPr algn="just"/>
            <a:endParaRPr lang="uk-UA" sz="2000" dirty="0">
              <a:solidFill>
                <a:schemeClr val="tx1"/>
              </a:solidFill>
              <a:latin typeface="Arimo" panose="020B0604020202020204" charset="0"/>
              <a:ea typeface="Arimo" panose="020B0604020202020204" charset="0"/>
              <a:cs typeface="Arimo" panose="020B0604020202020204" charset="0"/>
            </a:endParaRPr>
          </a:p>
        </p:txBody>
      </p:sp>
    </p:spTree>
    <p:extLst>
      <p:ext uri="{BB962C8B-B14F-4D97-AF65-F5344CB8AC3E}">
        <p14:creationId xmlns:p14="http://schemas.microsoft.com/office/powerpoint/2010/main" val="2995391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2D54C-87F2-F8F5-43CB-1A10617DB567}"/>
            </a:ext>
          </a:extLst>
        </p:cNvPr>
        <p:cNvGrpSpPr/>
        <p:nvPr/>
      </p:nvGrpSpPr>
      <p:grpSpPr>
        <a:xfrm>
          <a:off x="0" y="0"/>
          <a:ext cx="0" cy="0"/>
          <a:chOff x="0" y="0"/>
          <a:chExt cx="0" cy="0"/>
        </a:xfrm>
      </p:grpSpPr>
      <p:pic>
        <p:nvPicPr>
          <p:cNvPr id="4" name="Рисунок 3">
            <a:extLst>
              <a:ext uri="{FF2B5EF4-FFF2-40B4-BE49-F238E27FC236}">
                <a16:creationId xmlns:a16="http://schemas.microsoft.com/office/drawing/2014/main" id="{D495433B-5FD0-BB61-AACE-656EDFA9E125}"/>
              </a:ext>
            </a:extLst>
          </p:cNvPr>
          <p:cNvPicPr>
            <a:picLocks noChangeAspect="1"/>
          </p:cNvPicPr>
          <p:nvPr/>
        </p:nvPicPr>
        <p:blipFill>
          <a:blip r:embed="rId2"/>
          <a:stretch>
            <a:fillRect/>
          </a:stretch>
        </p:blipFill>
        <p:spPr>
          <a:xfrm>
            <a:off x="533400" y="1295401"/>
            <a:ext cx="9296400" cy="6991299"/>
          </a:xfrm>
          <a:prstGeom prst="rect">
            <a:avLst/>
          </a:prstGeom>
        </p:spPr>
      </p:pic>
      <p:sp>
        <p:nvSpPr>
          <p:cNvPr id="6" name="TextBox 5">
            <a:extLst>
              <a:ext uri="{FF2B5EF4-FFF2-40B4-BE49-F238E27FC236}">
                <a16:creationId xmlns:a16="http://schemas.microsoft.com/office/drawing/2014/main" id="{AD660811-8F95-5330-C474-0737CE1FEECC}"/>
              </a:ext>
            </a:extLst>
          </p:cNvPr>
          <p:cNvSpPr txBox="1"/>
          <p:nvPr/>
        </p:nvSpPr>
        <p:spPr>
          <a:xfrm>
            <a:off x="3962400" y="501651"/>
            <a:ext cx="6705600" cy="369332"/>
          </a:xfrm>
          <a:prstGeom prst="rect">
            <a:avLst/>
          </a:prstGeom>
          <a:noFill/>
        </p:spPr>
        <p:txBody>
          <a:bodyPr wrap="square" rtlCol="0">
            <a:spAutoFit/>
          </a:bodyPr>
          <a:lstStyle/>
          <a:p>
            <a:endParaRPr lang="uk-UA" b="1" dirty="0">
              <a:latin typeface="Arimo" panose="020B0604020202020204" charset="0"/>
              <a:ea typeface="Arimo" panose="020B0604020202020204" charset="0"/>
              <a:cs typeface="Arimo" panose="020B0604020202020204" charset="0"/>
            </a:endParaRPr>
          </a:p>
        </p:txBody>
      </p:sp>
      <p:sp>
        <p:nvSpPr>
          <p:cNvPr id="7" name="Заголовок 6">
            <a:extLst>
              <a:ext uri="{FF2B5EF4-FFF2-40B4-BE49-F238E27FC236}">
                <a16:creationId xmlns:a16="http://schemas.microsoft.com/office/drawing/2014/main" id="{234574E2-72AD-9A76-1C02-9FEA9D9DB9E7}"/>
              </a:ext>
            </a:extLst>
          </p:cNvPr>
          <p:cNvSpPr>
            <a:spLocks noGrp="1"/>
          </p:cNvSpPr>
          <p:nvPr>
            <p:ph type="ctrTitle"/>
          </p:nvPr>
        </p:nvSpPr>
        <p:spPr>
          <a:xfrm>
            <a:off x="4000500" y="686317"/>
            <a:ext cx="11125200" cy="577334"/>
          </a:xfrm>
        </p:spPr>
        <p:txBody>
          <a:bodyPr>
            <a:normAutofit fontScale="90000"/>
          </a:bodyPr>
          <a:lstStyle/>
          <a:p>
            <a:r>
              <a:rPr lang="uk-UA" b="1" dirty="0">
                <a:latin typeface="Arimo" panose="020B0604020202020204" charset="0"/>
                <a:ea typeface="Arimo" panose="020B0604020202020204" charset="0"/>
                <a:cs typeface="Arimo" panose="020B0604020202020204" charset="0"/>
              </a:rPr>
              <a:t>Компоненти бюджету в </a:t>
            </a:r>
            <a:r>
              <a:rPr lang="ru-UA" b="1" dirty="0">
                <a:latin typeface="Arimo" panose="020B0604020202020204" charset="0"/>
                <a:ea typeface="Arimo" panose="020B0604020202020204" charset="0"/>
                <a:cs typeface="Arimo" panose="020B0604020202020204" charset="0"/>
              </a:rPr>
              <a:t>рамках </a:t>
            </a:r>
            <a:r>
              <a:rPr lang="en-US" b="1" dirty="0">
                <a:latin typeface="Arimo" panose="020B0604020202020204" charset="0"/>
                <a:ea typeface="Arimo" panose="020B0604020202020204" charset="0"/>
                <a:cs typeface="Arimo" panose="020B0604020202020204" charset="0"/>
              </a:rPr>
              <a:t>Part</a:t>
            </a:r>
            <a:r>
              <a:rPr lang="ru-UA" b="1" dirty="0">
                <a:latin typeface="Arimo" panose="020B0604020202020204" charset="0"/>
                <a:ea typeface="Arimo" panose="020B0604020202020204" charset="0"/>
                <a:cs typeface="Arimo" panose="020B0604020202020204" charset="0"/>
              </a:rPr>
              <a:t> В</a:t>
            </a:r>
            <a:r>
              <a:rPr lang="en-US" b="1" dirty="0">
                <a:latin typeface="Arimo" panose="020B0604020202020204" charset="0"/>
                <a:ea typeface="Arimo" panose="020B0604020202020204" charset="0"/>
                <a:cs typeface="Arimo" panose="020B0604020202020204" charset="0"/>
              </a:rPr>
              <a:t> </a:t>
            </a:r>
            <a:br>
              <a:rPr lang="uk-UA" b="1" dirty="0">
                <a:latin typeface="Arimo" panose="020B0604020202020204" charset="0"/>
                <a:ea typeface="Arimo" panose="020B0604020202020204" charset="0"/>
                <a:cs typeface="Arimo" panose="020B0604020202020204" charset="0"/>
              </a:rPr>
            </a:br>
            <a:endParaRPr lang="uk-UA" dirty="0"/>
          </a:p>
        </p:txBody>
      </p:sp>
      <p:sp>
        <p:nvSpPr>
          <p:cNvPr id="8" name="Подзаголовок 7">
            <a:extLst>
              <a:ext uri="{FF2B5EF4-FFF2-40B4-BE49-F238E27FC236}">
                <a16:creationId xmlns:a16="http://schemas.microsoft.com/office/drawing/2014/main" id="{75621F80-FB22-D3B2-20E6-0C5A2CAAD882}"/>
              </a:ext>
            </a:extLst>
          </p:cNvPr>
          <p:cNvSpPr>
            <a:spLocks noGrp="1"/>
          </p:cNvSpPr>
          <p:nvPr>
            <p:ph type="subTitle" idx="1"/>
          </p:nvPr>
        </p:nvSpPr>
        <p:spPr>
          <a:xfrm>
            <a:off x="10668000" y="1308101"/>
            <a:ext cx="6172200" cy="6444732"/>
          </a:xfrm>
        </p:spPr>
        <p:txBody>
          <a:bodyPr>
            <a:normAutofit/>
          </a:bodyPr>
          <a:lstStyle/>
          <a:p>
            <a:r>
              <a:rPr lang="uk-UA" sz="2400" b="1" dirty="0">
                <a:solidFill>
                  <a:schemeClr val="tx1"/>
                </a:solidFill>
                <a:latin typeface="Arimo" panose="020B0604020202020204" charset="0"/>
                <a:ea typeface="Arimo" panose="020B0604020202020204" charset="0"/>
                <a:cs typeface="Arimo" panose="020B0604020202020204" charset="0"/>
              </a:rPr>
              <a:t>Зразок таблиці для розрахунку </a:t>
            </a:r>
          </a:p>
          <a:p>
            <a:endParaRPr lang="uk-UA" sz="2400" b="1" dirty="0">
              <a:solidFill>
                <a:schemeClr val="tx1"/>
              </a:solidFill>
              <a:latin typeface="Arimo" panose="020B0604020202020204" charset="0"/>
              <a:ea typeface="Arimo" panose="020B0604020202020204" charset="0"/>
              <a:cs typeface="Arimo" panose="020B0604020202020204" charset="0"/>
            </a:endParaRPr>
          </a:p>
          <a:p>
            <a:pPr algn="just"/>
            <a:r>
              <a:rPr lang="uk-UA" sz="2000" b="1" i="1" dirty="0">
                <a:solidFill>
                  <a:schemeClr val="tx1"/>
                </a:solidFill>
                <a:latin typeface="Arimo" panose="020B0604020202020204" charset="0"/>
                <a:ea typeface="Arimo" panose="020B0604020202020204" charset="0"/>
                <a:cs typeface="Arimo" panose="020B0604020202020204" charset="0"/>
              </a:rPr>
              <a:t>Примітка: </a:t>
            </a:r>
            <a:r>
              <a:rPr lang="uk-UA" sz="2000" i="1" dirty="0">
                <a:solidFill>
                  <a:schemeClr val="tx1"/>
                </a:solidFill>
                <a:latin typeface="Arimo" panose="020B0604020202020204" charset="0"/>
                <a:ea typeface="Arimo" panose="020B0604020202020204" charset="0"/>
                <a:cs typeface="Arimo" panose="020B0604020202020204" charset="0"/>
              </a:rPr>
              <a:t>для розрахунку людино-місяців необхідно використовувати місячну ставку кожного партнера, виражену в євро (наприклад, 37 500 євро за 5 людино-місяців під час реалізації WP1 партнером P1 означає, що місячна ставка </a:t>
            </a:r>
            <a:r>
              <a:rPr lang="en-US" sz="2000" i="1" dirty="0">
                <a:solidFill>
                  <a:schemeClr val="tx1"/>
                </a:solidFill>
                <a:latin typeface="Arimo" panose="020B0604020202020204" charset="0"/>
                <a:ea typeface="Arimo" panose="020B0604020202020204" charset="0"/>
                <a:cs typeface="Arimo" panose="020B0604020202020204" charset="0"/>
              </a:rPr>
              <a:t>(PM) </a:t>
            </a:r>
            <a:r>
              <a:rPr lang="uk-UA" sz="2000" i="1" dirty="0">
                <a:solidFill>
                  <a:schemeClr val="tx1"/>
                </a:solidFill>
                <a:latin typeface="Arimo" panose="020B0604020202020204" charset="0"/>
                <a:ea typeface="Arimo" panose="020B0604020202020204" charset="0"/>
                <a:cs typeface="Arimo" panose="020B0604020202020204" charset="0"/>
              </a:rPr>
              <a:t>P1 дорівнює 7 500 євро)</a:t>
            </a:r>
            <a:r>
              <a:rPr lang="uk-UA" sz="2000" b="1" i="1" dirty="0">
                <a:solidFill>
                  <a:schemeClr val="tx1"/>
                </a:solidFill>
                <a:latin typeface="Arimo" panose="020B0604020202020204" charset="0"/>
                <a:ea typeface="Arimo" panose="020B0604020202020204" charset="0"/>
                <a:cs typeface="Arimo" panose="020B0604020202020204" charset="0"/>
              </a:rPr>
              <a:t>.</a:t>
            </a:r>
          </a:p>
          <a:p>
            <a:pPr algn="just"/>
            <a:endParaRPr lang="uk-UA" sz="2000" dirty="0">
              <a:solidFill>
                <a:schemeClr val="tx1"/>
              </a:solidFill>
              <a:latin typeface="Arimo" panose="020B0604020202020204" charset="0"/>
              <a:ea typeface="Arimo" panose="020B0604020202020204" charset="0"/>
              <a:cs typeface="Arimo" panose="020B0604020202020204" charset="0"/>
            </a:endParaRPr>
          </a:p>
          <a:p>
            <a:pPr algn="just"/>
            <a:r>
              <a:rPr lang="uk-UA" sz="2000" dirty="0">
                <a:solidFill>
                  <a:schemeClr val="tx1"/>
                </a:solidFill>
                <a:latin typeface="Arimo" panose="020B0604020202020204" charset="0"/>
                <a:ea typeface="Arimo" panose="020B0604020202020204" charset="0"/>
                <a:cs typeface="Arimo" panose="020B0604020202020204" charset="0"/>
              </a:rPr>
              <a:t>Це загальна практика, що застосовується для розрахунку витрат на персонал. </a:t>
            </a:r>
          </a:p>
          <a:p>
            <a:pPr algn="just"/>
            <a:endParaRPr lang="uk-UA" sz="2000" dirty="0">
              <a:solidFill>
                <a:schemeClr val="tx1"/>
              </a:solidFill>
              <a:latin typeface="Arimo" panose="020B0604020202020204" charset="0"/>
              <a:ea typeface="Arimo" panose="020B0604020202020204" charset="0"/>
              <a:cs typeface="Arimo" panose="020B0604020202020204" charset="0"/>
            </a:endParaRPr>
          </a:p>
          <a:p>
            <a:pPr algn="just"/>
            <a:r>
              <a:rPr lang="uk-UA" sz="2000" dirty="0">
                <a:solidFill>
                  <a:schemeClr val="tx1"/>
                </a:solidFill>
                <a:latin typeface="Arimo" panose="020B0604020202020204" charset="0"/>
                <a:ea typeface="Arimo" panose="020B0604020202020204" charset="0"/>
                <a:cs typeface="Arimo" panose="020B0604020202020204" charset="0"/>
              </a:rPr>
              <a:t>Більш детальний опис того, як розраховувати витрати на персонал, наведено в Анотованій угоді про грант (стаття 6.2A).</a:t>
            </a:r>
          </a:p>
          <a:p>
            <a:pPr algn="just"/>
            <a:endParaRPr lang="uk-UA" sz="1800" dirty="0">
              <a:solidFill>
                <a:schemeClr val="tx1"/>
              </a:solidFill>
              <a:latin typeface="Arimo" panose="020B0604020202020204" charset="0"/>
              <a:ea typeface="Arimo" panose="020B0604020202020204" charset="0"/>
              <a:cs typeface="Arimo" panose="020B0604020202020204" charset="0"/>
            </a:endParaRPr>
          </a:p>
        </p:txBody>
      </p:sp>
    </p:spTree>
    <p:extLst>
      <p:ext uri="{BB962C8B-B14F-4D97-AF65-F5344CB8AC3E}">
        <p14:creationId xmlns:p14="http://schemas.microsoft.com/office/powerpoint/2010/main" val="1270156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EF352-EC73-5B31-44A8-B010735F2DB0}"/>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CDAFBA2C-04D9-87AA-57B1-CCA5B620B9CC}"/>
              </a:ext>
            </a:extLst>
          </p:cNvPr>
          <p:cNvSpPr txBox="1"/>
          <p:nvPr/>
        </p:nvSpPr>
        <p:spPr>
          <a:xfrm>
            <a:off x="5029200" y="495301"/>
            <a:ext cx="6705600" cy="369332"/>
          </a:xfrm>
          <a:prstGeom prst="rect">
            <a:avLst/>
          </a:prstGeom>
          <a:noFill/>
        </p:spPr>
        <p:txBody>
          <a:bodyPr wrap="square" rtlCol="0">
            <a:spAutoFit/>
          </a:bodyPr>
          <a:lstStyle/>
          <a:p>
            <a:endParaRPr lang="uk-UA" b="1" dirty="0">
              <a:latin typeface="Arimo" panose="020B0604020202020204" charset="0"/>
              <a:ea typeface="Arimo" panose="020B0604020202020204" charset="0"/>
              <a:cs typeface="Arimo" panose="020B0604020202020204" charset="0"/>
            </a:endParaRPr>
          </a:p>
        </p:txBody>
      </p:sp>
      <p:sp>
        <p:nvSpPr>
          <p:cNvPr id="7" name="Заголовок 6">
            <a:extLst>
              <a:ext uri="{FF2B5EF4-FFF2-40B4-BE49-F238E27FC236}">
                <a16:creationId xmlns:a16="http://schemas.microsoft.com/office/drawing/2014/main" id="{9BD1C635-C77A-4918-C45F-BE1BA89141C5}"/>
              </a:ext>
            </a:extLst>
          </p:cNvPr>
          <p:cNvSpPr>
            <a:spLocks noGrp="1"/>
          </p:cNvSpPr>
          <p:nvPr>
            <p:ph type="ctrTitle"/>
          </p:nvPr>
        </p:nvSpPr>
        <p:spPr>
          <a:xfrm>
            <a:off x="3975646" y="679968"/>
            <a:ext cx="10362108" cy="669665"/>
          </a:xfrm>
        </p:spPr>
        <p:txBody>
          <a:bodyPr>
            <a:normAutofit fontScale="90000"/>
          </a:bodyPr>
          <a:lstStyle/>
          <a:p>
            <a:r>
              <a:rPr lang="uk-UA" b="1" dirty="0">
                <a:latin typeface="Arimo" panose="020B0604020202020204" charset="0"/>
                <a:ea typeface="Arimo" panose="020B0604020202020204" charset="0"/>
                <a:cs typeface="Arimo" panose="020B0604020202020204" charset="0"/>
              </a:rPr>
              <a:t>Компоненти бюджету в </a:t>
            </a:r>
            <a:r>
              <a:rPr lang="ru-UA" b="1" dirty="0">
                <a:latin typeface="Arimo" panose="020B0604020202020204" charset="0"/>
                <a:ea typeface="Arimo" panose="020B0604020202020204" charset="0"/>
                <a:cs typeface="Arimo" panose="020B0604020202020204" charset="0"/>
              </a:rPr>
              <a:t>рамках </a:t>
            </a:r>
            <a:r>
              <a:rPr lang="en-US" b="1" dirty="0">
                <a:latin typeface="Arimo" panose="020B0604020202020204" charset="0"/>
                <a:ea typeface="Arimo" panose="020B0604020202020204" charset="0"/>
                <a:cs typeface="Arimo" panose="020B0604020202020204" charset="0"/>
              </a:rPr>
              <a:t>Part </a:t>
            </a:r>
            <a:r>
              <a:rPr lang="ru-UA" b="1" dirty="0">
                <a:latin typeface="Arimo" panose="020B0604020202020204" charset="0"/>
                <a:ea typeface="Arimo" panose="020B0604020202020204" charset="0"/>
                <a:cs typeface="Arimo" panose="020B0604020202020204" charset="0"/>
              </a:rPr>
              <a:t>В</a:t>
            </a:r>
            <a:br>
              <a:rPr lang="uk-UA" b="1" dirty="0">
                <a:latin typeface="Arimo" panose="020B0604020202020204" charset="0"/>
                <a:ea typeface="Arimo" panose="020B0604020202020204" charset="0"/>
                <a:cs typeface="Arimo" panose="020B0604020202020204" charset="0"/>
              </a:rPr>
            </a:br>
            <a:r>
              <a:rPr lang="uk-UA" sz="2700" b="1" dirty="0">
                <a:latin typeface="Arimo" panose="020B0604020202020204" charset="0"/>
                <a:ea typeface="Arimo" panose="020B0604020202020204" charset="0"/>
                <a:cs typeface="Arimo" panose="020B0604020202020204" charset="0"/>
              </a:rPr>
              <a:t>Таблиця 3.1</a:t>
            </a:r>
            <a:r>
              <a:rPr lang="en-US" sz="2700" b="1" dirty="0">
                <a:latin typeface="Arimo" panose="020B0604020202020204" charset="0"/>
                <a:ea typeface="Arimo" panose="020B0604020202020204" charset="0"/>
                <a:cs typeface="Arimo" panose="020B0604020202020204" charset="0"/>
              </a:rPr>
              <a:t>g</a:t>
            </a:r>
            <a:r>
              <a:rPr lang="uk-UA" sz="2700" b="1" dirty="0">
                <a:latin typeface="Arimo" panose="020B0604020202020204" charset="0"/>
                <a:ea typeface="Arimo" panose="020B0604020202020204" charset="0"/>
                <a:cs typeface="Arimo" panose="020B0604020202020204" charset="0"/>
              </a:rPr>
              <a:t>: Витрати на субпідряд </a:t>
            </a:r>
            <a:br>
              <a:rPr lang="uk-UA" sz="2700" b="1" dirty="0">
                <a:latin typeface="Arimo" panose="020B0604020202020204" charset="0"/>
                <a:ea typeface="Arimo" panose="020B0604020202020204" charset="0"/>
                <a:cs typeface="Arimo" panose="020B0604020202020204" charset="0"/>
              </a:rPr>
            </a:br>
            <a:br>
              <a:rPr lang="uk-UA" sz="3600" b="1" dirty="0">
                <a:latin typeface="Arimo" panose="020B0604020202020204" charset="0"/>
                <a:ea typeface="Arimo" panose="020B0604020202020204" charset="0"/>
                <a:cs typeface="Arimo" panose="020B0604020202020204" charset="0"/>
              </a:rPr>
            </a:br>
            <a:endParaRPr lang="uk-UA" dirty="0"/>
          </a:p>
        </p:txBody>
      </p:sp>
      <p:sp>
        <p:nvSpPr>
          <p:cNvPr id="5" name="Подзаголовок 7">
            <a:extLst>
              <a:ext uri="{FF2B5EF4-FFF2-40B4-BE49-F238E27FC236}">
                <a16:creationId xmlns:a16="http://schemas.microsoft.com/office/drawing/2014/main" id="{0299B1A8-E9E4-4637-66F2-62C10ACFB272}"/>
              </a:ext>
            </a:extLst>
          </p:cNvPr>
          <p:cNvSpPr>
            <a:spLocks noGrp="1"/>
          </p:cNvSpPr>
          <p:nvPr>
            <p:ph type="subTitle" idx="1"/>
          </p:nvPr>
        </p:nvSpPr>
        <p:spPr>
          <a:xfrm>
            <a:off x="1219200" y="3234034"/>
            <a:ext cx="16230600" cy="6633866"/>
          </a:xfrm>
        </p:spPr>
        <p:txBody>
          <a:bodyPr>
            <a:normAutofit fontScale="25000" lnSpcReduction="20000"/>
          </a:bodyPr>
          <a:lstStyle/>
          <a:p>
            <a:pPr algn="just">
              <a:lnSpc>
                <a:spcPct val="120000"/>
              </a:lnSpc>
            </a:pPr>
            <a:r>
              <a:rPr lang="uk-UA" sz="8000" dirty="0">
                <a:solidFill>
                  <a:schemeClr val="tx1"/>
                </a:solidFill>
                <a:latin typeface="Arimo" panose="020B0604020202020204" charset="0"/>
                <a:ea typeface="Arimo" panose="020B0604020202020204" charset="0"/>
                <a:cs typeface="Arimo" panose="020B0604020202020204" charset="0"/>
              </a:rPr>
              <a:t>Ця таблиця 3.1g призначена для зазначення витрат, які учасник планує понести на зовнішні організації (субпідрядників) для виконання конкретних, неосновних завдань.</a:t>
            </a:r>
          </a:p>
          <a:p>
            <a:pPr algn="just">
              <a:lnSpc>
                <a:spcPct val="120000"/>
              </a:lnSpc>
            </a:pPr>
            <a:r>
              <a:rPr lang="uk-UA" sz="8000" dirty="0">
                <a:solidFill>
                  <a:schemeClr val="tx1"/>
                </a:solidFill>
                <a:latin typeface="Arimo" panose="020B0604020202020204" charset="0"/>
                <a:ea typeface="Arimo" panose="020B0604020202020204" charset="0"/>
                <a:cs typeface="Arimo" panose="020B0604020202020204" charset="0"/>
              </a:rPr>
              <a:t> </a:t>
            </a:r>
          </a:p>
          <a:p>
            <a:pPr algn="just">
              <a:lnSpc>
                <a:spcPct val="120000"/>
              </a:lnSpc>
            </a:pPr>
            <a:r>
              <a:rPr lang="uk-UA" sz="8000" dirty="0">
                <a:solidFill>
                  <a:schemeClr val="tx1"/>
                </a:solidFill>
                <a:latin typeface="Arimo" panose="020B0604020202020204" charset="0"/>
                <a:ea typeface="Arimo" panose="020B0604020202020204" charset="0"/>
                <a:cs typeface="Arimo" panose="020B0604020202020204" charset="0"/>
              </a:rPr>
              <a:t>Опис завдань та обґрунтування – це чіткий, стислий виклад того, що учасник за допомогою субпідрядників буде робити, та чому заявлені витрати є необхідними для виконання цих завдань.</a:t>
            </a:r>
          </a:p>
          <a:p>
            <a:pPr algn="just">
              <a:lnSpc>
                <a:spcPct val="120000"/>
              </a:lnSpc>
            </a:pPr>
            <a:endParaRPr lang="uk-UA" sz="8000" dirty="0">
              <a:solidFill>
                <a:schemeClr val="tx1"/>
              </a:solidFill>
              <a:latin typeface="Arimo" panose="020B0604020202020204" charset="0"/>
              <a:ea typeface="Arimo" panose="020B0604020202020204" charset="0"/>
              <a:cs typeface="Arimo" panose="020B0604020202020204" charset="0"/>
            </a:endParaRPr>
          </a:p>
          <a:p>
            <a:pPr algn="just">
              <a:lnSpc>
                <a:spcPct val="120000"/>
              </a:lnSpc>
            </a:pPr>
            <a:r>
              <a:rPr lang="uk-UA" sz="8000" dirty="0">
                <a:solidFill>
                  <a:schemeClr val="tx1"/>
                </a:solidFill>
                <a:latin typeface="Arimo" panose="020B0604020202020204" charset="0"/>
                <a:ea typeface="Arimo" panose="020B0604020202020204" charset="0"/>
                <a:cs typeface="Arimo" panose="020B0604020202020204" charset="0"/>
              </a:rPr>
              <a:t>Субпідряд може бути наданий лише на </a:t>
            </a:r>
            <a:r>
              <a:rPr lang="uk-UA" sz="8000" b="1" dirty="0">
                <a:solidFill>
                  <a:schemeClr val="tx1"/>
                </a:solidFill>
                <a:latin typeface="Arimo" panose="020B0604020202020204" charset="0"/>
                <a:ea typeface="Arimo" panose="020B0604020202020204" charset="0"/>
                <a:cs typeface="Arimo" panose="020B0604020202020204" charset="0"/>
              </a:rPr>
              <a:t>обмежену частину </a:t>
            </a:r>
            <a:r>
              <a:rPr lang="uk-UA" sz="8000" dirty="0">
                <a:solidFill>
                  <a:schemeClr val="tx1"/>
                </a:solidFill>
                <a:latin typeface="Arimo" panose="020B0604020202020204" charset="0"/>
                <a:ea typeface="Arimo" panose="020B0604020202020204" charset="0"/>
                <a:cs typeface="Arimo" panose="020B0604020202020204" charset="0"/>
              </a:rPr>
              <a:t>заходів, якщо це прямо не дозволено в умовах конкурсу/грантовій угоді. Обмежена частина означає, що субпідряд залишається пропорційним як за часткою та типом завдань, що виконуються субпідрядниками, так і за часткою у прийнятних витратах. Прийнятний ліміт оцінюється органом, що надає грант, на основі характеру дії, який може відрізнятися залежно від програми та конкурсу. </a:t>
            </a:r>
            <a:endParaRPr lang="en-US" sz="8000" dirty="0">
              <a:solidFill>
                <a:schemeClr val="tx1"/>
              </a:solidFill>
              <a:latin typeface="Arimo" panose="020B0604020202020204" charset="0"/>
              <a:ea typeface="Arimo" panose="020B0604020202020204" charset="0"/>
              <a:cs typeface="Arimo" panose="020B0604020202020204" charset="0"/>
            </a:endParaRPr>
          </a:p>
          <a:p>
            <a:pPr algn="just">
              <a:lnSpc>
                <a:spcPct val="120000"/>
              </a:lnSpc>
            </a:pPr>
            <a:endParaRPr lang="en-US" sz="8000" dirty="0">
              <a:solidFill>
                <a:schemeClr val="tx1"/>
              </a:solidFill>
              <a:latin typeface="Arimo" panose="020B0604020202020204" charset="0"/>
              <a:ea typeface="Arimo" panose="020B0604020202020204" charset="0"/>
              <a:cs typeface="Arimo" panose="020B0604020202020204" charset="0"/>
            </a:endParaRPr>
          </a:p>
          <a:p>
            <a:pPr algn="just">
              <a:lnSpc>
                <a:spcPct val="120000"/>
              </a:lnSpc>
            </a:pPr>
            <a:r>
              <a:rPr lang="uk-UA" sz="8000" dirty="0">
                <a:solidFill>
                  <a:schemeClr val="tx1"/>
                </a:solidFill>
                <a:latin typeface="Arimo" panose="020B0604020202020204" charset="0"/>
                <a:ea typeface="Arimo" panose="020B0604020202020204" charset="0"/>
                <a:cs typeface="Arimo" panose="020B0604020202020204" charset="0"/>
              </a:rPr>
              <a:t>Витрати на субпідряд повинні бути заявлені як фактичні витрати. Щодо розрахунку, сума, що зараховується як прийнятні витрати, повинна відповідати сумі, виставленій у рахунку-фактурі субпідрядника.</a:t>
            </a:r>
          </a:p>
          <a:p>
            <a:pPr algn="just">
              <a:lnSpc>
                <a:spcPct val="120000"/>
              </a:lnSpc>
            </a:pPr>
            <a:r>
              <a:rPr lang="uk-UA" sz="8000" dirty="0">
                <a:solidFill>
                  <a:schemeClr val="tx1"/>
                </a:solidFill>
                <a:latin typeface="Arimo" panose="020B0604020202020204" charset="0"/>
                <a:ea typeface="Arimo" panose="020B0604020202020204" charset="0"/>
                <a:cs typeface="Arimo" panose="020B0604020202020204" charset="0"/>
              </a:rPr>
              <a:t> </a:t>
            </a:r>
          </a:p>
          <a:p>
            <a:pPr algn="just">
              <a:lnSpc>
                <a:spcPct val="120000"/>
              </a:lnSpc>
            </a:pPr>
            <a:r>
              <a:rPr lang="uk-UA" sz="8000" dirty="0">
                <a:solidFill>
                  <a:schemeClr val="tx1"/>
                </a:solidFill>
                <a:latin typeface="Arimo" panose="020B0604020202020204" charset="0"/>
                <a:ea typeface="Arimo" panose="020B0604020202020204" charset="0"/>
                <a:cs typeface="Arimo" panose="020B0604020202020204" charset="0"/>
              </a:rPr>
              <a:t>Конкурентний відбір субпідрядників повинен бути стандартним підходом, оскільки це найбезпечніший спосіб уникнути конфлікту інтересів, отримати найкраще співвідношення ціни та якості або найнижчу ціну шляхом прямого порівняння пропозицій.</a:t>
            </a:r>
            <a:r>
              <a:rPr lang="uk-UA" sz="8000" dirty="0">
                <a:latin typeface="Arimo" panose="020B0604020202020204" charset="0"/>
                <a:ea typeface="Arimo" panose="020B0604020202020204" charset="0"/>
                <a:cs typeface="Arimo" panose="020B0604020202020204" charset="0"/>
              </a:rPr>
              <a:t> </a:t>
            </a:r>
          </a:p>
          <a:p>
            <a:r>
              <a:rPr lang="uk-UA" dirty="0"/>
              <a:t> </a:t>
            </a:r>
          </a:p>
          <a:p>
            <a:endParaRPr lang="uk-UA" sz="2400" b="1" dirty="0">
              <a:solidFill>
                <a:schemeClr val="tx1"/>
              </a:solidFill>
              <a:latin typeface="Arimo" panose="020B0604020202020204" charset="0"/>
              <a:ea typeface="Arimo" panose="020B0604020202020204" charset="0"/>
              <a:cs typeface="Arimo" panose="020B0604020202020204" charset="0"/>
            </a:endParaRPr>
          </a:p>
        </p:txBody>
      </p:sp>
      <p:pic>
        <p:nvPicPr>
          <p:cNvPr id="3" name="Рисунок 2">
            <a:extLst>
              <a:ext uri="{FF2B5EF4-FFF2-40B4-BE49-F238E27FC236}">
                <a16:creationId xmlns:a16="http://schemas.microsoft.com/office/drawing/2014/main" id="{5B3457D4-6C78-9778-E342-E7A154F7BF51}"/>
              </a:ext>
            </a:extLst>
          </p:cNvPr>
          <p:cNvPicPr>
            <a:picLocks noChangeAspect="1"/>
          </p:cNvPicPr>
          <p:nvPr/>
        </p:nvPicPr>
        <p:blipFill>
          <a:blip r:embed="rId2"/>
          <a:stretch>
            <a:fillRect/>
          </a:stretch>
        </p:blipFill>
        <p:spPr>
          <a:xfrm>
            <a:off x="1038788" y="679967"/>
            <a:ext cx="13320737" cy="2036800"/>
          </a:xfrm>
          <a:prstGeom prst="rect">
            <a:avLst/>
          </a:prstGeom>
        </p:spPr>
      </p:pic>
    </p:spTree>
    <p:extLst>
      <p:ext uri="{BB962C8B-B14F-4D97-AF65-F5344CB8AC3E}">
        <p14:creationId xmlns:p14="http://schemas.microsoft.com/office/powerpoint/2010/main" val="3567871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E8EF7-0613-78E3-F173-E239C5396A0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F46006C-EDE5-6B61-8696-402BA65D5F5E}"/>
              </a:ext>
            </a:extLst>
          </p:cNvPr>
          <p:cNvSpPr txBox="1"/>
          <p:nvPr/>
        </p:nvSpPr>
        <p:spPr>
          <a:xfrm>
            <a:off x="3322676" y="495301"/>
            <a:ext cx="6705600" cy="369332"/>
          </a:xfrm>
          <a:prstGeom prst="rect">
            <a:avLst/>
          </a:prstGeom>
          <a:noFill/>
        </p:spPr>
        <p:txBody>
          <a:bodyPr wrap="square" rtlCol="0">
            <a:spAutoFit/>
          </a:bodyPr>
          <a:lstStyle/>
          <a:p>
            <a:endParaRPr lang="uk-UA" b="1" dirty="0">
              <a:latin typeface="Arimo" panose="020B0604020202020204" charset="0"/>
              <a:ea typeface="Arimo" panose="020B0604020202020204" charset="0"/>
              <a:cs typeface="Arimo" panose="020B0604020202020204" charset="0"/>
            </a:endParaRPr>
          </a:p>
        </p:txBody>
      </p:sp>
      <p:sp>
        <p:nvSpPr>
          <p:cNvPr id="7" name="Заголовок 6">
            <a:extLst>
              <a:ext uri="{FF2B5EF4-FFF2-40B4-BE49-F238E27FC236}">
                <a16:creationId xmlns:a16="http://schemas.microsoft.com/office/drawing/2014/main" id="{54A56A46-A5A6-D1AA-5113-3195A203AFFF}"/>
              </a:ext>
            </a:extLst>
          </p:cNvPr>
          <p:cNvSpPr>
            <a:spLocks noGrp="1"/>
          </p:cNvSpPr>
          <p:nvPr>
            <p:ph type="ctrTitle"/>
          </p:nvPr>
        </p:nvSpPr>
        <p:spPr>
          <a:xfrm>
            <a:off x="3322676" y="668299"/>
            <a:ext cx="11125200" cy="577334"/>
          </a:xfrm>
        </p:spPr>
        <p:txBody>
          <a:bodyPr>
            <a:normAutofit fontScale="90000"/>
          </a:bodyPr>
          <a:lstStyle/>
          <a:p>
            <a:r>
              <a:rPr lang="uk-UA" b="1" dirty="0">
                <a:latin typeface="Arimo" panose="020B0604020202020204" charset="0"/>
                <a:ea typeface="Arimo" panose="020B0604020202020204" charset="0"/>
                <a:cs typeface="Arimo" panose="020B0604020202020204" charset="0"/>
              </a:rPr>
              <a:t>Компоненти бюджету в </a:t>
            </a:r>
            <a:r>
              <a:rPr lang="ru-UA" b="1" dirty="0">
                <a:latin typeface="Arimo" panose="020B0604020202020204" charset="0"/>
                <a:ea typeface="Arimo" panose="020B0604020202020204" charset="0"/>
                <a:cs typeface="Arimo" panose="020B0604020202020204" charset="0"/>
              </a:rPr>
              <a:t>рамках </a:t>
            </a:r>
            <a:r>
              <a:rPr lang="en-US" b="1" dirty="0">
                <a:latin typeface="Arimo" panose="020B0604020202020204" charset="0"/>
                <a:ea typeface="Arimo" panose="020B0604020202020204" charset="0"/>
                <a:cs typeface="Arimo" panose="020B0604020202020204" charset="0"/>
              </a:rPr>
              <a:t>Part</a:t>
            </a:r>
            <a:r>
              <a:rPr lang="ru-UA" b="1" dirty="0">
                <a:latin typeface="Arimo" panose="020B0604020202020204" charset="0"/>
                <a:ea typeface="Arimo" panose="020B0604020202020204" charset="0"/>
                <a:cs typeface="Arimo" panose="020B0604020202020204" charset="0"/>
              </a:rPr>
              <a:t> В</a:t>
            </a:r>
            <a:r>
              <a:rPr lang="en-US" b="1" dirty="0">
                <a:latin typeface="Arimo" panose="020B0604020202020204" charset="0"/>
                <a:ea typeface="Arimo" panose="020B0604020202020204" charset="0"/>
                <a:cs typeface="Arimo" panose="020B0604020202020204" charset="0"/>
              </a:rPr>
              <a:t> </a:t>
            </a:r>
            <a:br>
              <a:rPr lang="uk-UA" b="1" dirty="0">
                <a:latin typeface="Arimo" panose="020B0604020202020204" charset="0"/>
                <a:ea typeface="Arimo" panose="020B0604020202020204" charset="0"/>
                <a:cs typeface="Arimo" panose="020B0604020202020204" charset="0"/>
              </a:rPr>
            </a:br>
            <a:endParaRPr lang="uk-UA" dirty="0"/>
          </a:p>
        </p:txBody>
      </p:sp>
      <p:sp>
        <p:nvSpPr>
          <p:cNvPr id="5" name="Подзаголовок 7">
            <a:extLst>
              <a:ext uri="{FF2B5EF4-FFF2-40B4-BE49-F238E27FC236}">
                <a16:creationId xmlns:a16="http://schemas.microsoft.com/office/drawing/2014/main" id="{2D2C198B-3D0E-7727-7F8C-C4605EA90DA3}"/>
              </a:ext>
            </a:extLst>
          </p:cNvPr>
          <p:cNvSpPr>
            <a:spLocks noGrp="1"/>
          </p:cNvSpPr>
          <p:nvPr>
            <p:ph type="subTitle" idx="1"/>
          </p:nvPr>
        </p:nvSpPr>
        <p:spPr>
          <a:xfrm>
            <a:off x="685800" y="1049299"/>
            <a:ext cx="16764000" cy="8971001"/>
          </a:xfrm>
        </p:spPr>
        <p:txBody>
          <a:bodyPr>
            <a:normAutofit fontScale="92500" lnSpcReduction="10000"/>
          </a:bodyPr>
          <a:lstStyle/>
          <a:p>
            <a:r>
              <a:rPr lang="uk-UA" sz="2400" b="1" dirty="0">
                <a:solidFill>
                  <a:schemeClr val="tx1"/>
                </a:solidFill>
                <a:latin typeface="Arimo" panose="020B0604020202020204" charset="0"/>
                <a:ea typeface="Arimo" panose="020B0604020202020204" charset="0"/>
                <a:cs typeface="Arimo" panose="020B0604020202020204" charset="0"/>
              </a:rPr>
              <a:t>Таблиця 3.1h: Статті «Витрати на придбання» </a:t>
            </a:r>
          </a:p>
          <a:p>
            <a:endParaRPr lang="uk-UA" dirty="0"/>
          </a:p>
          <a:p>
            <a:endParaRPr lang="uk-UA" dirty="0"/>
          </a:p>
          <a:p>
            <a:endParaRPr lang="uk-UA" dirty="0"/>
          </a:p>
          <a:p>
            <a:endParaRPr lang="uk-UA" dirty="0"/>
          </a:p>
          <a:p>
            <a:endParaRPr lang="uk-UA" dirty="0"/>
          </a:p>
          <a:p>
            <a:endParaRPr lang="uk-UA" dirty="0"/>
          </a:p>
          <a:p>
            <a:endParaRPr lang="uk-UA" dirty="0"/>
          </a:p>
          <a:p>
            <a:pPr algn="just"/>
            <a:endParaRPr lang="uk-UA" sz="2000" dirty="0">
              <a:solidFill>
                <a:schemeClr val="tx1"/>
              </a:solidFill>
              <a:latin typeface="Arimo" panose="020B0604020202020204" charset="0"/>
              <a:ea typeface="Arimo" panose="020B0604020202020204" charset="0"/>
              <a:cs typeface="Arimo" panose="020B0604020202020204" charset="0"/>
            </a:endParaRPr>
          </a:p>
          <a:p>
            <a:pPr algn="just">
              <a:lnSpc>
                <a:spcPct val="120000"/>
              </a:lnSpc>
            </a:pPr>
            <a:r>
              <a:rPr lang="uk-UA" sz="2200" dirty="0">
                <a:solidFill>
                  <a:schemeClr val="tx1"/>
                </a:solidFill>
                <a:latin typeface="Arimo" panose="020B0604020202020204" charset="0"/>
                <a:ea typeface="Arimo" panose="020B0604020202020204" charset="0"/>
                <a:cs typeface="Arimo" panose="020B0604020202020204" charset="0"/>
              </a:rPr>
              <a:t>Ця таблиця 3.1h служить для декларування бюджетної категорії, яка охоплює витрати на проїзд та проживання, обладнання та інші товари, роботи та послуги. </a:t>
            </a:r>
          </a:p>
          <a:p>
            <a:pPr algn="just">
              <a:lnSpc>
                <a:spcPct val="120000"/>
              </a:lnSpc>
            </a:pPr>
            <a:endParaRPr lang="uk-UA" sz="2200" dirty="0">
              <a:solidFill>
                <a:schemeClr val="tx1"/>
              </a:solidFill>
              <a:latin typeface="Arimo" panose="020B0604020202020204" charset="0"/>
              <a:ea typeface="Arimo" panose="020B0604020202020204" charset="0"/>
              <a:cs typeface="Arimo" panose="020B0604020202020204" charset="0"/>
            </a:endParaRPr>
          </a:p>
          <a:p>
            <a:pPr algn="just">
              <a:lnSpc>
                <a:spcPct val="120000"/>
              </a:lnSpc>
            </a:pPr>
            <a:r>
              <a:rPr lang="uk-UA" sz="2200" dirty="0">
                <a:solidFill>
                  <a:schemeClr val="tx1"/>
                </a:solidFill>
                <a:latin typeface="Arimo" panose="020B0604020202020204" charset="0"/>
                <a:ea typeface="Arimo" panose="020B0604020202020204" charset="0"/>
                <a:cs typeface="Arimo" panose="020B0604020202020204" charset="0"/>
              </a:rPr>
              <a:t>Залежно від положень Грантової угоди, витрати на придбання повинні декларуватися як фактичні витрати або одинична вартість (</a:t>
            </a:r>
            <a:r>
              <a:rPr lang="en-US" sz="2200" dirty="0">
                <a:solidFill>
                  <a:schemeClr val="tx1"/>
                </a:solidFill>
                <a:latin typeface="Arimo" panose="020B0604020202020204" charset="0"/>
                <a:ea typeface="Arimo" panose="020B0604020202020204" charset="0"/>
                <a:cs typeface="Arimo" panose="020B0604020202020204" charset="0"/>
              </a:rPr>
              <a:t>actual or unit costs)</a:t>
            </a:r>
            <a:r>
              <a:rPr lang="uk-UA" sz="2200" dirty="0">
                <a:solidFill>
                  <a:schemeClr val="tx1"/>
                </a:solidFill>
                <a:latin typeface="Arimo" panose="020B0604020202020204" charset="0"/>
                <a:ea typeface="Arimo" panose="020B0604020202020204" charset="0"/>
                <a:cs typeface="Arimo" panose="020B0604020202020204" charset="0"/>
              </a:rPr>
              <a:t>.</a:t>
            </a:r>
          </a:p>
          <a:p>
            <a:pPr algn="just">
              <a:lnSpc>
                <a:spcPct val="120000"/>
              </a:lnSpc>
            </a:pPr>
            <a:endParaRPr lang="uk-UA" sz="2200" dirty="0">
              <a:solidFill>
                <a:schemeClr val="tx1"/>
              </a:solidFill>
              <a:latin typeface="Arimo" panose="020B0604020202020204" charset="0"/>
              <a:ea typeface="Arimo" panose="020B0604020202020204" charset="0"/>
              <a:cs typeface="Arimo" panose="020B0604020202020204" charset="0"/>
            </a:endParaRPr>
          </a:p>
          <a:p>
            <a:pPr algn="just">
              <a:lnSpc>
                <a:spcPct val="120000"/>
              </a:lnSpc>
            </a:pPr>
            <a:r>
              <a:rPr lang="uk-UA" sz="2200" b="1" i="1" dirty="0">
                <a:solidFill>
                  <a:schemeClr val="tx1"/>
                </a:solidFill>
                <a:latin typeface="Arimo" panose="020B0604020202020204" charset="0"/>
                <a:ea typeface="Arimo" panose="020B0604020202020204" charset="0"/>
                <a:cs typeface="Arimo" panose="020B0604020202020204" charset="0"/>
              </a:rPr>
              <a:t>Приклад</a:t>
            </a:r>
            <a:r>
              <a:rPr lang="uk-UA" sz="2200" dirty="0">
                <a:solidFill>
                  <a:schemeClr val="tx1"/>
                </a:solidFill>
                <a:latin typeface="Arimo" panose="020B0604020202020204" charset="0"/>
                <a:ea typeface="Arimo" panose="020B0604020202020204" charset="0"/>
                <a:cs typeface="Arimo" panose="020B0604020202020204" charset="0"/>
              </a:rPr>
              <a:t>: </a:t>
            </a:r>
            <a:r>
              <a:rPr lang="uk-UA" sz="2200" i="1" dirty="0">
                <a:solidFill>
                  <a:schemeClr val="tx1"/>
                </a:solidFill>
                <a:latin typeface="Arimo" panose="020B0604020202020204" charset="0"/>
                <a:ea typeface="Arimo" panose="020B0604020202020204" charset="0"/>
                <a:cs typeface="Arimo" panose="020B0604020202020204" charset="0"/>
              </a:rPr>
              <a:t>Якщо проект вимагає послуг перекладу, </a:t>
            </a:r>
            <a:r>
              <a:rPr lang="uk-UA" sz="2200" i="1" dirty="0" err="1">
                <a:solidFill>
                  <a:schemeClr val="tx1"/>
                </a:solidFill>
                <a:latin typeface="Arimo" panose="020B0604020202020204" charset="0"/>
                <a:ea typeface="Arimo" panose="020B0604020202020204" charset="0"/>
                <a:cs typeface="Arimo" panose="020B0604020202020204" charset="0"/>
              </a:rPr>
              <a:t>бенефіціар</a:t>
            </a:r>
            <a:r>
              <a:rPr lang="uk-UA" sz="2200" i="1" dirty="0">
                <a:solidFill>
                  <a:schemeClr val="tx1"/>
                </a:solidFill>
                <a:latin typeface="Arimo" panose="020B0604020202020204" charset="0"/>
                <a:ea typeface="Arimo" panose="020B0604020202020204" charset="0"/>
                <a:cs typeface="Arimo" panose="020B0604020202020204" charset="0"/>
              </a:rPr>
              <a:t> може або використовувати заздалегідь визначену одиничну вартість перекладу, або задекларувати фактичну вартість, сплачену зовнішньому бюро перекладів.</a:t>
            </a:r>
            <a:endParaRPr lang="uk-UA" sz="2200" b="1" i="1" dirty="0">
              <a:solidFill>
                <a:schemeClr val="tx1"/>
              </a:solidFill>
              <a:latin typeface="Arimo" panose="020B0604020202020204" charset="0"/>
              <a:ea typeface="Arimo" panose="020B0604020202020204" charset="0"/>
              <a:cs typeface="Arimo" panose="020B0604020202020204" charset="0"/>
            </a:endParaRPr>
          </a:p>
        </p:txBody>
      </p:sp>
      <p:pic>
        <p:nvPicPr>
          <p:cNvPr id="4" name="Рисунок 3">
            <a:extLst>
              <a:ext uri="{FF2B5EF4-FFF2-40B4-BE49-F238E27FC236}">
                <a16:creationId xmlns:a16="http://schemas.microsoft.com/office/drawing/2014/main" id="{1F3C0C04-B902-1823-13B0-6883AD52ACD0}"/>
              </a:ext>
            </a:extLst>
          </p:cNvPr>
          <p:cNvPicPr>
            <a:picLocks noChangeAspect="1"/>
          </p:cNvPicPr>
          <p:nvPr/>
        </p:nvPicPr>
        <p:blipFill>
          <a:blip r:embed="rId2"/>
          <a:stretch>
            <a:fillRect/>
          </a:stretch>
        </p:blipFill>
        <p:spPr>
          <a:xfrm>
            <a:off x="3048000" y="1626633"/>
            <a:ext cx="12665153" cy="3725817"/>
          </a:xfrm>
          <a:prstGeom prst="rect">
            <a:avLst/>
          </a:prstGeom>
        </p:spPr>
      </p:pic>
    </p:spTree>
    <p:extLst>
      <p:ext uri="{BB962C8B-B14F-4D97-AF65-F5344CB8AC3E}">
        <p14:creationId xmlns:p14="http://schemas.microsoft.com/office/powerpoint/2010/main" val="3634639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A1429-1DF1-FCD0-B065-EB4FFD418372}"/>
            </a:ext>
          </a:extLst>
        </p:cNvPr>
        <p:cNvGrpSpPr/>
        <p:nvPr/>
      </p:nvGrpSpPr>
      <p:grpSpPr>
        <a:xfrm>
          <a:off x="0" y="0"/>
          <a:ext cx="0" cy="0"/>
          <a:chOff x="0" y="0"/>
          <a:chExt cx="0" cy="0"/>
        </a:xfrm>
      </p:grpSpPr>
      <p:pic>
        <p:nvPicPr>
          <p:cNvPr id="3073" name="Image 7">
            <a:extLst>
              <a:ext uri="{FF2B5EF4-FFF2-40B4-BE49-F238E27FC236}">
                <a16:creationId xmlns:a16="http://schemas.microsoft.com/office/drawing/2014/main" id="{CC4068BE-75D7-3800-0288-06EC76B2FB1F}"/>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6805" y="1257301"/>
            <a:ext cx="5029200" cy="57911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BA44F48-7ECF-9DD6-1737-FBF991AD94EC}"/>
              </a:ext>
            </a:extLst>
          </p:cNvPr>
          <p:cNvSpPr txBox="1"/>
          <p:nvPr/>
        </p:nvSpPr>
        <p:spPr>
          <a:xfrm>
            <a:off x="5638800" y="495300"/>
            <a:ext cx="6705600" cy="369332"/>
          </a:xfrm>
          <a:prstGeom prst="rect">
            <a:avLst/>
          </a:prstGeom>
          <a:noFill/>
        </p:spPr>
        <p:txBody>
          <a:bodyPr wrap="square" rtlCol="0">
            <a:spAutoFit/>
          </a:bodyPr>
          <a:lstStyle/>
          <a:p>
            <a:endParaRPr lang="uk-UA" b="1" dirty="0">
              <a:latin typeface="Arimo" panose="020B0604020202020204" charset="0"/>
              <a:ea typeface="Arimo" panose="020B0604020202020204" charset="0"/>
              <a:cs typeface="Arimo" panose="020B0604020202020204" charset="0"/>
            </a:endParaRPr>
          </a:p>
        </p:txBody>
      </p:sp>
      <p:sp>
        <p:nvSpPr>
          <p:cNvPr id="7" name="Заголовок 6">
            <a:extLst>
              <a:ext uri="{FF2B5EF4-FFF2-40B4-BE49-F238E27FC236}">
                <a16:creationId xmlns:a16="http://schemas.microsoft.com/office/drawing/2014/main" id="{9A094AE7-0A15-AFAE-6563-5ACDB50E2A6D}"/>
              </a:ext>
            </a:extLst>
          </p:cNvPr>
          <p:cNvSpPr>
            <a:spLocks noGrp="1"/>
          </p:cNvSpPr>
          <p:nvPr>
            <p:ph type="ctrTitle"/>
          </p:nvPr>
        </p:nvSpPr>
        <p:spPr>
          <a:xfrm>
            <a:off x="1162662" y="391299"/>
            <a:ext cx="13716000" cy="577334"/>
          </a:xfrm>
        </p:spPr>
        <p:txBody>
          <a:bodyPr>
            <a:normAutofit fontScale="90000"/>
          </a:bodyPr>
          <a:lstStyle/>
          <a:p>
            <a:r>
              <a:rPr lang="uk-UA" sz="4400" b="1" dirty="0">
                <a:latin typeface="Arimo" panose="020B0604020202020204" charset="0"/>
                <a:ea typeface="Arimo" panose="020B0604020202020204" charset="0"/>
                <a:cs typeface="Arimo" panose="020B0604020202020204" charset="0"/>
              </a:rPr>
              <a:t>Компоненти бюджету в </a:t>
            </a:r>
            <a:r>
              <a:rPr lang="ru-UA" sz="4400" b="1" dirty="0">
                <a:latin typeface="Arimo" panose="020B0604020202020204" charset="0"/>
                <a:ea typeface="Arimo" panose="020B0604020202020204" charset="0"/>
                <a:cs typeface="Arimo" panose="020B0604020202020204" charset="0"/>
              </a:rPr>
              <a:t>рамках </a:t>
            </a:r>
            <a:r>
              <a:rPr lang="en-US" sz="4400" b="1" dirty="0">
                <a:latin typeface="Arimo" panose="020B0604020202020204" charset="0"/>
                <a:ea typeface="Arimo" panose="020B0604020202020204" charset="0"/>
                <a:cs typeface="Arimo" panose="020B0604020202020204" charset="0"/>
              </a:rPr>
              <a:t>Part</a:t>
            </a:r>
            <a:r>
              <a:rPr lang="ru-UA" sz="4400" b="1" dirty="0">
                <a:latin typeface="Arimo" panose="020B0604020202020204" charset="0"/>
                <a:ea typeface="Arimo" panose="020B0604020202020204" charset="0"/>
                <a:cs typeface="Arimo" panose="020B0604020202020204" charset="0"/>
              </a:rPr>
              <a:t> В</a:t>
            </a:r>
            <a:r>
              <a:rPr lang="en-US" sz="4400" b="1" dirty="0">
                <a:latin typeface="Arimo" panose="020B0604020202020204" charset="0"/>
                <a:ea typeface="Arimo" panose="020B0604020202020204" charset="0"/>
                <a:cs typeface="Arimo" panose="020B0604020202020204" charset="0"/>
              </a:rPr>
              <a:t> </a:t>
            </a:r>
            <a:endParaRPr lang="uk-UA" dirty="0"/>
          </a:p>
        </p:txBody>
      </p:sp>
      <p:sp>
        <p:nvSpPr>
          <p:cNvPr id="8" name="Подзаголовок 7">
            <a:extLst>
              <a:ext uri="{FF2B5EF4-FFF2-40B4-BE49-F238E27FC236}">
                <a16:creationId xmlns:a16="http://schemas.microsoft.com/office/drawing/2014/main" id="{0D7EC68F-8754-1DBE-1A23-5C1ADCCB0598}"/>
              </a:ext>
            </a:extLst>
          </p:cNvPr>
          <p:cNvSpPr>
            <a:spLocks noGrp="1"/>
          </p:cNvSpPr>
          <p:nvPr>
            <p:ph type="subTitle" idx="1"/>
          </p:nvPr>
        </p:nvSpPr>
        <p:spPr>
          <a:xfrm>
            <a:off x="1371600" y="1257302"/>
            <a:ext cx="10744200" cy="8453734"/>
          </a:xfrm>
        </p:spPr>
        <p:txBody>
          <a:bodyPr>
            <a:noAutofit/>
          </a:bodyPr>
          <a:lstStyle/>
          <a:p>
            <a:pPr algn="just"/>
            <a:r>
              <a:rPr lang="uk-UA" sz="1800" dirty="0">
                <a:solidFill>
                  <a:schemeClr val="tx1"/>
                </a:solidFill>
                <a:latin typeface="Arimo" panose="020B0604020202020204" charset="0"/>
                <a:ea typeface="Arimo" panose="020B0604020202020204" charset="0"/>
                <a:cs typeface="Arimo" panose="020B0604020202020204" charset="0"/>
              </a:rPr>
              <a:t>Інформація та обґрунтування витрат на закупівлю за наступними категоріями витрат (за партнером). Правило полягає в тому, що кожен партнер повинен надати детальну інформацію про витрати на закупівлю, які в сумі становлять понад 15 % витрат на персонал, виділених партнеру. Сума решти витрат на закупівлю, які не перевищують 15 % (від витрат на персонал), може бути представлена тут без додаткового обґрунтування.</a:t>
            </a:r>
          </a:p>
          <a:p>
            <a:pPr algn="just"/>
            <a:r>
              <a:rPr lang="uk-UA" sz="1800" dirty="0">
                <a:solidFill>
                  <a:schemeClr val="tx1"/>
                </a:solidFill>
                <a:latin typeface="Arimo" panose="020B0604020202020204" charset="0"/>
                <a:ea typeface="Arimo" panose="020B0604020202020204" charset="0"/>
                <a:cs typeface="Arimo" panose="020B0604020202020204" charset="0"/>
              </a:rPr>
              <a:t> </a:t>
            </a:r>
          </a:p>
          <a:p>
            <a:pPr lvl="0" algn="just"/>
            <a:r>
              <a:rPr lang="uk-UA" sz="1800" b="1" dirty="0">
                <a:solidFill>
                  <a:schemeClr val="tx1"/>
                </a:solidFill>
                <a:latin typeface="Arimo" panose="020B0604020202020204" charset="0"/>
                <a:ea typeface="Arimo" panose="020B0604020202020204" charset="0"/>
                <a:cs typeface="Arimo" panose="020B0604020202020204" charset="0"/>
              </a:rPr>
              <a:t>Витрати на проїзд та проживання</a:t>
            </a:r>
          </a:p>
          <a:p>
            <a:pPr algn="just"/>
            <a:r>
              <a:rPr lang="uk-UA" sz="1800" dirty="0">
                <a:solidFill>
                  <a:schemeClr val="tx1"/>
                </a:solidFill>
                <a:latin typeface="Arimo" panose="020B0604020202020204" charset="0"/>
                <a:ea typeface="Arimo" panose="020B0604020202020204" charset="0"/>
                <a:cs typeface="Arimo" panose="020B0604020202020204" charset="0"/>
              </a:rPr>
              <a:t>Ця категорія бюджету охоплює витрати на проїзд та пов'язані з цим витрати на проживання та добові, необхідні для здійснення заходу. Ця категорія бюджету повинна розраховуватися на основі методології, встановленої Рішенням Комісії від 12 січня 2021 року, яке дозволяє використовувати одиничні витрати на проїзд, проживання та добові витрати в рамках заходу або робочої програми відповідно до багаторічної фінансової рамки на 2021-2027 роки (C (2021)35), із змінами, внесеними Рішенням Комісії C (2023)4928 від 26.07.2023. Витрати повинні бути розраховані</a:t>
            </a:r>
            <a:r>
              <a:rPr lang="uk-UA" sz="1800" b="1" dirty="0">
                <a:solidFill>
                  <a:schemeClr val="tx1"/>
                </a:solidFill>
                <a:latin typeface="Arimo" panose="020B0604020202020204" charset="0"/>
                <a:ea typeface="Arimo" panose="020B0604020202020204" charset="0"/>
                <a:cs typeface="Arimo" panose="020B0604020202020204" charset="0"/>
              </a:rPr>
              <a:t> </a:t>
            </a:r>
            <a:r>
              <a:rPr lang="uk-UA" sz="1800" dirty="0">
                <a:solidFill>
                  <a:schemeClr val="tx1"/>
                </a:solidFill>
                <a:latin typeface="Arimo" panose="020B0604020202020204" charset="0"/>
                <a:ea typeface="Arimo" panose="020B0604020202020204" charset="0"/>
                <a:cs typeface="Arimo" panose="020B0604020202020204" charset="0"/>
              </a:rPr>
              <a:t>для кожної поїздки та кожної особи</a:t>
            </a:r>
            <a:r>
              <a:rPr lang="uk-UA" sz="1800" b="1" dirty="0">
                <a:solidFill>
                  <a:schemeClr val="tx1"/>
                </a:solidFill>
                <a:latin typeface="Arimo" panose="020B0604020202020204" charset="0"/>
                <a:ea typeface="Arimo" panose="020B0604020202020204" charset="0"/>
                <a:cs typeface="Arimo" panose="020B0604020202020204" charset="0"/>
              </a:rPr>
              <a:t>, </a:t>
            </a:r>
            <a:r>
              <a:rPr lang="uk-UA" sz="1800" dirty="0">
                <a:solidFill>
                  <a:schemeClr val="tx1"/>
                </a:solidFill>
                <a:latin typeface="Arimo" panose="020B0604020202020204" charset="0"/>
                <a:ea typeface="Arimo" panose="020B0604020202020204" charset="0"/>
                <a:cs typeface="Arimo" panose="020B0604020202020204" charset="0"/>
              </a:rPr>
              <a:t>яка здійснює поїздку.</a:t>
            </a:r>
            <a:endParaRPr lang="en-US" sz="1800" dirty="0">
              <a:solidFill>
                <a:schemeClr val="tx1"/>
              </a:solidFill>
              <a:latin typeface="Arimo" panose="020B0604020202020204" charset="0"/>
              <a:ea typeface="Arimo" panose="020B0604020202020204" charset="0"/>
              <a:cs typeface="Arimo" panose="020B0604020202020204" charset="0"/>
            </a:endParaRPr>
          </a:p>
          <a:p>
            <a:pPr algn="just"/>
            <a:endParaRPr lang="en-US" sz="1800" dirty="0">
              <a:solidFill>
                <a:schemeClr val="tx1"/>
              </a:solidFill>
              <a:latin typeface="Arimo" panose="020B0604020202020204" charset="0"/>
              <a:ea typeface="Arimo" panose="020B0604020202020204" charset="0"/>
              <a:cs typeface="Arimo" panose="020B0604020202020204" charset="0"/>
            </a:endParaRPr>
          </a:p>
          <a:p>
            <a:pPr lvl="0" algn="just" eaLnBrk="0" fontAlgn="base" hangingPunct="0">
              <a:spcBef>
                <a:spcPct val="0"/>
              </a:spcBef>
              <a:spcAft>
                <a:spcPct val="0"/>
              </a:spcAft>
            </a:pPr>
            <a:r>
              <a:rPr lang="uk-UA" altLang="uk-UA" sz="1800" dirty="0">
                <a:solidFill>
                  <a:schemeClr val="tx1"/>
                </a:solidFill>
                <a:latin typeface="Arimo" panose="020B0604020202020204" charset="0"/>
                <a:ea typeface="Arimo" panose="020B0604020202020204" charset="0"/>
                <a:cs typeface="Arimo" panose="020B0604020202020204" charset="0"/>
              </a:rPr>
              <a:t>Для розрахунку «відстані» між двома пунктами для наземного або повітряного транспорту </a:t>
            </a:r>
            <a:r>
              <a:rPr lang="uk-UA" altLang="uk-UA" sz="1800" dirty="0" err="1">
                <a:solidFill>
                  <a:schemeClr val="tx1"/>
                </a:solidFill>
                <a:latin typeface="Arimo" panose="020B0604020202020204" charset="0"/>
                <a:ea typeface="Arimo" panose="020B0604020202020204" charset="0"/>
                <a:cs typeface="Arimo" panose="020B0604020202020204" charset="0"/>
              </a:rPr>
              <a:t>бенефіціари</a:t>
            </a:r>
            <a:r>
              <a:rPr lang="uk-UA" altLang="uk-UA" sz="1800" dirty="0">
                <a:solidFill>
                  <a:schemeClr val="tx1"/>
                </a:solidFill>
                <a:latin typeface="Arimo" panose="020B0604020202020204" charset="0"/>
                <a:ea typeface="Arimo" panose="020B0604020202020204" charset="0"/>
                <a:cs typeface="Arimo" panose="020B0604020202020204" charset="0"/>
              </a:rPr>
              <a:t> повинні використовувати калькулятори відстані, доступні на наступному веб-сайті: </a:t>
            </a:r>
            <a:r>
              <a:rPr lang="uk-UA" altLang="uk-UA" sz="1800" dirty="0">
                <a:solidFill>
                  <a:schemeClr val="tx1"/>
                </a:solidFill>
                <a:latin typeface="Arimo" panose="020B0604020202020204" charset="0"/>
                <a:ea typeface="Arimo" panose="020B0604020202020204" charset="0"/>
                <a:cs typeface="Arimo" panose="020B0604020202020204" charset="0"/>
                <a:hlinkClick r:id="rId3">
                  <a:extLst>
                    <a:ext uri="{A12FA001-AC4F-418D-AE19-62706E023703}">
                      <ahyp:hlinkClr xmlns:ahyp="http://schemas.microsoft.com/office/drawing/2018/hyperlinkcolor" val="tx"/>
                    </a:ext>
                  </a:extLst>
                </a:hlinkClick>
              </a:rPr>
              <a:t>Розрахувати одиничні витрати на</a:t>
            </a:r>
            <a:r>
              <a:rPr lang="uk-UA" altLang="uk-UA" sz="1800" dirty="0">
                <a:solidFill>
                  <a:schemeClr val="tx1"/>
                </a:solidFill>
                <a:latin typeface="Arimo" panose="020B0604020202020204" charset="0"/>
                <a:ea typeface="Arimo" panose="020B0604020202020204" charset="0"/>
                <a:cs typeface="Arimo" panose="020B0604020202020204" charset="0"/>
              </a:rPr>
              <a:t> робочої програми відповідно до багаторічної фінансової рамки на 2021-2027 роки (C (2021)35), із змінами, внесеними Рішенням Комісії C (2023)4928 від 26.07.2023</a:t>
            </a:r>
            <a:r>
              <a:rPr lang="uk-UA" altLang="uk-UA" sz="1800" dirty="0">
                <a:solidFill>
                  <a:srgbClr val="0000FF"/>
                </a:solidFill>
                <a:latin typeface="Arimo" panose="020B0604020202020204" charset="0"/>
                <a:ea typeface="Arimo" panose="020B0604020202020204" charset="0"/>
                <a:cs typeface="Arimo" panose="020B0604020202020204" charset="0"/>
                <a:hlinkClick r:id="rId3">
                  <a:extLst>
                    <a:ext uri="{A12FA001-AC4F-418D-AE19-62706E023703}">
                      <ahyp:hlinkClr xmlns:ahyp="http://schemas.microsoft.com/office/drawing/2018/hyperlinkcolor" val="tx"/>
                    </a:ext>
                  </a:extLst>
                </a:hlinkClick>
              </a:rPr>
              <a:t> витрати на проїзд, що підлягають відшкодуванню</a:t>
            </a:r>
            <a:r>
              <a:rPr lang="uk-UA" altLang="uk-UA" sz="1800" dirty="0">
                <a:solidFill>
                  <a:schemeClr val="tx1"/>
                </a:solidFill>
                <a:latin typeface="Arimo" panose="020B0604020202020204" charset="0"/>
                <a:ea typeface="Arimo" panose="020B0604020202020204" charset="0"/>
                <a:cs typeface="Arimo" panose="020B0604020202020204" charset="0"/>
                <a:hlinkClick r:id="rId3">
                  <a:extLst>
                    <a:ext uri="{A12FA001-AC4F-418D-AE19-62706E023703}">
                      <ahyp:hlinkClr xmlns:ahyp="http://schemas.microsoft.com/office/drawing/2018/hyperlinkcolor" val="tx"/>
                    </a:ext>
                  </a:extLst>
                </a:hlinkClick>
              </a:rPr>
              <a:t>.</a:t>
            </a:r>
            <a:r>
              <a:rPr lang="uk-UA" altLang="uk-UA" sz="1800" dirty="0">
                <a:solidFill>
                  <a:schemeClr val="tx1"/>
                </a:solidFill>
                <a:latin typeface="Arimo" panose="020B0604020202020204" charset="0"/>
                <a:ea typeface="Arimo" panose="020B0604020202020204" charset="0"/>
                <a:cs typeface="Arimo" panose="020B0604020202020204" charset="0"/>
              </a:rPr>
              <a:t> </a:t>
            </a:r>
            <a:endParaRPr lang="en-US" altLang="uk-UA" sz="1800" dirty="0">
              <a:solidFill>
                <a:schemeClr val="tx1"/>
              </a:solidFill>
              <a:latin typeface="Arimo" panose="020B0604020202020204" charset="0"/>
              <a:ea typeface="Arimo" panose="020B0604020202020204" charset="0"/>
              <a:cs typeface="Arimo" panose="020B0604020202020204" charset="0"/>
            </a:endParaRPr>
          </a:p>
          <a:p>
            <a:pPr lvl="0" algn="just" eaLnBrk="0" fontAlgn="base" hangingPunct="0">
              <a:spcBef>
                <a:spcPct val="0"/>
              </a:spcBef>
              <a:spcAft>
                <a:spcPct val="0"/>
              </a:spcAft>
            </a:pPr>
            <a:endParaRPr lang="en-US" altLang="uk-UA" sz="1800" dirty="0">
              <a:solidFill>
                <a:schemeClr val="tx1"/>
              </a:solidFill>
              <a:latin typeface="Arimo" panose="020B0604020202020204" charset="0"/>
              <a:ea typeface="Arimo" panose="020B0604020202020204" charset="0"/>
              <a:cs typeface="Arimo" panose="020B0604020202020204" charset="0"/>
            </a:endParaRPr>
          </a:p>
          <a:p>
            <a:pPr lvl="0" algn="just" eaLnBrk="0" fontAlgn="base" hangingPunct="0">
              <a:spcBef>
                <a:spcPct val="0"/>
              </a:spcBef>
              <a:spcAft>
                <a:spcPct val="0"/>
              </a:spcAft>
            </a:pPr>
            <a:r>
              <a:rPr lang="uk-UA" altLang="uk-UA" sz="1800" dirty="0">
                <a:solidFill>
                  <a:schemeClr val="tx1"/>
                </a:solidFill>
                <a:latin typeface="Arimo" panose="020B0604020202020204" charset="0"/>
                <a:ea typeface="Arimo" panose="020B0604020202020204" charset="0"/>
                <a:cs typeface="Arimo" panose="020B0604020202020204" charset="0"/>
              </a:rPr>
              <a:t>Усі одиничні витрати є сумою, що покриває вартість зворотного проїзду. Однак розрахунок відстані повинен здійснюватися на основі відстані в один бік між пунктами.</a:t>
            </a:r>
            <a:r>
              <a:rPr lang="en-US" altLang="uk-UA" sz="1800" dirty="0">
                <a:solidFill>
                  <a:schemeClr val="tx1"/>
                </a:solidFill>
                <a:latin typeface="Arimo" panose="020B0604020202020204" charset="0"/>
                <a:ea typeface="Arimo" panose="020B0604020202020204" charset="0"/>
                <a:cs typeface="Arimo" panose="020B0604020202020204" charset="0"/>
              </a:rPr>
              <a:t> </a:t>
            </a:r>
            <a:r>
              <a:rPr lang="uk-UA" altLang="uk-UA" sz="1800" dirty="0">
                <a:solidFill>
                  <a:schemeClr val="tx1"/>
                </a:solidFill>
                <a:latin typeface="Arimo" panose="020B0604020202020204" charset="0"/>
                <a:ea typeface="Arimo" panose="020B0604020202020204" charset="0"/>
                <a:cs typeface="Arimo" panose="020B0604020202020204" charset="0"/>
              </a:rPr>
              <a:t>Конкретні суми для поїздок туди і в зворотному напрямку наземним транспортом, за кожну поїздку туди і назад між державами-членами наземним транспортом з відстанню в один бік 50-399 км або 400-600 км (євро), а також суми для подорожей наземним транспортом між державами-членами та прикордонними країнами також встановлені Рішенням Комісії від 12 січня 2021 року, яке дозволяє використовувати одиничні витрати на проїзд, проживання та витрати в рамках програми дій або </a:t>
            </a:r>
            <a:r>
              <a:rPr lang="uk-UA" sz="1800" dirty="0">
                <a:solidFill>
                  <a:schemeClr val="tx1"/>
                </a:solidFill>
                <a:latin typeface="Arimo" panose="020B0604020202020204" charset="0"/>
                <a:ea typeface="Arimo" panose="020B0604020202020204" charset="0"/>
                <a:cs typeface="Arimo" panose="020B0604020202020204" charset="0"/>
              </a:rPr>
              <a:t>робочої програми відповідно до багаторічної фінансової рамки на роки 2021-2027 роки (C (2021)35), із змінами, внесеними Рішенням Комісії C (2023)4928 від 26.07.2023.</a:t>
            </a:r>
          </a:p>
        </p:txBody>
      </p:sp>
    </p:spTree>
    <p:extLst>
      <p:ext uri="{BB962C8B-B14F-4D97-AF65-F5344CB8AC3E}">
        <p14:creationId xmlns:p14="http://schemas.microsoft.com/office/powerpoint/2010/main" val="4270920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4FA770DC-7511-4C54-12EA-D6AE25672CA2}"/>
              </a:ext>
            </a:extLst>
          </p:cNvPr>
          <p:cNvSpPr txBox="1"/>
          <p:nvPr/>
        </p:nvSpPr>
        <p:spPr>
          <a:xfrm>
            <a:off x="1702854" y="1166200"/>
            <a:ext cx="14415630" cy="4547207"/>
          </a:xfrm>
          <a:prstGeom prst="rect">
            <a:avLst/>
          </a:prstGeom>
        </p:spPr>
        <p:txBody>
          <a:bodyPr lIns="0" tIns="0" rIns="0" bIns="0" rtlCol="0" anchor="t">
            <a:spAutoFit/>
          </a:bodyPr>
          <a:lstStyle/>
          <a:p>
            <a:pPr algn="l">
              <a:lnSpc>
                <a:spcPts val="5879"/>
              </a:lnSpc>
            </a:pPr>
            <a:r>
              <a:rPr lang="en-US" sz="4199" b="1" dirty="0" err="1">
                <a:solidFill>
                  <a:srgbClr val="000000"/>
                </a:solidFill>
                <a:latin typeface="Arimo Bold"/>
                <a:ea typeface="Arimo Bold"/>
                <a:cs typeface="Arimo Bold"/>
                <a:sym typeface="Arimo Bold"/>
              </a:rPr>
              <a:t>Зміст</a:t>
            </a:r>
            <a:endParaRPr lang="en-US" sz="4199" b="1" dirty="0">
              <a:solidFill>
                <a:srgbClr val="000000"/>
              </a:solidFill>
              <a:latin typeface="Arimo Bold"/>
              <a:ea typeface="Arimo Bold"/>
              <a:cs typeface="Arimo Bold"/>
              <a:sym typeface="Arimo Bold"/>
            </a:endParaRPr>
          </a:p>
          <a:p>
            <a:pPr algn="l">
              <a:lnSpc>
                <a:spcPts val="4973"/>
              </a:lnSpc>
            </a:pPr>
            <a:endParaRPr lang="en-US" sz="4199" b="1" dirty="0">
              <a:solidFill>
                <a:srgbClr val="000000"/>
              </a:solidFill>
              <a:latin typeface="Arimo Bold"/>
              <a:ea typeface="Arimo Bold"/>
              <a:cs typeface="Arimo Bold"/>
              <a:sym typeface="Arimo Bold"/>
            </a:endParaRPr>
          </a:p>
          <a:p>
            <a:pPr marL="767050" lvl="1" indent="-383525" algn="l">
              <a:lnSpc>
                <a:spcPts val="4973"/>
              </a:lnSpc>
              <a:buAutoNum type="arabicPeriod"/>
            </a:pPr>
            <a:r>
              <a:rPr lang="uk-UA" sz="3552" b="1" dirty="0">
                <a:solidFill>
                  <a:srgbClr val="000000"/>
                </a:solidFill>
                <a:latin typeface="Arimo Bold"/>
                <a:ea typeface="Arimo Bold"/>
                <a:cs typeface="Arimo Bold"/>
                <a:sym typeface="Arimo Bold"/>
              </a:rPr>
              <a:t> </a:t>
            </a:r>
            <a:r>
              <a:rPr lang="en-US" sz="3552" b="1" dirty="0" err="1">
                <a:solidFill>
                  <a:srgbClr val="000000"/>
                </a:solidFill>
                <a:latin typeface="Arimo Bold"/>
                <a:ea typeface="Arimo Bold"/>
                <a:cs typeface="Arimo Bold"/>
                <a:sym typeface="Arimo Bold"/>
              </a:rPr>
              <a:t>Види</a:t>
            </a:r>
            <a:r>
              <a:rPr lang="en-US" sz="3552" b="1" dirty="0">
                <a:solidFill>
                  <a:srgbClr val="000000"/>
                </a:solidFill>
                <a:latin typeface="Arimo Bold"/>
                <a:ea typeface="Arimo Bold"/>
                <a:cs typeface="Arimo Bold"/>
                <a:sym typeface="Arimo Bold"/>
              </a:rPr>
              <a:t> </a:t>
            </a:r>
            <a:r>
              <a:rPr lang="uk-UA" sz="3552" b="1" dirty="0">
                <a:solidFill>
                  <a:srgbClr val="000000"/>
                </a:solidFill>
                <a:latin typeface="Arimo Bold"/>
                <a:ea typeface="Arimo Bold"/>
                <a:cs typeface="Arimo Bold"/>
                <a:sym typeface="Arimo Bold"/>
              </a:rPr>
              <a:t>діяльності</a:t>
            </a:r>
            <a:r>
              <a:rPr lang="en-US" sz="3552" b="1" dirty="0">
                <a:solidFill>
                  <a:srgbClr val="000000"/>
                </a:solidFill>
                <a:latin typeface="Arimo Bold"/>
                <a:ea typeface="Arimo Bold"/>
                <a:cs typeface="Arimo Bold"/>
                <a:sym typeface="Arimo Bold"/>
              </a:rPr>
              <a:t> в Horizon Europe </a:t>
            </a:r>
          </a:p>
          <a:p>
            <a:pPr marL="767050" lvl="1" indent="-383525" algn="l">
              <a:lnSpc>
                <a:spcPts val="4973"/>
              </a:lnSpc>
              <a:buAutoNum type="arabicPeriod"/>
            </a:pPr>
            <a:r>
              <a:rPr lang="en-US" sz="3552" b="1" dirty="0">
                <a:solidFill>
                  <a:srgbClr val="000000"/>
                </a:solidFill>
                <a:latin typeface="Arimo Bold"/>
                <a:ea typeface="Arimo Bold"/>
                <a:cs typeface="Arimo Bold"/>
                <a:sym typeface="Arimo Bold"/>
              </a:rPr>
              <a:t> Actual grants and lump sum grants </a:t>
            </a:r>
            <a:r>
              <a:rPr lang="uk-UA" sz="3552" b="1" dirty="0">
                <a:solidFill>
                  <a:srgbClr val="000000"/>
                </a:solidFill>
                <a:latin typeface="Arimo Bold"/>
                <a:ea typeface="Arimo Bold"/>
                <a:cs typeface="Arimo Bold"/>
                <a:sym typeface="Arimo Bold"/>
              </a:rPr>
              <a:t> </a:t>
            </a:r>
            <a:endParaRPr lang="en-US" sz="3552" b="1" dirty="0">
              <a:solidFill>
                <a:srgbClr val="000000"/>
              </a:solidFill>
              <a:latin typeface="Arimo Bold"/>
              <a:ea typeface="Arimo Bold"/>
              <a:cs typeface="Arimo Bold"/>
              <a:sym typeface="Arimo Bold"/>
            </a:endParaRPr>
          </a:p>
          <a:p>
            <a:pPr marL="767050" lvl="1" indent="-383525" algn="l">
              <a:lnSpc>
                <a:spcPts val="4973"/>
              </a:lnSpc>
              <a:buAutoNum type="arabicPeriod"/>
            </a:pPr>
            <a:r>
              <a:rPr lang="uk-UA" sz="3552" b="1" dirty="0">
                <a:solidFill>
                  <a:srgbClr val="000000"/>
                </a:solidFill>
                <a:latin typeface="Arimo Bold"/>
                <a:ea typeface="Arimo Bold"/>
                <a:cs typeface="Arimo Bold"/>
                <a:sym typeface="Arimo Bold"/>
              </a:rPr>
              <a:t> </a:t>
            </a:r>
            <a:r>
              <a:rPr lang="en-US" sz="3552" b="1" dirty="0" err="1">
                <a:solidFill>
                  <a:srgbClr val="000000"/>
                </a:solidFill>
                <a:latin typeface="Arimo Bold"/>
                <a:ea typeface="Arimo Bold"/>
                <a:cs typeface="Arimo Bold"/>
                <a:sym typeface="Arimo Bold"/>
              </a:rPr>
              <a:t>Компоненти</a:t>
            </a:r>
            <a:r>
              <a:rPr lang="en-US" sz="3552" b="1" dirty="0">
                <a:solidFill>
                  <a:srgbClr val="000000"/>
                </a:solidFill>
                <a:latin typeface="Arimo Bold"/>
                <a:ea typeface="Arimo Bold"/>
                <a:cs typeface="Arimo Bold"/>
                <a:sym typeface="Arimo Bold"/>
              </a:rPr>
              <a:t> </a:t>
            </a:r>
            <a:r>
              <a:rPr lang="en-US" sz="3552" b="1" dirty="0" err="1">
                <a:solidFill>
                  <a:srgbClr val="000000"/>
                </a:solidFill>
                <a:latin typeface="Arimo Bold"/>
                <a:ea typeface="Arimo Bold"/>
                <a:cs typeface="Arimo Bold"/>
                <a:sym typeface="Arimo Bold"/>
              </a:rPr>
              <a:t>бюджету</a:t>
            </a:r>
            <a:r>
              <a:rPr lang="en-US" sz="3552" b="1" dirty="0">
                <a:solidFill>
                  <a:srgbClr val="000000"/>
                </a:solidFill>
                <a:latin typeface="Arimo Bold"/>
                <a:ea typeface="Arimo Bold"/>
                <a:cs typeface="Arimo Bold"/>
                <a:sym typeface="Arimo Bold"/>
              </a:rPr>
              <a:t> в </a:t>
            </a:r>
            <a:r>
              <a:rPr lang="en-US" sz="3552" b="1" dirty="0" err="1">
                <a:solidFill>
                  <a:srgbClr val="000000"/>
                </a:solidFill>
                <a:latin typeface="Arimo Bold"/>
                <a:ea typeface="Arimo Bold"/>
                <a:cs typeface="Arimo Bold"/>
                <a:sym typeface="Arimo Bold"/>
              </a:rPr>
              <a:t>рамках</a:t>
            </a:r>
            <a:r>
              <a:rPr lang="en-US" sz="3552" b="1" dirty="0">
                <a:solidFill>
                  <a:srgbClr val="000000"/>
                </a:solidFill>
                <a:latin typeface="Arimo Bold"/>
                <a:ea typeface="Arimo Bold"/>
                <a:cs typeface="Arimo Bold"/>
                <a:sym typeface="Arimo Bold"/>
              </a:rPr>
              <a:t> Part B</a:t>
            </a:r>
          </a:p>
          <a:p>
            <a:pPr marL="767050" lvl="1" indent="-383525" algn="l">
              <a:lnSpc>
                <a:spcPts val="4973"/>
              </a:lnSpc>
              <a:buAutoNum type="arabicPeriod"/>
            </a:pPr>
            <a:r>
              <a:rPr lang="uk-UA" sz="3552" b="1" dirty="0">
                <a:solidFill>
                  <a:srgbClr val="000000"/>
                </a:solidFill>
                <a:latin typeface="Arimo Bold"/>
                <a:ea typeface="Arimo Bold"/>
                <a:cs typeface="Arimo Bold"/>
                <a:sym typeface="Arimo Bold"/>
              </a:rPr>
              <a:t> </a:t>
            </a:r>
            <a:r>
              <a:rPr lang="en-US" sz="3552" b="1" dirty="0" err="1">
                <a:solidFill>
                  <a:srgbClr val="000000"/>
                </a:solidFill>
                <a:latin typeface="Arimo Bold"/>
                <a:ea typeface="Arimo Bold"/>
                <a:cs typeface="Arimo Bold"/>
                <a:sym typeface="Arimo Bold"/>
              </a:rPr>
              <a:t>Компоненти</a:t>
            </a:r>
            <a:r>
              <a:rPr lang="en-US" sz="3552" b="1" dirty="0">
                <a:solidFill>
                  <a:srgbClr val="000000"/>
                </a:solidFill>
                <a:latin typeface="Arimo Bold"/>
                <a:ea typeface="Arimo Bold"/>
                <a:cs typeface="Arimo Bold"/>
                <a:sym typeface="Arimo Bold"/>
              </a:rPr>
              <a:t> </a:t>
            </a:r>
            <a:r>
              <a:rPr lang="en-US" sz="3552" b="1" dirty="0" err="1">
                <a:solidFill>
                  <a:srgbClr val="000000"/>
                </a:solidFill>
                <a:latin typeface="Arimo Bold"/>
                <a:ea typeface="Arimo Bold"/>
                <a:cs typeface="Arimo Bold"/>
                <a:sym typeface="Arimo Bold"/>
              </a:rPr>
              <a:t>бюджету</a:t>
            </a:r>
            <a:r>
              <a:rPr lang="en-US" sz="3552" b="1" dirty="0">
                <a:solidFill>
                  <a:srgbClr val="000000"/>
                </a:solidFill>
                <a:latin typeface="Arimo Bold"/>
                <a:ea typeface="Arimo Bold"/>
                <a:cs typeface="Arimo Bold"/>
                <a:sym typeface="Arimo Bold"/>
              </a:rPr>
              <a:t> в </a:t>
            </a:r>
            <a:r>
              <a:rPr lang="en-US" sz="3552" b="1" dirty="0" err="1">
                <a:solidFill>
                  <a:srgbClr val="000000"/>
                </a:solidFill>
                <a:latin typeface="Arimo Bold"/>
                <a:ea typeface="Arimo Bold"/>
                <a:cs typeface="Arimo Bold"/>
                <a:sym typeface="Arimo Bold"/>
              </a:rPr>
              <a:t>рамках</a:t>
            </a:r>
            <a:r>
              <a:rPr lang="en-US" sz="3552" b="1" dirty="0">
                <a:solidFill>
                  <a:srgbClr val="000000"/>
                </a:solidFill>
                <a:latin typeface="Arimo Bold"/>
                <a:ea typeface="Arimo Bold"/>
                <a:cs typeface="Arimo Bold"/>
                <a:sym typeface="Arimo Bold"/>
              </a:rPr>
              <a:t> Part A</a:t>
            </a:r>
          </a:p>
          <a:p>
            <a:pPr marL="767050" lvl="1" indent="-383525" algn="l">
              <a:lnSpc>
                <a:spcPts val="4973"/>
              </a:lnSpc>
              <a:buAutoNum type="arabicPeriod"/>
            </a:pPr>
            <a:r>
              <a:rPr lang="uk-UA" sz="3552" b="1" dirty="0">
                <a:solidFill>
                  <a:srgbClr val="000000"/>
                </a:solidFill>
                <a:latin typeface="Arimo Bold"/>
                <a:ea typeface="Arimo Bold"/>
                <a:cs typeface="Arimo Bold"/>
                <a:sym typeface="Arimo Bold"/>
              </a:rPr>
              <a:t> </a:t>
            </a:r>
            <a:r>
              <a:rPr lang="en-US" sz="3552" b="1" dirty="0">
                <a:solidFill>
                  <a:srgbClr val="000000"/>
                </a:solidFill>
                <a:latin typeface="Arimo Bold"/>
                <a:ea typeface="Arimo Bold"/>
                <a:cs typeface="Arimo Bold"/>
                <a:sym typeface="Arimo Bold"/>
              </a:rPr>
              <a:t>Indirect costs (</a:t>
            </a:r>
            <a:r>
              <a:rPr lang="en-US" sz="3552" b="1" dirty="0" err="1">
                <a:solidFill>
                  <a:srgbClr val="000000"/>
                </a:solidFill>
                <a:latin typeface="Arimo Bold"/>
                <a:ea typeface="Arimo Bold"/>
                <a:cs typeface="Arimo Bold"/>
                <a:sym typeface="Arimo Bold"/>
              </a:rPr>
              <a:t>непрямі</a:t>
            </a:r>
            <a:r>
              <a:rPr lang="en-US" sz="3552" b="1" dirty="0">
                <a:solidFill>
                  <a:srgbClr val="000000"/>
                </a:solidFill>
                <a:latin typeface="Arimo Bold"/>
                <a:ea typeface="Arimo Bold"/>
                <a:cs typeface="Arimo Bold"/>
                <a:sym typeface="Arimo Bold"/>
              </a:rPr>
              <a:t> </a:t>
            </a:r>
            <a:r>
              <a:rPr lang="en-US" sz="3552" b="1" dirty="0" err="1">
                <a:solidFill>
                  <a:srgbClr val="000000"/>
                </a:solidFill>
                <a:latin typeface="Arimo Bold"/>
                <a:ea typeface="Arimo Bold"/>
                <a:cs typeface="Arimo Bold"/>
                <a:sym typeface="Arimo Bold"/>
              </a:rPr>
              <a:t>витрати</a:t>
            </a:r>
            <a:r>
              <a:rPr lang="en-US" sz="3552" b="1" dirty="0">
                <a:solidFill>
                  <a:srgbClr val="000000"/>
                </a:solidFill>
                <a:latin typeface="Arimo Bold"/>
                <a:ea typeface="Arimo Bold"/>
                <a:cs typeface="Arimo Bold"/>
                <a:sym typeface="Arimo Bold"/>
              </a:rPr>
              <a:t>)</a:t>
            </a:r>
          </a:p>
        </p:txBody>
      </p:sp>
      <p:pic>
        <p:nvPicPr>
          <p:cNvPr id="3" name="Рисунок 2" descr="Зображення, що містить текст, знімок екрана, Шрифт, дизайн&#10;&#10;Вміст на основі ШІ може бути неправильним.">
            <a:extLst>
              <a:ext uri="{FF2B5EF4-FFF2-40B4-BE49-F238E27FC236}">
                <a16:creationId xmlns:a16="http://schemas.microsoft.com/office/drawing/2014/main" id="{4760D195-A786-DEDA-B90F-3F827AAB04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439969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502C2-CD06-02AB-AB8B-830F728DC2F4}"/>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4FC821C-421F-6C4E-F0F3-62C0F381C562}"/>
              </a:ext>
            </a:extLst>
          </p:cNvPr>
          <p:cNvSpPr txBox="1"/>
          <p:nvPr/>
        </p:nvSpPr>
        <p:spPr>
          <a:xfrm>
            <a:off x="3200400" y="495301"/>
            <a:ext cx="6705600" cy="369332"/>
          </a:xfrm>
          <a:prstGeom prst="rect">
            <a:avLst/>
          </a:prstGeom>
          <a:noFill/>
        </p:spPr>
        <p:txBody>
          <a:bodyPr wrap="square" rtlCol="0">
            <a:spAutoFit/>
          </a:bodyPr>
          <a:lstStyle/>
          <a:p>
            <a:endParaRPr lang="uk-UA" b="1" dirty="0">
              <a:latin typeface="Arimo" panose="020B0604020202020204" charset="0"/>
              <a:ea typeface="Arimo" panose="020B0604020202020204" charset="0"/>
              <a:cs typeface="Arimo" panose="020B0604020202020204" charset="0"/>
            </a:endParaRPr>
          </a:p>
        </p:txBody>
      </p:sp>
      <p:sp>
        <p:nvSpPr>
          <p:cNvPr id="7" name="Заголовок 6">
            <a:extLst>
              <a:ext uri="{FF2B5EF4-FFF2-40B4-BE49-F238E27FC236}">
                <a16:creationId xmlns:a16="http://schemas.microsoft.com/office/drawing/2014/main" id="{72E4FE77-5F7D-1CC8-A458-383399FB2642}"/>
              </a:ext>
            </a:extLst>
          </p:cNvPr>
          <p:cNvSpPr>
            <a:spLocks noGrp="1"/>
          </p:cNvSpPr>
          <p:nvPr>
            <p:ph type="ctrTitle"/>
          </p:nvPr>
        </p:nvSpPr>
        <p:spPr>
          <a:xfrm>
            <a:off x="3962400" y="391300"/>
            <a:ext cx="10668000" cy="577334"/>
          </a:xfrm>
        </p:spPr>
        <p:txBody>
          <a:bodyPr>
            <a:normAutofit fontScale="90000"/>
          </a:bodyPr>
          <a:lstStyle/>
          <a:p>
            <a:r>
              <a:rPr lang="uk-UA" sz="4400" b="1" dirty="0">
                <a:latin typeface="Arimo" panose="020B0604020202020204" charset="0"/>
                <a:ea typeface="Arimo" panose="020B0604020202020204" charset="0"/>
                <a:cs typeface="Arimo" panose="020B0604020202020204" charset="0"/>
              </a:rPr>
              <a:t>Компоненти бюджету в</a:t>
            </a:r>
            <a:r>
              <a:rPr lang="ru-UA" sz="4400" b="1" dirty="0">
                <a:latin typeface="Arimo" panose="020B0604020202020204" charset="0"/>
                <a:ea typeface="Arimo" panose="020B0604020202020204" charset="0"/>
                <a:cs typeface="Arimo" panose="020B0604020202020204" charset="0"/>
              </a:rPr>
              <a:t> рамках </a:t>
            </a:r>
            <a:r>
              <a:rPr lang="uk-UA" sz="4400" b="1" dirty="0">
                <a:latin typeface="Arimo" panose="020B0604020202020204" charset="0"/>
                <a:ea typeface="Arimo" panose="020B0604020202020204" charset="0"/>
                <a:cs typeface="Arimo" panose="020B0604020202020204" charset="0"/>
              </a:rPr>
              <a:t> </a:t>
            </a:r>
            <a:r>
              <a:rPr lang="en-US" sz="4400" b="1" dirty="0">
                <a:latin typeface="Arimo" panose="020B0604020202020204" charset="0"/>
                <a:ea typeface="Arimo" panose="020B0604020202020204" charset="0"/>
                <a:cs typeface="Arimo" panose="020B0604020202020204" charset="0"/>
              </a:rPr>
              <a:t>Part</a:t>
            </a:r>
            <a:r>
              <a:rPr lang="ru-UA" sz="4400" b="1" dirty="0">
                <a:latin typeface="Arimo" panose="020B0604020202020204" charset="0"/>
                <a:ea typeface="Arimo" panose="020B0604020202020204" charset="0"/>
                <a:cs typeface="Arimo" panose="020B0604020202020204" charset="0"/>
              </a:rPr>
              <a:t> В</a:t>
            </a:r>
            <a:r>
              <a:rPr lang="en-US" sz="4400" b="1" dirty="0">
                <a:latin typeface="Arimo" panose="020B0604020202020204" charset="0"/>
                <a:ea typeface="Arimo" panose="020B0604020202020204" charset="0"/>
                <a:cs typeface="Arimo" panose="020B0604020202020204" charset="0"/>
              </a:rPr>
              <a:t> </a:t>
            </a:r>
            <a:endParaRPr lang="uk-UA" dirty="0"/>
          </a:p>
        </p:txBody>
      </p:sp>
      <p:sp>
        <p:nvSpPr>
          <p:cNvPr id="8" name="Подзаголовок 7">
            <a:extLst>
              <a:ext uri="{FF2B5EF4-FFF2-40B4-BE49-F238E27FC236}">
                <a16:creationId xmlns:a16="http://schemas.microsoft.com/office/drawing/2014/main" id="{081BBCCC-4E81-85CE-1CF7-2347F7CF237C}"/>
              </a:ext>
            </a:extLst>
          </p:cNvPr>
          <p:cNvSpPr>
            <a:spLocks noGrp="1"/>
          </p:cNvSpPr>
          <p:nvPr>
            <p:ph type="subTitle" idx="1"/>
          </p:nvPr>
        </p:nvSpPr>
        <p:spPr>
          <a:xfrm>
            <a:off x="1371600" y="1257301"/>
            <a:ext cx="10134600" cy="6629399"/>
          </a:xfrm>
        </p:spPr>
        <p:txBody>
          <a:bodyPr>
            <a:normAutofit/>
          </a:bodyPr>
          <a:lstStyle/>
          <a:p>
            <a:pPr algn="just"/>
            <a:endParaRPr lang="uk-UA" altLang="uk-UA" sz="2900" dirty="0">
              <a:solidFill>
                <a:schemeClr val="tx1"/>
              </a:solidFill>
              <a:latin typeface="Arimo" panose="020B0604020202020204" charset="0"/>
              <a:ea typeface="Arimo" panose="020B0604020202020204" charset="0"/>
              <a:cs typeface="Arimo" panose="020B0604020202020204" charset="0"/>
            </a:endParaRPr>
          </a:p>
          <a:p>
            <a:pPr algn="just"/>
            <a:endParaRPr lang="en-US" sz="2000" dirty="0">
              <a:solidFill>
                <a:schemeClr val="tx1"/>
              </a:solidFill>
              <a:latin typeface="Arimo" panose="020B0604020202020204" charset="0"/>
              <a:ea typeface="Arimo" panose="020B0604020202020204" charset="0"/>
              <a:cs typeface="Arimo" panose="020B0604020202020204" charset="0"/>
            </a:endParaRPr>
          </a:p>
          <a:p>
            <a:pPr algn="just"/>
            <a:endParaRPr lang="uk-UA" sz="2000" dirty="0">
              <a:solidFill>
                <a:schemeClr val="tx1"/>
              </a:solidFill>
              <a:latin typeface="Arimo" panose="020B0604020202020204" charset="0"/>
              <a:ea typeface="Arimo" panose="020B0604020202020204" charset="0"/>
              <a:cs typeface="Arimo" panose="020B0604020202020204" charset="0"/>
            </a:endParaRPr>
          </a:p>
        </p:txBody>
      </p:sp>
      <p:sp>
        <p:nvSpPr>
          <p:cNvPr id="4" name="Rectangle 5">
            <a:extLst>
              <a:ext uri="{FF2B5EF4-FFF2-40B4-BE49-F238E27FC236}">
                <a16:creationId xmlns:a16="http://schemas.microsoft.com/office/drawing/2014/main" id="{EF4C828C-4BB4-8441-0DDE-8FB6D5B2522E}"/>
              </a:ext>
            </a:extLst>
          </p:cNvPr>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935" tIns="45720" rIns="77763" bIns="45720" numCol="1" anchor="ctr" anchorCtr="0" compatLnSpc="1">
            <a:prstTxWarp prst="textNoShape">
              <a:avLst/>
            </a:prstTxWarp>
            <a:spAutoFit/>
          </a:bodyPr>
          <a:lstStyle/>
          <a:p>
            <a:endParaRPr lang="uk-UA"/>
          </a:p>
        </p:txBody>
      </p:sp>
      <p:pic>
        <p:nvPicPr>
          <p:cNvPr id="3076" name="Image 8">
            <a:extLst>
              <a:ext uri="{FF2B5EF4-FFF2-40B4-BE49-F238E27FC236}">
                <a16:creationId xmlns:a16="http://schemas.microsoft.com/office/drawing/2014/main" id="{D977B36B-BBA5-0420-FCC4-1C2846A43FE7}"/>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0" y="1960530"/>
            <a:ext cx="4267200" cy="6248400"/>
          </a:xfrm>
          <a:prstGeom prst="rect">
            <a:avLst/>
          </a:prstGeom>
          <a:noFill/>
          <a:extLst>
            <a:ext uri="{909E8E84-426E-40DD-AFC4-6F175D3DCCD1}">
              <a14:hiddenFill xmlns:a14="http://schemas.microsoft.com/office/drawing/2010/main">
                <a:solidFill>
                  <a:srgbClr val="FFFFFF"/>
                </a:solidFill>
              </a14:hiddenFill>
            </a:ext>
          </a:extLst>
        </p:spPr>
      </p:pic>
      <p:sp>
        <p:nvSpPr>
          <p:cNvPr id="9" name="Подзаголовок 7">
            <a:extLst>
              <a:ext uri="{FF2B5EF4-FFF2-40B4-BE49-F238E27FC236}">
                <a16:creationId xmlns:a16="http://schemas.microsoft.com/office/drawing/2014/main" id="{3FECA8A5-988A-6ADA-F418-C23CFA5D1E0F}"/>
              </a:ext>
            </a:extLst>
          </p:cNvPr>
          <p:cNvSpPr txBox="1">
            <a:spLocks/>
          </p:cNvSpPr>
          <p:nvPr/>
        </p:nvSpPr>
        <p:spPr>
          <a:xfrm>
            <a:off x="533400" y="1259115"/>
            <a:ext cx="11582400" cy="7651231"/>
          </a:xfrm>
          <a:prstGeom prst="rect">
            <a:avLst/>
          </a:prstGeom>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120000"/>
              </a:lnSpc>
            </a:pPr>
            <a:r>
              <a:rPr lang="ru-RU" altLang="uk-UA" sz="8000" b="1" dirty="0" err="1">
                <a:solidFill>
                  <a:schemeClr val="tx1"/>
                </a:solidFill>
                <a:latin typeface="Arimo" panose="020B0604020202020204" charset="0"/>
                <a:ea typeface="Arimo" panose="020B0604020202020204" charset="0"/>
                <a:cs typeface="Arimo" panose="020B0604020202020204" charset="0"/>
              </a:rPr>
              <a:t>Витрати</a:t>
            </a:r>
            <a:r>
              <a:rPr lang="ru-RU" altLang="uk-UA" sz="8000" b="1" dirty="0">
                <a:solidFill>
                  <a:schemeClr val="tx1"/>
                </a:solidFill>
                <a:latin typeface="Arimo" panose="020B0604020202020204" charset="0"/>
                <a:ea typeface="Arimo" panose="020B0604020202020204" charset="0"/>
                <a:cs typeface="Arimo" panose="020B0604020202020204" charset="0"/>
              </a:rPr>
              <a:t> на </a:t>
            </a:r>
            <a:r>
              <a:rPr lang="ru-RU" altLang="uk-UA" sz="8000" b="1" dirty="0" err="1">
                <a:solidFill>
                  <a:schemeClr val="tx1"/>
                </a:solidFill>
                <a:latin typeface="Arimo" panose="020B0604020202020204" charset="0"/>
                <a:ea typeface="Arimo" panose="020B0604020202020204" charset="0"/>
                <a:cs typeface="Arimo" panose="020B0604020202020204" charset="0"/>
              </a:rPr>
              <a:t>проживання</a:t>
            </a:r>
            <a:endParaRPr lang="ru-RU" altLang="uk-UA" sz="8000" b="1" dirty="0">
              <a:solidFill>
                <a:schemeClr val="tx1"/>
              </a:solidFill>
              <a:latin typeface="Arimo" panose="020B0604020202020204" charset="0"/>
              <a:ea typeface="Arimo" panose="020B0604020202020204" charset="0"/>
              <a:cs typeface="Arimo" panose="020B0604020202020204" charset="0"/>
            </a:endParaRPr>
          </a:p>
          <a:p>
            <a:pPr algn="just">
              <a:lnSpc>
                <a:spcPct val="120000"/>
              </a:lnSpc>
            </a:pPr>
            <a:endParaRPr lang="ru-RU" altLang="uk-UA" sz="8000" dirty="0">
              <a:solidFill>
                <a:schemeClr val="tx1"/>
              </a:solidFill>
              <a:latin typeface="Arimo" panose="020B0604020202020204" charset="0"/>
              <a:ea typeface="Arimo" panose="020B0604020202020204" charset="0"/>
              <a:cs typeface="Arimo" panose="020B0604020202020204" charset="0"/>
            </a:endParaRPr>
          </a:p>
          <a:p>
            <a:pPr algn="just">
              <a:lnSpc>
                <a:spcPct val="120000"/>
              </a:lnSpc>
            </a:pPr>
            <a:r>
              <a:rPr lang="ru-RU" altLang="uk-UA" sz="8000" b="1" i="1" dirty="0">
                <a:solidFill>
                  <a:schemeClr val="tx1"/>
                </a:solidFill>
                <a:latin typeface="Arimo" panose="020B0604020202020204" charset="0"/>
                <a:ea typeface="Arimo" panose="020B0604020202020204" charset="0"/>
                <a:cs typeface="Arimo" panose="020B0604020202020204" charset="0"/>
              </a:rPr>
              <a:t>Формула для </a:t>
            </a:r>
            <a:r>
              <a:rPr lang="ru-RU" altLang="uk-UA" sz="8000" b="1" i="1" dirty="0" err="1">
                <a:solidFill>
                  <a:schemeClr val="tx1"/>
                </a:solidFill>
                <a:latin typeface="Arimo" panose="020B0604020202020204" charset="0"/>
                <a:ea typeface="Arimo" panose="020B0604020202020204" charset="0"/>
                <a:cs typeface="Arimo" panose="020B0604020202020204" charset="0"/>
              </a:rPr>
              <a:t>розрахунку</a:t>
            </a:r>
            <a:r>
              <a:rPr lang="ru-RU" altLang="uk-UA" sz="8000" b="1" i="1" dirty="0">
                <a:solidFill>
                  <a:schemeClr val="tx1"/>
                </a:solidFill>
                <a:latin typeface="Arimo" panose="020B0604020202020204" charset="0"/>
                <a:ea typeface="Arimo" panose="020B0604020202020204" charset="0"/>
                <a:cs typeface="Arimo" panose="020B0604020202020204" charset="0"/>
              </a:rPr>
              <a:t> </a:t>
            </a:r>
            <a:r>
              <a:rPr lang="ru-RU" altLang="uk-UA" sz="8000" b="1" i="1" dirty="0" err="1">
                <a:solidFill>
                  <a:schemeClr val="tx1"/>
                </a:solidFill>
                <a:latin typeface="Arimo" panose="020B0604020202020204" charset="0"/>
                <a:ea typeface="Arimo" panose="020B0604020202020204" charset="0"/>
                <a:cs typeface="Arimo" panose="020B0604020202020204" charset="0"/>
              </a:rPr>
              <a:t>вартості</a:t>
            </a:r>
            <a:r>
              <a:rPr lang="ru-RU" altLang="uk-UA" sz="8000" b="1" i="1" dirty="0">
                <a:solidFill>
                  <a:schemeClr val="tx1"/>
                </a:solidFill>
                <a:latin typeface="Arimo" panose="020B0604020202020204" charset="0"/>
                <a:ea typeface="Arimo" panose="020B0604020202020204" charset="0"/>
                <a:cs typeface="Arimo" panose="020B0604020202020204" charset="0"/>
              </a:rPr>
              <a:t> </a:t>
            </a:r>
            <a:r>
              <a:rPr lang="ru-RU" altLang="uk-UA" sz="8000" b="1" i="1" dirty="0" err="1">
                <a:solidFill>
                  <a:schemeClr val="tx1"/>
                </a:solidFill>
                <a:latin typeface="Arimo" panose="020B0604020202020204" charset="0"/>
                <a:ea typeface="Arimo" panose="020B0604020202020204" charset="0"/>
                <a:cs typeface="Arimo" panose="020B0604020202020204" charset="0"/>
              </a:rPr>
              <a:t>проживання</a:t>
            </a:r>
            <a:r>
              <a:rPr lang="en-US" altLang="uk-UA" sz="8000" b="1" i="1" dirty="0">
                <a:solidFill>
                  <a:schemeClr val="tx1"/>
                </a:solidFill>
                <a:latin typeface="Arimo" panose="020B0604020202020204" charset="0"/>
                <a:ea typeface="Arimo" panose="020B0604020202020204" charset="0"/>
                <a:cs typeface="Arimo" panose="020B0604020202020204" charset="0"/>
              </a:rPr>
              <a:t>=</a:t>
            </a:r>
            <a:r>
              <a:rPr lang="ru-RU" altLang="uk-UA" sz="8000" b="1" i="1" dirty="0">
                <a:solidFill>
                  <a:schemeClr val="tx1"/>
                </a:solidFill>
                <a:latin typeface="Arimo" panose="020B0604020202020204" charset="0"/>
                <a:ea typeface="Arimo" panose="020B0604020202020204" charset="0"/>
                <a:cs typeface="Arimo" panose="020B0604020202020204" charset="0"/>
              </a:rPr>
              <a:t>{сума за </a:t>
            </a:r>
            <a:r>
              <a:rPr lang="ru-RU" altLang="uk-UA" sz="8000" b="1" i="1" dirty="0" err="1">
                <a:solidFill>
                  <a:schemeClr val="tx1"/>
                </a:solidFill>
                <a:latin typeface="Arimo" panose="020B0604020202020204" charset="0"/>
                <a:ea typeface="Arimo" panose="020B0604020202020204" charset="0"/>
                <a:cs typeface="Arimo" panose="020B0604020202020204" charset="0"/>
              </a:rPr>
              <a:t>одиницю</a:t>
            </a:r>
            <a:r>
              <a:rPr lang="ru-RU" altLang="uk-UA" sz="8000" b="1" i="1" dirty="0">
                <a:solidFill>
                  <a:schemeClr val="tx1"/>
                </a:solidFill>
                <a:latin typeface="Arimo" panose="020B0604020202020204" charset="0"/>
                <a:ea typeface="Arimo" panose="020B0604020202020204" charset="0"/>
                <a:cs typeface="Arimo" panose="020B0604020202020204" charset="0"/>
              </a:rPr>
              <a:t> [</a:t>
            </a:r>
            <a:r>
              <a:rPr lang="ru-RU" altLang="uk-UA" sz="8000" b="1" i="1" dirty="0" err="1">
                <a:solidFill>
                  <a:schemeClr val="tx1"/>
                </a:solidFill>
                <a:latin typeface="Arimo" panose="020B0604020202020204" charset="0"/>
                <a:ea typeface="Arimo" panose="020B0604020202020204" charset="0"/>
                <a:cs typeface="Arimo" panose="020B0604020202020204" charset="0"/>
              </a:rPr>
              <a:t>залежно</a:t>
            </a:r>
            <a:r>
              <a:rPr lang="ru-RU" altLang="uk-UA" sz="8000" b="1" i="1" dirty="0">
                <a:solidFill>
                  <a:schemeClr val="tx1"/>
                </a:solidFill>
                <a:latin typeface="Arimo" panose="020B0604020202020204" charset="0"/>
                <a:ea typeface="Arimo" panose="020B0604020202020204" charset="0"/>
                <a:cs typeface="Arimo" panose="020B0604020202020204" charset="0"/>
              </a:rPr>
              <a:t> </a:t>
            </a:r>
            <a:r>
              <a:rPr lang="ru-RU" altLang="uk-UA" sz="8000" b="1" i="1" dirty="0" err="1">
                <a:solidFill>
                  <a:schemeClr val="tx1"/>
                </a:solidFill>
                <a:latin typeface="Arimo" panose="020B0604020202020204" charset="0"/>
                <a:ea typeface="Arimo" panose="020B0604020202020204" charset="0"/>
                <a:cs typeface="Arimo" panose="020B0604020202020204" charset="0"/>
              </a:rPr>
              <a:t>від</a:t>
            </a:r>
            <a:r>
              <a:rPr lang="ru-RU" altLang="uk-UA" sz="8000" b="1" i="1" dirty="0">
                <a:solidFill>
                  <a:schemeClr val="tx1"/>
                </a:solidFill>
                <a:latin typeface="Arimo" panose="020B0604020202020204" charset="0"/>
                <a:ea typeface="Arimo" panose="020B0604020202020204" charset="0"/>
                <a:cs typeface="Arimo" panose="020B0604020202020204" charset="0"/>
              </a:rPr>
              <a:t> </a:t>
            </a:r>
            <a:r>
              <a:rPr lang="ru-RU" altLang="uk-UA" sz="8000" b="1" i="1" dirty="0" err="1">
                <a:solidFill>
                  <a:schemeClr val="tx1"/>
                </a:solidFill>
                <a:latin typeface="Arimo" panose="020B0604020202020204" charset="0"/>
                <a:ea typeface="Arimo" panose="020B0604020202020204" charset="0"/>
                <a:cs typeface="Arimo" panose="020B0604020202020204" charset="0"/>
              </a:rPr>
              <a:t>країни</a:t>
            </a:r>
            <a:r>
              <a:rPr lang="ru-RU" altLang="uk-UA" sz="8000" b="1" i="1" dirty="0">
                <a:solidFill>
                  <a:schemeClr val="tx1"/>
                </a:solidFill>
                <a:latin typeface="Arimo" panose="020B0604020202020204" charset="0"/>
                <a:ea typeface="Arimo" panose="020B0604020202020204" charset="0"/>
                <a:cs typeface="Arimo" panose="020B0604020202020204" charset="0"/>
              </a:rPr>
              <a:t>]} помножена на {</a:t>
            </a:r>
            <a:r>
              <a:rPr lang="ru-RU" altLang="uk-UA" sz="8000" b="1" i="1" dirty="0" err="1">
                <a:solidFill>
                  <a:schemeClr val="tx1"/>
                </a:solidFill>
                <a:latin typeface="Arimo" panose="020B0604020202020204" charset="0"/>
                <a:ea typeface="Arimo" panose="020B0604020202020204" charset="0"/>
                <a:cs typeface="Arimo" panose="020B0604020202020204" charset="0"/>
              </a:rPr>
              <a:t>кількість</a:t>
            </a:r>
            <a:r>
              <a:rPr lang="ru-RU" altLang="uk-UA" sz="8000" b="1" i="1" dirty="0">
                <a:solidFill>
                  <a:schemeClr val="tx1"/>
                </a:solidFill>
                <a:latin typeface="Arimo" panose="020B0604020202020204" charset="0"/>
                <a:ea typeface="Arimo" panose="020B0604020202020204" charset="0"/>
                <a:cs typeface="Arimo" panose="020B0604020202020204" charset="0"/>
              </a:rPr>
              <a:t> ночей, </a:t>
            </a:r>
            <a:r>
              <a:rPr lang="ru-RU" altLang="uk-UA" sz="8000" b="1" i="1" dirty="0" err="1">
                <a:solidFill>
                  <a:schemeClr val="tx1"/>
                </a:solidFill>
                <a:latin typeface="Arimo" panose="020B0604020202020204" charset="0"/>
                <a:ea typeface="Arimo" panose="020B0604020202020204" charset="0"/>
                <a:cs typeface="Arimo" panose="020B0604020202020204" charset="0"/>
              </a:rPr>
              <a:t>проведених</a:t>
            </a:r>
            <a:r>
              <a:rPr lang="ru-RU" altLang="uk-UA" sz="8000" b="1" i="1" dirty="0">
                <a:solidFill>
                  <a:schemeClr val="tx1"/>
                </a:solidFill>
                <a:latin typeface="Arimo" panose="020B0604020202020204" charset="0"/>
                <a:ea typeface="Arimo" panose="020B0604020202020204" charset="0"/>
                <a:cs typeface="Arimo" panose="020B0604020202020204" charset="0"/>
              </a:rPr>
              <a:t> у </a:t>
            </a:r>
            <a:r>
              <a:rPr lang="ru-RU" altLang="uk-UA" sz="8000" b="1" i="1" dirty="0" err="1">
                <a:solidFill>
                  <a:schemeClr val="tx1"/>
                </a:solidFill>
                <a:latin typeface="Arimo" panose="020B0604020202020204" charset="0"/>
                <a:ea typeface="Arimo" panose="020B0604020202020204" charset="0"/>
                <a:cs typeface="Arimo" panose="020B0604020202020204" charset="0"/>
              </a:rPr>
              <a:t>подорожі</a:t>
            </a:r>
            <a:r>
              <a:rPr lang="ru-RU" altLang="uk-UA" sz="8000" b="1" i="1" dirty="0">
                <a:solidFill>
                  <a:schemeClr val="tx1"/>
                </a:solidFill>
                <a:latin typeface="Arimo" panose="020B0604020202020204" charset="0"/>
                <a:ea typeface="Arimo" panose="020B0604020202020204" charset="0"/>
                <a:cs typeface="Arimo" panose="020B0604020202020204" charset="0"/>
              </a:rPr>
              <a:t>}</a:t>
            </a:r>
          </a:p>
          <a:p>
            <a:pPr algn="just">
              <a:lnSpc>
                <a:spcPct val="120000"/>
              </a:lnSpc>
            </a:pPr>
            <a:endParaRPr lang="ru-RU" altLang="uk-UA" sz="8000" dirty="0">
              <a:solidFill>
                <a:schemeClr val="tx1"/>
              </a:solidFill>
              <a:latin typeface="Arimo" panose="020B0604020202020204" charset="0"/>
              <a:ea typeface="Arimo" panose="020B0604020202020204" charset="0"/>
              <a:cs typeface="Arimo" panose="020B0604020202020204" charset="0"/>
            </a:endParaRPr>
          </a:p>
          <a:p>
            <a:pPr algn="just">
              <a:lnSpc>
                <a:spcPct val="120000"/>
              </a:lnSpc>
            </a:pPr>
            <a:r>
              <a:rPr lang="ru-RU" altLang="uk-UA" sz="8000" dirty="0">
                <a:solidFill>
                  <a:schemeClr val="tx1"/>
                </a:solidFill>
                <a:latin typeface="Arimo" panose="020B0604020202020204" charset="0"/>
                <a:ea typeface="Arimo" panose="020B0604020202020204" charset="0"/>
                <a:cs typeface="Arimo" panose="020B0604020202020204" charset="0"/>
              </a:rPr>
              <a:t>Для </a:t>
            </a:r>
            <a:r>
              <a:rPr lang="ru-RU" altLang="uk-UA" sz="8000" dirty="0" err="1">
                <a:solidFill>
                  <a:schemeClr val="tx1"/>
                </a:solidFill>
                <a:latin typeface="Arimo" panose="020B0604020202020204" charset="0"/>
                <a:ea typeface="Arimo" panose="020B0604020202020204" charset="0"/>
                <a:cs typeface="Arimo" panose="020B0604020202020204" charset="0"/>
              </a:rPr>
              <a:t>найвіддаленіших</a:t>
            </a:r>
            <a:r>
              <a:rPr lang="ru-RU" altLang="uk-UA" sz="8000" dirty="0">
                <a:solidFill>
                  <a:schemeClr val="tx1"/>
                </a:solidFill>
                <a:latin typeface="Arimo" panose="020B0604020202020204" charset="0"/>
                <a:ea typeface="Arimo" panose="020B0604020202020204" charset="0"/>
                <a:cs typeface="Arimo" panose="020B0604020202020204" charset="0"/>
              </a:rPr>
              <a:t> </a:t>
            </a:r>
            <a:r>
              <a:rPr lang="ru-RU" altLang="uk-UA" sz="8000" dirty="0" err="1">
                <a:solidFill>
                  <a:schemeClr val="tx1"/>
                </a:solidFill>
                <a:latin typeface="Arimo" panose="020B0604020202020204" charset="0"/>
                <a:ea typeface="Arimo" panose="020B0604020202020204" charset="0"/>
                <a:cs typeface="Arimo" panose="020B0604020202020204" charset="0"/>
              </a:rPr>
              <a:t>регіонів</a:t>
            </a:r>
            <a:r>
              <a:rPr lang="ru-RU" altLang="uk-UA" sz="8000" dirty="0">
                <a:solidFill>
                  <a:schemeClr val="tx1"/>
                </a:solidFill>
                <a:latin typeface="Arimo" panose="020B0604020202020204" charset="0"/>
                <a:ea typeface="Arimo" panose="020B0604020202020204" charset="0"/>
                <a:cs typeface="Arimo" panose="020B0604020202020204" charset="0"/>
              </a:rPr>
              <a:t> ЄС </a:t>
            </a:r>
            <a:r>
              <a:rPr lang="ru-RU" altLang="uk-UA" sz="8000" dirty="0" err="1">
                <a:solidFill>
                  <a:schemeClr val="tx1"/>
                </a:solidFill>
                <a:latin typeface="Arimo" panose="020B0604020202020204" charset="0"/>
                <a:ea typeface="Arimo" panose="020B0604020202020204" charset="0"/>
                <a:cs typeface="Arimo" panose="020B0604020202020204" charset="0"/>
              </a:rPr>
              <a:t>або</a:t>
            </a:r>
            <a:r>
              <a:rPr lang="ru-RU" altLang="uk-UA" sz="8000" dirty="0">
                <a:solidFill>
                  <a:schemeClr val="tx1"/>
                </a:solidFill>
                <a:latin typeface="Arimo" panose="020B0604020202020204" charset="0"/>
                <a:ea typeface="Arimo" panose="020B0604020202020204" charset="0"/>
                <a:cs typeface="Arimo" panose="020B0604020202020204" charset="0"/>
              </a:rPr>
              <a:t> ЗКТ ставка для </a:t>
            </a:r>
            <a:r>
              <a:rPr lang="ru-RU" altLang="uk-UA" sz="8000" dirty="0" err="1">
                <a:solidFill>
                  <a:schemeClr val="tx1"/>
                </a:solidFill>
                <a:latin typeface="Arimo" panose="020B0604020202020204" charset="0"/>
                <a:ea typeface="Arimo" panose="020B0604020202020204" charset="0"/>
                <a:cs typeface="Arimo" panose="020B0604020202020204" charset="0"/>
              </a:rPr>
              <a:t>відповідної</a:t>
            </a:r>
            <a:r>
              <a:rPr lang="ru-RU" altLang="uk-UA" sz="8000" dirty="0">
                <a:solidFill>
                  <a:schemeClr val="tx1"/>
                </a:solidFill>
                <a:latin typeface="Arimo" panose="020B0604020202020204" charset="0"/>
                <a:ea typeface="Arimo" panose="020B0604020202020204" charset="0"/>
                <a:cs typeface="Arimo" panose="020B0604020202020204" charset="0"/>
              </a:rPr>
              <a:t> </a:t>
            </a:r>
            <a:r>
              <a:rPr lang="ru-RU" altLang="uk-UA" sz="8000" dirty="0" err="1">
                <a:solidFill>
                  <a:schemeClr val="tx1"/>
                </a:solidFill>
                <a:latin typeface="Arimo" panose="020B0604020202020204" charset="0"/>
                <a:ea typeface="Arimo" panose="020B0604020202020204" charset="0"/>
                <a:cs typeface="Arimo" panose="020B0604020202020204" charset="0"/>
              </a:rPr>
              <a:t>держави</a:t>
            </a:r>
            <a:r>
              <a:rPr lang="ru-RU" altLang="uk-UA" sz="8000" dirty="0">
                <a:solidFill>
                  <a:schemeClr val="tx1"/>
                </a:solidFill>
                <a:latin typeface="Arimo" panose="020B0604020202020204" charset="0"/>
                <a:ea typeface="Arimo" panose="020B0604020202020204" charset="0"/>
                <a:cs typeface="Arimo" panose="020B0604020202020204" charset="0"/>
              </a:rPr>
              <a:t>-члена </a:t>
            </a:r>
            <a:r>
              <a:rPr lang="ru-RU" altLang="uk-UA" sz="8000" dirty="0" err="1">
                <a:solidFill>
                  <a:schemeClr val="tx1"/>
                </a:solidFill>
                <a:latin typeface="Arimo" panose="020B0604020202020204" charset="0"/>
                <a:ea typeface="Arimo" panose="020B0604020202020204" charset="0"/>
                <a:cs typeface="Arimo" panose="020B0604020202020204" charset="0"/>
              </a:rPr>
              <a:t>може</a:t>
            </a:r>
            <a:r>
              <a:rPr lang="ru-RU" altLang="uk-UA" sz="8000" dirty="0">
                <a:solidFill>
                  <a:schemeClr val="tx1"/>
                </a:solidFill>
                <a:latin typeface="Arimo" panose="020B0604020202020204" charset="0"/>
                <a:ea typeface="Arimo" panose="020B0604020202020204" charset="0"/>
                <a:cs typeface="Arimo" panose="020B0604020202020204" charset="0"/>
              </a:rPr>
              <a:t> бути </a:t>
            </a:r>
            <a:r>
              <a:rPr lang="ru-RU" altLang="uk-UA" sz="8000" dirty="0" err="1">
                <a:solidFill>
                  <a:schemeClr val="tx1"/>
                </a:solidFill>
                <a:latin typeface="Arimo" panose="020B0604020202020204" charset="0"/>
                <a:ea typeface="Arimo" panose="020B0604020202020204" charset="0"/>
                <a:cs typeface="Arimo" panose="020B0604020202020204" charset="0"/>
              </a:rPr>
              <a:t>використана</a:t>
            </a:r>
            <a:r>
              <a:rPr lang="ru-RU" altLang="uk-UA" sz="8000" dirty="0">
                <a:solidFill>
                  <a:schemeClr val="tx1"/>
                </a:solidFill>
                <a:latin typeface="Arimo" panose="020B0604020202020204" charset="0"/>
                <a:ea typeface="Arimo" panose="020B0604020202020204" charset="0"/>
                <a:cs typeface="Arimo" panose="020B0604020202020204" charset="0"/>
              </a:rPr>
              <a:t> як </a:t>
            </a:r>
            <a:r>
              <a:rPr lang="ru-RU" altLang="uk-UA" sz="8000" dirty="0" err="1">
                <a:solidFill>
                  <a:schemeClr val="tx1"/>
                </a:solidFill>
                <a:latin typeface="Arimo" panose="020B0604020202020204" charset="0"/>
                <a:ea typeface="Arimo" panose="020B0604020202020204" charset="0"/>
                <a:cs typeface="Arimo" panose="020B0604020202020204" charset="0"/>
              </a:rPr>
              <a:t>приблизна</a:t>
            </a:r>
            <a:r>
              <a:rPr lang="ru-RU" altLang="uk-UA" sz="8000" dirty="0">
                <a:solidFill>
                  <a:schemeClr val="tx1"/>
                </a:solidFill>
                <a:latin typeface="Arimo" panose="020B0604020202020204" charset="0"/>
                <a:ea typeface="Arimo" panose="020B0604020202020204" charset="0"/>
                <a:cs typeface="Arimo" panose="020B0604020202020204" charset="0"/>
              </a:rPr>
              <a:t> сума (— </a:t>
            </a:r>
            <a:r>
              <a:rPr lang="ru-RU" altLang="uk-UA" sz="8000" dirty="0" err="1">
                <a:solidFill>
                  <a:schemeClr val="tx1"/>
                </a:solidFill>
                <a:latin typeface="Arimo" panose="020B0604020202020204" charset="0"/>
                <a:ea typeface="Arimo" panose="020B0604020202020204" charset="0"/>
                <a:cs typeface="Arimo" panose="020B0604020202020204" charset="0"/>
              </a:rPr>
              <a:t>стосується</a:t>
            </a:r>
            <a:r>
              <a:rPr lang="ru-RU" altLang="uk-UA" sz="8000" dirty="0">
                <a:solidFill>
                  <a:schemeClr val="tx1"/>
                </a:solidFill>
                <a:latin typeface="Arimo" panose="020B0604020202020204" charset="0"/>
                <a:ea typeface="Arimo" panose="020B0604020202020204" charset="0"/>
                <a:cs typeface="Arimo" panose="020B0604020202020204" charset="0"/>
              </a:rPr>
              <a:t> </a:t>
            </a:r>
            <a:r>
              <a:rPr lang="ru-RU" altLang="uk-UA" sz="8000" dirty="0" err="1">
                <a:solidFill>
                  <a:schemeClr val="tx1"/>
                </a:solidFill>
                <a:latin typeface="Arimo" panose="020B0604020202020204" charset="0"/>
                <a:ea typeface="Arimo" panose="020B0604020202020204" charset="0"/>
                <a:cs typeface="Arimo" panose="020B0604020202020204" charset="0"/>
              </a:rPr>
              <a:t>лише</a:t>
            </a:r>
            <a:r>
              <a:rPr lang="ru-RU" altLang="uk-UA" sz="8000" dirty="0">
                <a:solidFill>
                  <a:schemeClr val="tx1"/>
                </a:solidFill>
                <a:latin typeface="Arimo" panose="020B0604020202020204" charset="0"/>
                <a:ea typeface="Arimo" panose="020B0604020202020204" charset="0"/>
                <a:cs typeface="Arimo" panose="020B0604020202020204" charset="0"/>
              </a:rPr>
              <a:t> </a:t>
            </a:r>
            <a:r>
              <a:rPr lang="ru-RU" altLang="uk-UA" sz="8000" dirty="0" err="1">
                <a:solidFill>
                  <a:schemeClr val="tx1"/>
                </a:solidFill>
                <a:latin typeface="Arimo" panose="020B0604020202020204" charset="0"/>
                <a:ea typeface="Arimo" panose="020B0604020202020204" charset="0"/>
                <a:cs typeface="Arimo" panose="020B0604020202020204" charset="0"/>
              </a:rPr>
              <a:t>конкурсів</a:t>
            </a:r>
            <a:r>
              <a:rPr lang="ru-RU" altLang="uk-UA" sz="8000" dirty="0">
                <a:solidFill>
                  <a:schemeClr val="tx1"/>
                </a:solidFill>
                <a:latin typeface="Arimo" panose="020B0604020202020204" charset="0"/>
                <a:ea typeface="Arimo" panose="020B0604020202020204" charset="0"/>
                <a:cs typeface="Arimo" panose="020B0604020202020204" charset="0"/>
              </a:rPr>
              <a:t>, дата </a:t>
            </a:r>
            <a:r>
              <a:rPr lang="ru-RU" altLang="uk-UA" sz="8000" dirty="0" err="1">
                <a:solidFill>
                  <a:schemeClr val="tx1"/>
                </a:solidFill>
                <a:latin typeface="Arimo" panose="020B0604020202020204" charset="0"/>
                <a:ea typeface="Arimo" panose="020B0604020202020204" charset="0"/>
                <a:cs typeface="Arimo" panose="020B0604020202020204" charset="0"/>
              </a:rPr>
              <a:t>відкриття</a:t>
            </a:r>
            <a:r>
              <a:rPr lang="ru-RU" altLang="uk-UA" sz="8000" dirty="0">
                <a:solidFill>
                  <a:schemeClr val="tx1"/>
                </a:solidFill>
                <a:latin typeface="Arimo" panose="020B0604020202020204" charset="0"/>
                <a:ea typeface="Arimo" panose="020B0604020202020204" charset="0"/>
                <a:cs typeface="Arimo" panose="020B0604020202020204" charset="0"/>
              </a:rPr>
              <a:t> </a:t>
            </a:r>
            <a:r>
              <a:rPr lang="ru-RU" altLang="uk-UA" sz="8000" dirty="0" err="1">
                <a:solidFill>
                  <a:schemeClr val="tx1"/>
                </a:solidFill>
                <a:latin typeface="Arimo" panose="020B0604020202020204" charset="0"/>
                <a:ea typeface="Arimo" panose="020B0604020202020204" charset="0"/>
                <a:cs typeface="Arimo" panose="020B0604020202020204" charset="0"/>
              </a:rPr>
              <a:t>яких</a:t>
            </a:r>
            <a:r>
              <a:rPr lang="ru-RU" altLang="uk-UA" sz="8000" dirty="0">
                <a:solidFill>
                  <a:schemeClr val="tx1"/>
                </a:solidFill>
                <a:latin typeface="Arimo" panose="020B0604020202020204" charset="0"/>
                <a:ea typeface="Arimo" panose="020B0604020202020204" charset="0"/>
                <a:cs typeface="Arimo" panose="020B0604020202020204" charset="0"/>
              </a:rPr>
              <a:t> </a:t>
            </a:r>
            <a:r>
              <a:rPr lang="ru-RU" altLang="uk-UA" sz="8000" dirty="0" err="1">
                <a:solidFill>
                  <a:schemeClr val="tx1"/>
                </a:solidFill>
                <a:latin typeface="Arimo" panose="020B0604020202020204" charset="0"/>
                <a:ea typeface="Arimo" panose="020B0604020202020204" charset="0"/>
                <a:cs typeface="Arimo" panose="020B0604020202020204" charset="0"/>
              </a:rPr>
              <a:t>настає</a:t>
            </a:r>
            <a:r>
              <a:rPr lang="ru-RU" altLang="uk-UA" sz="8000" dirty="0">
                <a:solidFill>
                  <a:schemeClr val="tx1"/>
                </a:solidFill>
                <a:latin typeface="Arimo" panose="020B0604020202020204" charset="0"/>
                <a:ea typeface="Arimo" panose="020B0604020202020204" charset="0"/>
                <a:cs typeface="Arimo" panose="020B0604020202020204" charset="0"/>
              </a:rPr>
              <a:t> до 31 липня 2024 року; для </a:t>
            </a:r>
            <a:r>
              <a:rPr lang="ru-RU" altLang="uk-UA" sz="8000" dirty="0" err="1">
                <a:solidFill>
                  <a:schemeClr val="tx1"/>
                </a:solidFill>
                <a:latin typeface="Arimo" panose="020B0604020202020204" charset="0"/>
                <a:ea typeface="Arimo" panose="020B0604020202020204" charset="0"/>
                <a:cs typeface="Arimo" panose="020B0604020202020204" charset="0"/>
              </a:rPr>
              <a:t>конкурсів</a:t>
            </a:r>
            <a:r>
              <a:rPr lang="ru-RU" altLang="uk-UA" sz="8000" dirty="0">
                <a:solidFill>
                  <a:schemeClr val="tx1"/>
                </a:solidFill>
                <a:latin typeface="Arimo" panose="020B0604020202020204" charset="0"/>
                <a:ea typeface="Arimo" panose="020B0604020202020204" charset="0"/>
                <a:cs typeface="Arimo" panose="020B0604020202020204" charset="0"/>
              </a:rPr>
              <a:t>, дата </a:t>
            </a:r>
            <a:r>
              <a:rPr lang="ru-RU" altLang="uk-UA" sz="8000" dirty="0" err="1">
                <a:solidFill>
                  <a:schemeClr val="tx1"/>
                </a:solidFill>
                <a:latin typeface="Arimo" panose="020B0604020202020204" charset="0"/>
                <a:ea typeface="Arimo" panose="020B0604020202020204" charset="0"/>
                <a:cs typeface="Arimo" panose="020B0604020202020204" charset="0"/>
              </a:rPr>
              <a:t>відкриття</a:t>
            </a:r>
            <a:r>
              <a:rPr lang="ru-RU" altLang="uk-UA" sz="8000" dirty="0">
                <a:solidFill>
                  <a:schemeClr val="tx1"/>
                </a:solidFill>
                <a:latin typeface="Arimo" panose="020B0604020202020204" charset="0"/>
                <a:ea typeface="Arimo" panose="020B0604020202020204" charset="0"/>
                <a:cs typeface="Arimo" panose="020B0604020202020204" charset="0"/>
              </a:rPr>
              <a:t> </a:t>
            </a:r>
            <a:r>
              <a:rPr lang="ru-RU" altLang="uk-UA" sz="8000" dirty="0" err="1">
                <a:solidFill>
                  <a:schemeClr val="tx1"/>
                </a:solidFill>
                <a:latin typeface="Arimo" panose="020B0604020202020204" charset="0"/>
                <a:ea typeface="Arimo" panose="020B0604020202020204" charset="0"/>
                <a:cs typeface="Arimo" panose="020B0604020202020204" charset="0"/>
              </a:rPr>
              <a:t>яких</a:t>
            </a:r>
            <a:r>
              <a:rPr lang="ru-RU" altLang="uk-UA" sz="8000" dirty="0">
                <a:solidFill>
                  <a:schemeClr val="tx1"/>
                </a:solidFill>
                <a:latin typeface="Arimo" panose="020B0604020202020204" charset="0"/>
                <a:ea typeface="Arimo" panose="020B0604020202020204" charset="0"/>
                <a:cs typeface="Arimo" panose="020B0604020202020204" charset="0"/>
              </a:rPr>
              <a:t> </a:t>
            </a:r>
            <a:r>
              <a:rPr lang="ru-RU" altLang="uk-UA" sz="8000" dirty="0" err="1">
                <a:solidFill>
                  <a:schemeClr val="tx1"/>
                </a:solidFill>
                <a:latin typeface="Arimo" panose="020B0604020202020204" charset="0"/>
                <a:ea typeface="Arimo" panose="020B0604020202020204" charset="0"/>
                <a:cs typeface="Arimo" panose="020B0604020202020204" charset="0"/>
              </a:rPr>
              <a:t>настає</a:t>
            </a:r>
            <a:r>
              <a:rPr lang="ru-RU" altLang="uk-UA" sz="8000" dirty="0">
                <a:solidFill>
                  <a:schemeClr val="tx1"/>
                </a:solidFill>
                <a:latin typeface="Arimo" panose="020B0604020202020204" charset="0"/>
                <a:ea typeface="Arimo" panose="020B0604020202020204" charset="0"/>
                <a:cs typeface="Arimo" panose="020B0604020202020204" charset="0"/>
              </a:rPr>
              <a:t> з 31 липня 2024 року, </a:t>
            </a:r>
            <a:r>
              <a:rPr lang="ru-RU" altLang="uk-UA" sz="8000" dirty="0" err="1">
                <a:solidFill>
                  <a:schemeClr val="tx1"/>
                </a:solidFill>
                <a:latin typeface="Arimo" panose="020B0604020202020204" charset="0"/>
                <a:ea typeface="Arimo" panose="020B0604020202020204" charset="0"/>
                <a:cs typeface="Arimo" panose="020B0604020202020204" charset="0"/>
              </a:rPr>
              <a:t>застосовуються</a:t>
            </a:r>
            <a:r>
              <a:rPr lang="ru-RU" altLang="uk-UA" sz="8000" dirty="0">
                <a:solidFill>
                  <a:schemeClr val="tx1"/>
                </a:solidFill>
                <a:latin typeface="Arimo" panose="020B0604020202020204" charset="0"/>
                <a:ea typeface="Arimo" panose="020B0604020202020204" charset="0"/>
                <a:cs typeface="Arimo" panose="020B0604020202020204" charset="0"/>
              </a:rPr>
              <a:t> </a:t>
            </a:r>
            <a:r>
              <a:rPr lang="ru-RU" altLang="uk-UA" sz="8000" dirty="0" err="1">
                <a:solidFill>
                  <a:schemeClr val="tx1"/>
                </a:solidFill>
                <a:latin typeface="Arimo" panose="020B0604020202020204" charset="0"/>
                <a:ea typeface="Arimo" panose="020B0604020202020204" charset="0"/>
                <a:cs typeface="Arimo" panose="020B0604020202020204" charset="0"/>
              </a:rPr>
              <a:t>конкретні</a:t>
            </a:r>
            <a:r>
              <a:rPr lang="ru-RU" altLang="uk-UA" sz="8000" dirty="0">
                <a:solidFill>
                  <a:schemeClr val="tx1"/>
                </a:solidFill>
                <a:latin typeface="Arimo" panose="020B0604020202020204" charset="0"/>
                <a:ea typeface="Arimo" panose="020B0604020202020204" charset="0"/>
                <a:cs typeface="Arimo" panose="020B0604020202020204" charset="0"/>
              </a:rPr>
              <a:t> </a:t>
            </a:r>
            <a:r>
              <a:rPr lang="ru-RU" altLang="uk-UA" sz="8000" dirty="0" err="1">
                <a:solidFill>
                  <a:schemeClr val="tx1"/>
                </a:solidFill>
                <a:latin typeface="Arimo" panose="020B0604020202020204" charset="0"/>
                <a:ea typeface="Arimo" panose="020B0604020202020204" charset="0"/>
                <a:cs typeface="Arimo" panose="020B0604020202020204" charset="0"/>
              </a:rPr>
              <a:t>одиничні</a:t>
            </a:r>
            <a:r>
              <a:rPr lang="ru-RU" altLang="uk-UA" sz="8000" dirty="0">
                <a:solidFill>
                  <a:schemeClr val="tx1"/>
                </a:solidFill>
                <a:latin typeface="Arimo" panose="020B0604020202020204" charset="0"/>
                <a:ea typeface="Arimo" panose="020B0604020202020204" charset="0"/>
                <a:cs typeface="Arimo" panose="020B0604020202020204" charset="0"/>
              </a:rPr>
              <a:t> </a:t>
            </a:r>
            <a:r>
              <a:rPr lang="ru-RU" altLang="uk-UA" sz="8000" dirty="0" err="1">
                <a:solidFill>
                  <a:schemeClr val="tx1"/>
                </a:solidFill>
                <a:latin typeface="Arimo" panose="020B0604020202020204" charset="0"/>
                <a:ea typeface="Arimo" panose="020B0604020202020204" charset="0"/>
                <a:cs typeface="Arimo" panose="020B0604020202020204" charset="0"/>
              </a:rPr>
              <a:t>витрати</a:t>
            </a:r>
            <a:r>
              <a:rPr lang="ru-RU" altLang="uk-UA" sz="8000" dirty="0">
                <a:solidFill>
                  <a:schemeClr val="tx1"/>
                </a:solidFill>
                <a:latin typeface="Arimo" panose="020B0604020202020204" charset="0"/>
                <a:ea typeface="Arimo" panose="020B0604020202020204" charset="0"/>
                <a:cs typeface="Arimo" panose="020B0604020202020204" charset="0"/>
              </a:rPr>
              <a:t> для кожного ЗКТ).</a:t>
            </a:r>
          </a:p>
          <a:p>
            <a:pPr algn="just">
              <a:lnSpc>
                <a:spcPct val="120000"/>
              </a:lnSpc>
            </a:pPr>
            <a:endParaRPr lang="ru-RU" altLang="uk-UA" sz="8000" dirty="0">
              <a:solidFill>
                <a:schemeClr val="tx1"/>
              </a:solidFill>
              <a:latin typeface="Arimo" panose="020B0604020202020204" charset="0"/>
              <a:ea typeface="Arimo" panose="020B0604020202020204" charset="0"/>
              <a:cs typeface="Arimo" panose="020B0604020202020204" charset="0"/>
            </a:endParaRPr>
          </a:p>
          <a:p>
            <a:pPr algn="just">
              <a:lnSpc>
                <a:spcPct val="120000"/>
              </a:lnSpc>
            </a:pPr>
            <a:r>
              <a:rPr lang="ru-RU" altLang="uk-UA" sz="8000" b="1" dirty="0" err="1">
                <a:solidFill>
                  <a:schemeClr val="tx1"/>
                </a:solidFill>
                <a:latin typeface="Arimo" panose="020B0604020202020204" charset="0"/>
                <a:ea typeface="Arimo" panose="020B0604020202020204" charset="0"/>
                <a:cs typeface="Arimo" panose="020B0604020202020204" charset="0"/>
              </a:rPr>
              <a:t>Добові</a:t>
            </a:r>
            <a:endParaRPr lang="en-US" altLang="uk-UA" sz="8000" b="1" dirty="0">
              <a:solidFill>
                <a:schemeClr val="tx1"/>
              </a:solidFill>
              <a:latin typeface="Arimo" panose="020B0604020202020204" charset="0"/>
              <a:ea typeface="Arimo" panose="020B0604020202020204" charset="0"/>
              <a:cs typeface="Arimo" panose="020B0604020202020204" charset="0"/>
            </a:endParaRPr>
          </a:p>
          <a:p>
            <a:pPr algn="just">
              <a:lnSpc>
                <a:spcPct val="120000"/>
              </a:lnSpc>
            </a:pPr>
            <a:endParaRPr lang="ru-RU" altLang="uk-UA" sz="8000" b="1" dirty="0">
              <a:solidFill>
                <a:schemeClr val="tx1"/>
              </a:solidFill>
              <a:latin typeface="Arimo" panose="020B0604020202020204" charset="0"/>
              <a:ea typeface="Arimo" panose="020B0604020202020204" charset="0"/>
              <a:cs typeface="Arimo" panose="020B0604020202020204" charset="0"/>
            </a:endParaRPr>
          </a:p>
          <a:p>
            <a:pPr algn="just">
              <a:lnSpc>
                <a:spcPct val="120000"/>
              </a:lnSpc>
            </a:pPr>
            <a:r>
              <a:rPr lang="ru-RU" altLang="uk-UA" sz="8000" dirty="0" err="1">
                <a:solidFill>
                  <a:schemeClr val="tx1"/>
                </a:solidFill>
                <a:latin typeface="Arimo" panose="020B0604020202020204" charset="0"/>
                <a:ea typeface="Arimo" panose="020B0604020202020204" charset="0"/>
                <a:cs typeface="Arimo" panose="020B0604020202020204" charset="0"/>
              </a:rPr>
              <a:t>Суми</a:t>
            </a:r>
            <a:r>
              <a:rPr lang="ru-RU" altLang="uk-UA" sz="8000" dirty="0">
                <a:solidFill>
                  <a:schemeClr val="tx1"/>
                </a:solidFill>
                <a:latin typeface="Arimo" panose="020B0604020202020204" charset="0"/>
                <a:ea typeface="Arimo" panose="020B0604020202020204" charset="0"/>
                <a:cs typeface="Arimo" panose="020B0604020202020204" charset="0"/>
              </a:rPr>
              <a:t> </a:t>
            </a:r>
            <a:r>
              <a:rPr lang="ru-RU" altLang="uk-UA" sz="8000" dirty="0" err="1">
                <a:solidFill>
                  <a:schemeClr val="tx1"/>
                </a:solidFill>
                <a:latin typeface="Arimo" panose="020B0604020202020204" charset="0"/>
                <a:ea typeface="Arimo" panose="020B0604020202020204" charset="0"/>
                <a:cs typeface="Arimo" panose="020B0604020202020204" charset="0"/>
              </a:rPr>
              <a:t>витрат</a:t>
            </a:r>
            <a:r>
              <a:rPr lang="ru-RU" altLang="uk-UA" sz="8000" dirty="0">
                <a:solidFill>
                  <a:schemeClr val="tx1"/>
                </a:solidFill>
                <a:latin typeface="Arimo" panose="020B0604020202020204" charset="0"/>
                <a:ea typeface="Arimo" panose="020B0604020202020204" charset="0"/>
                <a:cs typeface="Arimo" panose="020B0604020202020204" charset="0"/>
              </a:rPr>
              <a:t> на </a:t>
            </a:r>
            <a:r>
              <a:rPr lang="ru-RU" altLang="uk-UA" sz="8000" dirty="0" err="1">
                <a:solidFill>
                  <a:schemeClr val="tx1"/>
                </a:solidFill>
                <a:latin typeface="Arimo" panose="020B0604020202020204" charset="0"/>
                <a:ea typeface="Arimo" panose="020B0604020202020204" charset="0"/>
                <a:cs typeface="Arimo" panose="020B0604020202020204" charset="0"/>
              </a:rPr>
              <a:t>проживання</a:t>
            </a:r>
            <a:r>
              <a:rPr lang="ru-RU" altLang="uk-UA" sz="8000" dirty="0">
                <a:solidFill>
                  <a:schemeClr val="tx1"/>
                </a:solidFill>
                <a:latin typeface="Arimo" panose="020B0604020202020204" charset="0"/>
                <a:ea typeface="Arimo" panose="020B0604020202020204" charset="0"/>
                <a:cs typeface="Arimo" panose="020B0604020202020204" charset="0"/>
              </a:rPr>
              <a:t> </a:t>
            </a:r>
            <a:r>
              <a:rPr lang="ru-RU" altLang="uk-UA" sz="8000" dirty="0" err="1">
                <a:solidFill>
                  <a:schemeClr val="tx1"/>
                </a:solidFill>
                <a:latin typeface="Arimo" panose="020B0604020202020204" charset="0"/>
                <a:ea typeface="Arimo" panose="020B0604020202020204" charset="0"/>
                <a:cs typeface="Arimo" panose="020B0604020202020204" charset="0"/>
              </a:rPr>
              <a:t>продовжують</a:t>
            </a:r>
            <a:r>
              <a:rPr lang="ru-RU" altLang="uk-UA" sz="8000" dirty="0">
                <a:solidFill>
                  <a:schemeClr val="tx1"/>
                </a:solidFill>
                <a:latin typeface="Arimo" panose="020B0604020202020204" charset="0"/>
                <a:ea typeface="Arimo" panose="020B0604020202020204" charset="0"/>
                <a:cs typeface="Arimo" panose="020B0604020202020204" charset="0"/>
              </a:rPr>
              <a:t> </a:t>
            </a:r>
            <a:r>
              <a:rPr lang="ru-RU" altLang="uk-UA" sz="8000" dirty="0" err="1">
                <a:solidFill>
                  <a:schemeClr val="tx1"/>
                </a:solidFill>
                <a:latin typeface="Arimo" panose="020B0604020202020204" charset="0"/>
                <a:ea typeface="Arimo" panose="020B0604020202020204" charset="0"/>
                <a:cs typeface="Arimo" panose="020B0604020202020204" charset="0"/>
              </a:rPr>
              <a:t>базуватися</a:t>
            </a:r>
            <a:r>
              <a:rPr lang="ru-RU" altLang="uk-UA" sz="8000" dirty="0">
                <a:solidFill>
                  <a:schemeClr val="tx1"/>
                </a:solidFill>
                <a:latin typeface="Arimo" panose="020B0604020202020204" charset="0"/>
                <a:ea typeface="Arimo" panose="020B0604020202020204" charset="0"/>
                <a:cs typeface="Arimo" panose="020B0604020202020204" charset="0"/>
              </a:rPr>
              <a:t> на </a:t>
            </a:r>
            <a:r>
              <a:rPr lang="ru-RU" altLang="uk-UA" sz="8000" dirty="0" err="1">
                <a:solidFill>
                  <a:schemeClr val="tx1"/>
                </a:solidFill>
                <a:latin typeface="Arimo" panose="020B0604020202020204" charset="0"/>
                <a:ea typeface="Arimo" panose="020B0604020202020204" charset="0"/>
                <a:cs typeface="Arimo" panose="020B0604020202020204" charset="0"/>
              </a:rPr>
              <a:t>добових</a:t>
            </a:r>
            <a:r>
              <a:rPr lang="ru-RU" altLang="uk-UA" sz="8000" dirty="0">
                <a:solidFill>
                  <a:schemeClr val="tx1"/>
                </a:solidFill>
                <a:latin typeface="Arimo" panose="020B0604020202020204" charset="0"/>
                <a:ea typeface="Arimo" panose="020B0604020202020204" charset="0"/>
                <a:cs typeface="Arimo" panose="020B0604020202020204" charset="0"/>
              </a:rPr>
              <a:t>, </a:t>
            </a:r>
            <a:r>
              <a:rPr lang="ru-RU" altLang="uk-UA" sz="8000" dirty="0" err="1">
                <a:solidFill>
                  <a:schemeClr val="tx1"/>
                </a:solidFill>
                <a:latin typeface="Arimo" panose="020B0604020202020204" charset="0"/>
                <a:ea typeface="Arimo" panose="020B0604020202020204" charset="0"/>
                <a:cs typeface="Arimo" panose="020B0604020202020204" charset="0"/>
              </a:rPr>
              <a:t>встановлених</a:t>
            </a:r>
            <a:r>
              <a:rPr lang="ru-RU" altLang="uk-UA" sz="8000" dirty="0">
                <a:solidFill>
                  <a:schemeClr val="tx1"/>
                </a:solidFill>
                <a:latin typeface="Arimo" panose="020B0604020202020204" charset="0"/>
                <a:ea typeface="Arimo" panose="020B0604020202020204" charset="0"/>
                <a:cs typeface="Arimo" panose="020B0604020202020204" charset="0"/>
              </a:rPr>
              <a:t> у </a:t>
            </a:r>
            <a:r>
              <a:rPr lang="ru-RU" altLang="uk-UA" sz="8000" dirty="0" err="1">
                <a:solidFill>
                  <a:schemeClr val="tx1"/>
                </a:solidFill>
                <a:latin typeface="Arimo" panose="020B0604020202020204" charset="0"/>
                <a:ea typeface="Arimo" panose="020B0604020202020204" charset="0"/>
                <a:cs typeface="Arimo" panose="020B0604020202020204" charset="0"/>
              </a:rPr>
              <a:t>статті</a:t>
            </a:r>
            <a:r>
              <a:rPr lang="ru-RU" altLang="uk-UA" sz="8000" dirty="0">
                <a:solidFill>
                  <a:schemeClr val="tx1"/>
                </a:solidFill>
                <a:latin typeface="Arimo" panose="020B0604020202020204" charset="0"/>
                <a:ea typeface="Arimo" panose="020B0604020202020204" charset="0"/>
                <a:cs typeface="Arimo" panose="020B0604020202020204" charset="0"/>
              </a:rPr>
              <a:t> 13 </a:t>
            </a:r>
            <a:r>
              <a:rPr lang="ru-RU" altLang="uk-UA" sz="8000" dirty="0" err="1">
                <a:solidFill>
                  <a:schemeClr val="tx1"/>
                </a:solidFill>
                <a:latin typeface="Arimo" panose="020B0604020202020204" charset="0"/>
                <a:ea typeface="Arimo" panose="020B0604020202020204" charset="0"/>
                <a:cs typeface="Arimo" panose="020B0604020202020204" charset="0"/>
              </a:rPr>
              <a:t>додатка</a:t>
            </a:r>
            <a:r>
              <a:rPr lang="ru-RU" altLang="uk-UA" sz="8000" dirty="0">
                <a:solidFill>
                  <a:schemeClr val="tx1"/>
                </a:solidFill>
                <a:latin typeface="Arimo" panose="020B0604020202020204" charset="0"/>
                <a:ea typeface="Arimo" panose="020B0604020202020204" charset="0"/>
                <a:cs typeface="Arimo" panose="020B0604020202020204" charset="0"/>
              </a:rPr>
              <a:t> VII до </a:t>
            </a:r>
            <a:r>
              <a:rPr lang="ru-RU" altLang="uk-UA" sz="8000" dirty="0" err="1">
                <a:solidFill>
                  <a:schemeClr val="tx1"/>
                </a:solidFill>
                <a:latin typeface="Arimo" panose="020B0604020202020204" charset="0"/>
                <a:ea typeface="Arimo" panose="020B0604020202020204" charset="0"/>
                <a:cs typeface="Arimo" panose="020B0604020202020204" charset="0"/>
              </a:rPr>
              <a:t>Положення</a:t>
            </a:r>
            <a:r>
              <a:rPr lang="ru-RU" altLang="uk-UA" sz="8000" dirty="0">
                <a:solidFill>
                  <a:schemeClr val="tx1"/>
                </a:solidFill>
                <a:latin typeface="Arimo" panose="020B0604020202020204" charset="0"/>
                <a:ea typeface="Arimo" panose="020B0604020202020204" charset="0"/>
                <a:cs typeface="Arimo" panose="020B0604020202020204" charset="0"/>
              </a:rPr>
              <a:t> про персонал, </a:t>
            </a:r>
            <a:r>
              <a:rPr lang="ru-RU" altLang="uk-UA" sz="8000" dirty="0" err="1">
                <a:solidFill>
                  <a:schemeClr val="tx1"/>
                </a:solidFill>
                <a:latin typeface="Arimo" panose="020B0604020202020204" charset="0"/>
                <a:ea typeface="Arimo" panose="020B0604020202020204" charset="0"/>
                <a:cs typeface="Arimo" panose="020B0604020202020204" charset="0"/>
              </a:rPr>
              <a:t>оновленому</a:t>
            </a:r>
            <a:r>
              <a:rPr lang="ru-RU" altLang="uk-UA" sz="8000" dirty="0">
                <a:solidFill>
                  <a:schemeClr val="tx1"/>
                </a:solidFill>
                <a:latin typeface="Arimo" panose="020B0604020202020204" charset="0"/>
                <a:ea typeface="Arimo" panose="020B0604020202020204" charset="0"/>
                <a:cs typeface="Arimo" panose="020B0604020202020204" charset="0"/>
              </a:rPr>
              <a:t> </a:t>
            </a:r>
            <a:r>
              <a:rPr lang="ru-RU" altLang="uk-UA" sz="8000" dirty="0" err="1">
                <a:solidFill>
                  <a:schemeClr val="tx1"/>
                </a:solidFill>
                <a:latin typeface="Arimo" panose="020B0604020202020204" charset="0"/>
                <a:ea typeface="Arimo" panose="020B0604020202020204" charset="0"/>
                <a:cs typeface="Arimo" panose="020B0604020202020204" charset="0"/>
              </a:rPr>
              <a:t>Делегованим</a:t>
            </a:r>
            <a:r>
              <a:rPr lang="ru-RU" altLang="uk-UA" sz="8000" dirty="0">
                <a:solidFill>
                  <a:schemeClr val="tx1"/>
                </a:solidFill>
                <a:latin typeface="Arimo" panose="020B0604020202020204" charset="0"/>
                <a:ea typeface="Arimo" panose="020B0604020202020204" charset="0"/>
                <a:cs typeface="Arimo" panose="020B0604020202020204" charset="0"/>
              </a:rPr>
              <a:t> регламентом </a:t>
            </a:r>
            <a:r>
              <a:rPr lang="ru-RU" altLang="uk-UA" sz="8000" dirty="0" err="1">
                <a:solidFill>
                  <a:schemeClr val="tx1"/>
                </a:solidFill>
                <a:latin typeface="Arimo" panose="020B0604020202020204" charset="0"/>
                <a:ea typeface="Arimo" panose="020B0604020202020204" charset="0"/>
                <a:cs typeface="Arimo" panose="020B0604020202020204" charset="0"/>
              </a:rPr>
              <a:t>Комісії</a:t>
            </a:r>
            <a:r>
              <a:rPr lang="ru-RU" altLang="uk-UA" sz="8000" dirty="0">
                <a:solidFill>
                  <a:schemeClr val="tx1"/>
                </a:solidFill>
                <a:latin typeface="Arimo" panose="020B0604020202020204" charset="0"/>
                <a:ea typeface="Arimo" panose="020B0604020202020204" charset="0"/>
                <a:cs typeface="Arimo" panose="020B0604020202020204" charset="0"/>
              </a:rPr>
              <a:t> (ЄС) 2016/1611 (для держав-</a:t>
            </a:r>
            <a:r>
              <a:rPr lang="ru-RU" altLang="uk-UA" sz="8000" dirty="0" err="1">
                <a:solidFill>
                  <a:schemeClr val="tx1"/>
                </a:solidFill>
                <a:latin typeface="Arimo" panose="020B0604020202020204" charset="0"/>
                <a:ea typeface="Arimo" panose="020B0604020202020204" charset="0"/>
                <a:cs typeface="Arimo" panose="020B0604020202020204" charset="0"/>
              </a:rPr>
              <a:t>членів</a:t>
            </a:r>
            <a:r>
              <a:rPr lang="ru-RU" altLang="uk-UA" sz="8000" dirty="0">
                <a:solidFill>
                  <a:schemeClr val="tx1"/>
                </a:solidFill>
                <a:latin typeface="Arimo" panose="020B0604020202020204" charset="0"/>
                <a:ea typeface="Arimo" panose="020B0604020202020204" charset="0"/>
                <a:cs typeface="Arimo" panose="020B0604020202020204" charset="0"/>
              </a:rPr>
              <a:t> ЄС) та </a:t>
            </a:r>
            <a:r>
              <a:rPr lang="ru-RU" altLang="uk-UA" sz="8000" dirty="0" err="1">
                <a:solidFill>
                  <a:schemeClr val="tx1"/>
                </a:solidFill>
                <a:latin typeface="Arimo" panose="020B0604020202020204" charset="0"/>
                <a:ea typeface="Arimo" panose="020B0604020202020204" charset="0"/>
                <a:cs typeface="Arimo" panose="020B0604020202020204" charset="0"/>
              </a:rPr>
              <a:t>Рішенням</a:t>
            </a:r>
            <a:r>
              <a:rPr lang="ru-RU" altLang="uk-UA" sz="8000" dirty="0">
                <a:solidFill>
                  <a:schemeClr val="tx1"/>
                </a:solidFill>
                <a:latin typeface="Arimo" panose="020B0604020202020204" charset="0"/>
                <a:ea typeface="Arimo" panose="020B0604020202020204" charset="0"/>
                <a:cs typeface="Arimo" panose="020B0604020202020204" charset="0"/>
              </a:rPr>
              <a:t> </a:t>
            </a:r>
            <a:r>
              <a:rPr lang="ru-RU" altLang="uk-UA" sz="8000" dirty="0" err="1">
                <a:solidFill>
                  <a:schemeClr val="tx1"/>
                </a:solidFill>
                <a:latin typeface="Arimo" panose="020B0604020202020204" charset="0"/>
                <a:ea typeface="Arimo" panose="020B0604020202020204" charset="0"/>
                <a:cs typeface="Arimo" panose="020B0604020202020204" charset="0"/>
              </a:rPr>
              <a:t>Комісії</a:t>
            </a:r>
            <a:r>
              <a:rPr lang="ru-RU" altLang="uk-UA" sz="8000" dirty="0">
                <a:solidFill>
                  <a:schemeClr val="tx1"/>
                </a:solidFill>
                <a:latin typeface="Arimo" panose="020B0604020202020204" charset="0"/>
                <a:ea typeface="Arimo" panose="020B0604020202020204" charset="0"/>
                <a:cs typeface="Arimo" panose="020B0604020202020204" charset="0"/>
              </a:rPr>
              <a:t> C (2002) 98 (для </a:t>
            </a:r>
            <a:r>
              <a:rPr lang="ru-RU" altLang="uk-UA" sz="8000" dirty="0" err="1">
                <a:solidFill>
                  <a:schemeClr val="tx1"/>
                </a:solidFill>
                <a:latin typeface="Arimo" panose="020B0604020202020204" charset="0"/>
                <a:ea typeface="Arimo" panose="020B0604020202020204" charset="0"/>
                <a:cs typeface="Arimo" panose="020B0604020202020204" charset="0"/>
              </a:rPr>
              <a:t>країн</a:t>
            </a:r>
            <a:r>
              <a:rPr lang="ru-RU" altLang="uk-UA" sz="8000" dirty="0">
                <a:solidFill>
                  <a:schemeClr val="tx1"/>
                </a:solidFill>
                <a:latin typeface="Arimo" panose="020B0604020202020204" charset="0"/>
                <a:ea typeface="Arimo" panose="020B0604020202020204" charset="0"/>
                <a:cs typeface="Arimo" panose="020B0604020202020204" charset="0"/>
              </a:rPr>
              <a:t>, </a:t>
            </a:r>
            <a:r>
              <a:rPr lang="ru-RU" altLang="uk-UA" sz="8000" dirty="0" err="1">
                <a:solidFill>
                  <a:schemeClr val="tx1"/>
                </a:solidFill>
                <a:latin typeface="Arimo" panose="020B0604020202020204" charset="0"/>
                <a:ea typeface="Arimo" panose="020B0604020202020204" charset="0"/>
                <a:cs typeface="Arimo" panose="020B0604020202020204" charset="0"/>
              </a:rPr>
              <a:t>що</a:t>
            </a:r>
            <a:r>
              <a:rPr lang="ru-RU" altLang="uk-UA" sz="8000" dirty="0">
                <a:solidFill>
                  <a:schemeClr val="tx1"/>
                </a:solidFill>
                <a:latin typeface="Arimo" panose="020B0604020202020204" charset="0"/>
                <a:ea typeface="Arimo" panose="020B0604020202020204" charset="0"/>
                <a:cs typeface="Arimo" panose="020B0604020202020204" charset="0"/>
              </a:rPr>
              <a:t> не є членами ЄС).</a:t>
            </a:r>
          </a:p>
          <a:p>
            <a:pPr algn="just">
              <a:lnSpc>
                <a:spcPct val="120000"/>
              </a:lnSpc>
            </a:pPr>
            <a:endParaRPr lang="ru-RU" altLang="uk-UA" sz="8000" dirty="0">
              <a:solidFill>
                <a:schemeClr val="tx1"/>
              </a:solidFill>
              <a:latin typeface="Arimo" panose="020B0604020202020204" charset="0"/>
              <a:ea typeface="Arimo" panose="020B0604020202020204" charset="0"/>
              <a:cs typeface="Arimo" panose="020B0604020202020204" charset="0"/>
            </a:endParaRPr>
          </a:p>
          <a:p>
            <a:pPr algn="just">
              <a:lnSpc>
                <a:spcPct val="120000"/>
              </a:lnSpc>
            </a:pPr>
            <a:r>
              <a:rPr lang="ru-RU" altLang="uk-UA" sz="8000" dirty="0" err="1">
                <a:solidFill>
                  <a:schemeClr val="tx1"/>
                </a:solidFill>
                <a:latin typeface="Arimo" panose="020B0604020202020204" charset="0"/>
                <a:ea typeface="Arimo" panose="020B0604020202020204" charset="0"/>
                <a:cs typeface="Arimo" panose="020B0604020202020204" charset="0"/>
              </a:rPr>
              <a:t>Ці</a:t>
            </a:r>
            <a:r>
              <a:rPr lang="ru-RU" altLang="uk-UA" sz="8000" dirty="0">
                <a:solidFill>
                  <a:schemeClr val="tx1"/>
                </a:solidFill>
                <a:latin typeface="Arimo" panose="020B0604020202020204" charset="0"/>
                <a:ea typeface="Arimo" panose="020B0604020202020204" charset="0"/>
                <a:cs typeface="Arimo" panose="020B0604020202020204" charset="0"/>
              </a:rPr>
              <a:t> </a:t>
            </a:r>
            <a:r>
              <a:rPr lang="ru-RU" altLang="uk-UA" sz="8000" dirty="0" err="1">
                <a:solidFill>
                  <a:schemeClr val="tx1"/>
                </a:solidFill>
                <a:latin typeface="Arimo" panose="020B0604020202020204" charset="0"/>
                <a:ea typeface="Arimo" panose="020B0604020202020204" charset="0"/>
                <a:cs typeface="Arimo" panose="020B0604020202020204" charset="0"/>
              </a:rPr>
              <a:t>добові</a:t>
            </a:r>
            <a:r>
              <a:rPr lang="ru-RU" altLang="uk-UA" sz="8000" dirty="0">
                <a:solidFill>
                  <a:schemeClr val="tx1"/>
                </a:solidFill>
                <a:latin typeface="Arimo" panose="020B0604020202020204" charset="0"/>
                <a:ea typeface="Arimo" panose="020B0604020202020204" charset="0"/>
                <a:cs typeface="Arimo" panose="020B0604020202020204" charset="0"/>
              </a:rPr>
              <a:t> </a:t>
            </a:r>
            <a:r>
              <a:rPr lang="ru-RU" altLang="uk-UA" sz="8000" dirty="0" err="1">
                <a:solidFill>
                  <a:schemeClr val="tx1"/>
                </a:solidFill>
                <a:latin typeface="Arimo" panose="020B0604020202020204" charset="0"/>
                <a:ea typeface="Arimo" panose="020B0604020202020204" charset="0"/>
                <a:cs typeface="Arimo" panose="020B0604020202020204" charset="0"/>
              </a:rPr>
              <a:t>покривають</a:t>
            </a:r>
            <a:r>
              <a:rPr lang="ru-RU" altLang="uk-UA" sz="8000" dirty="0">
                <a:solidFill>
                  <a:schemeClr val="tx1"/>
                </a:solidFill>
                <a:latin typeface="Arimo" panose="020B0604020202020204" charset="0"/>
                <a:ea typeface="Arimo" panose="020B0604020202020204" charset="0"/>
                <a:cs typeface="Arimo" panose="020B0604020202020204" charset="0"/>
              </a:rPr>
              <a:t> </a:t>
            </a:r>
            <a:r>
              <a:rPr lang="ru-RU" altLang="uk-UA" sz="8000" dirty="0" err="1">
                <a:solidFill>
                  <a:schemeClr val="tx1"/>
                </a:solidFill>
                <a:latin typeface="Arimo" panose="020B0604020202020204" charset="0"/>
                <a:ea typeface="Arimo" panose="020B0604020202020204" charset="0"/>
                <a:cs typeface="Arimo" panose="020B0604020202020204" charset="0"/>
              </a:rPr>
              <a:t>витрати</a:t>
            </a:r>
            <a:r>
              <a:rPr lang="ru-RU" altLang="uk-UA" sz="8000" dirty="0">
                <a:solidFill>
                  <a:schemeClr val="tx1"/>
                </a:solidFill>
                <a:latin typeface="Arimo" panose="020B0604020202020204" charset="0"/>
                <a:ea typeface="Arimo" panose="020B0604020202020204" charset="0"/>
                <a:cs typeface="Arimo" panose="020B0604020202020204" charset="0"/>
              </a:rPr>
              <a:t> на </a:t>
            </a:r>
            <a:r>
              <a:rPr lang="ru-RU" altLang="uk-UA" sz="8000" dirty="0" err="1">
                <a:solidFill>
                  <a:schemeClr val="tx1"/>
                </a:solidFill>
                <a:latin typeface="Arimo" panose="020B0604020202020204" charset="0"/>
                <a:ea typeface="Arimo" panose="020B0604020202020204" charset="0"/>
                <a:cs typeface="Arimo" panose="020B0604020202020204" charset="0"/>
              </a:rPr>
              <a:t>харчування</a:t>
            </a:r>
            <a:r>
              <a:rPr lang="ru-RU" altLang="uk-UA" sz="8000" dirty="0">
                <a:solidFill>
                  <a:schemeClr val="tx1"/>
                </a:solidFill>
                <a:latin typeface="Arimo" panose="020B0604020202020204" charset="0"/>
                <a:ea typeface="Arimo" panose="020B0604020202020204" charset="0"/>
                <a:cs typeface="Arimo" panose="020B0604020202020204" charset="0"/>
              </a:rPr>
              <a:t> та </a:t>
            </a:r>
            <a:r>
              <a:rPr lang="ru-RU" altLang="uk-UA" sz="8000" dirty="0" err="1">
                <a:solidFill>
                  <a:schemeClr val="tx1"/>
                </a:solidFill>
                <a:latin typeface="Arimo" panose="020B0604020202020204" charset="0"/>
                <a:ea typeface="Arimo" panose="020B0604020202020204" charset="0"/>
                <a:cs typeface="Arimo" panose="020B0604020202020204" charset="0"/>
              </a:rPr>
              <a:t>інші</a:t>
            </a:r>
            <a:r>
              <a:rPr lang="ru-RU" altLang="uk-UA" sz="8000" dirty="0">
                <a:solidFill>
                  <a:schemeClr val="tx1"/>
                </a:solidFill>
                <a:latin typeface="Arimo" panose="020B0604020202020204" charset="0"/>
                <a:ea typeface="Arimo" panose="020B0604020202020204" charset="0"/>
                <a:cs typeface="Arimo" panose="020B0604020202020204" charset="0"/>
              </a:rPr>
              <a:t> </a:t>
            </a:r>
            <a:r>
              <a:rPr lang="ru-RU" altLang="uk-UA" sz="8000" dirty="0" err="1">
                <a:solidFill>
                  <a:schemeClr val="tx1"/>
                </a:solidFill>
                <a:latin typeface="Arimo" panose="020B0604020202020204" charset="0"/>
                <a:ea typeface="Arimo" panose="020B0604020202020204" charset="0"/>
                <a:cs typeface="Arimo" panose="020B0604020202020204" charset="0"/>
              </a:rPr>
              <a:t>супутні</a:t>
            </a:r>
            <a:r>
              <a:rPr lang="ru-RU" altLang="uk-UA" sz="8000" dirty="0">
                <a:solidFill>
                  <a:schemeClr val="tx1"/>
                </a:solidFill>
                <a:latin typeface="Arimo" panose="020B0604020202020204" charset="0"/>
                <a:ea typeface="Arimo" panose="020B0604020202020204" charset="0"/>
                <a:cs typeface="Arimo" panose="020B0604020202020204" charset="0"/>
              </a:rPr>
              <a:t> </a:t>
            </a:r>
            <a:r>
              <a:rPr lang="ru-RU" altLang="uk-UA" sz="8000" dirty="0" err="1">
                <a:solidFill>
                  <a:schemeClr val="tx1"/>
                </a:solidFill>
                <a:latin typeface="Arimo" panose="020B0604020202020204" charset="0"/>
                <a:ea typeface="Arimo" panose="020B0604020202020204" charset="0"/>
                <a:cs typeface="Arimo" panose="020B0604020202020204" charset="0"/>
              </a:rPr>
              <a:t>витрати</a:t>
            </a:r>
            <a:r>
              <a:rPr lang="ru-RU" altLang="uk-UA" sz="8000" dirty="0">
                <a:solidFill>
                  <a:schemeClr val="tx1"/>
                </a:solidFill>
                <a:latin typeface="Arimo" panose="020B0604020202020204" charset="0"/>
                <a:ea typeface="Arimo" panose="020B0604020202020204" charset="0"/>
                <a:cs typeface="Arimo" panose="020B0604020202020204" charset="0"/>
              </a:rPr>
              <a:t> (</a:t>
            </a:r>
            <a:r>
              <a:rPr lang="ru-RU" altLang="uk-UA" sz="8000" dirty="0" err="1">
                <a:solidFill>
                  <a:schemeClr val="tx1"/>
                </a:solidFill>
                <a:latin typeface="Arimo" panose="020B0604020202020204" charset="0"/>
                <a:ea typeface="Arimo" panose="020B0604020202020204" charset="0"/>
                <a:cs typeface="Arimo" panose="020B0604020202020204" charset="0"/>
              </a:rPr>
              <a:t>такі</a:t>
            </a:r>
            <a:r>
              <a:rPr lang="ru-RU" altLang="uk-UA" sz="8000" dirty="0">
                <a:solidFill>
                  <a:schemeClr val="tx1"/>
                </a:solidFill>
                <a:latin typeface="Arimo" panose="020B0604020202020204" charset="0"/>
                <a:ea typeface="Arimo" panose="020B0604020202020204" charset="0"/>
                <a:cs typeface="Arimo" panose="020B0604020202020204" charset="0"/>
              </a:rPr>
              <a:t> як </a:t>
            </a:r>
            <a:r>
              <a:rPr lang="ru-RU" altLang="uk-UA" sz="8000" dirty="0" err="1">
                <a:solidFill>
                  <a:schemeClr val="tx1"/>
                </a:solidFill>
                <a:latin typeface="Arimo" panose="020B0604020202020204" charset="0"/>
                <a:ea typeface="Arimo" panose="020B0604020202020204" charset="0"/>
                <a:cs typeface="Arimo" panose="020B0604020202020204" charset="0"/>
              </a:rPr>
              <a:t>місцеві</a:t>
            </a:r>
            <a:r>
              <a:rPr lang="ru-RU" altLang="uk-UA" sz="8000" dirty="0">
                <a:solidFill>
                  <a:schemeClr val="tx1"/>
                </a:solidFill>
                <a:latin typeface="Arimo" panose="020B0604020202020204" charset="0"/>
                <a:ea typeface="Arimo" panose="020B0604020202020204" charset="0"/>
                <a:cs typeface="Arimo" panose="020B0604020202020204" charset="0"/>
              </a:rPr>
              <a:t> </a:t>
            </a:r>
            <a:r>
              <a:rPr lang="ru-RU" altLang="uk-UA" sz="8000" dirty="0" err="1">
                <a:solidFill>
                  <a:schemeClr val="tx1"/>
                </a:solidFill>
                <a:latin typeface="Arimo" panose="020B0604020202020204" charset="0"/>
                <a:ea typeface="Arimo" panose="020B0604020202020204" charset="0"/>
                <a:cs typeface="Arimo" panose="020B0604020202020204" charset="0"/>
              </a:rPr>
              <a:t>поїздки</a:t>
            </a:r>
            <a:r>
              <a:rPr lang="ru-RU" altLang="uk-UA" sz="8000" dirty="0">
                <a:solidFill>
                  <a:schemeClr val="tx1"/>
                </a:solidFill>
                <a:latin typeface="Arimo" panose="020B0604020202020204" charset="0"/>
                <a:ea typeface="Arimo" panose="020B0604020202020204" charset="0"/>
                <a:cs typeface="Arimo" panose="020B0604020202020204" charset="0"/>
              </a:rPr>
              <a:t>), </a:t>
            </a:r>
            <a:r>
              <a:rPr lang="ru-RU" altLang="uk-UA" sz="8000" dirty="0" err="1">
                <a:solidFill>
                  <a:schemeClr val="tx1"/>
                </a:solidFill>
                <a:latin typeface="Arimo" panose="020B0604020202020204" charset="0"/>
                <a:ea typeface="Arimo" panose="020B0604020202020204" charset="0"/>
                <a:cs typeface="Arimo" panose="020B0604020202020204" charset="0"/>
              </a:rPr>
              <a:t>понесені</a:t>
            </a:r>
            <a:r>
              <a:rPr lang="ru-RU" altLang="uk-UA" sz="8000" dirty="0">
                <a:solidFill>
                  <a:schemeClr val="tx1"/>
                </a:solidFill>
                <a:latin typeface="Arimo" panose="020B0604020202020204" charset="0"/>
                <a:ea typeface="Arimo" panose="020B0604020202020204" charset="0"/>
                <a:cs typeface="Arimo" panose="020B0604020202020204" charset="0"/>
              </a:rPr>
              <a:t> </a:t>
            </a:r>
            <a:r>
              <a:rPr lang="ru-RU" altLang="uk-UA" sz="8000" dirty="0" err="1">
                <a:solidFill>
                  <a:schemeClr val="tx1"/>
                </a:solidFill>
                <a:latin typeface="Arimo" panose="020B0604020202020204" charset="0"/>
                <a:ea typeface="Arimo" panose="020B0604020202020204" charset="0"/>
                <a:cs typeface="Arimo" panose="020B0604020202020204" charset="0"/>
              </a:rPr>
              <a:t>посадовими</a:t>
            </a:r>
            <a:r>
              <a:rPr lang="ru-RU" altLang="uk-UA" sz="8000" dirty="0">
                <a:solidFill>
                  <a:schemeClr val="tx1"/>
                </a:solidFill>
                <a:latin typeface="Arimo" panose="020B0604020202020204" charset="0"/>
                <a:ea typeface="Arimo" panose="020B0604020202020204" charset="0"/>
                <a:cs typeface="Arimo" panose="020B0604020202020204" charset="0"/>
              </a:rPr>
              <a:t> особами ЄС </a:t>
            </a:r>
            <a:r>
              <a:rPr lang="ru-RU" altLang="uk-UA" sz="8000" dirty="0" err="1">
                <a:solidFill>
                  <a:schemeClr val="tx1"/>
                </a:solidFill>
                <a:latin typeface="Arimo" panose="020B0604020202020204" charset="0"/>
                <a:ea typeface="Arimo" panose="020B0604020202020204" charset="0"/>
                <a:cs typeface="Arimo" panose="020B0604020202020204" charset="0"/>
              </a:rPr>
              <a:t>під</a:t>
            </a:r>
            <a:r>
              <a:rPr lang="ru-RU" altLang="uk-UA" sz="8000" dirty="0">
                <a:solidFill>
                  <a:schemeClr val="tx1"/>
                </a:solidFill>
                <a:latin typeface="Arimo" panose="020B0604020202020204" charset="0"/>
                <a:ea typeface="Arimo" panose="020B0604020202020204" charset="0"/>
                <a:cs typeface="Arimo" panose="020B0604020202020204" charset="0"/>
              </a:rPr>
              <a:t> час </a:t>
            </a:r>
            <a:r>
              <a:rPr lang="ru-RU" altLang="uk-UA" sz="8000" dirty="0" err="1">
                <a:solidFill>
                  <a:schemeClr val="tx1"/>
                </a:solidFill>
                <a:latin typeface="Arimo" panose="020B0604020202020204" charset="0"/>
                <a:ea typeface="Arimo" panose="020B0604020202020204" charset="0"/>
                <a:cs typeface="Arimo" panose="020B0604020202020204" charset="0"/>
              </a:rPr>
              <a:t>відряджень</a:t>
            </a:r>
            <a:r>
              <a:rPr lang="ru-RU" altLang="uk-UA" sz="8000" dirty="0">
                <a:solidFill>
                  <a:schemeClr val="tx1"/>
                </a:solidFill>
                <a:latin typeface="Arimo" panose="020B0604020202020204" charset="0"/>
                <a:ea typeface="Arimo" panose="020B0604020202020204" charset="0"/>
                <a:cs typeface="Arimo" panose="020B0604020202020204" charset="0"/>
              </a:rPr>
              <a:t> за </a:t>
            </a:r>
            <a:r>
              <a:rPr lang="ru-RU" altLang="uk-UA" sz="8000" dirty="0" err="1">
                <a:solidFill>
                  <a:schemeClr val="tx1"/>
                </a:solidFill>
                <a:latin typeface="Arimo" panose="020B0604020202020204" charset="0"/>
                <a:ea typeface="Arimo" panose="020B0604020202020204" charset="0"/>
                <a:cs typeface="Arimo" panose="020B0604020202020204" charset="0"/>
              </a:rPr>
              <a:t>межі</a:t>
            </a:r>
            <a:r>
              <a:rPr lang="ru-RU" altLang="uk-UA" sz="8000" dirty="0">
                <a:solidFill>
                  <a:schemeClr val="tx1"/>
                </a:solidFill>
                <a:latin typeface="Arimo" panose="020B0604020202020204" charset="0"/>
                <a:ea typeface="Arimo" panose="020B0604020202020204" charset="0"/>
                <a:cs typeface="Arimo" panose="020B0604020202020204" charset="0"/>
              </a:rPr>
              <a:t> </a:t>
            </a:r>
            <a:r>
              <a:rPr lang="ru-RU" altLang="uk-UA" sz="8000" dirty="0" err="1">
                <a:solidFill>
                  <a:schemeClr val="tx1"/>
                </a:solidFill>
                <a:latin typeface="Arimo" panose="020B0604020202020204" charset="0"/>
                <a:ea typeface="Arimo" panose="020B0604020202020204" charset="0"/>
                <a:cs typeface="Arimo" panose="020B0604020202020204" charset="0"/>
              </a:rPr>
              <a:t>місця</a:t>
            </a:r>
            <a:r>
              <a:rPr lang="ru-RU" altLang="uk-UA" sz="8000" dirty="0">
                <a:solidFill>
                  <a:schemeClr val="tx1"/>
                </a:solidFill>
                <a:latin typeface="Arimo" panose="020B0604020202020204" charset="0"/>
                <a:ea typeface="Arimo" panose="020B0604020202020204" charset="0"/>
                <a:cs typeface="Arimo" panose="020B0604020202020204" charset="0"/>
              </a:rPr>
              <a:t> </a:t>
            </a:r>
            <a:r>
              <a:rPr lang="ru-RU" altLang="uk-UA" sz="8000" dirty="0" err="1">
                <a:solidFill>
                  <a:schemeClr val="tx1"/>
                </a:solidFill>
                <a:latin typeface="Arimo" panose="020B0604020202020204" charset="0"/>
                <a:ea typeface="Arimo" panose="020B0604020202020204" charset="0"/>
                <a:cs typeface="Arimo" panose="020B0604020202020204" charset="0"/>
              </a:rPr>
              <a:t>їхньої</a:t>
            </a:r>
            <a:r>
              <a:rPr lang="ru-RU" altLang="uk-UA" sz="8000" dirty="0">
                <a:solidFill>
                  <a:schemeClr val="tx1"/>
                </a:solidFill>
                <a:latin typeface="Arimo" panose="020B0604020202020204" charset="0"/>
                <a:ea typeface="Arimo" panose="020B0604020202020204" charset="0"/>
                <a:cs typeface="Arimo" panose="020B0604020202020204" charset="0"/>
              </a:rPr>
              <a:t> </a:t>
            </a:r>
            <a:r>
              <a:rPr lang="ru-RU" altLang="uk-UA" sz="8000" dirty="0" err="1">
                <a:solidFill>
                  <a:schemeClr val="tx1"/>
                </a:solidFill>
                <a:latin typeface="Arimo" panose="020B0604020202020204" charset="0"/>
                <a:ea typeface="Arimo" panose="020B0604020202020204" charset="0"/>
                <a:cs typeface="Arimo" panose="020B0604020202020204" charset="0"/>
              </a:rPr>
              <a:t>роботи</a:t>
            </a:r>
            <a:r>
              <a:rPr lang="ru-RU" altLang="uk-UA" sz="8000" dirty="0">
                <a:solidFill>
                  <a:schemeClr val="tx1"/>
                </a:solidFill>
                <a:latin typeface="Arimo" panose="020B0604020202020204" charset="0"/>
                <a:ea typeface="Arimo" panose="020B0604020202020204" charset="0"/>
                <a:cs typeface="Arimo" panose="020B0604020202020204" charset="0"/>
              </a:rPr>
              <a:t>, і </a:t>
            </a:r>
            <a:r>
              <a:rPr lang="ru-RU" altLang="uk-UA" sz="8000" dirty="0" err="1">
                <a:solidFill>
                  <a:schemeClr val="tx1"/>
                </a:solidFill>
                <a:latin typeface="Arimo" panose="020B0604020202020204" charset="0"/>
                <a:ea typeface="Arimo" panose="020B0604020202020204" charset="0"/>
                <a:cs typeface="Arimo" panose="020B0604020202020204" charset="0"/>
              </a:rPr>
              <a:t>надаються</a:t>
            </a:r>
            <a:r>
              <a:rPr lang="ru-RU" altLang="uk-UA" sz="8000" dirty="0">
                <a:solidFill>
                  <a:schemeClr val="tx1"/>
                </a:solidFill>
                <a:latin typeface="Arimo" panose="020B0604020202020204" charset="0"/>
                <a:ea typeface="Arimo" panose="020B0604020202020204" charset="0"/>
                <a:cs typeface="Arimo" panose="020B0604020202020204" charset="0"/>
              </a:rPr>
              <a:t> у </a:t>
            </a:r>
            <a:r>
              <a:rPr lang="ru-RU" altLang="uk-UA" sz="8000" dirty="0" err="1">
                <a:solidFill>
                  <a:schemeClr val="tx1"/>
                </a:solidFill>
                <a:latin typeface="Arimo" panose="020B0604020202020204" charset="0"/>
                <a:ea typeface="Arimo" panose="020B0604020202020204" charset="0"/>
                <a:cs typeface="Arimo" panose="020B0604020202020204" charset="0"/>
              </a:rPr>
              <a:t>вигляді</a:t>
            </a:r>
            <a:r>
              <a:rPr lang="ru-RU" altLang="uk-UA" sz="8000" dirty="0">
                <a:solidFill>
                  <a:schemeClr val="tx1"/>
                </a:solidFill>
                <a:latin typeface="Arimo" panose="020B0604020202020204" charset="0"/>
                <a:ea typeface="Arimo" panose="020B0604020202020204" charset="0"/>
                <a:cs typeface="Arimo" panose="020B0604020202020204" charset="0"/>
              </a:rPr>
              <a:t> </a:t>
            </a:r>
            <a:r>
              <a:rPr lang="ru-RU" altLang="uk-UA" sz="8000" dirty="0" err="1">
                <a:solidFill>
                  <a:schemeClr val="tx1"/>
                </a:solidFill>
                <a:latin typeface="Arimo" panose="020B0604020202020204" charset="0"/>
                <a:ea typeface="Arimo" panose="020B0604020202020204" charset="0"/>
                <a:cs typeface="Arimo" panose="020B0604020202020204" charset="0"/>
              </a:rPr>
              <a:t>суми</a:t>
            </a:r>
            <a:r>
              <a:rPr lang="ru-RU" altLang="uk-UA" sz="8000" dirty="0">
                <a:solidFill>
                  <a:schemeClr val="tx1"/>
                </a:solidFill>
                <a:latin typeface="Arimo" panose="020B0604020202020204" charset="0"/>
                <a:ea typeface="Arimo" panose="020B0604020202020204" charset="0"/>
                <a:cs typeface="Arimo" panose="020B0604020202020204" charset="0"/>
              </a:rPr>
              <a:t> за 24-годинний </a:t>
            </a:r>
            <a:r>
              <a:rPr lang="ru-RU" altLang="uk-UA" sz="8000" dirty="0" err="1">
                <a:solidFill>
                  <a:schemeClr val="tx1"/>
                </a:solidFill>
                <a:latin typeface="Arimo" panose="020B0604020202020204" charset="0"/>
                <a:ea typeface="Arimo" panose="020B0604020202020204" charset="0"/>
                <a:cs typeface="Arimo" panose="020B0604020202020204" charset="0"/>
              </a:rPr>
              <a:t>період</a:t>
            </a:r>
            <a:r>
              <a:rPr lang="ru-RU" altLang="uk-UA" sz="8000" dirty="0">
                <a:solidFill>
                  <a:schemeClr val="tx1"/>
                </a:solidFill>
                <a:latin typeface="Arimo" panose="020B0604020202020204" charset="0"/>
                <a:ea typeface="Arimo" panose="020B0604020202020204" charset="0"/>
                <a:cs typeface="Arimo" panose="020B0604020202020204" charset="0"/>
              </a:rPr>
              <a:t> для </a:t>
            </a:r>
            <a:r>
              <a:rPr lang="ru-RU" altLang="uk-UA" sz="8000" dirty="0" err="1">
                <a:solidFill>
                  <a:schemeClr val="tx1"/>
                </a:solidFill>
                <a:latin typeface="Arimo" panose="020B0604020202020204" charset="0"/>
                <a:ea typeface="Arimo" panose="020B0604020202020204" charset="0"/>
                <a:cs typeface="Arimo" panose="020B0604020202020204" charset="0"/>
              </a:rPr>
              <a:t>всіх</a:t>
            </a:r>
            <a:r>
              <a:rPr lang="ru-RU" altLang="uk-UA" sz="8000" dirty="0">
                <a:solidFill>
                  <a:schemeClr val="tx1"/>
                </a:solidFill>
                <a:latin typeface="Arimo" panose="020B0604020202020204" charset="0"/>
                <a:ea typeface="Arimo" panose="020B0604020202020204" charset="0"/>
                <a:cs typeface="Arimo" panose="020B0604020202020204" charset="0"/>
              </a:rPr>
              <a:t> </a:t>
            </a:r>
            <a:r>
              <a:rPr lang="ru-RU" altLang="uk-UA" sz="8000" dirty="0" err="1">
                <a:solidFill>
                  <a:schemeClr val="tx1"/>
                </a:solidFill>
                <a:latin typeface="Arimo" panose="020B0604020202020204" charset="0"/>
                <a:ea typeface="Arimo" panose="020B0604020202020204" charset="0"/>
                <a:cs typeface="Arimo" panose="020B0604020202020204" charset="0"/>
              </a:rPr>
              <a:t>країн</a:t>
            </a:r>
            <a:r>
              <a:rPr lang="ru-RU" altLang="uk-UA" sz="8000" dirty="0">
                <a:solidFill>
                  <a:schemeClr val="tx1"/>
                </a:solidFill>
                <a:latin typeface="Arimo" panose="020B0604020202020204" charset="0"/>
                <a:ea typeface="Arimo" panose="020B0604020202020204" charset="0"/>
                <a:cs typeface="Arimo" panose="020B0604020202020204" charset="0"/>
              </a:rPr>
              <a:t>, </a:t>
            </a:r>
            <a:r>
              <a:rPr lang="ru-RU" altLang="uk-UA" sz="8000" dirty="0" err="1">
                <a:solidFill>
                  <a:schemeClr val="tx1"/>
                </a:solidFill>
                <a:latin typeface="Arimo" panose="020B0604020202020204" charset="0"/>
                <a:ea typeface="Arimo" panose="020B0604020202020204" charset="0"/>
                <a:cs typeface="Arimo" panose="020B0604020202020204" charset="0"/>
              </a:rPr>
              <a:t>що</a:t>
            </a:r>
            <a:r>
              <a:rPr lang="ru-RU" altLang="uk-UA" sz="8000" dirty="0">
                <a:solidFill>
                  <a:schemeClr val="tx1"/>
                </a:solidFill>
                <a:latin typeface="Arimo" panose="020B0604020202020204" charset="0"/>
                <a:ea typeface="Arimo" panose="020B0604020202020204" charset="0"/>
                <a:cs typeface="Arimo" panose="020B0604020202020204" charset="0"/>
              </a:rPr>
              <a:t> </a:t>
            </a:r>
            <a:r>
              <a:rPr lang="ru-RU" altLang="uk-UA" sz="8000" dirty="0" err="1">
                <a:solidFill>
                  <a:schemeClr val="tx1"/>
                </a:solidFill>
                <a:latin typeface="Arimo" panose="020B0604020202020204" charset="0"/>
                <a:ea typeface="Arimo" panose="020B0604020202020204" charset="0"/>
                <a:cs typeface="Arimo" panose="020B0604020202020204" charset="0"/>
              </a:rPr>
              <a:t>підпадають</a:t>
            </a:r>
            <a:r>
              <a:rPr lang="ru-RU" altLang="uk-UA" sz="8000" dirty="0">
                <a:solidFill>
                  <a:schemeClr val="tx1"/>
                </a:solidFill>
                <a:latin typeface="Arimo" panose="020B0604020202020204" charset="0"/>
                <a:ea typeface="Arimo" panose="020B0604020202020204" charset="0"/>
                <a:cs typeface="Arimo" panose="020B0604020202020204" charset="0"/>
              </a:rPr>
              <a:t> </a:t>
            </a:r>
            <a:r>
              <a:rPr lang="ru-RU" altLang="uk-UA" sz="8000" dirty="0" err="1">
                <a:solidFill>
                  <a:schemeClr val="tx1"/>
                </a:solidFill>
                <a:latin typeface="Arimo" panose="020B0604020202020204" charset="0"/>
                <a:ea typeface="Arimo" panose="020B0604020202020204" charset="0"/>
                <a:cs typeface="Arimo" panose="020B0604020202020204" charset="0"/>
              </a:rPr>
              <a:t>під</a:t>
            </a:r>
            <a:r>
              <a:rPr lang="ru-RU" altLang="uk-UA" sz="8000" dirty="0">
                <a:solidFill>
                  <a:schemeClr val="tx1"/>
                </a:solidFill>
                <a:latin typeface="Arimo" panose="020B0604020202020204" charset="0"/>
                <a:ea typeface="Arimo" panose="020B0604020202020204" charset="0"/>
                <a:cs typeface="Arimo" panose="020B0604020202020204" charset="0"/>
              </a:rPr>
              <a:t> </a:t>
            </a:r>
            <a:r>
              <a:rPr lang="ru-RU" altLang="uk-UA" sz="8000" dirty="0" err="1">
                <a:solidFill>
                  <a:schemeClr val="tx1"/>
                </a:solidFill>
                <a:latin typeface="Arimo" panose="020B0604020202020204" charset="0"/>
                <a:ea typeface="Arimo" panose="020B0604020202020204" charset="0"/>
                <a:cs typeface="Arimo" panose="020B0604020202020204" charset="0"/>
              </a:rPr>
              <a:t>дію</a:t>
            </a:r>
            <a:r>
              <a:rPr lang="ru-RU" altLang="uk-UA" sz="8000" dirty="0">
                <a:solidFill>
                  <a:schemeClr val="tx1"/>
                </a:solidFill>
                <a:latin typeface="Arimo" panose="020B0604020202020204" charset="0"/>
                <a:ea typeface="Arimo" panose="020B0604020202020204" charset="0"/>
                <a:cs typeface="Arimo" panose="020B0604020202020204" charset="0"/>
              </a:rPr>
              <a:t> </a:t>
            </a:r>
            <a:r>
              <a:rPr lang="ru-RU" altLang="uk-UA" sz="8000" dirty="0" err="1">
                <a:solidFill>
                  <a:schemeClr val="tx1"/>
                </a:solidFill>
                <a:latin typeface="Arimo" panose="020B0604020202020204" charset="0"/>
                <a:ea typeface="Arimo" panose="020B0604020202020204" charset="0"/>
                <a:cs typeface="Arimo" panose="020B0604020202020204" charset="0"/>
              </a:rPr>
              <a:t>цих</a:t>
            </a:r>
            <a:r>
              <a:rPr lang="ru-RU" altLang="uk-UA" sz="8000" dirty="0">
                <a:solidFill>
                  <a:schemeClr val="tx1"/>
                </a:solidFill>
                <a:latin typeface="Arimo" panose="020B0604020202020204" charset="0"/>
                <a:ea typeface="Arimo" panose="020B0604020202020204" charset="0"/>
                <a:cs typeface="Arimo" panose="020B0604020202020204" charset="0"/>
              </a:rPr>
              <a:t> правил.</a:t>
            </a:r>
          </a:p>
          <a:p>
            <a:pPr algn="just">
              <a:lnSpc>
                <a:spcPct val="120000"/>
              </a:lnSpc>
            </a:pPr>
            <a:r>
              <a:rPr lang="ru-RU" altLang="uk-UA" sz="8000" dirty="0">
                <a:solidFill>
                  <a:schemeClr val="tx1"/>
                </a:solidFill>
                <a:latin typeface="Arimo" panose="020B0604020202020204" charset="0"/>
                <a:ea typeface="Arimo" panose="020B0604020202020204" charset="0"/>
                <a:cs typeface="Arimo" panose="020B0604020202020204" charset="0"/>
              </a:rPr>
              <a:t>                                                                                   </a:t>
            </a:r>
          </a:p>
          <a:p>
            <a:pPr algn="just">
              <a:lnSpc>
                <a:spcPct val="120000"/>
              </a:lnSpc>
            </a:pPr>
            <a:r>
              <a:rPr lang="ru-RU" altLang="uk-UA" sz="8000" dirty="0" err="1">
                <a:solidFill>
                  <a:schemeClr val="tx1"/>
                </a:solidFill>
                <a:latin typeface="Arimo" panose="020B0604020202020204" charset="0"/>
                <a:ea typeface="Arimo" panose="020B0604020202020204" charset="0"/>
                <a:cs typeface="Arimo" panose="020B0604020202020204" charset="0"/>
              </a:rPr>
              <a:t>Одиничні</a:t>
            </a:r>
            <a:r>
              <a:rPr lang="ru-RU" altLang="uk-UA" sz="8000" dirty="0">
                <a:solidFill>
                  <a:schemeClr val="tx1"/>
                </a:solidFill>
                <a:latin typeface="Arimo" panose="020B0604020202020204" charset="0"/>
                <a:ea typeface="Arimo" panose="020B0604020202020204" charset="0"/>
                <a:cs typeface="Arimo" panose="020B0604020202020204" charset="0"/>
              </a:rPr>
              <a:t> </a:t>
            </a:r>
            <a:r>
              <a:rPr lang="ru-RU" altLang="uk-UA" sz="8000" dirty="0" err="1">
                <a:solidFill>
                  <a:schemeClr val="tx1"/>
                </a:solidFill>
                <a:latin typeface="Arimo" panose="020B0604020202020204" charset="0"/>
                <a:ea typeface="Arimo" panose="020B0604020202020204" charset="0"/>
                <a:cs typeface="Arimo" panose="020B0604020202020204" charset="0"/>
              </a:rPr>
              <a:t>витрати</a:t>
            </a:r>
            <a:r>
              <a:rPr lang="ru-RU" altLang="uk-UA" sz="8000" dirty="0">
                <a:solidFill>
                  <a:schemeClr val="tx1"/>
                </a:solidFill>
                <a:latin typeface="Arimo" panose="020B0604020202020204" charset="0"/>
                <a:ea typeface="Arimo" panose="020B0604020202020204" charset="0"/>
                <a:cs typeface="Arimo" panose="020B0604020202020204" charset="0"/>
              </a:rPr>
              <a:t> </a:t>
            </a:r>
            <a:r>
              <a:rPr lang="ru-RU" altLang="uk-UA" sz="8000" dirty="0" err="1">
                <a:solidFill>
                  <a:schemeClr val="tx1"/>
                </a:solidFill>
                <a:latin typeface="Arimo" panose="020B0604020202020204" charset="0"/>
                <a:ea typeface="Arimo" panose="020B0604020202020204" charset="0"/>
                <a:cs typeface="Arimo" panose="020B0604020202020204" charset="0"/>
              </a:rPr>
              <a:t>можуть</a:t>
            </a:r>
            <a:r>
              <a:rPr lang="ru-RU" altLang="uk-UA" sz="8000" dirty="0">
                <a:solidFill>
                  <a:schemeClr val="tx1"/>
                </a:solidFill>
                <a:latin typeface="Arimo" panose="020B0604020202020204" charset="0"/>
                <a:ea typeface="Arimo" panose="020B0604020202020204" charset="0"/>
                <a:cs typeface="Arimo" panose="020B0604020202020204" charset="0"/>
              </a:rPr>
              <a:t> </a:t>
            </a:r>
            <a:r>
              <a:rPr lang="ru-RU" altLang="uk-UA" sz="8000" dirty="0" err="1">
                <a:solidFill>
                  <a:schemeClr val="tx1"/>
                </a:solidFill>
                <a:latin typeface="Arimo" panose="020B0604020202020204" charset="0"/>
                <a:ea typeface="Arimo" panose="020B0604020202020204" charset="0"/>
                <a:cs typeface="Arimo" panose="020B0604020202020204" charset="0"/>
              </a:rPr>
              <a:t>використовуватися</a:t>
            </a:r>
            <a:r>
              <a:rPr lang="ru-RU" altLang="uk-UA" sz="8000" dirty="0">
                <a:solidFill>
                  <a:schemeClr val="tx1"/>
                </a:solidFill>
                <a:latin typeface="Arimo" panose="020B0604020202020204" charset="0"/>
                <a:ea typeface="Arimo" panose="020B0604020202020204" charset="0"/>
                <a:cs typeface="Arimo" panose="020B0604020202020204" charset="0"/>
              </a:rPr>
              <a:t>, коли </a:t>
            </a:r>
            <a:r>
              <a:rPr lang="ru-RU" altLang="uk-UA" sz="8000" dirty="0" err="1">
                <a:solidFill>
                  <a:schemeClr val="tx1"/>
                </a:solidFill>
                <a:latin typeface="Arimo" panose="020B0604020202020204" charset="0"/>
                <a:ea typeface="Arimo" panose="020B0604020202020204" charset="0"/>
                <a:cs typeface="Arimo" panose="020B0604020202020204" charset="0"/>
              </a:rPr>
              <a:t>витрати</a:t>
            </a:r>
            <a:r>
              <a:rPr lang="ru-RU" altLang="uk-UA" sz="8000" dirty="0">
                <a:solidFill>
                  <a:schemeClr val="tx1"/>
                </a:solidFill>
                <a:latin typeface="Arimo" panose="020B0604020202020204" charset="0"/>
                <a:ea typeface="Arimo" panose="020B0604020202020204" charset="0"/>
                <a:cs typeface="Arimo" panose="020B0604020202020204" charset="0"/>
              </a:rPr>
              <a:t> на </a:t>
            </a:r>
            <a:r>
              <a:rPr lang="ru-RU" altLang="uk-UA" sz="8000" dirty="0" err="1">
                <a:solidFill>
                  <a:schemeClr val="tx1"/>
                </a:solidFill>
                <a:latin typeface="Arimo" panose="020B0604020202020204" charset="0"/>
                <a:ea typeface="Arimo" panose="020B0604020202020204" charset="0"/>
                <a:cs typeface="Arimo" panose="020B0604020202020204" charset="0"/>
              </a:rPr>
              <a:t>проживання</a:t>
            </a:r>
            <a:r>
              <a:rPr lang="ru-RU" altLang="uk-UA" sz="8000" dirty="0">
                <a:solidFill>
                  <a:schemeClr val="tx1"/>
                </a:solidFill>
                <a:latin typeface="Arimo" panose="020B0604020202020204" charset="0"/>
                <a:ea typeface="Arimo" panose="020B0604020202020204" charset="0"/>
                <a:cs typeface="Arimo" panose="020B0604020202020204" charset="0"/>
              </a:rPr>
              <a:t> є </a:t>
            </a:r>
            <a:r>
              <a:rPr lang="ru-RU" altLang="uk-UA" sz="8000" dirty="0" err="1">
                <a:solidFill>
                  <a:schemeClr val="tx1"/>
                </a:solidFill>
                <a:latin typeface="Arimo" panose="020B0604020202020204" charset="0"/>
                <a:ea typeface="Arimo" panose="020B0604020202020204" charset="0"/>
                <a:cs typeface="Arimo" panose="020B0604020202020204" charset="0"/>
              </a:rPr>
              <a:t>допустимими</a:t>
            </a:r>
            <a:r>
              <a:rPr lang="ru-RU" altLang="uk-UA" sz="8000" dirty="0">
                <a:solidFill>
                  <a:schemeClr val="tx1"/>
                </a:solidFill>
                <a:latin typeface="Arimo" panose="020B0604020202020204" charset="0"/>
                <a:ea typeface="Arimo" panose="020B0604020202020204" charset="0"/>
                <a:cs typeface="Arimo" panose="020B0604020202020204" charset="0"/>
              </a:rPr>
              <a:t> </a:t>
            </a:r>
            <a:r>
              <a:rPr lang="ru-RU" altLang="uk-UA" sz="8000" dirty="0" err="1">
                <a:solidFill>
                  <a:schemeClr val="tx1"/>
                </a:solidFill>
                <a:latin typeface="Arimo" panose="020B0604020202020204" charset="0"/>
                <a:ea typeface="Arimo" panose="020B0604020202020204" charset="0"/>
                <a:cs typeface="Arimo" panose="020B0604020202020204" charset="0"/>
              </a:rPr>
              <a:t>витратами</a:t>
            </a:r>
            <a:r>
              <a:rPr lang="ru-RU" altLang="uk-UA" sz="8000" dirty="0">
                <a:solidFill>
                  <a:schemeClr val="tx1"/>
                </a:solidFill>
                <a:latin typeface="Arimo" panose="020B0604020202020204" charset="0"/>
                <a:ea typeface="Arimo" panose="020B0604020202020204" charset="0"/>
                <a:cs typeface="Arimo" panose="020B0604020202020204" charset="0"/>
              </a:rPr>
              <a:t> на </a:t>
            </a:r>
            <a:r>
              <a:rPr lang="ru-RU" altLang="uk-UA" sz="8000" dirty="0" err="1">
                <a:solidFill>
                  <a:schemeClr val="tx1"/>
                </a:solidFill>
                <a:latin typeface="Arimo" panose="020B0604020202020204" charset="0"/>
                <a:ea typeface="Arimo" panose="020B0604020202020204" charset="0"/>
                <a:cs typeface="Arimo" panose="020B0604020202020204" charset="0"/>
              </a:rPr>
              <a:t>захід</a:t>
            </a:r>
            <a:r>
              <a:rPr lang="ru-RU" altLang="uk-UA" sz="8000" dirty="0">
                <a:solidFill>
                  <a:schemeClr val="tx1"/>
                </a:solidFill>
                <a:latin typeface="Arimo" panose="020B0604020202020204" charset="0"/>
                <a:ea typeface="Arimo" panose="020B0604020202020204" charset="0"/>
                <a:cs typeface="Arimo" panose="020B0604020202020204" charset="0"/>
              </a:rPr>
              <a:t>, і в </a:t>
            </a:r>
            <a:r>
              <a:rPr lang="ru-RU" altLang="uk-UA" sz="8000" dirty="0" err="1">
                <a:solidFill>
                  <a:schemeClr val="tx1"/>
                </a:solidFill>
                <a:latin typeface="Arimo" panose="020B0604020202020204" charset="0"/>
                <a:ea typeface="Arimo" panose="020B0604020202020204" charset="0"/>
                <a:cs typeface="Arimo" panose="020B0604020202020204" charset="0"/>
              </a:rPr>
              <a:t>разі</a:t>
            </a:r>
            <a:r>
              <a:rPr lang="ru-RU" altLang="uk-UA" sz="8000" dirty="0">
                <a:solidFill>
                  <a:schemeClr val="tx1"/>
                </a:solidFill>
                <a:latin typeface="Arimo" panose="020B0604020202020204" charset="0"/>
                <a:ea typeface="Arimo" panose="020B0604020202020204" charset="0"/>
                <a:cs typeface="Arimo" panose="020B0604020202020204" charset="0"/>
              </a:rPr>
              <a:t> </a:t>
            </a:r>
            <a:r>
              <a:rPr lang="ru-RU" altLang="uk-UA" sz="8000" dirty="0" err="1">
                <a:solidFill>
                  <a:schemeClr val="tx1"/>
                </a:solidFill>
                <a:latin typeface="Arimo" panose="020B0604020202020204" charset="0"/>
                <a:ea typeface="Arimo" panose="020B0604020202020204" charset="0"/>
                <a:cs typeface="Arimo" panose="020B0604020202020204" charset="0"/>
              </a:rPr>
              <a:t>їх</a:t>
            </a:r>
            <a:r>
              <a:rPr lang="ru-RU" altLang="uk-UA" sz="8000" dirty="0">
                <a:solidFill>
                  <a:schemeClr val="tx1"/>
                </a:solidFill>
                <a:latin typeface="Arimo" panose="020B0604020202020204" charset="0"/>
                <a:ea typeface="Arimo" panose="020B0604020202020204" charset="0"/>
                <a:cs typeface="Arimo" panose="020B0604020202020204" charset="0"/>
              </a:rPr>
              <a:t> </a:t>
            </a:r>
            <a:r>
              <a:rPr lang="ru-RU" altLang="uk-UA" sz="8000" dirty="0" err="1">
                <a:solidFill>
                  <a:schemeClr val="tx1"/>
                </a:solidFill>
                <a:latin typeface="Arimo" panose="020B0604020202020204" charset="0"/>
                <a:ea typeface="Arimo" panose="020B0604020202020204" charset="0"/>
                <a:cs typeface="Arimo" panose="020B0604020202020204" charset="0"/>
              </a:rPr>
              <a:t>використання</a:t>
            </a:r>
            <a:r>
              <a:rPr lang="ru-RU" altLang="uk-UA" sz="8000" dirty="0">
                <a:solidFill>
                  <a:schemeClr val="tx1"/>
                </a:solidFill>
                <a:latin typeface="Arimo" panose="020B0604020202020204" charset="0"/>
                <a:ea typeface="Arimo" panose="020B0604020202020204" charset="0"/>
                <a:cs typeface="Arimo" panose="020B0604020202020204" charset="0"/>
              </a:rPr>
              <a:t> </a:t>
            </a:r>
            <a:r>
              <a:rPr lang="ru-RU" altLang="uk-UA" sz="8000" dirty="0" err="1">
                <a:solidFill>
                  <a:schemeClr val="tx1"/>
                </a:solidFill>
                <a:latin typeface="Arimo" panose="020B0604020202020204" charset="0"/>
                <a:ea typeface="Arimo" panose="020B0604020202020204" charset="0"/>
                <a:cs typeface="Arimo" panose="020B0604020202020204" charset="0"/>
              </a:rPr>
              <a:t>додаткові</a:t>
            </a:r>
            <a:r>
              <a:rPr lang="ru-RU" altLang="uk-UA" sz="8000" dirty="0">
                <a:solidFill>
                  <a:schemeClr val="tx1"/>
                </a:solidFill>
                <a:latin typeface="Arimo" panose="020B0604020202020204" charset="0"/>
                <a:ea typeface="Arimo" panose="020B0604020202020204" charset="0"/>
                <a:cs typeface="Arimo" panose="020B0604020202020204" charset="0"/>
              </a:rPr>
              <a:t> </a:t>
            </a:r>
            <a:r>
              <a:rPr lang="ru-RU" altLang="uk-UA" sz="8000" dirty="0" err="1">
                <a:solidFill>
                  <a:schemeClr val="tx1"/>
                </a:solidFill>
                <a:latin typeface="Arimo" panose="020B0604020202020204" charset="0"/>
                <a:ea typeface="Arimo" panose="020B0604020202020204" charset="0"/>
                <a:cs typeface="Arimo" panose="020B0604020202020204" charset="0"/>
              </a:rPr>
              <a:t>витрати</a:t>
            </a:r>
            <a:r>
              <a:rPr lang="ru-RU" altLang="uk-UA" sz="8000" dirty="0">
                <a:solidFill>
                  <a:schemeClr val="tx1"/>
                </a:solidFill>
                <a:latin typeface="Arimo" panose="020B0604020202020204" charset="0"/>
                <a:ea typeface="Arimo" panose="020B0604020202020204" charset="0"/>
                <a:cs typeface="Arimo" panose="020B0604020202020204" charset="0"/>
              </a:rPr>
              <a:t> на </a:t>
            </a:r>
            <a:r>
              <a:rPr lang="ru-RU" altLang="uk-UA" sz="8000" dirty="0" err="1">
                <a:solidFill>
                  <a:schemeClr val="tx1"/>
                </a:solidFill>
                <a:latin typeface="Arimo" panose="020B0604020202020204" charset="0"/>
                <a:ea typeface="Arimo" panose="020B0604020202020204" charset="0"/>
                <a:cs typeface="Arimo" panose="020B0604020202020204" charset="0"/>
              </a:rPr>
              <a:t>проживання</a:t>
            </a:r>
            <a:r>
              <a:rPr lang="ru-RU" altLang="uk-UA" sz="8000" dirty="0">
                <a:solidFill>
                  <a:schemeClr val="tx1"/>
                </a:solidFill>
                <a:latin typeface="Arimo" panose="020B0604020202020204" charset="0"/>
                <a:ea typeface="Arimo" panose="020B0604020202020204" charset="0"/>
                <a:cs typeface="Arimo" panose="020B0604020202020204" charset="0"/>
              </a:rPr>
              <a:t> не </a:t>
            </a:r>
            <a:r>
              <a:rPr lang="ru-RU" altLang="uk-UA" sz="8000" dirty="0" err="1">
                <a:solidFill>
                  <a:schemeClr val="tx1"/>
                </a:solidFill>
                <a:latin typeface="Arimo" panose="020B0604020202020204" charset="0"/>
                <a:ea typeface="Arimo" panose="020B0604020202020204" charset="0"/>
                <a:cs typeface="Arimo" panose="020B0604020202020204" charset="0"/>
              </a:rPr>
              <a:t>підлягають</a:t>
            </a:r>
            <a:r>
              <a:rPr lang="ru-RU" altLang="uk-UA" sz="8000" dirty="0">
                <a:solidFill>
                  <a:schemeClr val="tx1"/>
                </a:solidFill>
                <a:latin typeface="Arimo" panose="020B0604020202020204" charset="0"/>
                <a:ea typeface="Arimo" panose="020B0604020202020204" charset="0"/>
                <a:cs typeface="Arimo" panose="020B0604020202020204" charset="0"/>
              </a:rPr>
              <a:t> </a:t>
            </a:r>
            <a:r>
              <a:rPr lang="ru-RU" altLang="uk-UA" sz="8000" dirty="0" err="1">
                <a:solidFill>
                  <a:schemeClr val="tx1"/>
                </a:solidFill>
                <a:latin typeface="Arimo" panose="020B0604020202020204" charset="0"/>
                <a:ea typeface="Arimo" panose="020B0604020202020204" charset="0"/>
                <a:cs typeface="Arimo" panose="020B0604020202020204" charset="0"/>
              </a:rPr>
              <a:t>відшкодуванню</a:t>
            </a:r>
            <a:r>
              <a:rPr lang="ru-RU" altLang="uk-UA" sz="8000" dirty="0">
                <a:solidFill>
                  <a:schemeClr val="tx1"/>
                </a:solidFill>
                <a:latin typeface="Arimo" panose="020B0604020202020204" charset="0"/>
                <a:ea typeface="Arimo" panose="020B0604020202020204" charset="0"/>
                <a:cs typeface="Arimo" panose="020B0604020202020204" charset="0"/>
              </a:rPr>
              <a:t>.</a:t>
            </a:r>
          </a:p>
          <a:p>
            <a:pPr algn="just"/>
            <a:endParaRPr lang="ru-RU" altLang="uk-UA" sz="2900" dirty="0">
              <a:solidFill>
                <a:schemeClr val="tx1"/>
              </a:solidFill>
              <a:latin typeface="Arimo" panose="020B0604020202020204" charset="0"/>
              <a:ea typeface="Arimo" panose="020B0604020202020204" charset="0"/>
              <a:cs typeface="Arimo" panose="020B0604020202020204" charset="0"/>
            </a:endParaRPr>
          </a:p>
          <a:p>
            <a:pPr algn="just"/>
            <a:endParaRPr lang="uk-UA" altLang="uk-UA" sz="2900" dirty="0">
              <a:solidFill>
                <a:schemeClr val="tx1"/>
              </a:solidFill>
              <a:latin typeface="Arimo" panose="020B0604020202020204" charset="0"/>
              <a:ea typeface="Arimo" panose="020B0604020202020204" charset="0"/>
              <a:cs typeface="Arimo" panose="020B0604020202020204" charset="0"/>
            </a:endParaRPr>
          </a:p>
          <a:p>
            <a:pPr algn="just"/>
            <a:endParaRPr lang="en-US" sz="2000" dirty="0">
              <a:solidFill>
                <a:schemeClr val="tx1"/>
              </a:solidFill>
              <a:latin typeface="Arimo" panose="020B0604020202020204" charset="0"/>
              <a:ea typeface="Arimo" panose="020B0604020202020204" charset="0"/>
              <a:cs typeface="Arimo" panose="020B0604020202020204" charset="0"/>
            </a:endParaRPr>
          </a:p>
          <a:p>
            <a:pPr algn="just"/>
            <a:endParaRPr lang="uk-UA" sz="2000" dirty="0">
              <a:solidFill>
                <a:schemeClr val="tx1"/>
              </a:solidFill>
              <a:latin typeface="Arimo" panose="020B0604020202020204" charset="0"/>
              <a:ea typeface="Arimo" panose="020B0604020202020204" charset="0"/>
              <a:cs typeface="Arimo" panose="020B0604020202020204" charset="0"/>
            </a:endParaRPr>
          </a:p>
        </p:txBody>
      </p:sp>
    </p:spTree>
    <p:extLst>
      <p:ext uri="{BB962C8B-B14F-4D97-AF65-F5344CB8AC3E}">
        <p14:creationId xmlns:p14="http://schemas.microsoft.com/office/powerpoint/2010/main" val="2807598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34278-0A25-3DE0-6B41-C21C1812664C}"/>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1D22CF55-EEEA-A030-71E4-16F757382F50}"/>
              </a:ext>
            </a:extLst>
          </p:cNvPr>
          <p:cNvSpPr txBox="1"/>
          <p:nvPr/>
        </p:nvSpPr>
        <p:spPr>
          <a:xfrm>
            <a:off x="5638800" y="495300"/>
            <a:ext cx="6705600" cy="369332"/>
          </a:xfrm>
          <a:prstGeom prst="rect">
            <a:avLst/>
          </a:prstGeom>
          <a:noFill/>
        </p:spPr>
        <p:txBody>
          <a:bodyPr wrap="square" rtlCol="0">
            <a:spAutoFit/>
          </a:bodyPr>
          <a:lstStyle/>
          <a:p>
            <a:endParaRPr lang="uk-UA" b="1" dirty="0">
              <a:latin typeface="Arimo" panose="020B0604020202020204" charset="0"/>
              <a:ea typeface="Arimo" panose="020B0604020202020204" charset="0"/>
              <a:cs typeface="Arimo" panose="020B0604020202020204" charset="0"/>
            </a:endParaRPr>
          </a:p>
        </p:txBody>
      </p:sp>
      <p:sp>
        <p:nvSpPr>
          <p:cNvPr id="7" name="Заголовок 6">
            <a:extLst>
              <a:ext uri="{FF2B5EF4-FFF2-40B4-BE49-F238E27FC236}">
                <a16:creationId xmlns:a16="http://schemas.microsoft.com/office/drawing/2014/main" id="{E13A0782-49A5-EC7A-8FAF-29C9DCFA8EF2}"/>
              </a:ext>
            </a:extLst>
          </p:cNvPr>
          <p:cNvSpPr>
            <a:spLocks noGrp="1"/>
          </p:cNvSpPr>
          <p:nvPr>
            <p:ph type="ctrTitle"/>
          </p:nvPr>
        </p:nvSpPr>
        <p:spPr>
          <a:xfrm>
            <a:off x="3200400" y="237671"/>
            <a:ext cx="11887200" cy="577334"/>
          </a:xfrm>
        </p:spPr>
        <p:txBody>
          <a:bodyPr>
            <a:normAutofit fontScale="90000"/>
          </a:bodyPr>
          <a:lstStyle/>
          <a:p>
            <a:r>
              <a:rPr lang="uk-UA" sz="4400" b="1" dirty="0">
                <a:latin typeface="Arimo" panose="020B0604020202020204" charset="0"/>
                <a:ea typeface="Arimo" panose="020B0604020202020204" charset="0"/>
                <a:cs typeface="Arimo" panose="020B0604020202020204" charset="0"/>
              </a:rPr>
              <a:t>Компоненти бюджету в </a:t>
            </a:r>
            <a:r>
              <a:rPr lang="ru-UA" sz="4400" b="1" dirty="0">
                <a:latin typeface="Arimo" panose="020B0604020202020204" charset="0"/>
                <a:ea typeface="Arimo" panose="020B0604020202020204" charset="0"/>
                <a:cs typeface="Arimo" panose="020B0604020202020204" charset="0"/>
              </a:rPr>
              <a:t>рамках </a:t>
            </a:r>
            <a:r>
              <a:rPr lang="en-US" sz="4400" b="1" dirty="0">
                <a:latin typeface="Arimo" panose="020B0604020202020204" charset="0"/>
                <a:ea typeface="Arimo" panose="020B0604020202020204" charset="0"/>
                <a:cs typeface="Arimo" panose="020B0604020202020204" charset="0"/>
              </a:rPr>
              <a:t>Part</a:t>
            </a:r>
            <a:r>
              <a:rPr lang="ru-UA" sz="4400" b="1" dirty="0">
                <a:latin typeface="Arimo" panose="020B0604020202020204" charset="0"/>
                <a:ea typeface="Arimo" panose="020B0604020202020204" charset="0"/>
                <a:cs typeface="Arimo" panose="020B0604020202020204" charset="0"/>
              </a:rPr>
              <a:t> В</a:t>
            </a:r>
            <a:r>
              <a:rPr lang="en-US" sz="4400" b="1" dirty="0">
                <a:latin typeface="Arimo" panose="020B0604020202020204" charset="0"/>
                <a:ea typeface="Arimo" panose="020B0604020202020204" charset="0"/>
                <a:cs typeface="Arimo" panose="020B0604020202020204" charset="0"/>
              </a:rPr>
              <a:t> </a:t>
            </a:r>
            <a:endParaRPr lang="uk-UA" dirty="0"/>
          </a:p>
        </p:txBody>
      </p:sp>
      <p:sp>
        <p:nvSpPr>
          <p:cNvPr id="8" name="Подзаголовок 7">
            <a:extLst>
              <a:ext uri="{FF2B5EF4-FFF2-40B4-BE49-F238E27FC236}">
                <a16:creationId xmlns:a16="http://schemas.microsoft.com/office/drawing/2014/main" id="{8F157303-AAA1-8626-15BE-AFE7FFFB9F79}"/>
              </a:ext>
            </a:extLst>
          </p:cNvPr>
          <p:cNvSpPr>
            <a:spLocks noGrp="1"/>
          </p:cNvSpPr>
          <p:nvPr>
            <p:ph type="subTitle" idx="1"/>
          </p:nvPr>
        </p:nvSpPr>
        <p:spPr>
          <a:xfrm>
            <a:off x="666750" y="457200"/>
            <a:ext cx="16954500" cy="8610599"/>
          </a:xfrm>
        </p:spPr>
        <p:txBody>
          <a:bodyPr>
            <a:normAutofit fontScale="25000" lnSpcReduction="20000"/>
          </a:bodyPr>
          <a:lstStyle/>
          <a:p>
            <a:pPr algn="just"/>
            <a:endParaRPr lang="uk-UA" altLang="uk-UA" sz="2900" dirty="0">
              <a:solidFill>
                <a:schemeClr val="tx1"/>
              </a:solidFill>
              <a:latin typeface="Arimo" panose="020B0604020202020204" charset="0"/>
              <a:ea typeface="Arimo" panose="020B0604020202020204" charset="0"/>
              <a:cs typeface="Arimo" panose="020B0604020202020204" charset="0"/>
            </a:endParaRPr>
          </a:p>
          <a:p>
            <a:pPr lvl="0" algn="just"/>
            <a:r>
              <a:rPr lang="uk-UA" sz="7200" b="1" dirty="0">
                <a:solidFill>
                  <a:schemeClr val="tx1"/>
                </a:solidFill>
                <a:latin typeface="Arimo" panose="020B0604020202020204" charset="0"/>
                <a:ea typeface="Arimo" panose="020B0604020202020204" charset="0"/>
                <a:cs typeface="Arimo" panose="020B0604020202020204" charset="0"/>
              </a:rPr>
              <a:t>Обладнання</a:t>
            </a:r>
          </a:p>
          <a:p>
            <a:pPr lvl="0" algn="just"/>
            <a:r>
              <a:rPr lang="uk-UA" sz="7200" b="1" dirty="0">
                <a:solidFill>
                  <a:schemeClr val="tx1"/>
                </a:solidFill>
                <a:latin typeface="Arimo" panose="020B0604020202020204" charset="0"/>
                <a:ea typeface="Arimo" panose="020B0604020202020204" charset="0"/>
                <a:cs typeface="Arimo" panose="020B0604020202020204" charset="0"/>
              </a:rPr>
              <a:t>А) Витрати на обладнання (витрати на амортизацію) </a:t>
            </a:r>
          </a:p>
          <a:p>
            <a:pPr lvl="0" algn="just"/>
            <a:r>
              <a:rPr lang="uk-UA" sz="7200" dirty="0" err="1">
                <a:solidFill>
                  <a:schemeClr val="tx1"/>
                </a:solidFill>
                <a:latin typeface="Arimo" panose="020B0604020202020204" charset="0"/>
                <a:ea typeface="Arimo" panose="020B0604020202020204" charset="0"/>
                <a:cs typeface="Arimo" panose="020B0604020202020204" charset="0"/>
              </a:rPr>
              <a:t>Бенефіціари</a:t>
            </a:r>
            <a:r>
              <a:rPr lang="uk-UA" sz="7200" dirty="0">
                <a:solidFill>
                  <a:schemeClr val="tx1"/>
                </a:solidFill>
                <a:latin typeface="Arimo" panose="020B0604020202020204" charset="0"/>
                <a:ea typeface="Arimo" panose="020B0604020202020204" charset="0"/>
                <a:cs typeface="Arimo" panose="020B0604020202020204" charset="0"/>
              </a:rPr>
              <a:t>/афілійовані особи можуть стягувати «витрати на обладнання» як амортизаційні витрати. </a:t>
            </a:r>
          </a:p>
          <a:p>
            <a:pPr lvl="0" algn="just"/>
            <a:r>
              <a:rPr lang="uk-UA" sz="7200" dirty="0">
                <a:solidFill>
                  <a:schemeClr val="tx1"/>
                </a:solidFill>
                <a:latin typeface="Arimo" panose="020B0604020202020204" charset="0"/>
                <a:ea typeface="Arimo" panose="020B0604020202020204" charset="0"/>
                <a:cs typeface="Arimo" panose="020B0604020202020204" charset="0"/>
              </a:rPr>
              <a:t>У цьому випадку ця категорія бюджету покриває амортизаційні витрати на обладнання, інфраструктуру або інші активи, що використовуються для заходу. Крім того, в деяких випадках (наприклад, інфраструктура) вона може також включати витрати, необхідні для забезпечення готовності активу до використання за призначенням (наприклад, підготовка місця, доставка та обробка, установка тощо).</a:t>
            </a:r>
          </a:p>
          <a:p>
            <a:pPr algn="just"/>
            <a:r>
              <a:rPr lang="uk-UA" sz="7200" dirty="0">
                <a:solidFill>
                  <a:schemeClr val="tx1"/>
                </a:solidFill>
                <a:latin typeface="Arimo" panose="020B0604020202020204" charset="0"/>
                <a:ea typeface="Arimo" panose="020B0604020202020204" charset="0"/>
                <a:cs typeface="Arimo" panose="020B0604020202020204" charset="0"/>
              </a:rPr>
              <a:t>Якщо зазвичай </a:t>
            </a:r>
            <a:r>
              <a:rPr lang="uk-UA" sz="7200" dirty="0" err="1">
                <a:solidFill>
                  <a:schemeClr val="tx1"/>
                </a:solidFill>
                <a:latin typeface="Arimo" panose="020B0604020202020204" charset="0"/>
                <a:ea typeface="Arimo" panose="020B0604020202020204" charset="0"/>
                <a:cs typeface="Arimo" panose="020B0604020202020204" charset="0"/>
              </a:rPr>
              <a:t>бенефіціар</a:t>
            </a:r>
            <a:r>
              <a:rPr lang="uk-UA" sz="7200" dirty="0">
                <a:solidFill>
                  <a:schemeClr val="tx1"/>
                </a:solidFill>
                <a:latin typeface="Arimo" panose="020B0604020202020204" charset="0"/>
                <a:ea typeface="Arimo" panose="020B0604020202020204" charset="0"/>
                <a:cs typeface="Arimo" panose="020B0604020202020204" charset="0"/>
              </a:rPr>
              <a:t> вважає витрати на довговічне обладнання (або частину таких витрат) непрямими витратами, їх НЕ можна заявляти як прямі витрати, але вони покриваються фіксованою ставкою для непрямих витрат (див. статтю 6.2.E). </a:t>
            </a:r>
          </a:p>
          <a:p>
            <a:pPr algn="just"/>
            <a:r>
              <a:rPr lang="uk-UA" sz="7200" dirty="0">
                <a:solidFill>
                  <a:schemeClr val="tx1"/>
                </a:solidFill>
                <a:latin typeface="Arimo" panose="020B0604020202020204" charset="0"/>
                <a:ea typeface="Arimo" panose="020B0604020202020204" charset="0"/>
                <a:cs typeface="Arimo" panose="020B0604020202020204" charset="0"/>
              </a:rPr>
              <a:t>Будь-яка амортизація, заявлена як прямі витрати в рамках заходу, повинна бути прямими витратами відповідно до практики обліку витрат </a:t>
            </a:r>
            <a:r>
              <a:rPr lang="uk-UA" sz="7200" dirty="0" err="1">
                <a:solidFill>
                  <a:schemeClr val="tx1"/>
                </a:solidFill>
                <a:latin typeface="Arimo" panose="020B0604020202020204" charset="0"/>
                <a:ea typeface="Arimo" panose="020B0604020202020204" charset="0"/>
                <a:cs typeface="Arimo" panose="020B0604020202020204" charset="0"/>
              </a:rPr>
              <a:t>бенефіціара</a:t>
            </a:r>
            <a:r>
              <a:rPr lang="uk-UA" sz="7200" dirty="0">
                <a:solidFill>
                  <a:schemeClr val="tx1"/>
                </a:solidFill>
                <a:latin typeface="Arimo" panose="020B0604020202020204" charset="0"/>
                <a:ea typeface="Arimo" panose="020B0604020202020204" charset="0"/>
                <a:cs typeface="Arimo" panose="020B0604020202020204" charset="0"/>
              </a:rPr>
              <a:t> (див. статтю 6.2).</a:t>
            </a:r>
          </a:p>
          <a:p>
            <a:pPr algn="just"/>
            <a:r>
              <a:rPr lang="uk-UA" sz="7200" dirty="0">
                <a:solidFill>
                  <a:schemeClr val="tx1"/>
                </a:solidFill>
                <a:latin typeface="Arimo" panose="020B0604020202020204" charset="0"/>
                <a:ea typeface="Arimo" panose="020B0604020202020204" charset="0"/>
                <a:cs typeface="Arimo" panose="020B0604020202020204" charset="0"/>
              </a:rPr>
              <a:t>Витрати повинні бути заявлені як фактичні витрати та відповідати умовам придатності, викладеним у статті 6.2.C.2. Анотованої угоди про надання гранту.</a:t>
            </a:r>
          </a:p>
          <a:p>
            <a:pPr algn="just"/>
            <a:r>
              <a:rPr lang="uk-UA" sz="7200" b="1" dirty="0">
                <a:solidFill>
                  <a:schemeClr val="tx1"/>
                </a:solidFill>
                <a:latin typeface="Arimo" panose="020B0604020202020204" charset="0"/>
                <a:ea typeface="Arimo" panose="020B0604020202020204" charset="0"/>
                <a:cs typeface="Arimo" panose="020B0604020202020204" charset="0"/>
              </a:rPr>
              <a:t>Вони повинні бути розраховані відповідно до таких принципів:</a:t>
            </a:r>
          </a:p>
          <a:p>
            <a:pPr marL="457200" indent="-457200" algn="just">
              <a:buFontTx/>
              <a:buChar char="-"/>
            </a:pPr>
            <a:r>
              <a:rPr lang="uk-UA" sz="7200" dirty="0">
                <a:solidFill>
                  <a:schemeClr val="tx1"/>
                </a:solidFill>
                <a:latin typeface="Arimo" panose="020B0604020202020204" charset="0"/>
                <a:ea typeface="Arimo" panose="020B0604020202020204" charset="0"/>
                <a:cs typeface="Arimo" panose="020B0604020202020204" charset="0"/>
              </a:rPr>
              <a:t>амортизована вартість (вартість придбання) обладнання повинна розподілятися на систематичній основі протягом терміну його корисного використання (тобто періоду, протягом якого обладнання, як очікується, буде придатним для використання). Якщо термін корисного використання обладнання перевищує 1 рік, </a:t>
            </a:r>
            <a:r>
              <a:rPr lang="uk-UA" sz="7200" dirty="0" err="1">
                <a:solidFill>
                  <a:schemeClr val="tx1"/>
                </a:solidFill>
                <a:latin typeface="Arimo" panose="020B0604020202020204" charset="0"/>
                <a:ea typeface="Arimo" panose="020B0604020202020204" charset="0"/>
                <a:cs typeface="Arimo" panose="020B0604020202020204" charset="0"/>
              </a:rPr>
              <a:t>бенефіціар</a:t>
            </a:r>
            <a:r>
              <a:rPr lang="uk-UA" sz="7200" dirty="0">
                <a:solidFill>
                  <a:schemeClr val="tx1"/>
                </a:solidFill>
                <a:latin typeface="Arimo" panose="020B0604020202020204" charset="0"/>
                <a:ea typeface="Arimo" panose="020B0604020202020204" charset="0"/>
                <a:cs typeface="Arimo" panose="020B0604020202020204" charset="0"/>
              </a:rPr>
              <a:t> НЕ може віднести загальну вартість предмета на один рік.</a:t>
            </a:r>
          </a:p>
          <a:p>
            <a:pPr algn="just"/>
            <a:r>
              <a:rPr lang="uk-UA" sz="7200" i="1" dirty="0">
                <a:solidFill>
                  <a:schemeClr val="tx1"/>
                </a:solidFill>
                <a:latin typeface="Arimo" panose="020B0604020202020204" charset="0"/>
                <a:ea typeface="Arimo" panose="020B0604020202020204" charset="0"/>
                <a:cs typeface="Arimo" panose="020B0604020202020204" charset="0"/>
              </a:rPr>
              <a:t>«Термін експлуатації» означає час, протягом якого обладнання є корисним для </a:t>
            </a:r>
            <a:r>
              <a:rPr lang="uk-UA" sz="7200" i="1" dirty="0" err="1">
                <a:solidFill>
                  <a:schemeClr val="tx1"/>
                </a:solidFill>
                <a:latin typeface="Arimo" panose="020B0604020202020204" charset="0"/>
                <a:ea typeface="Arimo" panose="020B0604020202020204" charset="0"/>
                <a:cs typeface="Arimo" panose="020B0604020202020204" charset="0"/>
              </a:rPr>
              <a:t>бенефіціара</a:t>
            </a:r>
            <a:r>
              <a:rPr lang="uk-UA" sz="7200" i="1" dirty="0">
                <a:solidFill>
                  <a:schemeClr val="tx1"/>
                </a:solidFill>
                <a:latin typeface="Arimo" panose="020B0604020202020204" charset="0"/>
                <a:ea typeface="Arimo" panose="020B0604020202020204" charset="0"/>
                <a:cs typeface="Arimo" panose="020B0604020202020204" charset="0"/>
              </a:rPr>
              <a:t>. Якщо </a:t>
            </a:r>
            <a:r>
              <a:rPr lang="uk-UA" sz="7200" i="1" dirty="0" err="1">
                <a:solidFill>
                  <a:schemeClr val="tx1"/>
                </a:solidFill>
                <a:latin typeface="Arimo" panose="020B0604020202020204" charset="0"/>
                <a:ea typeface="Arimo" panose="020B0604020202020204" charset="0"/>
                <a:cs typeface="Arimo" panose="020B0604020202020204" charset="0"/>
              </a:rPr>
              <a:t>бенефіціар</a:t>
            </a:r>
            <a:r>
              <a:rPr lang="uk-UA" sz="7200" i="1" dirty="0">
                <a:solidFill>
                  <a:schemeClr val="tx1"/>
                </a:solidFill>
                <a:latin typeface="Arimo" panose="020B0604020202020204" charset="0"/>
                <a:ea typeface="Arimo" panose="020B0604020202020204" charset="0"/>
                <a:cs typeface="Arimo" panose="020B0604020202020204" charset="0"/>
              </a:rPr>
              <a:t> зазвичай не розраховує амортизацію, він може звернутися до національних податкових правил для визначення терміну експлуатації обладнання.- </a:t>
            </a:r>
            <a:r>
              <a:rPr lang="uk-UA" sz="7200" dirty="0">
                <a:solidFill>
                  <a:schemeClr val="tx1"/>
                </a:solidFill>
                <a:latin typeface="Arimo" panose="020B0604020202020204" charset="0"/>
                <a:ea typeface="Arimo" panose="020B0604020202020204" charset="0"/>
                <a:cs typeface="Arimo" panose="020B0604020202020204" charset="0"/>
              </a:rPr>
              <a:t>амортизовані витрати на обладнання НЕ можуть перевищувати ціну придбання обладнання;</a:t>
            </a:r>
          </a:p>
          <a:p>
            <a:pPr algn="just"/>
            <a:r>
              <a:rPr lang="uk-UA" sz="7200" dirty="0">
                <a:solidFill>
                  <a:schemeClr val="tx1"/>
                </a:solidFill>
                <a:latin typeface="Arimo" panose="020B0604020202020204" charset="0"/>
                <a:ea typeface="Arimo" panose="020B0604020202020204" charset="0"/>
                <a:cs typeface="Arimo" panose="020B0604020202020204" charset="0"/>
              </a:rPr>
              <a:t>- якщо </a:t>
            </a:r>
            <a:r>
              <a:rPr lang="uk-UA" sz="7200" dirty="0" err="1">
                <a:solidFill>
                  <a:schemeClr val="tx1"/>
                </a:solidFill>
                <a:latin typeface="Arimo" panose="020B0604020202020204" charset="0"/>
                <a:ea typeface="Arimo" panose="020B0604020202020204" charset="0"/>
                <a:cs typeface="Arimo" panose="020B0604020202020204" charset="0"/>
              </a:rPr>
              <a:t>бенефіціар</a:t>
            </a:r>
            <a:r>
              <a:rPr lang="uk-UA" sz="7200" dirty="0">
                <a:solidFill>
                  <a:schemeClr val="tx1"/>
                </a:solidFill>
                <a:latin typeface="Arimo" panose="020B0604020202020204" charset="0"/>
                <a:ea typeface="Arimo" panose="020B0604020202020204" charset="0"/>
                <a:cs typeface="Arimo" panose="020B0604020202020204" charset="0"/>
              </a:rPr>
              <a:t> не використовує обладнання виключно для здійснення заходу, - можна стягувати плату лише за ту частину, яка використовується для здійснення заходу (обсяг використання повинен підлягати аудиту).</a:t>
            </a:r>
          </a:p>
          <a:p>
            <a:pPr algn="just"/>
            <a:r>
              <a:rPr lang="uk-UA" sz="7200" b="1" i="1" dirty="0">
                <a:solidFill>
                  <a:schemeClr val="tx1"/>
                </a:solidFill>
                <a:latin typeface="Arimo" panose="020B0604020202020204" charset="0"/>
                <a:ea typeface="Arimo" panose="020B0604020202020204" charset="0"/>
                <a:cs typeface="Arimo" panose="020B0604020202020204" charset="0"/>
              </a:rPr>
              <a:t>Приклад: </a:t>
            </a:r>
            <a:r>
              <a:rPr lang="uk-UA" sz="7200" i="1" dirty="0">
                <a:solidFill>
                  <a:schemeClr val="tx1"/>
                </a:solidFill>
                <a:latin typeface="Arimo" panose="020B0604020202020204" charset="0"/>
                <a:ea typeface="Arimo" panose="020B0604020202020204" charset="0"/>
                <a:cs typeface="Arimo" panose="020B0604020202020204" charset="0"/>
              </a:rPr>
              <a:t>великий 3D-принтер був придбаний до початку заходу і не був повністю амортизований. Протягом 6 місяців у звітному періоді 1 він використовувався для заходу протягом 50 % часу, а для інших видів діяльності – протягом інших 50 % часу. Лінійна амортизація застосовується відповідно до звичайної практики </a:t>
            </a:r>
            <a:r>
              <a:rPr lang="uk-UA" sz="7200" i="1" dirty="0" err="1">
                <a:solidFill>
                  <a:schemeClr val="tx1"/>
                </a:solidFill>
                <a:latin typeface="Arimo" panose="020B0604020202020204" charset="0"/>
                <a:ea typeface="Arimo" panose="020B0604020202020204" charset="0"/>
                <a:cs typeface="Arimo" panose="020B0604020202020204" charset="0"/>
              </a:rPr>
              <a:t>бенефіціара</a:t>
            </a:r>
            <a:r>
              <a:rPr lang="uk-UA" sz="7200" i="1" dirty="0">
                <a:solidFill>
                  <a:schemeClr val="tx1"/>
                </a:solidFill>
                <a:latin typeface="Arimo" panose="020B0604020202020204" charset="0"/>
                <a:ea typeface="Arimo" panose="020B0604020202020204" charset="0"/>
                <a:cs typeface="Arimo" panose="020B0604020202020204" charset="0"/>
              </a:rPr>
              <a:t> (амортизація протягом очікуваного періоду використання 3D- принтера): 100 000 євро на рік (50 000 євро за 6 місяців).</a:t>
            </a:r>
            <a:endParaRPr lang="uk-UA" sz="7200" dirty="0">
              <a:solidFill>
                <a:schemeClr val="tx1"/>
              </a:solidFill>
              <a:latin typeface="Arimo" panose="020B0604020202020204" charset="0"/>
              <a:ea typeface="Arimo" panose="020B0604020202020204" charset="0"/>
              <a:cs typeface="Arimo" panose="020B0604020202020204" charset="0"/>
            </a:endParaRPr>
          </a:p>
          <a:p>
            <a:pPr algn="just"/>
            <a:r>
              <a:rPr lang="uk-UA" sz="7200" i="1" dirty="0">
                <a:solidFill>
                  <a:schemeClr val="tx1"/>
                </a:solidFill>
                <a:latin typeface="Arimo" panose="020B0604020202020204" charset="0"/>
                <a:ea typeface="Arimo" panose="020B0604020202020204" charset="0"/>
                <a:cs typeface="Arimo" panose="020B0604020202020204" charset="0"/>
              </a:rPr>
              <a:t>Заявлені витрати на проект: 50 000 євро (6 місяців використання) помножені на 50 % використання для дії протягом цих 6 місяців = 25 000 євро.</a:t>
            </a:r>
            <a:endParaRPr lang="uk-UA" sz="7200" dirty="0">
              <a:solidFill>
                <a:schemeClr val="tx1"/>
              </a:solidFill>
              <a:latin typeface="Arimo" panose="020B0604020202020204" charset="0"/>
              <a:ea typeface="Arimo" panose="020B0604020202020204" charset="0"/>
              <a:cs typeface="Arimo" panose="020B0604020202020204" charset="0"/>
            </a:endParaRPr>
          </a:p>
          <a:p>
            <a:pPr lvl="0" algn="just"/>
            <a:r>
              <a:rPr lang="uk-UA" sz="7200" dirty="0">
                <a:solidFill>
                  <a:schemeClr val="tx1"/>
                </a:solidFill>
                <a:latin typeface="Arimo" panose="020B0604020202020204" charset="0"/>
                <a:ea typeface="Arimo" panose="020B0604020202020204" charset="0"/>
                <a:cs typeface="Arimo" panose="020B0604020202020204" charset="0"/>
              </a:rPr>
              <a:t>- </a:t>
            </a:r>
            <a:r>
              <a:rPr lang="uk-UA" sz="7200" dirty="0" err="1">
                <a:solidFill>
                  <a:schemeClr val="tx1"/>
                </a:solidFill>
                <a:latin typeface="Arimo" panose="020B0604020202020204" charset="0"/>
                <a:ea typeface="Arimo" panose="020B0604020202020204" charset="0"/>
                <a:cs typeface="Arimo" panose="020B0604020202020204" charset="0"/>
              </a:rPr>
              <a:t>Бенефіціар</a:t>
            </a:r>
            <a:r>
              <a:rPr lang="uk-UA" sz="7200" dirty="0">
                <a:solidFill>
                  <a:schemeClr val="tx1"/>
                </a:solidFill>
                <a:latin typeface="Arimo" panose="020B0604020202020204" charset="0"/>
                <a:ea typeface="Arimo" panose="020B0604020202020204" charset="0"/>
                <a:cs typeface="Arimo" panose="020B0604020202020204" charset="0"/>
              </a:rPr>
              <a:t> може нараховувати амортизацію відповідно до чинних стандартів аудиту та своєї звичайної бухгалтерської практики, тобто, як правило, не раніше ніж за періоди з моменту отримання обладнання та його готовності до використання (тобто коли воно знаходиться в місці та стані, необхідних для його функціонування у спосіб, передбачений керівництвом).</a:t>
            </a:r>
          </a:p>
          <a:p>
            <a:pPr algn="just"/>
            <a:r>
              <a:rPr lang="uk-UA" sz="7200" b="1" i="1" dirty="0">
                <a:solidFill>
                  <a:schemeClr val="tx1"/>
                </a:solidFill>
                <a:latin typeface="Arimo" panose="020B0604020202020204" charset="0"/>
                <a:ea typeface="Arimo" panose="020B0604020202020204" charset="0"/>
                <a:cs typeface="Arimo" panose="020B0604020202020204" charset="0"/>
              </a:rPr>
              <a:t>Приклад: </a:t>
            </a:r>
            <a:r>
              <a:rPr lang="uk-UA" sz="7200" i="1" dirty="0">
                <a:solidFill>
                  <a:schemeClr val="tx1"/>
                </a:solidFill>
                <a:latin typeface="Arimo" panose="020B0604020202020204" charset="0"/>
                <a:ea typeface="Arimo" panose="020B0604020202020204" charset="0"/>
                <a:cs typeface="Arimo" panose="020B0604020202020204" charset="0"/>
              </a:rPr>
              <a:t>Обладнання, що підтримується роботом, було придбано 15 листопада, а отримано та налагоджено для використання з 1 грудня. Звітний період закінчується 31 грудня, а фінансовий рік також закінчується 31 грудня. Максимальна амортизація, яку може нараховувати </a:t>
            </a:r>
            <a:r>
              <a:rPr lang="uk-UA" sz="7200" i="1" dirty="0" err="1">
                <a:solidFill>
                  <a:schemeClr val="tx1"/>
                </a:solidFill>
                <a:latin typeface="Arimo" panose="020B0604020202020204" charset="0"/>
                <a:ea typeface="Arimo" panose="020B0604020202020204" charset="0"/>
                <a:cs typeface="Arimo" panose="020B0604020202020204" charset="0"/>
              </a:rPr>
              <a:t>бенефіціар</a:t>
            </a:r>
            <a:r>
              <a:rPr lang="uk-UA" sz="7200" i="1" dirty="0">
                <a:solidFill>
                  <a:schemeClr val="tx1"/>
                </a:solidFill>
                <a:latin typeface="Arimo" panose="020B0604020202020204" charset="0"/>
                <a:ea typeface="Arimo" panose="020B0604020202020204" charset="0"/>
                <a:cs typeface="Arimo" panose="020B0604020202020204" charset="0"/>
              </a:rPr>
              <a:t>, становить 1 місяць (з 1 по 31 грудня), тобто 1/12 річної амортизації. Це застосовується навіть у тому випадку, якщо </a:t>
            </a:r>
            <a:r>
              <a:rPr lang="uk-UA" sz="7200" i="1" dirty="0" err="1">
                <a:solidFill>
                  <a:schemeClr val="tx1"/>
                </a:solidFill>
                <a:latin typeface="Arimo" panose="020B0604020202020204" charset="0"/>
                <a:ea typeface="Arimo" panose="020B0604020202020204" charset="0"/>
                <a:cs typeface="Arimo" panose="020B0604020202020204" charset="0"/>
              </a:rPr>
              <a:t>бенефіціар</a:t>
            </a:r>
            <a:r>
              <a:rPr lang="uk-UA" sz="7200" i="1" dirty="0">
                <a:solidFill>
                  <a:schemeClr val="tx1"/>
                </a:solidFill>
                <a:latin typeface="Arimo" panose="020B0604020202020204" charset="0"/>
                <a:ea typeface="Arimo" panose="020B0604020202020204" charset="0"/>
                <a:cs typeface="Arimo" panose="020B0604020202020204" charset="0"/>
              </a:rPr>
              <a:t> зафіксував у своїй бухгалтерській звітності станом на 31 грудня повний рік амортизації для цього об’єкта.</a:t>
            </a:r>
            <a:endParaRPr lang="uk-UA" sz="7200" dirty="0">
              <a:solidFill>
                <a:schemeClr val="tx1"/>
              </a:solidFill>
              <a:latin typeface="Arimo" panose="020B0604020202020204" charset="0"/>
              <a:ea typeface="Arimo" panose="020B0604020202020204" charset="0"/>
              <a:cs typeface="Arimo" panose="020B0604020202020204" charset="0"/>
            </a:endParaRPr>
          </a:p>
          <a:p>
            <a:pPr algn="just"/>
            <a:r>
              <a:rPr lang="uk-UA" sz="7200" dirty="0">
                <a:solidFill>
                  <a:schemeClr val="tx1"/>
                </a:solidFill>
                <a:latin typeface="Arimo" panose="020B0604020202020204" charset="0"/>
                <a:ea typeface="Arimo" panose="020B0604020202020204" charset="0"/>
                <a:cs typeface="Arimo" panose="020B0604020202020204" charset="0"/>
              </a:rPr>
              <a:t>Витрати на амортизацію повинні розраховуватися для кожного звітного періоду.</a:t>
            </a:r>
          </a:p>
          <a:p>
            <a:pPr algn="just"/>
            <a:endParaRPr lang="uk-UA" sz="2000" dirty="0">
              <a:solidFill>
                <a:schemeClr val="tx1"/>
              </a:solidFill>
              <a:latin typeface="Arimo" panose="020B0604020202020204" charset="0"/>
              <a:ea typeface="Arimo" panose="020B0604020202020204" charset="0"/>
              <a:cs typeface="Arimo" panose="020B0604020202020204" charset="0"/>
            </a:endParaRPr>
          </a:p>
        </p:txBody>
      </p:sp>
      <p:sp>
        <p:nvSpPr>
          <p:cNvPr id="4" name="Rectangle 5">
            <a:extLst>
              <a:ext uri="{FF2B5EF4-FFF2-40B4-BE49-F238E27FC236}">
                <a16:creationId xmlns:a16="http://schemas.microsoft.com/office/drawing/2014/main" id="{C2D16DF0-1E28-2885-22F5-975527FAE2DA}"/>
              </a:ext>
            </a:extLst>
          </p:cNvPr>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935" tIns="45720" rIns="77763" bIns="45720" numCol="1" anchor="ctr" anchorCtr="0" compatLnSpc="1">
            <a:prstTxWarp prst="textNoShape">
              <a:avLst/>
            </a:prstTxWarp>
            <a:spAutoFit/>
          </a:bodyPr>
          <a:lstStyle/>
          <a:p>
            <a:endParaRPr lang="uk-UA"/>
          </a:p>
        </p:txBody>
      </p:sp>
      <p:sp>
        <p:nvSpPr>
          <p:cNvPr id="9" name="Подзаголовок 7">
            <a:extLst>
              <a:ext uri="{FF2B5EF4-FFF2-40B4-BE49-F238E27FC236}">
                <a16:creationId xmlns:a16="http://schemas.microsoft.com/office/drawing/2014/main" id="{5253020C-27B2-732C-B835-6E2EF3012482}"/>
              </a:ext>
            </a:extLst>
          </p:cNvPr>
          <p:cNvSpPr txBox="1">
            <a:spLocks/>
          </p:cNvSpPr>
          <p:nvPr/>
        </p:nvSpPr>
        <p:spPr>
          <a:xfrm>
            <a:off x="1600200" y="1530868"/>
            <a:ext cx="15773400" cy="66293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ru-RU" altLang="uk-UA" sz="2900" dirty="0">
              <a:solidFill>
                <a:schemeClr val="tx1"/>
              </a:solidFill>
              <a:latin typeface="Arimo" panose="020B0604020202020204" charset="0"/>
              <a:ea typeface="Arimo" panose="020B0604020202020204" charset="0"/>
              <a:cs typeface="Arimo" panose="020B0604020202020204" charset="0"/>
            </a:endParaRPr>
          </a:p>
          <a:p>
            <a:pPr algn="just"/>
            <a:endParaRPr lang="uk-UA" altLang="uk-UA" sz="2900" dirty="0">
              <a:solidFill>
                <a:schemeClr val="tx1"/>
              </a:solidFill>
              <a:latin typeface="Arimo" panose="020B0604020202020204" charset="0"/>
              <a:ea typeface="Arimo" panose="020B0604020202020204" charset="0"/>
              <a:cs typeface="Arimo" panose="020B0604020202020204" charset="0"/>
            </a:endParaRPr>
          </a:p>
          <a:p>
            <a:pPr algn="just"/>
            <a:endParaRPr lang="en-US" sz="2000" dirty="0">
              <a:solidFill>
                <a:schemeClr val="tx1"/>
              </a:solidFill>
              <a:latin typeface="Arimo" panose="020B0604020202020204" charset="0"/>
              <a:ea typeface="Arimo" panose="020B0604020202020204" charset="0"/>
              <a:cs typeface="Arimo" panose="020B0604020202020204" charset="0"/>
            </a:endParaRPr>
          </a:p>
          <a:p>
            <a:pPr algn="just"/>
            <a:endParaRPr lang="uk-UA" sz="2000" dirty="0">
              <a:solidFill>
                <a:schemeClr val="tx1"/>
              </a:solidFill>
              <a:latin typeface="Arimo" panose="020B0604020202020204" charset="0"/>
              <a:ea typeface="Arimo" panose="020B0604020202020204" charset="0"/>
              <a:cs typeface="Arimo" panose="020B0604020202020204" charset="0"/>
            </a:endParaRPr>
          </a:p>
        </p:txBody>
      </p:sp>
    </p:spTree>
    <p:extLst>
      <p:ext uri="{BB962C8B-B14F-4D97-AF65-F5344CB8AC3E}">
        <p14:creationId xmlns:p14="http://schemas.microsoft.com/office/powerpoint/2010/main" val="64001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802F9-2A13-1383-7C10-F7AC42375A2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0C573928-5592-0254-4A80-B3D4A926AAE8}"/>
              </a:ext>
            </a:extLst>
          </p:cNvPr>
          <p:cNvSpPr txBox="1"/>
          <p:nvPr/>
        </p:nvSpPr>
        <p:spPr>
          <a:xfrm>
            <a:off x="5638800" y="495300"/>
            <a:ext cx="6705600" cy="369332"/>
          </a:xfrm>
          <a:prstGeom prst="rect">
            <a:avLst/>
          </a:prstGeom>
          <a:noFill/>
        </p:spPr>
        <p:txBody>
          <a:bodyPr wrap="square" rtlCol="0">
            <a:spAutoFit/>
          </a:bodyPr>
          <a:lstStyle/>
          <a:p>
            <a:endParaRPr lang="uk-UA" b="1" dirty="0">
              <a:latin typeface="Arimo" panose="020B0604020202020204" charset="0"/>
              <a:ea typeface="Arimo" panose="020B0604020202020204" charset="0"/>
              <a:cs typeface="Arimo" panose="020B0604020202020204" charset="0"/>
            </a:endParaRPr>
          </a:p>
        </p:txBody>
      </p:sp>
      <p:sp>
        <p:nvSpPr>
          <p:cNvPr id="8" name="Подзаголовок 7">
            <a:extLst>
              <a:ext uri="{FF2B5EF4-FFF2-40B4-BE49-F238E27FC236}">
                <a16:creationId xmlns:a16="http://schemas.microsoft.com/office/drawing/2014/main" id="{F4036407-A1B6-45D4-7BB8-D2BE51AB1520}"/>
              </a:ext>
            </a:extLst>
          </p:cNvPr>
          <p:cNvSpPr>
            <a:spLocks noGrp="1"/>
          </p:cNvSpPr>
          <p:nvPr>
            <p:ph type="subTitle" idx="1"/>
          </p:nvPr>
        </p:nvSpPr>
        <p:spPr>
          <a:xfrm>
            <a:off x="1371600" y="1257301"/>
            <a:ext cx="16230600" cy="8610599"/>
          </a:xfrm>
        </p:spPr>
        <p:txBody>
          <a:bodyPr>
            <a:normAutofit fontScale="32500" lnSpcReduction="20000"/>
          </a:bodyPr>
          <a:lstStyle/>
          <a:p>
            <a:pPr lvl="0" algn="just"/>
            <a:r>
              <a:rPr lang="uk-UA" sz="5000" b="1" dirty="0">
                <a:solidFill>
                  <a:schemeClr val="tx1"/>
                </a:solidFill>
                <a:latin typeface="Arimo" panose="020B0604020202020204" charset="0"/>
                <a:ea typeface="Arimo" panose="020B0604020202020204" charset="0"/>
                <a:cs typeface="Arimo" panose="020B0604020202020204" charset="0"/>
              </a:rPr>
              <a:t>Обладнання</a:t>
            </a:r>
          </a:p>
          <a:p>
            <a:pPr lvl="0" algn="just"/>
            <a:endParaRPr lang="uk-UA" sz="5000" b="1" dirty="0">
              <a:solidFill>
                <a:schemeClr val="tx1"/>
              </a:solidFill>
              <a:latin typeface="Arimo" panose="020B0604020202020204" charset="0"/>
              <a:ea typeface="Arimo" panose="020B0604020202020204" charset="0"/>
              <a:cs typeface="Arimo" panose="020B0604020202020204" charset="0"/>
            </a:endParaRPr>
          </a:p>
          <a:p>
            <a:pPr algn="just"/>
            <a:r>
              <a:rPr lang="uk-UA" sz="5000" b="1" dirty="0">
                <a:solidFill>
                  <a:schemeClr val="tx1"/>
                </a:solidFill>
                <a:latin typeface="Arimo" panose="020B0604020202020204" charset="0"/>
                <a:ea typeface="Arimo" panose="020B0604020202020204" charset="0"/>
                <a:cs typeface="Arimo" panose="020B0604020202020204" charset="0"/>
              </a:rPr>
              <a:t>Б) Витрати на обладнання (повна вартість)</a:t>
            </a:r>
          </a:p>
          <a:p>
            <a:pPr algn="just"/>
            <a:r>
              <a:rPr lang="uk-UA" sz="5000" i="1" dirty="0">
                <a:solidFill>
                  <a:schemeClr val="tx1"/>
                </a:solidFill>
                <a:latin typeface="Arimo" panose="020B0604020202020204" charset="0"/>
                <a:ea typeface="Arimo" panose="020B0604020202020204" charset="0"/>
                <a:cs typeface="Arimo" panose="020B0604020202020204" charset="0"/>
              </a:rPr>
              <a:t>Іноді в рамках програм HE, SMP, EU4H </a:t>
            </a:r>
            <a:r>
              <a:rPr lang="uk-UA" sz="5000" dirty="0" err="1">
                <a:solidFill>
                  <a:schemeClr val="tx1"/>
                </a:solidFill>
                <a:latin typeface="Arimo" panose="020B0604020202020204" charset="0"/>
                <a:ea typeface="Arimo" panose="020B0604020202020204" charset="0"/>
                <a:cs typeface="Arimo" panose="020B0604020202020204" charset="0"/>
              </a:rPr>
              <a:t>бенефіціари</a:t>
            </a:r>
            <a:r>
              <a:rPr lang="uk-UA" sz="5000" dirty="0">
                <a:solidFill>
                  <a:schemeClr val="tx1"/>
                </a:solidFill>
                <a:latin typeface="Arimo" panose="020B0604020202020204" charset="0"/>
                <a:ea typeface="Arimo" panose="020B0604020202020204" charset="0"/>
                <a:cs typeface="Arimo" panose="020B0604020202020204" charset="0"/>
              </a:rPr>
              <a:t>/афілійовані особи можуть нараховувати «витрати на обладнання» як повні витрати, якщо це передбачено угодою про надання гранту.</a:t>
            </a:r>
          </a:p>
          <a:p>
            <a:pPr algn="just"/>
            <a:r>
              <a:rPr lang="uk-UA" sz="5000" dirty="0">
                <a:solidFill>
                  <a:schemeClr val="tx1"/>
                </a:solidFill>
                <a:latin typeface="Arimo" panose="020B0604020202020204" charset="0"/>
                <a:ea typeface="Arimo" panose="020B0604020202020204" charset="0"/>
                <a:cs typeface="Arimo" panose="020B0604020202020204" charset="0"/>
              </a:rPr>
              <a:t>У цьому випадку витрати на обладнання покривають повні капіталізовані витрати (відображаються як активи в балансі </a:t>
            </a:r>
            <a:r>
              <a:rPr lang="uk-UA" sz="5000" dirty="0" err="1">
                <a:solidFill>
                  <a:schemeClr val="tx1"/>
                </a:solidFill>
                <a:latin typeface="Arimo" panose="020B0604020202020204" charset="0"/>
                <a:ea typeface="Arimo" panose="020B0604020202020204" charset="0"/>
                <a:cs typeface="Arimo" panose="020B0604020202020204" charset="0"/>
              </a:rPr>
              <a:t>бенефіціара</a:t>
            </a:r>
            <a:r>
              <a:rPr lang="uk-UA" sz="5000" dirty="0">
                <a:solidFill>
                  <a:schemeClr val="tx1"/>
                </a:solidFill>
                <a:latin typeface="Arimo" panose="020B0604020202020204" charset="0"/>
                <a:ea typeface="Arimo" panose="020B0604020202020204" charset="0"/>
                <a:cs typeface="Arimo" panose="020B0604020202020204" charset="0"/>
              </a:rPr>
              <a:t>) на обладнання, інфраструктуру або інші активи, що фінансуються грантом.</a:t>
            </a:r>
          </a:p>
          <a:p>
            <a:pPr algn="just"/>
            <a:r>
              <a:rPr lang="uk-UA" sz="5000" dirty="0">
                <a:solidFill>
                  <a:schemeClr val="tx1"/>
                </a:solidFill>
                <a:latin typeface="Arimo" panose="020B0604020202020204" charset="0"/>
                <a:ea typeface="Arimo" panose="020B0604020202020204" charset="0"/>
                <a:cs typeface="Arimo" panose="020B0604020202020204" charset="0"/>
              </a:rPr>
              <a:t> </a:t>
            </a:r>
          </a:p>
          <a:p>
            <a:pPr algn="just"/>
            <a:r>
              <a:rPr lang="uk-UA" sz="5000" dirty="0">
                <a:solidFill>
                  <a:schemeClr val="tx1"/>
                </a:solidFill>
                <a:latin typeface="Arimo" panose="020B0604020202020204" charset="0"/>
                <a:ea typeface="Arimo" panose="020B0604020202020204" charset="0"/>
                <a:cs typeface="Arimo" panose="020B0604020202020204" charset="0"/>
              </a:rPr>
              <a:t>Вони можуть стосуватися:</a:t>
            </a:r>
          </a:p>
          <a:p>
            <a:pPr lvl="0" algn="just"/>
            <a:r>
              <a:rPr lang="uk-UA" sz="5000" dirty="0">
                <a:solidFill>
                  <a:schemeClr val="tx1"/>
                </a:solidFill>
                <a:latin typeface="Arimo" panose="020B0604020202020204" charset="0"/>
                <a:ea typeface="Arimo" panose="020B0604020202020204" charset="0"/>
                <a:cs typeface="Arimo" panose="020B0604020202020204" charset="0"/>
              </a:rPr>
              <a:t>- повних витрат на придбання та/або</a:t>
            </a:r>
          </a:p>
          <a:p>
            <a:pPr lvl="0" algn="just"/>
            <a:r>
              <a:rPr lang="uk-UA" sz="5000" dirty="0">
                <a:solidFill>
                  <a:schemeClr val="tx1"/>
                </a:solidFill>
                <a:latin typeface="Arimo" panose="020B0604020202020204" charset="0"/>
                <a:ea typeface="Arimo" panose="020B0604020202020204" charset="0"/>
                <a:cs typeface="Arimo" panose="020B0604020202020204" charset="0"/>
              </a:rPr>
              <a:t>- повних витрат на розробку</a:t>
            </a:r>
          </a:p>
          <a:p>
            <a:pPr algn="just"/>
            <a:r>
              <a:rPr lang="uk-UA" sz="5000" dirty="0">
                <a:solidFill>
                  <a:schemeClr val="tx1"/>
                </a:solidFill>
                <a:latin typeface="Arimo" panose="020B0604020202020204" charset="0"/>
                <a:ea typeface="Arimo" panose="020B0604020202020204" charset="0"/>
                <a:cs typeface="Arimo" panose="020B0604020202020204" charset="0"/>
              </a:rPr>
              <a:t>і повинні бути відображені на рахунку основних засобів в бухгалтерському обліку </a:t>
            </a:r>
            <a:r>
              <a:rPr lang="uk-UA" sz="5000" dirty="0" err="1">
                <a:solidFill>
                  <a:schemeClr val="tx1"/>
                </a:solidFill>
                <a:latin typeface="Arimo" panose="020B0604020202020204" charset="0"/>
                <a:ea typeface="Arimo" panose="020B0604020202020204" charset="0"/>
                <a:cs typeface="Arimo" panose="020B0604020202020204" charset="0"/>
              </a:rPr>
              <a:t>бенефіціара</a:t>
            </a:r>
            <a:r>
              <a:rPr lang="uk-UA" sz="5000" dirty="0">
                <a:solidFill>
                  <a:schemeClr val="tx1"/>
                </a:solidFill>
                <a:latin typeface="Arimo" panose="020B0604020202020204" charset="0"/>
                <a:ea typeface="Arimo" panose="020B0604020202020204" charset="0"/>
                <a:cs typeface="Arimo" panose="020B0604020202020204" charset="0"/>
              </a:rPr>
              <a:t> відповідно до міжнародних стандартів бухгалтерського обліку та звичайної практики обліку витрат </a:t>
            </a:r>
            <a:r>
              <a:rPr lang="uk-UA" sz="5000" dirty="0" err="1">
                <a:solidFill>
                  <a:schemeClr val="tx1"/>
                </a:solidFill>
                <a:latin typeface="Arimo" panose="020B0604020202020204" charset="0"/>
                <a:ea typeface="Arimo" panose="020B0604020202020204" charset="0"/>
                <a:cs typeface="Arimo" panose="020B0604020202020204" charset="0"/>
              </a:rPr>
              <a:t>бенефіціара</a:t>
            </a:r>
            <a:r>
              <a:rPr lang="uk-UA" sz="5000" dirty="0">
                <a:solidFill>
                  <a:schemeClr val="tx1"/>
                </a:solidFill>
                <a:latin typeface="Arimo" panose="020B0604020202020204" charset="0"/>
                <a:ea typeface="Arimo" panose="020B0604020202020204" charset="0"/>
                <a:cs typeface="Arimo" panose="020B0604020202020204" charset="0"/>
              </a:rPr>
              <a:t>.</a:t>
            </a:r>
          </a:p>
          <a:p>
            <a:pPr algn="just"/>
            <a:endParaRPr lang="uk-UA" sz="5000" dirty="0">
              <a:solidFill>
                <a:schemeClr val="tx1"/>
              </a:solidFill>
              <a:latin typeface="Arimo" panose="020B0604020202020204" charset="0"/>
              <a:ea typeface="Arimo" panose="020B0604020202020204" charset="0"/>
              <a:cs typeface="Arimo" panose="020B0604020202020204" charset="0"/>
            </a:endParaRPr>
          </a:p>
          <a:p>
            <a:pPr algn="just"/>
            <a:r>
              <a:rPr lang="uk-UA" sz="5000" dirty="0">
                <a:solidFill>
                  <a:schemeClr val="tx1"/>
                </a:solidFill>
                <a:latin typeface="Arimo" panose="020B0604020202020204" charset="0"/>
                <a:ea typeface="Arimo" panose="020B0604020202020204" charset="0"/>
                <a:cs typeface="Arimo" panose="020B0604020202020204" charset="0"/>
              </a:rPr>
              <a:t>Витрати повинні бути </a:t>
            </a:r>
            <a:r>
              <a:rPr lang="uk-UA" sz="5000" b="1" dirty="0">
                <a:solidFill>
                  <a:schemeClr val="tx1"/>
                </a:solidFill>
                <a:latin typeface="Arimo" panose="020B0604020202020204" charset="0"/>
                <a:ea typeface="Arimo" panose="020B0604020202020204" charset="0"/>
                <a:cs typeface="Arimo" panose="020B0604020202020204" charset="0"/>
              </a:rPr>
              <a:t>заявлені як </a:t>
            </a:r>
            <a:r>
              <a:rPr lang="uk-UA" sz="5000" dirty="0">
                <a:solidFill>
                  <a:schemeClr val="tx1"/>
                </a:solidFill>
                <a:latin typeface="Arimo" panose="020B0604020202020204" charset="0"/>
                <a:ea typeface="Arimo" panose="020B0604020202020204" charset="0"/>
                <a:cs typeface="Arimo" panose="020B0604020202020204" charset="0"/>
              </a:rPr>
              <a:t>фактичні витрати та відповідати </a:t>
            </a:r>
            <a:r>
              <a:rPr lang="uk-UA" sz="5000" b="1" dirty="0">
                <a:solidFill>
                  <a:schemeClr val="tx1"/>
                </a:solidFill>
                <a:latin typeface="Arimo" panose="020B0604020202020204" charset="0"/>
                <a:ea typeface="Arimo" panose="020B0604020202020204" charset="0"/>
                <a:cs typeface="Arimo" panose="020B0604020202020204" charset="0"/>
              </a:rPr>
              <a:t>умовам придатності</a:t>
            </a:r>
            <a:r>
              <a:rPr lang="uk-UA" sz="5000" dirty="0">
                <a:solidFill>
                  <a:schemeClr val="tx1"/>
                </a:solidFill>
                <a:latin typeface="Arimo" panose="020B0604020202020204" charset="0"/>
                <a:ea typeface="Arimo" panose="020B0604020202020204" charset="0"/>
                <a:cs typeface="Arimo" panose="020B0604020202020204" charset="0"/>
              </a:rPr>
              <a:t>, викладеним у статті 6.2.C.2. Анотованої угоди про надання гранту.</a:t>
            </a:r>
          </a:p>
          <a:p>
            <a:pPr algn="just"/>
            <a:endParaRPr lang="uk-UA" sz="5000" dirty="0">
              <a:solidFill>
                <a:schemeClr val="tx1"/>
              </a:solidFill>
              <a:latin typeface="Arimo" panose="020B0604020202020204" charset="0"/>
              <a:ea typeface="Arimo" panose="020B0604020202020204" charset="0"/>
              <a:cs typeface="Arimo" panose="020B0604020202020204" charset="0"/>
            </a:endParaRPr>
          </a:p>
          <a:p>
            <a:pPr algn="just"/>
            <a:r>
              <a:rPr lang="uk-UA" sz="5000" dirty="0">
                <a:solidFill>
                  <a:schemeClr val="tx1"/>
                </a:solidFill>
                <a:latin typeface="Arimo" panose="020B0604020202020204" charset="0"/>
                <a:ea typeface="Arimo" panose="020B0604020202020204" charset="0"/>
                <a:cs typeface="Arimo" panose="020B0604020202020204" charset="0"/>
              </a:rPr>
              <a:t>Вони повинні бути </a:t>
            </a:r>
            <a:r>
              <a:rPr lang="uk-UA" sz="5000" b="1" dirty="0">
                <a:solidFill>
                  <a:schemeClr val="tx1"/>
                </a:solidFill>
                <a:latin typeface="Arimo" panose="020B0604020202020204" charset="0"/>
                <a:ea typeface="Arimo" panose="020B0604020202020204" charset="0"/>
                <a:cs typeface="Arimo" panose="020B0604020202020204" charset="0"/>
              </a:rPr>
              <a:t>розраховані </a:t>
            </a:r>
            <a:r>
              <a:rPr lang="uk-UA" sz="5000" dirty="0">
                <a:solidFill>
                  <a:schemeClr val="tx1"/>
                </a:solidFill>
                <a:latin typeface="Arimo" panose="020B0604020202020204" charset="0"/>
                <a:ea typeface="Arimo" panose="020B0604020202020204" charset="0"/>
                <a:cs typeface="Arimo" panose="020B0604020202020204" charset="0"/>
              </a:rPr>
              <a:t>відповідно до таких принципів:</a:t>
            </a:r>
          </a:p>
          <a:p>
            <a:pPr lvl="0" algn="just"/>
            <a:r>
              <a:rPr lang="uk-UA" sz="5000" dirty="0">
                <a:solidFill>
                  <a:schemeClr val="tx1"/>
                </a:solidFill>
                <a:latin typeface="Arimo" panose="020B0604020202020204" charset="0"/>
                <a:ea typeface="Arimo" panose="020B0604020202020204" charset="0"/>
                <a:cs typeface="Arimo" panose="020B0604020202020204" charset="0"/>
              </a:rPr>
              <a:t>- відповідати фактичним витратам, понесеним на придбання або розробку, та</a:t>
            </a:r>
          </a:p>
          <a:p>
            <a:pPr lvl="0" algn="just"/>
            <a:r>
              <a:rPr lang="uk-UA" sz="5000" dirty="0">
                <a:solidFill>
                  <a:schemeClr val="tx1"/>
                </a:solidFill>
                <a:latin typeface="Arimo" panose="020B0604020202020204" charset="0"/>
                <a:ea typeface="Arimo" panose="020B0604020202020204" charset="0"/>
                <a:cs typeface="Arimo" panose="020B0604020202020204" charset="0"/>
              </a:rPr>
              <a:t>- забезпечувати відсутність подвійного нарахування витрат (зокрема, відсутність нарахування витрат на амортизацію прототипу або пілотного заводу до гранту або іншого гранту ЄС).</a:t>
            </a:r>
          </a:p>
          <a:p>
            <a:pPr algn="just"/>
            <a:r>
              <a:rPr lang="uk-UA" sz="5000" dirty="0">
                <a:solidFill>
                  <a:schemeClr val="tx1"/>
                </a:solidFill>
                <a:latin typeface="Arimo" panose="020B0604020202020204" charset="0"/>
                <a:ea typeface="Arimo" panose="020B0604020202020204" charset="0"/>
                <a:cs typeface="Arimo" panose="020B0604020202020204" charset="0"/>
              </a:rPr>
              <a:t>Вони покривають повні витрати на придбання/розробку (а не тільки амортизаційні витрати за звітний період).</a:t>
            </a:r>
          </a:p>
          <a:p>
            <a:pPr algn="just"/>
            <a:endParaRPr lang="uk-UA" sz="5000" b="1" i="1" dirty="0">
              <a:solidFill>
                <a:schemeClr val="tx1"/>
              </a:solidFill>
              <a:latin typeface="Arimo" panose="020B0604020202020204" charset="0"/>
              <a:ea typeface="Arimo" panose="020B0604020202020204" charset="0"/>
              <a:cs typeface="Arimo" panose="020B0604020202020204" charset="0"/>
            </a:endParaRPr>
          </a:p>
          <a:p>
            <a:pPr algn="just"/>
            <a:r>
              <a:rPr lang="uk-UA" sz="5000" b="1" i="1" dirty="0">
                <a:solidFill>
                  <a:schemeClr val="tx1"/>
                </a:solidFill>
                <a:latin typeface="Arimo" panose="020B0604020202020204" charset="0"/>
                <a:ea typeface="Arimo" panose="020B0604020202020204" charset="0"/>
                <a:cs typeface="Arimo" panose="020B0604020202020204" charset="0"/>
              </a:rPr>
              <a:t>Інші варіанти, що застосовуються до амортизації та повних витрат, див. у конкретних випадках у статті 6.2.C.2 «Обладнання» Анотованої угоди про надання гранту.</a:t>
            </a:r>
          </a:p>
          <a:p>
            <a:pPr algn="just"/>
            <a:r>
              <a:rPr lang="uk-UA" sz="5000" b="1" i="1" dirty="0">
                <a:solidFill>
                  <a:schemeClr val="tx1"/>
                </a:solidFill>
                <a:latin typeface="Arimo" panose="020B0604020202020204" charset="0"/>
                <a:ea typeface="Arimo" panose="020B0604020202020204" charset="0"/>
                <a:cs typeface="Arimo" panose="020B0604020202020204" charset="0"/>
              </a:rPr>
              <a:t>Примітка: </a:t>
            </a:r>
            <a:r>
              <a:rPr lang="uk-UA" sz="5000" i="1" dirty="0">
                <a:solidFill>
                  <a:schemeClr val="tx1"/>
                </a:solidFill>
                <a:latin typeface="Arimo" panose="020B0604020202020204" charset="0"/>
                <a:ea typeface="Arimo" panose="020B0604020202020204" charset="0"/>
                <a:cs typeface="Arimo" panose="020B0604020202020204" charset="0"/>
              </a:rPr>
              <a:t>На цьому етапі вам необхідно </a:t>
            </a:r>
            <a:r>
              <a:rPr lang="uk-UA" sz="5000" b="1" i="1" dirty="0">
                <a:solidFill>
                  <a:schemeClr val="tx1"/>
                </a:solidFill>
                <a:latin typeface="Arimo" panose="020B0604020202020204" charset="0"/>
                <a:ea typeface="Arimo" panose="020B0604020202020204" charset="0"/>
                <a:cs typeface="Arimo" panose="020B0604020202020204" charset="0"/>
              </a:rPr>
              <a:t>проконсультуватися з бухгалтером або фінансовим відділом</a:t>
            </a:r>
            <a:r>
              <a:rPr lang="uk-UA" sz="5000" i="1" dirty="0">
                <a:solidFill>
                  <a:schemeClr val="tx1"/>
                </a:solidFill>
                <a:latin typeface="Arimo" panose="020B0604020202020204" charset="0"/>
                <a:ea typeface="Arimo" panose="020B0604020202020204" charset="0"/>
                <a:cs typeface="Arimo" panose="020B0604020202020204" charset="0"/>
              </a:rPr>
              <a:t>, щоб правильно задокументувати витрати, що стосуються вашого проекту та бюджету. Вони можуть пояснити конкретні методи бухгалтерського обліку, що вимагаються </a:t>
            </a:r>
            <a:r>
              <a:rPr lang="uk-UA" sz="5000" b="1" i="1" dirty="0">
                <a:solidFill>
                  <a:schemeClr val="tx1"/>
                </a:solidFill>
                <a:latin typeface="Arimo" panose="020B0604020202020204" charset="0"/>
                <a:ea typeface="Arimo" panose="020B0604020202020204" charset="0"/>
                <a:cs typeface="Arimo" panose="020B0604020202020204" charset="0"/>
              </a:rPr>
              <a:t>Міжнародними стандартами бухгалтерського обліку (МСБО)</a:t>
            </a:r>
            <a:r>
              <a:rPr lang="uk-UA" sz="5000" i="1" dirty="0">
                <a:solidFill>
                  <a:schemeClr val="tx1"/>
                </a:solidFill>
                <a:latin typeface="Arimo" panose="020B0604020202020204" charset="0"/>
                <a:ea typeface="Arimo" panose="020B0604020202020204" charset="0"/>
                <a:cs typeface="Arimo" panose="020B0604020202020204" charset="0"/>
              </a:rPr>
              <a:t>, міжнародно визнаними правилами порівнянної фінансової звітності.</a:t>
            </a:r>
            <a:endParaRPr lang="uk-UA" sz="5000" dirty="0">
              <a:solidFill>
                <a:schemeClr val="tx1"/>
              </a:solidFill>
              <a:latin typeface="Arimo" panose="020B0604020202020204" charset="0"/>
              <a:ea typeface="Arimo" panose="020B0604020202020204" charset="0"/>
              <a:cs typeface="Arimo" panose="020B0604020202020204" charset="0"/>
            </a:endParaRPr>
          </a:p>
          <a:p>
            <a:pPr lvl="0" algn="just"/>
            <a:endParaRPr lang="uk-UA" sz="8000" b="1" dirty="0">
              <a:solidFill>
                <a:schemeClr val="tx1"/>
              </a:solidFill>
              <a:latin typeface="Arimo" panose="020B0604020202020204" charset="0"/>
              <a:ea typeface="Arimo" panose="020B0604020202020204" charset="0"/>
              <a:cs typeface="Arimo" panose="020B0604020202020204" charset="0"/>
            </a:endParaRPr>
          </a:p>
          <a:p>
            <a:pPr lvl="0" algn="just"/>
            <a:endParaRPr lang="uk-UA" sz="6400" b="1" dirty="0">
              <a:solidFill>
                <a:schemeClr val="tx1"/>
              </a:solidFill>
              <a:latin typeface="Arimo" panose="020B0604020202020204" charset="0"/>
              <a:ea typeface="Arimo" panose="020B0604020202020204" charset="0"/>
              <a:cs typeface="Arimo" panose="020B0604020202020204" charset="0"/>
            </a:endParaRPr>
          </a:p>
          <a:p>
            <a:pPr algn="just"/>
            <a:endParaRPr lang="uk-UA" sz="2000" dirty="0">
              <a:solidFill>
                <a:schemeClr val="tx1"/>
              </a:solidFill>
              <a:latin typeface="Arimo" panose="020B0604020202020204" charset="0"/>
              <a:ea typeface="Arimo" panose="020B0604020202020204" charset="0"/>
              <a:cs typeface="Arimo" panose="020B0604020202020204" charset="0"/>
            </a:endParaRPr>
          </a:p>
        </p:txBody>
      </p:sp>
      <p:sp>
        <p:nvSpPr>
          <p:cNvPr id="4" name="Rectangle 5">
            <a:extLst>
              <a:ext uri="{FF2B5EF4-FFF2-40B4-BE49-F238E27FC236}">
                <a16:creationId xmlns:a16="http://schemas.microsoft.com/office/drawing/2014/main" id="{FAE3A214-0F06-C224-C11E-8ECFC04B2ED3}"/>
              </a:ext>
            </a:extLst>
          </p:cNvPr>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935" tIns="45720" rIns="77763" bIns="45720" numCol="1" anchor="ctr" anchorCtr="0" compatLnSpc="1">
            <a:prstTxWarp prst="textNoShape">
              <a:avLst/>
            </a:prstTxWarp>
            <a:spAutoFit/>
          </a:bodyPr>
          <a:lstStyle/>
          <a:p>
            <a:endParaRPr lang="uk-UA"/>
          </a:p>
        </p:txBody>
      </p:sp>
      <p:sp>
        <p:nvSpPr>
          <p:cNvPr id="9" name="Подзаголовок 7">
            <a:extLst>
              <a:ext uri="{FF2B5EF4-FFF2-40B4-BE49-F238E27FC236}">
                <a16:creationId xmlns:a16="http://schemas.microsoft.com/office/drawing/2014/main" id="{CE47182D-DD59-7D2D-3499-E03DA41CF0A6}"/>
              </a:ext>
            </a:extLst>
          </p:cNvPr>
          <p:cNvSpPr txBox="1">
            <a:spLocks/>
          </p:cNvSpPr>
          <p:nvPr/>
        </p:nvSpPr>
        <p:spPr>
          <a:xfrm>
            <a:off x="1600200" y="1530868"/>
            <a:ext cx="15773400" cy="66293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ru-RU" altLang="uk-UA" sz="2900" dirty="0">
              <a:solidFill>
                <a:schemeClr val="tx1"/>
              </a:solidFill>
              <a:latin typeface="Arimo" panose="020B0604020202020204" charset="0"/>
              <a:ea typeface="Arimo" panose="020B0604020202020204" charset="0"/>
              <a:cs typeface="Arimo" panose="020B0604020202020204" charset="0"/>
            </a:endParaRPr>
          </a:p>
          <a:p>
            <a:pPr algn="just"/>
            <a:endParaRPr lang="uk-UA" altLang="uk-UA" sz="2900" dirty="0">
              <a:solidFill>
                <a:schemeClr val="tx1"/>
              </a:solidFill>
              <a:latin typeface="Arimo" panose="020B0604020202020204" charset="0"/>
              <a:ea typeface="Arimo" panose="020B0604020202020204" charset="0"/>
              <a:cs typeface="Arimo" panose="020B0604020202020204" charset="0"/>
            </a:endParaRPr>
          </a:p>
          <a:p>
            <a:pPr algn="just"/>
            <a:endParaRPr lang="en-US" sz="2000" dirty="0">
              <a:solidFill>
                <a:schemeClr val="tx1"/>
              </a:solidFill>
              <a:latin typeface="Arimo" panose="020B0604020202020204" charset="0"/>
              <a:ea typeface="Arimo" panose="020B0604020202020204" charset="0"/>
              <a:cs typeface="Arimo" panose="020B0604020202020204" charset="0"/>
            </a:endParaRPr>
          </a:p>
          <a:p>
            <a:pPr algn="just"/>
            <a:endParaRPr lang="uk-UA" sz="2000" dirty="0">
              <a:solidFill>
                <a:schemeClr val="tx1"/>
              </a:solidFill>
              <a:latin typeface="Arimo" panose="020B0604020202020204" charset="0"/>
              <a:ea typeface="Arimo" panose="020B0604020202020204" charset="0"/>
              <a:cs typeface="Arimo" panose="020B0604020202020204" charset="0"/>
            </a:endParaRPr>
          </a:p>
        </p:txBody>
      </p:sp>
      <p:sp>
        <p:nvSpPr>
          <p:cNvPr id="5" name="Заголовок 6">
            <a:extLst>
              <a:ext uri="{FF2B5EF4-FFF2-40B4-BE49-F238E27FC236}">
                <a16:creationId xmlns:a16="http://schemas.microsoft.com/office/drawing/2014/main" id="{51963BD9-7701-6F16-6D3E-3DAE2FA9A58B}"/>
              </a:ext>
            </a:extLst>
          </p:cNvPr>
          <p:cNvSpPr txBox="1">
            <a:spLocks/>
          </p:cNvSpPr>
          <p:nvPr/>
        </p:nvSpPr>
        <p:spPr>
          <a:xfrm>
            <a:off x="3200400" y="679966"/>
            <a:ext cx="11887200" cy="5773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3600" b="1" dirty="0">
                <a:latin typeface="Arimo" panose="020B0604020202020204" charset="0"/>
                <a:ea typeface="Arimo" panose="020B0604020202020204" charset="0"/>
                <a:cs typeface="Arimo" panose="020B0604020202020204" charset="0"/>
              </a:rPr>
              <a:t>Компоненти бюджету в </a:t>
            </a:r>
            <a:r>
              <a:rPr lang="ru-UA" sz="3600" b="1" dirty="0">
                <a:latin typeface="Arimo" panose="020B0604020202020204" charset="0"/>
                <a:ea typeface="Arimo" panose="020B0604020202020204" charset="0"/>
                <a:cs typeface="Arimo" panose="020B0604020202020204" charset="0"/>
              </a:rPr>
              <a:t>рамках </a:t>
            </a:r>
            <a:r>
              <a:rPr lang="en-US" sz="3600" b="1" dirty="0">
                <a:latin typeface="Arimo" panose="020B0604020202020204" charset="0"/>
                <a:ea typeface="Arimo" panose="020B0604020202020204" charset="0"/>
                <a:cs typeface="Arimo" panose="020B0604020202020204" charset="0"/>
              </a:rPr>
              <a:t>Part</a:t>
            </a:r>
            <a:r>
              <a:rPr lang="ru-UA" sz="3600" b="1" dirty="0">
                <a:latin typeface="Arimo" panose="020B0604020202020204" charset="0"/>
                <a:ea typeface="Arimo" panose="020B0604020202020204" charset="0"/>
                <a:cs typeface="Arimo" panose="020B0604020202020204" charset="0"/>
              </a:rPr>
              <a:t> В</a:t>
            </a:r>
            <a:r>
              <a:rPr lang="en-US" sz="3600" b="1" dirty="0">
                <a:latin typeface="Arimo" panose="020B0604020202020204" charset="0"/>
                <a:ea typeface="Arimo" panose="020B0604020202020204" charset="0"/>
                <a:cs typeface="Arimo" panose="020B0604020202020204" charset="0"/>
              </a:rPr>
              <a:t> </a:t>
            </a:r>
            <a:br>
              <a:rPr lang="uk-UA" sz="3600" b="1" dirty="0">
                <a:latin typeface="Arimo" panose="020B0604020202020204" charset="0"/>
                <a:ea typeface="Arimo" panose="020B0604020202020204" charset="0"/>
                <a:cs typeface="Arimo" panose="020B0604020202020204" charset="0"/>
              </a:rPr>
            </a:br>
            <a:endParaRPr lang="uk-UA" sz="3600" dirty="0"/>
          </a:p>
        </p:txBody>
      </p:sp>
    </p:spTree>
    <p:extLst>
      <p:ext uri="{BB962C8B-B14F-4D97-AF65-F5344CB8AC3E}">
        <p14:creationId xmlns:p14="http://schemas.microsoft.com/office/powerpoint/2010/main" val="566968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DEF37-F763-5A9F-D1EB-38268D0F62A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AB05F6E3-93A2-DD8C-0CC5-75054F831232}"/>
              </a:ext>
            </a:extLst>
          </p:cNvPr>
          <p:cNvSpPr txBox="1"/>
          <p:nvPr/>
        </p:nvSpPr>
        <p:spPr>
          <a:xfrm>
            <a:off x="5638800" y="495300"/>
            <a:ext cx="9982200" cy="457200"/>
          </a:xfrm>
          <a:prstGeom prst="rect">
            <a:avLst/>
          </a:prstGeom>
          <a:noFill/>
        </p:spPr>
        <p:txBody>
          <a:bodyPr wrap="square" rtlCol="0">
            <a:spAutoFit/>
          </a:bodyPr>
          <a:lstStyle/>
          <a:p>
            <a:endParaRPr lang="uk-UA" b="1" dirty="0">
              <a:latin typeface="Arimo" panose="020B0604020202020204" charset="0"/>
              <a:ea typeface="Arimo" panose="020B0604020202020204" charset="0"/>
              <a:cs typeface="Arimo" panose="020B0604020202020204" charset="0"/>
            </a:endParaRPr>
          </a:p>
        </p:txBody>
      </p:sp>
      <p:sp>
        <p:nvSpPr>
          <p:cNvPr id="7" name="Заголовок 6">
            <a:extLst>
              <a:ext uri="{FF2B5EF4-FFF2-40B4-BE49-F238E27FC236}">
                <a16:creationId xmlns:a16="http://schemas.microsoft.com/office/drawing/2014/main" id="{B3F1A81A-B15D-8AA7-28CA-E19D9DAC5DEC}"/>
              </a:ext>
            </a:extLst>
          </p:cNvPr>
          <p:cNvSpPr>
            <a:spLocks noGrp="1"/>
          </p:cNvSpPr>
          <p:nvPr>
            <p:ph type="ctrTitle"/>
          </p:nvPr>
        </p:nvSpPr>
        <p:spPr>
          <a:xfrm>
            <a:off x="3810000" y="128034"/>
            <a:ext cx="10820400" cy="844034"/>
          </a:xfrm>
        </p:spPr>
        <p:txBody>
          <a:bodyPr>
            <a:normAutofit/>
          </a:bodyPr>
          <a:lstStyle/>
          <a:p>
            <a:r>
              <a:rPr lang="uk-UA" sz="4000" b="1" dirty="0">
                <a:latin typeface="Arimo" panose="020B0604020202020204" charset="0"/>
                <a:ea typeface="Arimo" panose="020B0604020202020204" charset="0"/>
                <a:cs typeface="Arimo" panose="020B0604020202020204" charset="0"/>
              </a:rPr>
              <a:t>Компоненти бюджету в</a:t>
            </a:r>
            <a:r>
              <a:rPr lang="ru-UA" sz="4000" b="1" dirty="0">
                <a:latin typeface="Arimo" panose="020B0604020202020204" charset="0"/>
                <a:ea typeface="Arimo" panose="020B0604020202020204" charset="0"/>
                <a:cs typeface="Arimo" panose="020B0604020202020204" charset="0"/>
              </a:rPr>
              <a:t> рамках </a:t>
            </a:r>
            <a:r>
              <a:rPr lang="uk-UA" sz="4000" b="1" dirty="0">
                <a:latin typeface="Arimo" panose="020B0604020202020204" charset="0"/>
                <a:ea typeface="Arimo" panose="020B0604020202020204" charset="0"/>
                <a:cs typeface="Arimo" panose="020B0604020202020204" charset="0"/>
              </a:rPr>
              <a:t> </a:t>
            </a:r>
            <a:r>
              <a:rPr lang="en-US" sz="4000" b="1" dirty="0">
                <a:latin typeface="Arimo" panose="020B0604020202020204" charset="0"/>
                <a:ea typeface="Arimo" panose="020B0604020202020204" charset="0"/>
                <a:cs typeface="Arimo" panose="020B0604020202020204" charset="0"/>
              </a:rPr>
              <a:t>Part </a:t>
            </a:r>
            <a:r>
              <a:rPr lang="ru-UA" sz="4000" b="1" dirty="0">
                <a:latin typeface="Arimo" panose="020B0604020202020204" charset="0"/>
                <a:ea typeface="Arimo" panose="020B0604020202020204" charset="0"/>
                <a:cs typeface="Arimo" panose="020B0604020202020204" charset="0"/>
              </a:rPr>
              <a:t>В</a:t>
            </a:r>
            <a:endParaRPr lang="uk-UA" sz="4000" dirty="0"/>
          </a:p>
        </p:txBody>
      </p:sp>
      <p:sp>
        <p:nvSpPr>
          <p:cNvPr id="8" name="Подзаголовок 7">
            <a:extLst>
              <a:ext uri="{FF2B5EF4-FFF2-40B4-BE49-F238E27FC236}">
                <a16:creationId xmlns:a16="http://schemas.microsoft.com/office/drawing/2014/main" id="{2546F480-D402-AFCB-CA18-8B396CF5A06B}"/>
              </a:ext>
            </a:extLst>
          </p:cNvPr>
          <p:cNvSpPr>
            <a:spLocks noGrp="1"/>
          </p:cNvSpPr>
          <p:nvPr>
            <p:ph type="subTitle" idx="1"/>
          </p:nvPr>
        </p:nvSpPr>
        <p:spPr>
          <a:xfrm>
            <a:off x="1371600" y="1257301"/>
            <a:ext cx="16230600" cy="8610599"/>
          </a:xfrm>
        </p:spPr>
        <p:txBody>
          <a:bodyPr>
            <a:normAutofit fontScale="55000" lnSpcReduction="20000"/>
          </a:bodyPr>
          <a:lstStyle/>
          <a:p>
            <a:pPr algn="just"/>
            <a:r>
              <a:rPr lang="uk-UA" sz="3600" b="1" dirty="0">
                <a:solidFill>
                  <a:schemeClr val="tx1"/>
                </a:solidFill>
                <a:latin typeface="Arimo" panose="020B0604020202020204" charset="0"/>
                <a:ea typeface="Arimo" panose="020B0604020202020204" charset="0"/>
                <a:cs typeface="Arimo" panose="020B0604020202020204" charset="0"/>
              </a:rPr>
              <a:t>Інші товари, роботи та послуги</a:t>
            </a:r>
          </a:p>
          <a:p>
            <a:r>
              <a:rPr lang="uk-UA" b="1" dirty="0"/>
              <a:t> </a:t>
            </a:r>
            <a:endParaRPr lang="uk-UA" dirty="0"/>
          </a:p>
          <a:p>
            <a:pPr algn="just"/>
            <a:r>
              <a:rPr lang="uk-UA" sz="2900" dirty="0">
                <a:solidFill>
                  <a:schemeClr val="tx1"/>
                </a:solidFill>
                <a:latin typeface="Arimo" panose="020B0604020202020204" charset="0"/>
                <a:ea typeface="Arimo" panose="020B0604020202020204" charset="0"/>
                <a:cs typeface="Arimo" panose="020B0604020202020204" charset="0"/>
              </a:rPr>
              <a:t>Придбання </a:t>
            </a:r>
            <a:r>
              <a:rPr lang="uk-UA" sz="2900" b="1" dirty="0">
                <a:solidFill>
                  <a:schemeClr val="tx1"/>
                </a:solidFill>
                <a:latin typeface="Arimo" panose="020B0604020202020204" charset="0"/>
                <a:ea typeface="Arimo" panose="020B0604020202020204" charset="0"/>
                <a:cs typeface="Arimo" panose="020B0604020202020204" charset="0"/>
              </a:rPr>
              <a:t>інших товарів, робіт та послуг </a:t>
            </a:r>
            <a:r>
              <a:rPr lang="uk-UA" sz="2900" dirty="0">
                <a:solidFill>
                  <a:schemeClr val="tx1"/>
                </a:solidFill>
                <a:latin typeface="Arimo" panose="020B0604020202020204" charset="0"/>
                <a:ea typeface="Arimo" panose="020B0604020202020204" charset="0"/>
                <a:cs typeface="Arimo" panose="020B0604020202020204" charset="0"/>
              </a:rPr>
              <a:t>має розраховуватися на основі фактично понесених витрат. Такі товари, роботи та послуги включають, наприклад, витратні матеріали та приладдя, просування, поширення, захист результатів, переклади, публікації, сертифікати та фінансові гарантії, якщо це передбачено угодою.</a:t>
            </a:r>
          </a:p>
          <a:p>
            <a:pPr algn="just"/>
            <a:endParaRPr lang="uk-UA" sz="2900" dirty="0">
              <a:solidFill>
                <a:schemeClr val="tx1"/>
              </a:solidFill>
              <a:latin typeface="Arimo" panose="020B0604020202020204" charset="0"/>
              <a:ea typeface="Arimo" panose="020B0604020202020204" charset="0"/>
              <a:cs typeface="Arimo" panose="020B0604020202020204" charset="0"/>
            </a:endParaRPr>
          </a:p>
          <a:p>
            <a:pPr algn="just"/>
            <a:r>
              <a:rPr lang="uk-UA" sz="2900" dirty="0">
                <a:solidFill>
                  <a:schemeClr val="tx1"/>
                </a:solidFill>
                <a:latin typeface="Arimo" panose="020B0604020202020204" charset="0"/>
                <a:ea typeface="Arimo" panose="020B0604020202020204" charset="0"/>
                <a:cs typeface="Arimo" panose="020B0604020202020204" charset="0"/>
              </a:rPr>
              <a:t>Ця категорія бюджету охоплює витрати на товари та послуги, які були придбані для реалізації заходу, такі як:</a:t>
            </a:r>
          </a:p>
          <a:p>
            <a:pPr algn="just"/>
            <a:r>
              <a:rPr lang="uk-UA" sz="2900" dirty="0">
                <a:solidFill>
                  <a:schemeClr val="tx1"/>
                </a:solidFill>
                <a:latin typeface="Arimo" panose="020B0604020202020204" charset="0"/>
                <a:ea typeface="Arimo" panose="020B0604020202020204" charset="0"/>
                <a:cs typeface="Arimo" panose="020B0604020202020204" charset="0"/>
              </a:rPr>
              <a:t>− витрати на витратні матеріали та приладдя </a:t>
            </a:r>
            <a:r>
              <a:rPr lang="uk-UA" sz="2900" i="1" dirty="0">
                <a:solidFill>
                  <a:schemeClr val="tx1"/>
                </a:solidFill>
                <a:latin typeface="Arimo" panose="020B0604020202020204" charset="0"/>
                <a:ea typeface="Arimo" panose="020B0604020202020204" charset="0"/>
                <a:cs typeface="Arimo" panose="020B0604020202020204" charset="0"/>
              </a:rPr>
              <a:t>(наприклад, сировина, канцелярські товари);</a:t>
            </a:r>
            <a:endParaRPr lang="uk-UA" sz="2900" dirty="0">
              <a:solidFill>
                <a:schemeClr val="tx1"/>
              </a:solidFill>
              <a:latin typeface="Arimo" panose="020B0604020202020204" charset="0"/>
              <a:ea typeface="Arimo" panose="020B0604020202020204" charset="0"/>
              <a:cs typeface="Arimo" panose="020B0604020202020204" charset="0"/>
            </a:endParaRPr>
          </a:p>
          <a:p>
            <a:pPr algn="just"/>
            <a:r>
              <a:rPr lang="uk-UA" sz="2900" dirty="0">
                <a:solidFill>
                  <a:schemeClr val="tx1"/>
                </a:solidFill>
                <a:latin typeface="Arimo" panose="020B0604020202020204" charset="0"/>
                <a:ea typeface="Arimo" panose="020B0604020202020204" charset="0"/>
                <a:cs typeface="Arimo" panose="020B0604020202020204" charset="0"/>
              </a:rPr>
              <a:t>− витрати на комунікацію та поширення інформації </a:t>
            </a:r>
            <a:r>
              <a:rPr lang="uk-UA" sz="2900" i="1" dirty="0">
                <a:solidFill>
                  <a:schemeClr val="tx1"/>
                </a:solidFill>
                <a:latin typeface="Arimo" panose="020B0604020202020204" charset="0"/>
                <a:ea typeface="Arimo" panose="020B0604020202020204" charset="0"/>
                <a:cs typeface="Arimo" panose="020B0604020202020204" charset="0"/>
              </a:rPr>
              <a:t>(наприклад, витрати на переклад та друк або гонорари графічних дизайнерів за друковану продукцію, таку як листівки або інші рекламні матеріали, пов’язані з комунікаційною діяльністю; витрати на конференції; витрати на лекторів та перекладачів</a:t>
            </a:r>
            <a:r>
              <a:rPr lang="uk-UA" sz="2900" dirty="0">
                <a:solidFill>
                  <a:schemeClr val="tx1"/>
                </a:solidFill>
                <a:latin typeface="Arimo" panose="020B0604020202020204" charset="0"/>
                <a:ea typeface="Arimo" panose="020B0604020202020204" charset="0"/>
                <a:cs typeface="Arimo" panose="020B0604020202020204" charset="0"/>
              </a:rPr>
              <a:t>);</a:t>
            </a:r>
          </a:p>
          <a:p>
            <a:pPr algn="just"/>
            <a:r>
              <a:rPr lang="uk-UA" sz="2900" dirty="0">
                <a:solidFill>
                  <a:schemeClr val="tx1"/>
                </a:solidFill>
                <a:latin typeface="Arimo" panose="020B0604020202020204" charset="0"/>
                <a:ea typeface="Arimo" panose="020B0604020202020204" charset="0"/>
                <a:cs typeface="Arimo" panose="020B0604020202020204" charset="0"/>
              </a:rPr>
              <a:t>− витрати, пов’язані з правами інтелектуальної власності (ПІВ) (</a:t>
            </a:r>
            <a:r>
              <a:rPr lang="uk-UA" sz="2900" i="1" dirty="0">
                <a:solidFill>
                  <a:schemeClr val="tx1"/>
                </a:solidFill>
                <a:latin typeface="Arimo" panose="020B0604020202020204" charset="0"/>
                <a:ea typeface="Arimo" panose="020B0604020202020204" charset="0"/>
                <a:cs typeface="Arimo" panose="020B0604020202020204" charset="0"/>
              </a:rPr>
              <a:t>наприклад, витрати, пов’язані із захистом результатів, такі як гонорари консультантів або збори, сплачені патентним відомствам</a:t>
            </a:r>
            <a:r>
              <a:rPr lang="uk-UA" sz="2900" dirty="0">
                <a:solidFill>
                  <a:schemeClr val="tx1"/>
                </a:solidFill>
                <a:latin typeface="Arimo" panose="020B0604020202020204" charset="0"/>
                <a:ea typeface="Arimo" panose="020B0604020202020204" charset="0"/>
                <a:cs typeface="Arimo" panose="020B0604020202020204" charset="0"/>
              </a:rPr>
              <a:t>);</a:t>
            </a:r>
          </a:p>
          <a:p>
            <a:pPr algn="just"/>
            <a:r>
              <a:rPr lang="uk-UA" sz="2900" dirty="0">
                <a:solidFill>
                  <a:schemeClr val="tx1"/>
                </a:solidFill>
                <a:latin typeface="Arimo" panose="020B0604020202020204" charset="0"/>
                <a:ea typeface="Arimo" panose="020B0604020202020204" charset="0"/>
                <a:cs typeface="Arimo" panose="020B0604020202020204" charset="0"/>
              </a:rPr>
              <a:t>− витрати на сертифікати фінансової звітності (CFS) та сертифікати методології (</a:t>
            </a:r>
            <a:r>
              <a:rPr lang="uk-UA" sz="2900" dirty="0" err="1">
                <a:solidFill>
                  <a:schemeClr val="tx1"/>
                </a:solidFill>
                <a:latin typeface="Arimo" panose="020B0604020202020204" charset="0"/>
                <a:ea typeface="Arimo" panose="020B0604020202020204" charset="0"/>
                <a:cs typeface="Arimo" panose="020B0604020202020204" charset="0"/>
              </a:rPr>
              <a:t>CoMUC</a:t>
            </a:r>
            <a:r>
              <a:rPr lang="uk-UA" sz="2900" dirty="0">
                <a:solidFill>
                  <a:schemeClr val="tx1"/>
                </a:solidFill>
                <a:latin typeface="Arimo" panose="020B0604020202020204" charset="0"/>
                <a:ea typeface="Arimo" panose="020B0604020202020204" charset="0"/>
                <a:cs typeface="Arimo" panose="020B0604020202020204" charset="0"/>
              </a:rPr>
              <a:t>; за необхідності);</a:t>
            </a:r>
          </a:p>
          <a:p>
            <a:pPr algn="just"/>
            <a:r>
              <a:rPr lang="uk-UA" sz="2900" dirty="0">
                <a:solidFill>
                  <a:schemeClr val="tx1"/>
                </a:solidFill>
                <a:latin typeface="Arimo" panose="020B0604020202020204" charset="0"/>
                <a:ea typeface="Arimo" panose="020B0604020202020204" charset="0"/>
                <a:cs typeface="Arimo" panose="020B0604020202020204" charset="0"/>
              </a:rPr>
              <a:t>− витрати на фінансові гарантії (лише якщо цього вимагає орган, що надає грант; </a:t>
            </a:r>
            <a:r>
              <a:rPr lang="uk-UA" sz="2900" i="1" dirty="0">
                <a:solidFill>
                  <a:schemeClr val="tx1"/>
                </a:solidFill>
                <a:latin typeface="Arimo" panose="020B0604020202020204" charset="0"/>
                <a:ea typeface="Arimo" panose="020B0604020202020204" charset="0"/>
                <a:cs typeface="Arimo" panose="020B0604020202020204" charset="0"/>
              </a:rPr>
              <a:t>див. Технічний паспорт, пункт 4.2</a:t>
            </a:r>
            <a:r>
              <a:rPr lang="uk-UA" sz="2900" dirty="0">
                <a:solidFill>
                  <a:schemeClr val="tx1"/>
                </a:solidFill>
                <a:latin typeface="Arimo" panose="020B0604020202020204" charset="0"/>
                <a:ea typeface="Arimo" panose="020B0604020202020204" charset="0"/>
                <a:cs typeface="Arimo" panose="020B0604020202020204" charset="0"/>
              </a:rPr>
              <a:t>).</a:t>
            </a:r>
          </a:p>
          <a:p>
            <a:pPr algn="just"/>
            <a:endParaRPr lang="uk-UA" sz="2900" dirty="0">
              <a:solidFill>
                <a:schemeClr val="tx1"/>
              </a:solidFill>
              <a:latin typeface="Arimo" panose="020B0604020202020204" charset="0"/>
              <a:ea typeface="Arimo" panose="020B0604020202020204" charset="0"/>
              <a:cs typeface="Arimo" panose="020B0604020202020204" charset="0"/>
            </a:endParaRPr>
          </a:p>
          <a:p>
            <a:pPr algn="just"/>
            <a:r>
              <a:rPr lang="uk-UA" sz="2900" b="1" i="1" dirty="0">
                <a:solidFill>
                  <a:schemeClr val="tx1"/>
                </a:solidFill>
                <a:latin typeface="Arimo" panose="020B0604020202020204" charset="0"/>
                <a:ea typeface="Arimo" panose="020B0604020202020204" charset="0"/>
                <a:cs typeface="Arimo" panose="020B0604020202020204" charset="0"/>
              </a:rPr>
              <a:t>Найкраща практика: </a:t>
            </a:r>
            <a:r>
              <a:rPr lang="uk-UA" sz="2900" i="1" dirty="0">
                <a:solidFill>
                  <a:schemeClr val="tx1"/>
                </a:solidFill>
                <a:latin typeface="Arimo" panose="020B0604020202020204" charset="0"/>
                <a:ea typeface="Arimo" panose="020B0604020202020204" charset="0"/>
                <a:cs typeface="Arimo" panose="020B0604020202020204" charset="0"/>
              </a:rPr>
              <a:t>у разі виникнення сумнівів щодо того, чи є витрати прийнятними, або чи слід вважати витрати витратами на придбання інших товарів, робіт та послуг, </a:t>
            </a:r>
            <a:r>
              <a:rPr lang="uk-UA" sz="2900" i="1" dirty="0" err="1">
                <a:solidFill>
                  <a:schemeClr val="tx1"/>
                </a:solidFill>
                <a:latin typeface="Arimo" panose="020B0604020202020204" charset="0"/>
                <a:ea typeface="Arimo" panose="020B0604020202020204" charset="0"/>
                <a:cs typeface="Arimo" panose="020B0604020202020204" charset="0"/>
              </a:rPr>
              <a:t>бенефіціари</a:t>
            </a:r>
            <a:r>
              <a:rPr lang="uk-UA" sz="2900" i="1" dirty="0">
                <a:solidFill>
                  <a:schemeClr val="tx1"/>
                </a:solidFill>
                <a:latin typeface="Arimo" panose="020B0604020202020204" charset="0"/>
                <a:ea typeface="Arimo" panose="020B0604020202020204" charset="0"/>
                <a:cs typeface="Arimo" panose="020B0604020202020204" charset="0"/>
              </a:rPr>
              <a:t> повинні звернутися до органу, що надає грант.</a:t>
            </a:r>
          </a:p>
          <a:p>
            <a:pPr algn="just"/>
            <a:endParaRPr lang="uk-UA" sz="2900" dirty="0">
              <a:solidFill>
                <a:schemeClr val="tx1"/>
              </a:solidFill>
              <a:latin typeface="Arimo" panose="020B0604020202020204" charset="0"/>
              <a:ea typeface="Arimo" panose="020B0604020202020204" charset="0"/>
              <a:cs typeface="Arimo" panose="020B0604020202020204" charset="0"/>
            </a:endParaRPr>
          </a:p>
          <a:p>
            <a:pPr algn="just"/>
            <a:r>
              <a:rPr lang="uk-UA" sz="2900" dirty="0">
                <a:solidFill>
                  <a:schemeClr val="tx1"/>
                </a:solidFill>
                <a:latin typeface="Arimo" panose="020B0604020202020204" charset="0"/>
                <a:ea typeface="Arimo" panose="020B0604020202020204" charset="0"/>
                <a:cs typeface="Arimo" panose="020B0604020202020204" charset="0"/>
              </a:rPr>
              <a:t>Якщо зазвичай </a:t>
            </a:r>
            <a:r>
              <a:rPr lang="uk-UA" sz="2900" dirty="0" err="1">
                <a:solidFill>
                  <a:schemeClr val="tx1"/>
                </a:solidFill>
                <a:latin typeface="Arimo" panose="020B0604020202020204" charset="0"/>
                <a:ea typeface="Arimo" panose="020B0604020202020204" charset="0"/>
                <a:cs typeface="Arimo" panose="020B0604020202020204" charset="0"/>
              </a:rPr>
              <a:t>бенефіціар</a:t>
            </a:r>
            <a:r>
              <a:rPr lang="uk-UA" sz="2900" dirty="0">
                <a:solidFill>
                  <a:schemeClr val="tx1"/>
                </a:solidFill>
                <a:latin typeface="Arimo" panose="020B0604020202020204" charset="0"/>
                <a:ea typeface="Arimo" panose="020B0604020202020204" charset="0"/>
                <a:cs typeface="Arimo" panose="020B0604020202020204" charset="0"/>
              </a:rPr>
              <a:t> у своїй бухгалтерській практиці вважає деякі з цих витрат (або всі) </a:t>
            </a:r>
            <a:r>
              <a:rPr lang="uk-UA" sz="2900" i="1" dirty="0">
                <a:solidFill>
                  <a:schemeClr val="tx1"/>
                </a:solidFill>
                <a:latin typeface="Arimo" panose="020B0604020202020204" charset="0"/>
                <a:ea typeface="Arimo" panose="020B0604020202020204" charset="0"/>
                <a:cs typeface="Arimo" panose="020B0604020202020204" charset="0"/>
              </a:rPr>
              <a:t>непрямими </a:t>
            </a:r>
            <a:r>
              <a:rPr lang="uk-UA" sz="2900" dirty="0">
                <a:solidFill>
                  <a:schemeClr val="tx1"/>
                </a:solidFill>
                <a:latin typeface="Arimo" panose="020B0604020202020204" charset="0"/>
                <a:ea typeface="Arimo" panose="020B0604020202020204" charset="0"/>
                <a:cs typeface="Arimo" panose="020B0604020202020204" charset="0"/>
              </a:rPr>
              <a:t>витратами, їх не можна декларувати як прямі витрати.</a:t>
            </a:r>
          </a:p>
          <a:p>
            <a:pPr algn="just"/>
            <a:r>
              <a:rPr lang="uk-UA" sz="2900" dirty="0">
                <a:solidFill>
                  <a:schemeClr val="tx1"/>
                </a:solidFill>
                <a:latin typeface="Arimo" panose="020B0604020202020204" charset="0"/>
                <a:ea typeface="Arimo" panose="020B0604020202020204" charset="0"/>
                <a:cs typeface="Arimo" panose="020B0604020202020204" charset="0"/>
              </a:rPr>
              <a:t>Витрати на інші товари, роботи та послуги повинні бути </a:t>
            </a:r>
            <a:r>
              <a:rPr lang="uk-UA" sz="2900" b="1" dirty="0">
                <a:solidFill>
                  <a:schemeClr val="tx1"/>
                </a:solidFill>
                <a:latin typeface="Arimo" panose="020B0604020202020204" charset="0"/>
                <a:ea typeface="Arimo" panose="020B0604020202020204" charset="0"/>
                <a:cs typeface="Arimo" panose="020B0604020202020204" charset="0"/>
              </a:rPr>
              <a:t>заявлені як </a:t>
            </a:r>
            <a:r>
              <a:rPr lang="uk-UA" sz="2900" dirty="0">
                <a:solidFill>
                  <a:schemeClr val="tx1"/>
                </a:solidFill>
                <a:latin typeface="Arimo" panose="020B0604020202020204" charset="0"/>
                <a:ea typeface="Arimo" panose="020B0604020202020204" charset="0"/>
                <a:cs typeface="Arimo" panose="020B0604020202020204" charset="0"/>
              </a:rPr>
              <a:t>фактичні витрати та відповідати  </a:t>
            </a:r>
            <a:r>
              <a:rPr lang="uk-UA" sz="2900" b="1" dirty="0">
                <a:solidFill>
                  <a:schemeClr val="tx1"/>
                </a:solidFill>
                <a:latin typeface="Arimo" panose="020B0604020202020204" charset="0"/>
                <a:ea typeface="Arimo" panose="020B0604020202020204" charset="0"/>
                <a:cs typeface="Arimo" panose="020B0604020202020204" charset="0"/>
              </a:rPr>
              <a:t>умовам придатності</a:t>
            </a:r>
            <a:r>
              <a:rPr lang="uk-UA" sz="2900" dirty="0">
                <a:solidFill>
                  <a:schemeClr val="tx1"/>
                </a:solidFill>
                <a:latin typeface="Arimo" panose="020B0604020202020204" charset="0"/>
                <a:ea typeface="Arimo" panose="020B0604020202020204" charset="0"/>
                <a:cs typeface="Arimo" panose="020B0604020202020204" charset="0"/>
              </a:rPr>
              <a:t>, викладеним у статті 6.2.C.3 Анотованої угоди про надання гранту.</a:t>
            </a:r>
          </a:p>
          <a:p>
            <a:pPr algn="just"/>
            <a:endParaRPr lang="uk-UA" sz="2900" dirty="0">
              <a:solidFill>
                <a:schemeClr val="tx1"/>
              </a:solidFill>
              <a:latin typeface="Arimo" panose="020B0604020202020204" charset="0"/>
              <a:ea typeface="Arimo" panose="020B0604020202020204" charset="0"/>
              <a:cs typeface="Arimo" panose="020B0604020202020204" charset="0"/>
            </a:endParaRPr>
          </a:p>
          <a:p>
            <a:pPr algn="just"/>
            <a:r>
              <a:rPr lang="uk-UA" sz="2900" dirty="0">
                <a:solidFill>
                  <a:schemeClr val="tx1"/>
                </a:solidFill>
                <a:latin typeface="Arimo" panose="020B0604020202020204" charset="0"/>
                <a:ea typeface="Arimo" panose="020B0604020202020204" charset="0"/>
                <a:cs typeface="Arimo" panose="020B0604020202020204" charset="0"/>
              </a:rPr>
              <a:t>Щодо </a:t>
            </a:r>
            <a:r>
              <a:rPr lang="uk-UA" sz="2900" b="1" dirty="0">
                <a:solidFill>
                  <a:schemeClr val="tx1"/>
                </a:solidFill>
                <a:latin typeface="Arimo" panose="020B0604020202020204" charset="0"/>
                <a:ea typeface="Arimo" panose="020B0604020202020204" charset="0"/>
                <a:cs typeface="Arimo" panose="020B0604020202020204" charset="0"/>
              </a:rPr>
              <a:t>розрахунку</a:t>
            </a:r>
            <a:r>
              <a:rPr lang="uk-UA" sz="2900" dirty="0">
                <a:solidFill>
                  <a:schemeClr val="tx1"/>
                </a:solidFill>
                <a:latin typeface="Arimo" panose="020B0604020202020204" charset="0"/>
                <a:ea typeface="Arimo" panose="020B0604020202020204" charset="0"/>
                <a:cs typeface="Arimo" panose="020B0604020202020204" charset="0"/>
              </a:rPr>
              <a:t>, витрати повинні відповідати фактично понесеним витратам</a:t>
            </a:r>
            <a:r>
              <a:rPr lang="uk-UA" sz="2900" i="1" dirty="0">
                <a:solidFill>
                  <a:schemeClr val="tx1"/>
                </a:solidFill>
                <a:latin typeface="Arimo" panose="020B0604020202020204" charset="0"/>
                <a:ea typeface="Arimo" panose="020B0604020202020204" charset="0"/>
                <a:cs typeface="Arimo" panose="020B0604020202020204" charset="0"/>
              </a:rPr>
              <a:t>, </a:t>
            </a:r>
            <a:r>
              <a:rPr lang="uk-UA" sz="2900" dirty="0">
                <a:solidFill>
                  <a:schemeClr val="tx1"/>
                </a:solidFill>
                <a:latin typeface="Arimo" panose="020B0604020202020204" charset="0"/>
                <a:ea typeface="Arimo" panose="020B0604020202020204" charset="0"/>
                <a:cs typeface="Arimo" panose="020B0604020202020204" charset="0"/>
              </a:rPr>
              <a:t>що відповідають критеріям придатності </a:t>
            </a:r>
            <a:r>
              <a:rPr lang="uk-UA" sz="2900" i="1" dirty="0">
                <a:solidFill>
                  <a:schemeClr val="tx1"/>
                </a:solidFill>
                <a:latin typeface="Arimo" panose="020B0604020202020204" charset="0"/>
                <a:ea typeface="Arimo" panose="020B0604020202020204" charset="0"/>
                <a:cs typeface="Arimo" panose="020B0604020202020204" charset="0"/>
              </a:rPr>
              <a:t>(тобто сумі, сплаченій </a:t>
            </a:r>
            <a:r>
              <a:rPr lang="uk-UA" sz="2900" i="1" dirty="0" err="1">
                <a:solidFill>
                  <a:schemeClr val="tx1"/>
                </a:solidFill>
                <a:latin typeface="Arimo" panose="020B0604020202020204" charset="0"/>
                <a:ea typeface="Arimo" panose="020B0604020202020204" charset="0"/>
                <a:cs typeface="Arimo" panose="020B0604020202020204" charset="0"/>
              </a:rPr>
              <a:t>бенефіціаром</a:t>
            </a:r>
            <a:r>
              <a:rPr lang="uk-UA" sz="2900" i="1" dirty="0">
                <a:solidFill>
                  <a:schemeClr val="tx1"/>
                </a:solidFill>
                <a:latin typeface="Arimo" panose="020B0604020202020204" charset="0"/>
                <a:ea typeface="Arimo" panose="020B0604020202020204" charset="0"/>
                <a:cs typeface="Arimo" panose="020B0604020202020204" charset="0"/>
              </a:rPr>
              <a:t> за поставку товарів, робіт або послуг)</a:t>
            </a:r>
            <a:r>
              <a:rPr lang="uk-UA" sz="2900" dirty="0">
                <a:solidFill>
                  <a:schemeClr val="tx1"/>
                </a:solidFill>
                <a:latin typeface="Arimo" panose="020B0604020202020204" charset="0"/>
                <a:ea typeface="Arimo" panose="020B0604020202020204" charset="0"/>
                <a:cs typeface="Arimo" panose="020B0604020202020204" charset="0"/>
              </a:rPr>
              <a:t>.</a:t>
            </a:r>
          </a:p>
          <a:p>
            <a:pPr algn="just"/>
            <a:r>
              <a:rPr lang="uk-UA" sz="2900" dirty="0">
                <a:solidFill>
                  <a:schemeClr val="tx1"/>
                </a:solidFill>
                <a:latin typeface="Arimo" panose="020B0604020202020204" charset="0"/>
                <a:ea typeface="Arimo" panose="020B0604020202020204" charset="0"/>
                <a:cs typeface="Arimo" panose="020B0604020202020204" charset="0"/>
              </a:rPr>
              <a:t>Конкретні випадки наведені в статті 6.2.C.3 «Інші товари, роботи та послуги» Анотованої угоди про надання гранту.</a:t>
            </a:r>
          </a:p>
          <a:p>
            <a:pPr lvl="0" algn="just"/>
            <a:endParaRPr lang="uk-UA" sz="2900" b="1" dirty="0">
              <a:solidFill>
                <a:schemeClr val="tx1"/>
              </a:solidFill>
              <a:latin typeface="Arimo" panose="020B0604020202020204" charset="0"/>
              <a:ea typeface="Arimo" panose="020B0604020202020204" charset="0"/>
              <a:cs typeface="Arimo" panose="020B0604020202020204" charset="0"/>
            </a:endParaRPr>
          </a:p>
          <a:p>
            <a:pPr lvl="0" algn="just"/>
            <a:endParaRPr lang="uk-UA" sz="6400" b="1" dirty="0">
              <a:solidFill>
                <a:schemeClr val="tx1"/>
              </a:solidFill>
              <a:latin typeface="Arimo" panose="020B0604020202020204" charset="0"/>
              <a:ea typeface="Arimo" panose="020B0604020202020204" charset="0"/>
              <a:cs typeface="Arimo" panose="020B0604020202020204" charset="0"/>
            </a:endParaRPr>
          </a:p>
          <a:p>
            <a:pPr algn="just"/>
            <a:endParaRPr lang="uk-UA" sz="2000" dirty="0">
              <a:solidFill>
                <a:schemeClr val="tx1"/>
              </a:solidFill>
              <a:latin typeface="Arimo" panose="020B0604020202020204" charset="0"/>
              <a:ea typeface="Arimo" panose="020B0604020202020204" charset="0"/>
              <a:cs typeface="Arimo" panose="020B0604020202020204" charset="0"/>
            </a:endParaRPr>
          </a:p>
        </p:txBody>
      </p:sp>
      <p:sp>
        <p:nvSpPr>
          <p:cNvPr id="4" name="Rectangle 5">
            <a:extLst>
              <a:ext uri="{FF2B5EF4-FFF2-40B4-BE49-F238E27FC236}">
                <a16:creationId xmlns:a16="http://schemas.microsoft.com/office/drawing/2014/main" id="{D8D8F4D9-51BC-2C81-F6CB-511F224D9A1A}"/>
              </a:ext>
            </a:extLst>
          </p:cNvPr>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935" tIns="45720" rIns="77763" bIns="45720" numCol="1" anchor="ctr" anchorCtr="0" compatLnSpc="1">
            <a:prstTxWarp prst="textNoShape">
              <a:avLst/>
            </a:prstTxWarp>
            <a:spAutoFit/>
          </a:bodyPr>
          <a:lstStyle/>
          <a:p>
            <a:endParaRPr lang="uk-UA"/>
          </a:p>
        </p:txBody>
      </p:sp>
      <p:sp>
        <p:nvSpPr>
          <p:cNvPr id="9" name="Подзаголовок 7">
            <a:extLst>
              <a:ext uri="{FF2B5EF4-FFF2-40B4-BE49-F238E27FC236}">
                <a16:creationId xmlns:a16="http://schemas.microsoft.com/office/drawing/2014/main" id="{1C9B1FE8-C705-FE89-24B1-5A542577B7B3}"/>
              </a:ext>
            </a:extLst>
          </p:cNvPr>
          <p:cNvSpPr txBox="1">
            <a:spLocks/>
          </p:cNvSpPr>
          <p:nvPr/>
        </p:nvSpPr>
        <p:spPr>
          <a:xfrm>
            <a:off x="1600200" y="1530868"/>
            <a:ext cx="15773400" cy="66293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ru-RU" altLang="uk-UA" sz="2900" dirty="0">
              <a:solidFill>
                <a:schemeClr val="tx1"/>
              </a:solidFill>
              <a:latin typeface="Arimo" panose="020B0604020202020204" charset="0"/>
              <a:ea typeface="Arimo" panose="020B0604020202020204" charset="0"/>
              <a:cs typeface="Arimo" panose="020B0604020202020204" charset="0"/>
            </a:endParaRPr>
          </a:p>
          <a:p>
            <a:pPr algn="just"/>
            <a:endParaRPr lang="uk-UA" altLang="uk-UA" sz="2900" dirty="0">
              <a:solidFill>
                <a:schemeClr val="tx1"/>
              </a:solidFill>
              <a:latin typeface="Arimo" panose="020B0604020202020204" charset="0"/>
              <a:ea typeface="Arimo" panose="020B0604020202020204" charset="0"/>
              <a:cs typeface="Arimo" panose="020B0604020202020204" charset="0"/>
            </a:endParaRPr>
          </a:p>
          <a:p>
            <a:pPr algn="just"/>
            <a:endParaRPr lang="en-US" sz="2000" dirty="0">
              <a:solidFill>
                <a:schemeClr val="tx1"/>
              </a:solidFill>
              <a:latin typeface="Arimo" panose="020B0604020202020204" charset="0"/>
              <a:ea typeface="Arimo" panose="020B0604020202020204" charset="0"/>
              <a:cs typeface="Arimo" panose="020B0604020202020204" charset="0"/>
            </a:endParaRPr>
          </a:p>
          <a:p>
            <a:pPr algn="just"/>
            <a:endParaRPr lang="uk-UA" sz="2000" dirty="0">
              <a:solidFill>
                <a:schemeClr val="tx1"/>
              </a:solidFill>
              <a:latin typeface="Arimo" panose="020B0604020202020204" charset="0"/>
              <a:ea typeface="Arimo" panose="020B0604020202020204" charset="0"/>
              <a:cs typeface="Arimo" panose="020B0604020202020204" charset="0"/>
            </a:endParaRPr>
          </a:p>
        </p:txBody>
      </p:sp>
    </p:spTree>
    <p:extLst>
      <p:ext uri="{BB962C8B-B14F-4D97-AF65-F5344CB8AC3E}">
        <p14:creationId xmlns:p14="http://schemas.microsoft.com/office/powerpoint/2010/main" val="2648315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3F0F0-EC27-19AB-A51A-49C13FBDCA00}"/>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6A7B5CFE-68DC-E4C3-4D8B-41F89FD22166}"/>
              </a:ext>
            </a:extLst>
          </p:cNvPr>
          <p:cNvSpPr txBox="1"/>
          <p:nvPr/>
        </p:nvSpPr>
        <p:spPr>
          <a:xfrm>
            <a:off x="4648200" y="495301"/>
            <a:ext cx="6705600" cy="369332"/>
          </a:xfrm>
          <a:prstGeom prst="rect">
            <a:avLst/>
          </a:prstGeom>
          <a:noFill/>
        </p:spPr>
        <p:txBody>
          <a:bodyPr wrap="square" rtlCol="0">
            <a:spAutoFit/>
          </a:bodyPr>
          <a:lstStyle/>
          <a:p>
            <a:endParaRPr lang="uk-UA" b="1" dirty="0">
              <a:latin typeface="Arimo" panose="020B0604020202020204" charset="0"/>
              <a:ea typeface="Arimo" panose="020B0604020202020204" charset="0"/>
              <a:cs typeface="Arimo" panose="020B0604020202020204" charset="0"/>
            </a:endParaRPr>
          </a:p>
        </p:txBody>
      </p:sp>
      <p:sp>
        <p:nvSpPr>
          <p:cNvPr id="7" name="Заголовок 6">
            <a:extLst>
              <a:ext uri="{FF2B5EF4-FFF2-40B4-BE49-F238E27FC236}">
                <a16:creationId xmlns:a16="http://schemas.microsoft.com/office/drawing/2014/main" id="{093AD923-A376-EF85-93AB-D01B32BC4403}"/>
              </a:ext>
            </a:extLst>
          </p:cNvPr>
          <p:cNvSpPr>
            <a:spLocks noGrp="1"/>
          </p:cNvSpPr>
          <p:nvPr>
            <p:ph type="ctrTitle"/>
          </p:nvPr>
        </p:nvSpPr>
        <p:spPr>
          <a:xfrm>
            <a:off x="3962400" y="190500"/>
            <a:ext cx="11277600" cy="838200"/>
          </a:xfrm>
        </p:spPr>
        <p:txBody>
          <a:bodyPr>
            <a:normAutofit/>
          </a:bodyPr>
          <a:lstStyle/>
          <a:p>
            <a:r>
              <a:rPr lang="uk-UA" sz="3600" b="1" dirty="0">
                <a:latin typeface="+mn-lt"/>
                <a:ea typeface="Arimo" panose="020B0604020202020204" charset="0"/>
                <a:cs typeface="Arimo" panose="020B0604020202020204" charset="0"/>
              </a:rPr>
              <a:t>Компоненти бюджету в</a:t>
            </a:r>
            <a:r>
              <a:rPr lang="ru-UA" sz="3600" b="1" dirty="0">
                <a:latin typeface="+mn-lt"/>
                <a:ea typeface="Arimo" panose="020B0604020202020204" charset="0"/>
                <a:cs typeface="Arimo" panose="020B0604020202020204" charset="0"/>
              </a:rPr>
              <a:t> рамках </a:t>
            </a:r>
            <a:r>
              <a:rPr lang="uk-UA" sz="3600" b="1" dirty="0">
                <a:latin typeface="+mn-lt"/>
                <a:ea typeface="Arimo" panose="020B0604020202020204" charset="0"/>
                <a:cs typeface="Arimo" panose="020B0604020202020204" charset="0"/>
              </a:rPr>
              <a:t> </a:t>
            </a:r>
            <a:r>
              <a:rPr lang="en-US" sz="3600" b="1" dirty="0">
                <a:latin typeface="+mn-lt"/>
                <a:ea typeface="Arimo" panose="020B0604020202020204" charset="0"/>
                <a:cs typeface="Arimo" panose="020B0604020202020204" charset="0"/>
              </a:rPr>
              <a:t>Part </a:t>
            </a:r>
            <a:r>
              <a:rPr lang="ru-UA" sz="3600" b="1" dirty="0">
                <a:latin typeface="+mn-lt"/>
                <a:ea typeface="Arimo" panose="020B0604020202020204" charset="0"/>
                <a:cs typeface="Arimo" panose="020B0604020202020204" charset="0"/>
              </a:rPr>
              <a:t>В</a:t>
            </a:r>
            <a:endParaRPr lang="uk-UA" dirty="0"/>
          </a:p>
        </p:txBody>
      </p:sp>
      <p:sp>
        <p:nvSpPr>
          <p:cNvPr id="8" name="Подзаголовок 7">
            <a:extLst>
              <a:ext uri="{FF2B5EF4-FFF2-40B4-BE49-F238E27FC236}">
                <a16:creationId xmlns:a16="http://schemas.microsoft.com/office/drawing/2014/main" id="{34AECBDD-B288-D96B-E6B3-A8F52AB65C2E}"/>
              </a:ext>
            </a:extLst>
          </p:cNvPr>
          <p:cNvSpPr>
            <a:spLocks noGrp="1"/>
          </p:cNvSpPr>
          <p:nvPr>
            <p:ph type="subTitle" idx="1"/>
          </p:nvPr>
        </p:nvSpPr>
        <p:spPr>
          <a:xfrm>
            <a:off x="1371600" y="1257301"/>
            <a:ext cx="16230600" cy="8610599"/>
          </a:xfrm>
        </p:spPr>
        <p:txBody>
          <a:bodyPr>
            <a:normAutofit fontScale="70000" lnSpcReduction="20000"/>
          </a:bodyPr>
          <a:lstStyle/>
          <a:p>
            <a:r>
              <a:rPr lang="uk-UA" sz="2600" b="1" dirty="0">
                <a:solidFill>
                  <a:schemeClr val="tx1"/>
                </a:solidFill>
                <a:latin typeface="Arimo" panose="020B0604020202020204" charset="0"/>
                <a:ea typeface="Arimo" panose="020B0604020202020204" charset="0"/>
                <a:cs typeface="Arimo" panose="020B0604020202020204" charset="0"/>
              </a:rPr>
              <a:t>Таблиця 3.1i: Статті «Інші категорії витрат» (наприклад, товари та послуги, що оплачуються внутрішньо)</a:t>
            </a:r>
          </a:p>
          <a:p>
            <a:pPr lvl="0" algn="just"/>
            <a:endParaRPr lang="uk-UA" sz="2600" b="1" dirty="0">
              <a:solidFill>
                <a:schemeClr val="tx1"/>
              </a:solidFill>
              <a:latin typeface="Arimo" panose="020B0604020202020204" charset="0"/>
              <a:ea typeface="Arimo" panose="020B0604020202020204" charset="0"/>
              <a:cs typeface="Arimo" panose="020B0604020202020204" charset="0"/>
            </a:endParaRPr>
          </a:p>
          <a:p>
            <a:pPr lvl="0" algn="just"/>
            <a:endParaRPr lang="uk-UA" sz="6400" b="1" dirty="0">
              <a:solidFill>
                <a:schemeClr val="tx1"/>
              </a:solidFill>
              <a:latin typeface="Arimo" panose="020B0604020202020204" charset="0"/>
              <a:ea typeface="Arimo" panose="020B0604020202020204" charset="0"/>
              <a:cs typeface="Arimo" panose="020B0604020202020204" charset="0"/>
            </a:endParaRPr>
          </a:p>
          <a:p>
            <a:pPr algn="just"/>
            <a:endParaRPr lang="uk-UA" sz="2000" dirty="0">
              <a:solidFill>
                <a:schemeClr val="tx1"/>
              </a:solidFill>
              <a:latin typeface="Arimo" panose="020B0604020202020204" charset="0"/>
              <a:ea typeface="Arimo" panose="020B0604020202020204" charset="0"/>
              <a:cs typeface="Arimo" panose="020B0604020202020204" charset="0"/>
            </a:endParaRPr>
          </a:p>
          <a:p>
            <a:pPr algn="just"/>
            <a:endParaRPr lang="uk-UA" sz="2000" dirty="0">
              <a:solidFill>
                <a:schemeClr val="tx1"/>
              </a:solidFill>
              <a:latin typeface="Arimo" panose="020B0604020202020204" charset="0"/>
              <a:ea typeface="Arimo" panose="020B0604020202020204" charset="0"/>
              <a:cs typeface="Arimo" panose="020B0604020202020204" charset="0"/>
            </a:endParaRPr>
          </a:p>
          <a:p>
            <a:pPr algn="just"/>
            <a:endParaRPr lang="uk-UA" sz="2000" dirty="0">
              <a:solidFill>
                <a:schemeClr val="tx1"/>
              </a:solidFill>
              <a:latin typeface="Arimo" panose="020B0604020202020204" charset="0"/>
              <a:ea typeface="Arimo" panose="020B0604020202020204" charset="0"/>
              <a:cs typeface="Arimo" panose="020B0604020202020204" charset="0"/>
            </a:endParaRPr>
          </a:p>
          <a:p>
            <a:pPr algn="just"/>
            <a:endParaRPr lang="uk-UA" sz="2000" dirty="0">
              <a:solidFill>
                <a:schemeClr val="tx1"/>
              </a:solidFill>
              <a:latin typeface="Arimo" panose="020B0604020202020204" charset="0"/>
              <a:ea typeface="Arimo" panose="020B0604020202020204" charset="0"/>
              <a:cs typeface="Arimo" panose="020B0604020202020204" charset="0"/>
            </a:endParaRPr>
          </a:p>
          <a:p>
            <a:endParaRPr lang="uk-UA" dirty="0"/>
          </a:p>
          <a:p>
            <a:endParaRPr lang="uk-UA" dirty="0"/>
          </a:p>
          <a:p>
            <a:endParaRPr lang="uk-UA" dirty="0"/>
          </a:p>
          <a:p>
            <a:endParaRPr lang="uk-UA" dirty="0"/>
          </a:p>
          <a:p>
            <a:pPr algn="just"/>
            <a:r>
              <a:rPr lang="uk-UA" sz="2600" dirty="0">
                <a:solidFill>
                  <a:schemeClr val="tx1"/>
                </a:solidFill>
                <a:latin typeface="Arimo" panose="020B0604020202020204" charset="0"/>
                <a:ea typeface="Arimo" panose="020B0604020202020204" charset="0"/>
                <a:cs typeface="Arimo" panose="020B0604020202020204" charset="0"/>
              </a:rPr>
              <a:t>Ця таблиця 3.1i шаблону звіту про витрати присвячена деталізації витрат, зосереджуючись конкретно на «Внутрішньо виставлених рахунках за товари та послуги». Ця категорія відстежує ресурси та послуги, надані однією частиною організації для проекту, які потім виставляються у внутрішніх рахунках.</a:t>
            </a:r>
          </a:p>
          <a:p>
            <a:pPr algn="just"/>
            <a:endParaRPr lang="uk-UA" sz="2600" dirty="0">
              <a:solidFill>
                <a:schemeClr val="tx1"/>
              </a:solidFill>
              <a:latin typeface="Arimo" panose="020B0604020202020204" charset="0"/>
              <a:ea typeface="Arimo" panose="020B0604020202020204" charset="0"/>
              <a:cs typeface="Arimo" panose="020B0604020202020204" charset="0"/>
            </a:endParaRPr>
          </a:p>
          <a:p>
            <a:pPr algn="just"/>
            <a:r>
              <a:rPr lang="uk-UA" sz="2600" dirty="0">
                <a:solidFill>
                  <a:schemeClr val="tx1"/>
                </a:solidFill>
                <a:latin typeface="Arimo" panose="020B0604020202020204" charset="0"/>
                <a:ea typeface="Arimo" panose="020B0604020202020204" charset="0"/>
                <a:cs typeface="Arimo" panose="020B0604020202020204" charset="0"/>
              </a:rPr>
              <a:t>Таблиця має три стовпці для введення інформації, необхідної для аудиту та обґрунтування:</a:t>
            </a:r>
          </a:p>
          <a:p>
            <a:pPr lvl="0" algn="just"/>
            <a:r>
              <a:rPr lang="uk-UA" sz="2600" b="1" dirty="0">
                <a:solidFill>
                  <a:schemeClr val="tx1"/>
                </a:solidFill>
                <a:latin typeface="Arimo" panose="020B0604020202020204" charset="0"/>
                <a:ea typeface="Arimo" panose="020B0604020202020204" charset="0"/>
                <a:cs typeface="Arimo" panose="020B0604020202020204" charset="0"/>
              </a:rPr>
              <a:t>Номер учасника/коротка назва: </a:t>
            </a:r>
            <a:r>
              <a:rPr lang="uk-UA" sz="2600" dirty="0">
                <a:solidFill>
                  <a:schemeClr val="tx1"/>
                </a:solidFill>
                <a:latin typeface="Arimo" panose="020B0604020202020204" charset="0"/>
                <a:ea typeface="Arimo" panose="020B0604020202020204" charset="0"/>
                <a:cs typeface="Arimo" panose="020B0604020202020204" charset="0"/>
              </a:rPr>
              <a:t>Цей стовпець використовується для ідентифікації конкретного партнера проекту або внутрішнього відділу, який несе ці витрати або надає внутрішньо виставлений рахунок. Це забезпечує підзвітність та чітке відстеження витрат до відповідної організації.</a:t>
            </a:r>
          </a:p>
          <a:p>
            <a:pPr lvl="0" algn="just"/>
            <a:r>
              <a:rPr lang="uk-UA" sz="2600" b="1" dirty="0">
                <a:solidFill>
                  <a:schemeClr val="tx1"/>
                </a:solidFill>
                <a:latin typeface="Arimo" panose="020B0604020202020204" charset="0"/>
                <a:ea typeface="Arimo" panose="020B0604020202020204" charset="0"/>
                <a:cs typeface="Arimo" panose="020B0604020202020204" charset="0"/>
              </a:rPr>
              <a:t>Витрати (€): </a:t>
            </a:r>
            <a:r>
              <a:rPr lang="uk-UA" sz="2600" dirty="0">
                <a:solidFill>
                  <a:schemeClr val="tx1"/>
                </a:solidFill>
                <a:latin typeface="Arimo" panose="020B0604020202020204" charset="0"/>
                <a:ea typeface="Arimo" panose="020B0604020202020204" charset="0"/>
                <a:cs typeface="Arimo" panose="020B0604020202020204" charset="0"/>
              </a:rPr>
              <a:t>У цьому стовпці зазначається загальна грошова вартість (в євро) товарів або послуг, що виставляються внутрішньо. Це фактична сума, яка повинна бути визнана як витрати проекту.</a:t>
            </a:r>
          </a:p>
          <a:p>
            <a:pPr lvl="0" algn="just"/>
            <a:r>
              <a:rPr lang="uk-UA" sz="2600" b="1" dirty="0">
                <a:solidFill>
                  <a:schemeClr val="tx1"/>
                </a:solidFill>
                <a:latin typeface="Arimo" panose="020B0604020202020204" charset="0"/>
                <a:ea typeface="Arimo" panose="020B0604020202020204" charset="0"/>
                <a:cs typeface="Arimo" panose="020B0604020202020204" charset="0"/>
              </a:rPr>
              <a:t>Обґрунтування: </a:t>
            </a:r>
            <a:r>
              <a:rPr lang="uk-UA" sz="2600" dirty="0">
                <a:solidFill>
                  <a:schemeClr val="tx1"/>
                </a:solidFill>
                <a:latin typeface="Arimo" panose="020B0604020202020204" charset="0"/>
                <a:ea typeface="Arimo" panose="020B0604020202020204" charset="0"/>
                <a:cs typeface="Arimo" panose="020B0604020202020204" charset="0"/>
              </a:rPr>
              <a:t>Цей важливий стовпець вимагає детального пояснення для підтвердження заявлених витрат. </a:t>
            </a:r>
          </a:p>
          <a:p>
            <a:pPr algn="just"/>
            <a:r>
              <a:rPr lang="uk-UA" sz="2600" dirty="0">
                <a:solidFill>
                  <a:schemeClr val="tx1"/>
                </a:solidFill>
                <a:latin typeface="Arimo" panose="020B0604020202020204" charset="0"/>
                <a:ea typeface="Arimo" panose="020B0604020202020204" charset="0"/>
                <a:cs typeface="Arimo" panose="020B0604020202020204" charset="0"/>
              </a:rPr>
              <a:t>Опис повинен чітко вказувати, що це за товари або послуги (наприклад, внутрішня юридична підтримка, використання центральної лабораторії, ІТ-обладнання з внутрішнього інвентарю) та як було розраховано їх вартість, демонструючи, що витрати базуються на фактично понесених витратах та відповідають стандартам бухгалтерського обліку проекту.</a:t>
            </a:r>
          </a:p>
          <a:p>
            <a:pPr algn="just"/>
            <a:endParaRPr lang="uk-UA" sz="2000" dirty="0">
              <a:solidFill>
                <a:schemeClr val="tx1"/>
              </a:solidFill>
              <a:latin typeface="Arimo" panose="020B0604020202020204" charset="0"/>
              <a:ea typeface="Arimo" panose="020B0604020202020204" charset="0"/>
              <a:cs typeface="Arimo" panose="020B0604020202020204" charset="0"/>
            </a:endParaRPr>
          </a:p>
        </p:txBody>
      </p:sp>
      <p:sp>
        <p:nvSpPr>
          <p:cNvPr id="4" name="Rectangle 5">
            <a:extLst>
              <a:ext uri="{FF2B5EF4-FFF2-40B4-BE49-F238E27FC236}">
                <a16:creationId xmlns:a16="http://schemas.microsoft.com/office/drawing/2014/main" id="{83324CC2-E934-9531-F8AE-64AB97316CF3}"/>
              </a:ext>
            </a:extLst>
          </p:cNvPr>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935" tIns="45720" rIns="77763" bIns="45720" numCol="1" anchor="ctr" anchorCtr="0" compatLnSpc="1">
            <a:prstTxWarp prst="textNoShape">
              <a:avLst/>
            </a:prstTxWarp>
            <a:spAutoFit/>
          </a:bodyPr>
          <a:lstStyle/>
          <a:p>
            <a:endParaRPr lang="uk-UA"/>
          </a:p>
        </p:txBody>
      </p:sp>
      <p:sp>
        <p:nvSpPr>
          <p:cNvPr id="9" name="Подзаголовок 7">
            <a:extLst>
              <a:ext uri="{FF2B5EF4-FFF2-40B4-BE49-F238E27FC236}">
                <a16:creationId xmlns:a16="http://schemas.microsoft.com/office/drawing/2014/main" id="{10FA4BDD-52B2-7164-52C6-D6B42A11F5AF}"/>
              </a:ext>
            </a:extLst>
          </p:cNvPr>
          <p:cNvSpPr txBox="1">
            <a:spLocks/>
          </p:cNvSpPr>
          <p:nvPr/>
        </p:nvSpPr>
        <p:spPr>
          <a:xfrm>
            <a:off x="1600200" y="1530868"/>
            <a:ext cx="15773400" cy="66293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ru-RU" altLang="uk-UA" sz="2900" dirty="0">
              <a:solidFill>
                <a:schemeClr val="tx1"/>
              </a:solidFill>
              <a:latin typeface="Arimo" panose="020B0604020202020204" charset="0"/>
              <a:ea typeface="Arimo" panose="020B0604020202020204" charset="0"/>
              <a:cs typeface="Arimo" panose="020B0604020202020204" charset="0"/>
            </a:endParaRPr>
          </a:p>
          <a:p>
            <a:pPr algn="just"/>
            <a:endParaRPr lang="uk-UA" altLang="uk-UA" sz="2900" dirty="0">
              <a:solidFill>
                <a:schemeClr val="tx1"/>
              </a:solidFill>
              <a:latin typeface="Arimo" panose="020B0604020202020204" charset="0"/>
              <a:ea typeface="Arimo" panose="020B0604020202020204" charset="0"/>
              <a:cs typeface="Arimo" panose="020B0604020202020204" charset="0"/>
            </a:endParaRPr>
          </a:p>
          <a:p>
            <a:pPr algn="just"/>
            <a:endParaRPr lang="en-US" sz="2000" dirty="0">
              <a:solidFill>
                <a:schemeClr val="tx1"/>
              </a:solidFill>
              <a:latin typeface="Arimo" panose="020B0604020202020204" charset="0"/>
              <a:ea typeface="Arimo" panose="020B0604020202020204" charset="0"/>
              <a:cs typeface="Arimo" panose="020B0604020202020204" charset="0"/>
            </a:endParaRPr>
          </a:p>
          <a:p>
            <a:pPr algn="just"/>
            <a:endParaRPr lang="uk-UA" sz="2000" dirty="0">
              <a:solidFill>
                <a:schemeClr val="tx1"/>
              </a:solidFill>
              <a:latin typeface="Arimo" panose="020B0604020202020204" charset="0"/>
              <a:ea typeface="Arimo" panose="020B0604020202020204" charset="0"/>
              <a:cs typeface="Arimo" panose="020B0604020202020204" charset="0"/>
            </a:endParaRPr>
          </a:p>
        </p:txBody>
      </p:sp>
      <p:pic>
        <p:nvPicPr>
          <p:cNvPr id="3" name="Рисунок 2">
            <a:extLst>
              <a:ext uri="{FF2B5EF4-FFF2-40B4-BE49-F238E27FC236}">
                <a16:creationId xmlns:a16="http://schemas.microsoft.com/office/drawing/2014/main" id="{D620A652-1DE9-A8F9-77B7-19480E2F3157}"/>
              </a:ext>
            </a:extLst>
          </p:cNvPr>
          <p:cNvPicPr>
            <a:picLocks noChangeAspect="1"/>
          </p:cNvPicPr>
          <p:nvPr/>
        </p:nvPicPr>
        <p:blipFill>
          <a:blip r:embed="rId2"/>
          <a:stretch>
            <a:fillRect/>
          </a:stretch>
        </p:blipFill>
        <p:spPr>
          <a:xfrm>
            <a:off x="3543300" y="1866900"/>
            <a:ext cx="12382500" cy="2961420"/>
          </a:xfrm>
          <a:prstGeom prst="rect">
            <a:avLst/>
          </a:prstGeom>
        </p:spPr>
      </p:pic>
    </p:spTree>
    <p:extLst>
      <p:ext uri="{BB962C8B-B14F-4D97-AF65-F5344CB8AC3E}">
        <p14:creationId xmlns:p14="http://schemas.microsoft.com/office/powerpoint/2010/main" val="2475059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733A3-DA04-2B80-1D8B-769CF9B6850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AC61AAF6-C4FD-4960-A151-F3E3A3C56DB9}"/>
              </a:ext>
            </a:extLst>
          </p:cNvPr>
          <p:cNvSpPr txBox="1"/>
          <p:nvPr/>
        </p:nvSpPr>
        <p:spPr>
          <a:xfrm>
            <a:off x="5638800" y="495300"/>
            <a:ext cx="6705600" cy="369332"/>
          </a:xfrm>
          <a:prstGeom prst="rect">
            <a:avLst/>
          </a:prstGeom>
          <a:noFill/>
        </p:spPr>
        <p:txBody>
          <a:bodyPr wrap="square" rtlCol="0">
            <a:spAutoFit/>
          </a:bodyPr>
          <a:lstStyle/>
          <a:p>
            <a:endParaRPr lang="uk-UA" b="1" dirty="0">
              <a:latin typeface="Arimo" panose="020B0604020202020204" charset="0"/>
              <a:ea typeface="Arimo" panose="020B0604020202020204" charset="0"/>
              <a:cs typeface="Arimo" panose="020B0604020202020204" charset="0"/>
            </a:endParaRPr>
          </a:p>
        </p:txBody>
      </p:sp>
      <p:sp>
        <p:nvSpPr>
          <p:cNvPr id="7" name="Заголовок 6">
            <a:extLst>
              <a:ext uri="{FF2B5EF4-FFF2-40B4-BE49-F238E27FC236}">
                <a16:creationId xmlns:a16="http://schemas.microsoft.com/office/drawing/2014/main" id="{1FF787B3-7DA6-9874-C901-6AA328DD2870}"/>
              </a:ext>
            </a:extLst>
          </p:cNvPr>
          <p:cNvSpPr>
            <a:spLocks noGrp="1"/>
          </p:cNvSpPr>
          <p:nvPr>
            <p:ph type="ctrTitle"/>
          </p:nvPr>
        </p:nvSpPr>
        <p:spPr>
          <a:xfrm>
            <a:off x="4648200" y="412878"/>
            <a:ext cx="9525000" cy="526534"/>
          </a:xfrm>
        </p:spPr>
        <p:txBody>
          <a:bodyPr>
            <a:noAutofit/>
          </a:bodyPr>
          <a:lstStyle/>
          <a:p>
            <a:r>
              <a:rPr lang="uk-UA" sz="4000" b="1" dirty="0">
                <a:latin typeface="Arimo" panose="020B0604020202020204" charset="0"/>
                <a:ea typeface="Arimo" panose="020B0604020202020204" charset="0"/>
                <a:cs typeface="Arimo" panose="020B0604020202020204" charset="0"/>
              </a:rPr>
              <a:t>Компоненти бюджету в рамках </a:t>
            </a:r>
            <a:r>
              <a:rPr lang="en-US" sz="4000" b="1" dirty="0">
                <a:latin typeface="Arimo" panose="020B0604020202020204" charset="0"/>
                <a:ea typeface="Arimo" panose="020B0604020202020204" charset="0"/>
                <a:cs typeface="Arimo" panose="020B0604020202020204" charset="0"/>
              </a:rPr>
              <a:t>Part</a:t>
            </a:r>
            <a:r>
              <a:rPr lang="uk-UA" sz="4000" b="1" dirty="0">
                <a:latin typeface="Arimo" panose="020B0604020202020204" charset="0"/>
                <a:ea typeface="Arimo" panose="020B0604020202020204" charset="0"/>
                <a:cs typeface="Arimo" panose="020B0604020202020204" charset="0"/>
              </a:rPr>
              <a:t> В</a:t>
            </a:r>
            <a:r>
              <a:rPr lang="en-US" sz="4000" b="1" dirty="0">
                <a:latin typeface="Arimo" panose="020B0604020202020204" charset="0"/>
                <a:ea typeface="Arimo" panose="020B0604020202020204" charset="0"/>
                <a:cs typeface="Arimo" panose="020B0604020202020204" charset="0"/>
              </a:rPr>
              <a:t> </a:t>
            </a:r>
            <a:endParaRPr lang="uk-UA" sz="4000" dirty="0"/>
          </a:p>
        </p:txBody>
      </p:sp>
      <p:sp>
        <p:nvSpPr>
          <p:cNvPr id="8" name="Подзаголовок 7">
            <a:extLst>
              <a:ext uri="{FF2B5EF4-FFF2-40B4-BE49-F238E27FC236}">
                <a16:creationId xmlns:a16="http://schemas.microsoft.com/office/drawing/2014/main" id="{C97D124E-D690-EAD1-A51D-4FAF77833990}"/>
              </a:ext>
            </a:extLst>
          </p:cNvPr>
          <p:cNvSpPr>
            <a:spLocks noGrp="1"/>
          </p:cNvSpPr>
          <p:nvPr>
            <p:ph type="subTitle" idx="1"/>
          </p:nvPr>
        </p:nvSpPr>
        <p:spPr>
          <a:xfrm>
            <a:off x="1371600" y="1257301"/>
            <a:ext cx="16230600" cy="8000999"/>
          </a:xfrm>
        </p:spPr>
        <p:txBody>
          <a:bodyPr>
            <a:normAutofit fontScale="92500" lnSpcReduction="20000"/>
          </a:bodyPr>
          <a:lstStyle/>
          <a:p>
            <a:r>
              <a:rPr lang="uk-UA" sz="2400" b="1" dirty="0">
                <a:solidFill>
                  <a:schemeClr val="tx1"/>
                </a:solidFill>
                <a:latin typeface="Arimo" panose="020B0604020202020204" charset="0"/>
                <a:ea typeface="Arimo" panose="020B0604020202020204" charset="0"/>
                <a:cs typeface="Arimo" panose="020B0604020202020204" charset="0"/>
              </a:rPr>
              <a:t>Таблиця 3.1i: Статті «Інші категорії витрат» (наприклад, товари та послуги, що оплачуються внутрішньо)</a:t>
            </a:r>
          </a:p>
          <a:p>
            <a:pPr lvl="0" algn="just"/>
            <a:endParaRPr lang="uk-UA" sz="2900" b="1" dirty="0">
              <a:solidFill>
                <a:schemeClr val="tx1"/>
              </a:solidFill>
              <a:latin typeface="Arimo" panose="020B0604020202020204" charset="0"/>
              <a:ea typeface="Arimo" panose="020B0604020202020204" charset="0"/>
              <a:cs typeface="Arimo" panose="020B0604020202020204" charset="0"/>
            </a:endParaRPr>
          </a:p>
          <a:p>
            <a:pPr algn="just"/>
            <a:r>
              <a:rPr lang="uk-UA" sz="2400" b="1" dirty="0">
                <a:solidFill>
                  <a:schemeClr val="tx1"/>
                </a:solidFill>
                <a:latin typeface="Arimo" panose="020B0604020202020204" charset="0"/>
                <a:ea typeface="Arimo" panose="020B0604020202020204" charset="0"/>
                <a:cs typeface="Arimo" panose="020B0604020202020204" charset="0"/>
              </a:rPr>
              <a:t>Такі категорії витрат існують у декількох програмах ЄС:</a:t>
            </a:r>
          </a:p>
          <a:p>
            <a:pPr marL="342900" lvl="0" indent="-342900" algn="just">
              <a:buFont typeface="Arial" panose="020B0604020202020204" pitchFamily="34" charset="0"/>
              <a:buChar char="•"/>
            </a:pPr>
            <a:r>
              <a:rPr lang="uk-UA" sz="2000" dirty="0">
                <a:solidFill>
                  <a:schemeClr val="tx1"/>
                </a:solidFill>
                <a:latin typeface="Arimo" panose="020B0604020202020204" charset="0"/>
                <a:ea typeface="Arimo" panose="020B0604020202020204" charset="0"/>
                <a:cs typeface="Arimo" panose="020B0604020202020204" charset="0"/>
              </a:rPr>
              <a:t>Фінансова підтримка третім сторонам (FSTP) </a:t>
            </a:r>
            <a:r>
              <a:rPr lang="uk-UA" sz="2000" i="1" dirty="0">
                <a:solidFill>
                  <a:schemeClr val="tx1"/>
                </a:solidFill>
                <a:latin typeface="Arimo" panose="020B0604020202020204" charset="0"/>
                <a:ea typeface="Arimo" panose="020B0604020202020204" charset="0"/>
                <a:cs typeface="Arimo" panose="020B0604020202020204" charset="0"/>
              </a:rPr>
              <a:t>(усі програми, крім RFCS, EUAF, CUST/FISC, CCEI, PERI, TSI, UCPM; див. статтю 6.2.D.1 FSTP)</a:t>
            </a:r>
            <a:endParaRPr lang="uk-UA" sz="2000" dirty="0">
              <a:solidFill>
                <a:schemeClr val="tx1"/>
              </a:solidFill>
              <a:latin typeface="Arimo" panose="020B0604020202020204" charset="0"/>
              <a:ea typeface="Arimo" panose="020B0604020202020204" charset="0"/>
              <a:cs typeface="Arimo" panose="020B0604020202020204" charset="0"/>
            </a:endParaRPr>
          </a:p>
          <a:p>
            <a:pPr marL="342900" lvl="0" indent="-342900" algn="just">
              <a:buFont typeface="Arial" panose="020B0604020202020204" pitchFamily="34" charset="0"/>
              <a:buChar char="•"/>
            </a:pPr>
            <a:r>
              <a:rPr lang="uk-UA" sz="2000" dirty="0">
                <a:solidFill>
                  <a:schemeClr val="tx1"/>
                </a:solidFill>
                <a:latin typeface="Arimo" panose="020B0604020202020204" charset="0"/>
                <a:ea typeface="Arimo" panose="020B0604020202020204" charset="0"/>
                <a:cs typeface="Arimo" panose="020B0604020202020204" charset="0"/>
              </a:rPr>
              <a:t>Внутрішньо виставлені рахунки за товари та послуги </a:t>
            </a:r>
            <a:r>
              <a:rPr lang="uk-UA" sz="2000" i="1" dirty="0">
                <a:solidFill>
                  <a:schemeClr val="tx1"/>
                </a:solidFill>
                <a:latin typeface="Arimo" panose="020B0604020202020204" charset="0"/>
                <a:ea typeface="Arimo" panose="020B0604020202020204" charset="0"/>
                <a:cs typeface="Arimo" panose="020B0604020202020204" charset="0"/>
              </a:rPr>
              <a:t>(HE, DEP, EDF; див. статтю 6.2.D.2 Внутрішньо виставлені рахунки за товари та послуги)</a:t>
            </a:r>
            <a:endParaRPr lang="uk-UA" sz="2000" dirty="0">
              <a:solidFill>
                <a:schemeClr val="tx1"/>
              </a:solidFill>
              <a:latin typeface="Arimo" panose="020B0604020202020204" charset="0"/>
              <a:ea typeface="Arimo" panose="020B0604020202020204" charset="0"/>
              <a:cs typeface="Arimo" panose="020B0604020202020204" charset="0"/>
            </a:endParaRPr>
          </a:p>
          <a:p>
            <a:pPr marL="342900" lvl="0" indent="-342900" algn="just">
              <a:buFont typeface="Arial" panose="020B0604020202020204" pitchFamily="34" charset="0"/>
              <a:buChar char="•"/>
            </a:pPr>
            <a:r>
              <a:rPr lang="uk-UA" sz="2000" dirty="0">
                <a:solidFill>
                  <a:schemeClr val="tx1"/>
                </a:solidFill>
                <a:latin typeface="Arimo" panose="020B0604020202020204" charset="0"/>
                <a:ea typeface="Arimo" panose="020B0604020202020204" charset="0"/>
                <a:cs typeface="Arimo" panose="020B0604020202020204" charset="0"/>
              </a:rPr>
              <a:t>HE Доступ до витрат на дослідницьку інфраструктуру </a:t>
            </a:r>
            <a:r>
              <a:rPr lang="uk-UA" sz="2000" i="1" dirty="0">
                <a:solidFill>
                  <a:schemeClr val="tx1"/>
                </a:solidFill>
                <a:latin typeface="Arimo" panose="020B0604020202020204" charset="0"/>
                <a:ea typeface="Arimo" panose="020B0604020202020204" charset="0"/>
                <a:cs typeface="Arimo" panose="020B0604020202020204" charset="0"/>
              </a:rPr>
              <a:t>(див. статтю 6.2.D.X HE_RI)</a:t>
            </a:r>
            <a:endParaRPr lang="uk-UA" sz="2000" dirty="0">
              <a:solidFill>
                <a:schemeClr val="tx1"/>
              </a:solidFill>
              <a:latin typeface="Arimo" panose="020B0604020202020204" charset="0"/>
              <a:ea typeface="Arimo" panose="020B0604020202020204" charset="0"/>
              <a:cs typeface="Arimo" panose="020B0604020202020204" charset="0"/>
            </a:endParaRPr>
          </a:p>
          <a:p>
            <a:pPr marL="342900" lvl="0" indent="-342900" algn="just">
              <a:buFont typeface="Arial" panose="020B0604020202020204" pitchFamily="34" charset="0"/>
              <a:buChar char="•"/>
            </a:pPr>
            <a:r>
              <a:rPr lang="uk-UA" sz="2000" dirty="0">
                <a:solidFill>
                  <a:schemeClr val="tx1"/>
                </a:solidFill>
                <a:latin typeface="Arimo" panose="020B0604020202020204" charset="0"/>
                <a:ea typeface="Arimo" panose="020B0604020202020204" charset="0"/>
                <a:cs typeface="Arimo" panose="020B0604020202020204" charset="0"/>
              </a:rPr>
              <a:t>Витрати на закупівлю HE PCP/PPI </a:t>
            </a:r>
            <a:r>
              <a:rPr lang="uk-UA" sz="2000" i="1" dirty="0">
                <a:solidFill>
                  <a:schemeClr val="tx1"/>
                </a:solidFill>
                <a:latin typeface="Arimo" panose="020B0604020202020204" charset="0"/>
                <a:ea typeface="Arimo" panose="020B0604020202020204" charset="0"/>
                <a:cs typeface="Arimo" panose="020B0604020202020204" charset="0"/>
              </a:rPr>
              <a:t>(див. статтю 6.2.D.X HE_PCP/PPI)</a:t>
            </a:r>
            <a:endParaRPr lang="uk-UA" sz="2000" dirty="0">
              <a:solidFill>
                <a:schemeClr val="tx1"/>
              </a:solidFill>
              <a:latin typeface="Arimo" panose="020B0604020202020204" charset="0"/>
              <a:ea typeface="Arimo" panose="020B0604020202020204" charset="0"/>
              <a:cs typeface="Arimo" panose="020B0604020202020204" charset="0"/>
            </a:endParaRPr>
          </a:p>
          <a:p>
            <a:pPr marL="342900" lvl="0" indent="-342900" algn="just">
              <a:buFont typeface="Arial" panose="020B0604020202020204" pitchFamily="34" charset="0"/>
              <a:buChar char="•"/>
            </a:pPr>
            <a:r>
              <a:rPr lang="uk-UA" sz="2000" dirty="0">
                <a:solidFill>
                  <a:schemeClr val="tx1"/>
                </a:solidFill>
                <a:latin typeface="Arimo" panose="020B0604020202020204" charset="0"/>
                <a:ea typeface="Arimo" panose="020B0604020202020204" charset="0"/>
                <a:cs typeface="Arimo" panose="020B0604020202020204" charset="0"/>
              </a:rPr>
              <a:t>Додаткове фінансування HE ERC </a:t>
            </a:r>
            <a:r>
              <a:rPr lang="uk-UA" sz="2000" i="1" dirty="0">
                <a:solidFill>
                  <a:schemeClr val="tx1"/>
                </a:solidFill>
                <a:latin typeface="Arimo" panose="020B0604020202020204" charset="0"/>
                <a:ea typeface="Arimo" panose="020B0604020202020204" charset="0"/>
                <a:cs typeface="Arimo" panose="020B0604020202020204" charset="0"/>
              </a:rPr>
              <a:t>(див. статтю 6.2.D.X </a:t>
            </a:r>
            <a:r>
              <a:rPr lang="uk-UA" sz="2000" i="1" dirty="0" err="1">
                <a:solidFill>
                  <a:schemeClr val="tx1"/>
                </a:solidFill>
                <a:latin typeface="Arimo" panose="020B0604020202020204" charset="0"/>
                <a:ea typeface="Arimo" panose="020B0604020202020204" charset="0"/>
                <a:cs typeface="Arimo" panose="020B0604020202020204" charset="0"/>
              </a:rPr>
              <a:t>HE_ERC_Additional</a:t>
            </a:r>
            <a:r>
              <a:rPr lang="uk-UA" sz="2000" i="1" dirty="0">
                <a:solidFill>
                  <a:schemeClr val="tx1"/>
                </a:solidFill>
                <a:latin typeface="Arimo" panose="020B0604020202020204" charset="0"/>
                <a:ea typeface="Arimo" panose="020B0604020202020204" charset="0"/>
                <a:cs typeface="Arimo" panose="020B0604020202020204" charset="0"/>
              </a:rPr>
              <a:t> </a:t>
            </a:r>
            <a:r>
              <a:rPr lang="uk-UA" sz="2000" i="1" dirty="0" err="1">
                <a:solidFill>
                  <a:schemeClr val="tx1"/>
                </a:solidFill>
                <a:latin typeface="Arimo" panose="020B0604020202020204" charset="0"/>
                <a:ea typeface="Arimo" panose="020B0604020202020204" charset="0"/>
                <a:cs typeface="Arimo" panose="020B0604020202020204" charset="0"/>
              </a:rPr>
              <a:t>funding</a:t>
            </a:r>
            <a:r>
              <a:rPr lang="uk-UA" sz="2000" i="1" dirty="0">
                <a:solidFill>
                  <a:schemeClr val="tx1"/>
                </a:solidFill>
                <a:latin typeface="Arimo" panose="020B0604020202020204" charset="0"/>
                <a:ea typeface="Arimo" panose="020B0604020202020204" charset="0"/>
                <a:cs typeface="Arimo" panose="020B0604020202020204" charset="0"/>
              </a:rPr>
              <a:t>)</a:t>
            </a:r>
            <a:endParaRPr lang="uk-UA" sz="2000" dirty="0">
              <a:solidFill>
                <a:schemeClr val="tx1"/>
              </a:solidFill>
              <a:latin typeface="Arimo" panose="020B0604020202020204" charset="0"/>
              <a:ea typeface="Arimo" panose="020B0604020202020204" charset="0"/>
              <a:cs typeface="Arimo" panose="020B0604020202020204" charset="0"/>
            </a:endParaRPr>
          </a:p>
          <a:p>
            <a:pPr marL="342900" lvl="0" indent="-342900" algn="just">
              <a:buFont typeface="Arial" panose="020B0604020202020204" pitchFamily="34" charset="0"/>
              <a:buChar char="•"/>
            </a:pPr>
            <a:r>
              <a:rPr lang="uk-UA" sz="2000" dirty="0">
                <a:solidFill>
                  <a:schemeClr val="tx1"/>
                </a:solidFill>
                <a:latin typeface="Arimo" panose="020B0604020202020204" charset="0"/>
                <a:ea typeface="Arimo" panose="020B0604020202020204" charset="0"/>
                <a:cs typeface="Arimo" panose="020B0604020202020204" charset="0"/>
              </a:rPr>
              <a:t>CEF Дослідження </a:t>
            </a:r>
            <a:r>
              <a:rPr lang="uk-UA" sz="2000" i="1" dirty="0">
                <a:solidFill>
                  <a:schemeClr val="tx1"/>
                </a:solidFill>
                <a:latin typeface="Arimo" panose="020B0604020202020204" charset="0"/>
                <a:ea typeface="Arimo" panose="020B0604020202020204" charset="0"/>
                <a:cs typeface="Arimo" panose="020B0604020202020204" charset="0"/>
              </a:rPr>
              <a:t>(див. статтю 6.2.D.X </a:t>
            </a:r>
            <a:r>
              <a:rPr lang="uk-UA" sz="2000" i="1" dirty="0" err="1">
                <a:solidFill>
                  <a:schemeClr val="tx1"/>
                </a:solidFill>
                <a:latin typeface="Arimo" panose="020B0604020202020204" charset="0"/>
                <a:ea typeface="Arimo" panose="020B0604020202020204" charset="0"/>
                <a:cs typeface="Arimo" panose="020B0604020202020204" charset="0"/>
              </a:rPr>
              <a:t>CEF_Дослідження</a:t>
            </a:r>
            <a:r>
              <a:rPr lang="uk-UA" sz="2000" i="1" dirty="0">
                <a:solidFill>
                  <a:schemeClr val="tx1"/>
                </a:solidFill>
                <a:latin typeface="Arimo" panose="020B0604020202020204" charset="0"/>
                <a:ea typeface="Arimo" panose="020B0604020202020204" charset="0"/>
                <a:cs typeface="Arimo" panose="020B0604020202020204" charset="0"/>
              </a:rPr>
              <a:t>)</a:t>
            </a:r>
            <a:endParaRPr lang="uk-UA" sz="2000" dirty="0">
              <a:solidFill>
                <a:schemeClr val="tx1"/>
              </a:solidFill>
              <a:latin typeface="Arimo" panose="020B0604020202020204" charset="0"/>
              <a:ea typeface="Arimo" panose="020B0604020202020204" charset="0"/>
              <a:cs typeface="Arimo" panose="020B0604020202020204" charset="0"/>
            </a:endParaRPr>
          </a:p>
          <a:p>
            <a:pPr marL="342900" lvl="0" indent="-342900" algn="just">
              <a:buFont typeface="Arial" panose="020B0604020202020204" pitchFamily="34" charset="0"/>
              <a:buChar char="•"/>
            </a:pPr>
            <a:r>
              <a:rPr lang="uk-UA" sz="2000" dirty="0">
                <a:solidFill>
                  <a:schemeClr val="tx1"/>
                </a:solidFill>
                <a:latin typeface="Arimo" panose="020B0604020202020204" charset="0"/>
                <a:ea typeface="Arimo" panose="020B0604020202020204" charset="0"/>
                <a:cs typeface="Arimo" panose="020B0604020202020204" charset="0"/>
              </a:rPr>
              <a:t>CEF Синергетичні елементи </a:t>
            </a:r>
            <a:r>
              <a:rPr lang="uk-UA" sz="2000" i="1" dirty="0">
                <a:solidFill>
                  <a:schemeClr val="tx1"/>
                </a:solidFill>
                <a:latin typeface="Arimo" panose="020B0604020202020204" charset="0"/>
                <a:ea typeface="Arimo" panose="020B0604020202020204" charset="0"/>
                <a:cs typeface="Arimo" panose="020B0604020202020204" charset="0"/>
              </a:rPr>
              <a:t>(див. статтю 6.2.D.X </a:t>
            </a:r>
            <a:r>
              <a:rPr lang="uk-UA" sz="2000" i="1" dirty="0" err="1">
                <a:solidFill>
                  <a:schemeClr val="tx1"/>
                </a:solidFill>
                <a:latin typeface="Arimo" panose="020B0604020202020204" charset="0"/>
                <a:ea typeface="Arimo" panose="020B0604020202020204" charset="0"/>
                <a:cs typeface="Arimo" panose="020B0604020202020204" charset="0"/>
              </a:rPr>
              <a:t>CEF_Synergetic</a:t>
            </a:r>
            <a:r>
              <a:rPr lang="uk-UA" sz="2000" i="1" dirty="0">
                <a:solidFill>
                  <a:schemeClr val="tx1"/>
                </a:solidFill>
                <a:latin typeface="Arimo" panose="020B0604020202020204" charset="0"/>
                <a:ea typeface="Arimo" panose="020B0604020202020204" charset="0"/>
                <a:cs typeface="Arimo" panose="020B0604020202020204" charset="0"/>
              </a:rPr>
              <a:t> </a:t>
            </a:r>
            <a:r>
              <a:rPr lang="uk-UA" sz="2000" i="1" dirty="0" err="1">
                <a:solidFill>
                  <a:schemeClr val="tx1"/>
                </a:solidFill>
                <a:latin typeface="Arimo" panose="020B0604020202020204" charset="0"/>
                <a:ea typeface="Arimo" panose="020B0604020202020204" charset="0"/>
                <a:cs typeface="Arimo" panose="020B0604020202020204" charset="0"/>
              </a:rPr>
              <a:t>elements</a:t>
            </a:r>
            <a:r>
              <a:rPr lang="uk-UA" sz="2000" i="1" dirty="0">
                <a:solidFill>
                  <a:schemeClr val="tx1"/>
                </a:solidFill>
                <a:latin typeface="Arimo" panose="020B0604020202020204" charset="0"/>
                <a:ea typeface="Arimo" panose="020B0604020202020204" charset="0"/>
                <a:cs typeface="Arimo" panose="020B0604020202020204" charset="0"/>
              </a:rPr>
              <a:t>)</a:t>
            </a:r>
            <a:endParaRPr lang="uk-UA" sz="2000" dirty="0">
              <a:solidFill>
                <a:schemeClr val="tx1"/>
              </a:solidFill>
              <a:latin typeface="Arimo" panose="020B0604020202020204" charset="0"/>
              <a:ea typeface="Arimo" panose="020B0604020202020204" charset="0"/>
              <a:cs typeface="Arimo" panose="020B0604020202020204" charset="0"/>
            </a:endParaRPr>
          </a:p>
          <a:p>
            <a:pPr marL="342900" lvl="0" indent="-342900" algn="just">
              <a:buFont typeface="Arial" panose="020B0604020202020204" pitchFamily="34" charset="0"/>
              <a:buChar char="•"/>
            </a:pPr>
            <a:r>
              <a:rPr lang="uk-UA" sz="2000" dirty="0">
                <a:solidFill>
                  <a:schemeClr val="tx1"/>
                </a:solidFill>
                <a:latin typeface="Arimo" panose="020B0604020202020204" charset="0"/>
                <a:ea typeface="Arimo" panose="020B0604020202020204" charset="0"/>
                <a:cs typeface="Arimo" panose="020B0604020202020204" charset="0"/>
              </a:rPr>
              <a:t>Роботи CEF у найвіддаленіших регіонах </a:t>
            </a:r>
            <a:r>
              <a:rPr lang="uk-UA" sz="2000" i="1" dirty="0">
                <a:solidFill>
                  <a:schemeClr val="tx1"/>
                </a:solidFill>
                <a:latin typeface="Arimo" panose="020B0604020202020204" charset="0"/>
                <a:ea typeface="Arimo" panose="020B0604020202020204" charset="0"/>
                <a:cs typeface="Arimo" panose="020B0604020202020204" charset="0"/>
              </a:rPr>
              <a:t>(див. статтю 6.2.D.X </a:t>
            </a:r>
            <a:r>
              <a:rPr lang="uk-UA" sz="2000" i="1" dirty="0" err="1">
                <a:solidFill>
                  <a:schemeClr val="tx1"/>
                </a:solidFill>
                <a:latin typeface="Arimo" panose="020B0604020202020204" charset="0"/>
                <a:ea typeface="Arimo" panose="020B0604020202020204" charset="0"/>
                <a:cs typeface="Arimo" panose="020B0604020202020204" charset="0"/>
              </a:rPr>
              <a:t>CEF_Роботи</a:t>
            </a:r>
            <a:r>
              <a:rPr lang="uk-UA" sz="2000" i="1" dirty="0">
                <a:solidFill>
                  <a:schemeClr val="tx1"/>
                </a:solidFill>
                <a:latin typeface="Arimo" panose="020B0604020202020204" charset="0"/>
                <a:ea typeface="Arimo" panose="020B0604020202020204" charset="0"/>
                <a:cs typeface="Arimo" panose="020B0604020202020204" charset="0"/>
              </a:rPr>
              <a:t> у найвіддаленіших регіонах)</a:t>
            </a:r>
            <a:endParaRPr lang="uk-UA" sz="2000" dirty="0">
              <a:solidFill>
                <a:schemeClr val="tx1"/>
              </a:solidFill>
              <a:latin typeface="Arimo" panose="020B0604020202020204" charset="0"/>
              <a:ea typeface="Arimo" panose="020B0604020202020204" charset="0"/>
              <a:cs typeface="Arimo" panose="020B0604020202020204" charset="0"/>
            </a:endParaRPr>
          </a:p>
          <a:p>
            <a:pPr marL="342900" lvl="0" indent="-342900" algn="just">
              <a:buFont typeface="Arial" panose="020B0604020202020204" pitchFamily="34" charset="0"/>
              <a:buChar char="•"/>
            </a:pPr>
            <a:r>
              <a:rPr lang="uk-UA" sz="2000" dirty="0">
                <a:solidFill>
                  <a:schemeClr val="tx1"/>
                </a:solidFill>
                <a:latin typeface="Arimo" panose="020B0604020202020204" charset="0"/>
                <a:ea typeface="Arimo" panose="020B0604020202020204" charset="0"/>
                <a:cs typeface="Arimo" panose="020B0604020202020204" charset="0"/>
              </a:rPr>
              <a:t>CEF Придбання землі </a:t>
            </a:r>
            <a:r>
              <a:rPr lang="uk-UA" sz="2000" i="1" dirty="0">
                <a:solidFill>
                  <a:schemeClr val="tx1"/>
                </a:solidFill>
                <a:latin typeface="Arimo" panose="020B0604020202020204" charset="0"/>
                <a:ea typeface="Arimo" panose="020B0604020202020204" charset="0"/>
                <a:cs typeface="Arimo" panose="020B0604020202020204" charset="0"/>
              </a:rPr>
              <a:t>(див. статтю 6.2.D.X </a:t>
            </a:r>
            <a:r>
              <a:rPr lang="uk-UA" sz="2000" i="1" dirty="0" err="1">
                <a:solidFill>
                  <a:schemeClr val="tx1"/>
                </a:solidFill>
                <a:latin typeface="Arimo" panose="020B0604020202020204" charset="0"/>
                <a:ea typeface="Arimo" panose="020B0604020202020204" charset="0"/>
                <a:cs typeface="Arimo" panose="020B0604020202020204" charset="0"/>
              </a:rPr>
              <a:t>CEF_Придбання</a:t>
            </a:r>
            <a:r>
              <a:rPr lang="uk-UA" sz="2000" i="1" dirty="0">
                <a:solidFill>
                  <a:schemeClr val="tx1"/>
                </a:solidFill>
                <a:latin typeface="Arimo" panose="020B0604020202020204" charset="0"/>
                <a:ea typeface="Arimo" panose="020B0604020202020204" charset="0"/>
                <a:cs typeface="Arimo" panose="020B0604020202020204" charset="0"/>
              </a:rPr>
              <a:t> землі)</a:t>
            </a:r>
            <a:endParaRPr lang="uk-UA" sz="2000" dirty="0">
              <a:solidFill>
                <a:schemeClr val="tx1"/>
              </a:solidFill>
              <a:latin typeface="Arimo" panose="020B0604020202020204" charset="0"/>
              <a:ea typeface="Arimo" panose="020B0604020202020204" charset="0"/>
              <a:cs typeface="Arimo" panose="020B0604020202020204" charset="0"/>
            </a:endParaRPr>
          </a:p>
          <a:p>
            <a:pPr marL="342900" lvl="0" indent="-342900" algn="just">
              <a:buFont typeface="Arial" panose="020B0604020202020204" pitchFamily="34" charset="0"/>
              <a:buChar char="•"/>
            </a:pPr>
            <a:r>
              <a:rPr lang="uk-UA" sz="2000" dirty="0">
                <a:solidFill>
                  <a:schemeClr val="tx1"/>
                </a:solidFill>
                <a:latin typeface="Arimo" panose="020B0604020202020204" charset="0"/>
                <a:ea typeface="Arimo" panose="020B0604020202020204" charset="0"/>
                <a:cs typeface="Arimo" panose="020B0604020202020204" charset="0"/>
              </a:rPr>
              <a:t>LIFE Придбання землі </a:t>
            </a:r>
            <a:r>
              <a:rPr lang="uk-UA" sz="2000" i="1" dirty="0">
                <a:solidFill>
                  <a:schemeClr val="tx1"/>
                </a:solidFill>
                <a:latin typeface="Arimo" panose="020B0604020202020204" charset="0"/>
                <a:ea typeface="Arimo" panose="020B0604020202020204" charset="0"/>
                <a:cs typeface="Arimo" panose="020B0604020202020204" charset="0"/>
              </a:rPr>
              <a:t>(див. статтю 6.2.D.X </a:t>
            </a:r>
            <a:r>
              <a:rPr lang="uk-UA" sz="2000" i="1" dirty="0" err="1">
                <a:solidFill>
                  <a:schemeClr val="tx1"/>
                </a:solidFill>
                <a:latin typeface="Arimo" panose="020B0604020202020204" charset="0"/>
                <a:ea typeface="Arimo" panose="020B0604020202020204" charset="0"/>
                <a:cs typeface="Arimo" panose="020B0604020202020204" charset="0"/>
              </a:rPr>
              <a:t>LIFE_Придбання</a:t>
            </a:r>
            <a:r>
              <a:rPr lang="uk-UA" sz="2000" i="1" dirty="0">
                <a:solidFill>
                  <a:schemeClr val="tx1"/>
                </a:solidFill>
                <a:latin typeface="Arimo" panose="020B0604020202020204" charset="0"/>
                <a:ea typeface="Arimo" panose="020B0604020202020204" charset="0"/>
                <a:cs typeface="Arimo" panose="020B0604020202020204" charset="0"/>
              </a:rPr>
              <a:t> землі)</a:t>
            </a:r>
            <a:endParaRPr lang="uk-UA" sz="2000" dirty="0">
              <a:solidFill>
                <a:schemeClr val="tx1"/>
              </a:solidFill>
              <a:latin typeface="Arimo" panose="020B0604020202020204" charset="0"/>
              <a:ea typeface="Arimo" panose="020B0604020202020204" charset="0"/>
              <a:cs typeface="Arimo" panose="020B0604020202020204" charset="0"/>
            </a:endParaRPr>
          </a:p>
          <a:p>
            <a:pPr marL="342900" lvl="0" indent="-342900" algn="just">
              <a:buFont typeface="Arial" panose="020B0604020202020204" pitchFamily="34" charset="0"/>
              <a:buChar char="•"/>
            </a:pPr>
            <a:r>
              <a:rPr lang="uk-UA" sz="2000" dirty="0">
                <a:solidFill>
                  <a:schemeClr val="tx1"/>
                </a:solidFill>
                <a:latin typeface="Arimo" panose="020B0604020202020204" charset="0"/>
                <a:ea typeface="Arimo" panose="020B0604020202020204" charset="0"/>
                <a:cs typeface="Arimo" panose="020B0604020202020204" charset="0"/>
              </a:rPr>
              <a:t>AMIF Спеціальні запити EMN </a:t>
            </a:r>
            <a:r>
              <a:rPr lang="uk-UA" sz="2000" i="1" dirty="0">
                <a:solidFill>
                  <a:schemeClr val="tx1"/>
                </a:solidFill>
                <a:latin typeface="Arimo" panose="020B0604020202020204" charset="0"/>
                <a:ea typeface="Arimo" panose="020B0604020202020204" charset="0"/>
                <a:cs typeface="Arimo" panose="020B0604020202020204" charset="0"/>
              </a:rPr>
              <a:t>(див. статтю 6.2.D.X </a:t>
            </a:r>
            <a:r>
              <a:rPr lang="uk-UA" sz="2000" i="1" dirty="0" err="1">
                <a:solidFill>
                  <a:schemeClr val="tx1"/>
                </a:solidFill>
                <a:latin typeface="Arimo" panose="020B0604020202020204" charset="0"/>
                <a:ea typeface="Arimo" panose="020B0604020202020204" charset="0"/>
                <a:cs typeface="Arimo" panose="020B0604020202020204" charset="0"/>
              </a:rPr>
              <a:t>AMIF_Спеціальні</a:t>
            </a:r>
            <a:r>
              <a:rPr lang="uk-UA" sz="2000" i="1" dirty="0">
                <a:solidFill>
                  <a:schemeClr val="tx1"/>
                </a:solidFill>
                <a:latin typeface="Arimo" panose="020B0604020202020204" charset="0"/>
                <a:ea typeface="Arimo" panose="020B0604020202020204" charset="0"/>
                <a:cs typeface="Arimo" panose="020B0604020202020204" charset="0"/>
              </a:rPr>
              <a:t> запити EMN)</a:t>
            </a:r>
            <a:endParaRPr lang="en-US" sz="2000" i="1" dirty="0">
              <a:solidFill>
                <a:schemeClr val="tx1"/>
              </a:solidFill>
              <a:latin typeface="Arimo" panose="020B0604020202020204" charset="0"/>
              <a:ea typeface="Arimo" panose="020B0604020202020204" charset="0"/>
              <a:cs typeface="Arimo" panose="020B0604020202020204" charset="0"/>
            </a:endParaRPr>
          </a:p>
          <a:p>
            <a:pPr marL="342900" lvl="0" indent="-342900" algn="just">
              <a:buFont typeface="Arial" panose="020B0604020202020204" pitchFamily="34" charset="0"/>
              <a:buChar char="•"/>
            </a:pPr>
            <a:endParaRPr lang="uk-UA" sz="2000" dirty="0">
              <a:solidFill>
                <a:schemeClr val="tx1"/>
              </a:solidFill>
              <a:latin typeface="Arimo" panose="020B0604020202020204" charset="0"/>
              <a:ea typeface="Arimo" panose="020B0604020202020204" charset="0"/>
              <a:cs typeface="Arimo" panose="020B0604020202020204" charset="0"/>
            </a:endParaRPr>
          </a:p>
          <a:p>
            <a:pPr algn="just"/>
            <a:r>
              <a:rPr lang="uk-UA" sz="2000" dirty="0">
                <a:solidFill>
                  <a:schemeClr val="tx1"/>
                </a:solidFill>
                <a:latin typeface="Arimo" panose="020B0604020202020204" charset="0"/>
                <a:ea typeface="Arimo" panose="020B0604020202020204" charset="0"/>
                <a:cs typeface="Arimo" panose="020B0604020202020204" charset="0"/>
              </a:rPr>
              <a:t>Залежно від положень конкретних категорій витрат, вони повинні бути заявлені як фактичні витрати (або будь-який інший тип витрат, </a:t>
            </a:r>
            <a:r>
              <a:rPr lang="uk-UA" sz="2000" i="1" dirty="0">
                <a:solidFill>
                  <a:schemeClr val="tx1"/>
                </a:solidFill>
                <a:latin typeface="Arimo" panose="020B0604020202020204" charset="0"/>
                <a:ea typeface="Arimo" panose="020B0604020202020204" charset="0"/>
                <a:cs typeface="Arimo" panose="020B0604020202020204" charset="0"/>
              </a:rPr>
              <a:t>наприклад, одинична вартість, фіксована ставка або паушальна сума</a:t>
            </a:r>
            <a:r>
              <a:rPr lang="uk-UA" sz="2000" dirty="0">
                <a:solidFill>
                  <a:schemeClr val="tx1"/>
                </a:solidFill>
                <a:latin typeface="Arimo" panose="020B0604020202020204" charset="0"/>
                <a:ea typeface="Arimo" panose="020B0604020202020204" charset="0"/>
                <a:cs typeface="Arimo" panose="020B0604020202020204" charset="0"/>
              </a:rPr>
              <a:t>).</a:t>
            </a:r>
          </a:p>
          <a:p>
            <a:pPr algn="just"/>
            <a:r>
              <a:rPr lang="uk-UA" sz="2000" dirty="0">
                <a:solidFill>
                  <a:schemeClr val="tx1"/>
                </a:solidFill>
                <a:latin typeface="Arimo" panose="020B0604020202020204" charset="0"/>
                <a:ea typeface="Arimo" panose="020B0604020202020204" charset="0"/>
                <a:cs typeface="Arimo" panose="020B0604020202020204" charset="0"/>
              </a:rPr>
              <a:t>Витрати повинні відповідати умовам придатності, встановленим для кожної конкретної категорії витрат.</a:t>
            </a:r>
          </a:p>
          <a:p>
            <a:pPr algn="just"/>
            <a:r>
              <a:rPr lang="uk-UA" sz="2000" dirty="0">
                <a:solidFill>
                  <a:schemeClr val="tx1"/>
                </a:solidFill>
                <a:latin typeface="Arimo" panose="020B0604020202020204" charset="0"/>
                <a:ea typeface="Arimo" panose="020B0604020202020204" charset="0"/>
                <a:cs typeface="Arimo" panose="020B0604020202020204" charset="0"/>
              </a:rPr>
              <a:t>Метод розрахунку залежить від типу витрат та положень кожної конкретної категорії витрат, зазначених вище.</a:t>
            </a:r>
          </a:p>
        </p:txBody>
      </p:sp>
      <p:sp>
        <p:nvSpPr>
          <p:cNvPr id="4" name="Rectangle 5">
            <a:extLst>
              <a:ext uri="{FF2B5EF4-FFF2-40B4-BE49-F238E27FC236}">
                <a16:creationId xmlns:a16="http://schemas.microsoft.com/office/drawing/2014/main" id="{41CC9F5B-B48E-1EF5-CC99-0EC61A10A723}"/>
              </a:ext>
            </a:extLst>
          </p:cNvPr>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935" tIns="45720" rIns="77763" bIns="45720" numCol="1" anchor="ctr" anchorCtr="0" compatLnSpc="1">
            <a:prstTxWarp prst="textNoShape">
              <a:avLst/>
            </a:prstTxWarp>
            <a:spAutoFit/>
          </a:bodyPr>
          <a:lstStyle/>
          <a:p>
            <a:endParaRPr lang="uk-UA"/>
          </a:p>
        </p:txBody>
      </p:sp>
      <p:sp>
        <p:nvSpPr>
          <p:cNvPr id="9" name="Подзаголовок 7">
            <a:extLst>
              <a:ext uri="{FF2B5EF4-FFF2-40B4-BE49-F238E27FC236}">
                <a16:creationId xmlns:a16="http://schemas.microsoft.com/office/drawing/2014/main" id="{04290501-6568-37D6-3731-F4144D81719D}"/>
              </a:ext>
            </a:extLst>
          </p:cNvPr>
          <p:cNvSpPr txBox="1">
            <a:spLocks/>
          </p:cNvSpPr>
          <p:nvPr/>
        </p:nvSpPr>
        <p:spPr>
          <a:xfrm>
            <a:off x="1600200" y="1530868"/>
            <a:ext cx="15773400" cy="66293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ru-RU" altLang="uk-UA" sz="2900" dirty="0">
              <a:solidFill>
                <a:schemeClr val="tx1"/>
              </a:solidFill>
              <a:latin typeface="Arimo" panose="020B0604020202020204" charset="0"/>
              <a:ea typeface="Arimo" panose="020B0604020202020204" charset="0"/>
              <a:cs typeface="Arimo" panose="020B0604020202020204" charset="0"/>
            </a:endParaRPr>
          </a:p>
          <a:p>
            <a:pPr algn="just"/>
            <a:endParaRPr lang="uk-UA" altLang="uk-UA" sz="2900" dirty="0">
              <a:solidFill>
                <a:schemeClr val="tx1"/>
              </a:solidFill>
              <a:latin typeface="Arimo" panose="020B0604020202020204" charset="0"/>
              <a:ea typeface="Arimo" panose="020B0604020202020204" charset="0"/>
              <a:cs typeface="Arimo" panose="020B0604020202020204" charset="0"/>
            </a:endParaRPr>
          </a:p>
          <a:p>
            <a:pPr algn="just"/>
            <a:endParaRPr lang="en-US" sz="2000" dirty="0">
              <a:solidFill>
                <a:schemeClr val="tx1"/>
              </a:solidFill>
              <a:latin typeface="Arimo" panose="020B0604020202020204" charset="0"/>
              <a:ea typeface="Arimo" panose="020B0604020202020204" charset="0"/>
              <a:cs typeface="Arimo" panose="020B0604020202020204" charset="0"/>
            </a:endParaRPr>
          </a:p>
          <a:p>
            <a:pPr algn="just"/>
            <a:endParaRPr lang="uk-UA" sz="2000" dirty="0">
              <a:solidFill>
                <a:schemeClr val="tx1"/>
              </a:solidFill>
              <a:latin typeface="Arimo" panose="020B0604020202020204" charset="0"/>
              <a:ea typeface="Arimo" panose="020B0604020202020204" charset="0"/>
              <a:cs typeface="Arimo" panose="020B0604020202020204" charset="0"/>
            </a:endParaRPr>
          </a:p>
        </p:txBody>
      </p:sp>
    </p:spTree>
    <p:extLst>
      <p:ext uri="{BB962C8B-B14F-4D97-AF65-F5344CB8AC3E}">
        <p14:creationId xmlns:p14="http://schemas.microsoft.com/office/powerpoint/2010/main" val="910748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9EBF3-C46E-B583-B2E1-908B2920011C}"/>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ED1F36B8-55E5-7E3B-BED9-027D551B1AD0}"/>
              </a:ext>
            </a:extLst>
          </p:cNvPr>
          <p:cNvSpPr txBox="1"/>
          <p:nvPr/>
        </p:nvSpPr>
        <p:spPr>
          <a:xfrm>
            <a:off x="5638800" y="495300"/>
            <a:ext cx="6705600" cy="369332"/>
          </a:xfrm>
          <a:prstGeom prst="rect">
            <a:avLst/>
          </a:prstGeom>
          <a:noFill/>
        </p:spPr>
        <p:txBody>
          <a:bodyPr wrap="square" rtlCol="0">
            <a:spAutoFit/>
          </a:bodyPr>
          <a:lstStyle/>
          <a:p>
            <a:endParaRPr lang="uk-UA" b="1" dirty="0">
              <a:latin typeface="Arimo" panose="020B0604020202020204" charset="0"/>
              <a:ea typeface="Arimo" panose="020B0604020202020204" charset="0"/>
              <a:cs typeface="Arimo" panose="020B0604020202020204" charset="0"/>
            </a:endParaRPr>
          </a:p>
        </p:txBody>
      </p:sp>
      <p:sp>
        <p:nvSpPr>
          <p:cNvPr id="7" name="Заголовок 6">
            <a:extLst>
              <a:ext uri="{FF2B5EF4-FFF2-40B4-BE49-F238E27FC236}">
                <a16:creationId xmlns:a16="http://schemas.microsoft.com/office/drawing/2014/main" id="{43C553D1-311C-F143-005D-EA6B0BF478D6}"/>
              </a:ext>
            </a:extLst>
          </p:cNvPr>
          <p:cNvSpPr>
            <a:spLocks noGrp="1"/>
          </p:cNvSpPr>
          <p:nvPr>
            <p:ph type="ctrTitle"/>
          </p:nvPr>
        </p:nvSpPr>
        <p:spPr>
          <a:xfrm>
            <a:off x="4157618" y="489606"/>
            <a:ext cx="9753600" cy="369332"/>
          </a:xfrm>
        </p:spPr>
        <p:txBody>
          <a:bodyPr>
            <a:noAutofit/>
          </a:bodyPr>
          <a:lstStyle/>
          <a:p>
            <a:r>
              <a:rPr lang="uk-UA" sz="4000" b="1" dirty="0">
                <a:latin typeface="Arimo" panose="020B0604020202020204" charset="0"/>
                <a:ea typeface="Arimo" panose="020B0604020202020204" charset="0"/>
                <a:cs typeface="Arimo" panose="020B0604020202020204" charset="0"/>
              </a:rPr>
              <a:t>Компоненти бюджету в рамках  </a:t>
            </a:r>
            <a:r>
              <a:rPr lang="en-US" sz="4000" b="1" dirty="0">
                <a:latin typeface="Arimo" panose="020B0604020202020204" charset="0"/>
                <a:ea typeface="Arimo" panose="020B0604020202020204" charset="0"/>
                <a:cs typeface="Arimo" panose="020B0604020202020204" charset="0"/>
              </a:rPr>
              <a:t>Part </a:t>
            </a:r>
            <a:r>
              <a:rPr lang="uk-UA" sz="4000" b="1" dirty="0">
                <a:latin typeface="Arimo" panose="020B0604020202020204" charset="0"/>
                <a:ea typeface="Arimo" panose="020B0604020202020204" charset="0"/>
                <a:cs typeface="Arimo" panose="020B0604020202020204" charset="0"/>
              </a:rPr>
              <a:t>В</a:t>
            </a:r>
            <a:endParaRPr lang="uk-UA" sz="4000" dirty="0"/>
          </a:p>
        </p:txBody>
      </p:sp>
      <p:sp>
        <p:nvSpPr>
          <p:cNvPr id="8" name="Подзаголовок 7">
            <a:extLst>
              <a:ext uri="{FF2B5EF4-FFF2-40B4-BE49-F238E27FC236}">
                <a16:creationId xmlns:a16="http://schemas.microsoft.com/office/drawing/2014/main" id="{F6E49A92-BFF1-9727-ADDA-5392015971A2}"/>
              </a:ext>
            </a:extLst>
          </p:cNvPr>
          <p:cNvSpPr>
            <a:spLocks noGrp="1"/>
          </p:cNvSpPr>
          <p:nvPr>
            <p:ph type="subTitle" idx="1"/>
          </p:nvPr>
        </p:nvSpPr>
        <p:spPr>
          <a:xfrm>
            <a:off x="1371600" y="1257301"/>
            <a:ext cx="16230600" cy="8610599"/>
          </a:xfrm>
        </p:spPr>
        <p:txBody>
          <a:bodyPr>
            <a:normAutofit fontScale="85000" lnSpcReduction="20000"/>
          </a:bodyPr>
          <a:lstStyle/>
          <a:p>
            <a:r>
              <a:rPr lang="uk-UA" sz="2400" b="1" dirty="0">
                <a:solidFill>
                  <a:schemeClr val="tx1"/>
                </a:solidFill>
                <a:latin typeface="Arimo" panose="020B0604020202020204" charset="0"/>
                <a:ea typeface="Arimo" panose="020B0604020202020204" charset="0"/>
                <a:cs typeface="Arimo" panose="020B0604020202020204" charset="0"/>
              </a:rPr>
              <a:t>Таблиця 3.1j: «Внески в натуральній формі», надані третіми сторонами</a:t>
            </a:r>
          </a:p>
          <a:p>
            <a:pPr algn="just"/>
            <a:endParaRPr lang="uk-UA" sz="2000" dirty="0">
              <a:solidFill>
                <a:schemeClr val="tx1"/>
              </a:solidFill>
              <a:latin typeface="Arimo" panose="020B0604020202020204" charset="0"/>
              <a:ea typeface="Arimo" panose="020B0604020202020204" charset="0"/>
              <a:cs typeface="Arimo" panose="020B0604020202020204" charset="0"/>
            </a:endParaRPr>
          </a:p>
          <a:p>
            <a:pPr algn="just"/>
            <a:endParaRPr lang="uk-UA" sz="2000" dirty="0">
              <a:solidFill>
                <a:schemeClr val="tx1"/>
              </a:solidFill>
              <a:latin typeface="Arimo" panose="020B0604020202020204" charset="0"/>
              <a:ea typeface="Arimo" panose="020B0604020202020204" charset="0"/>
              <a:cs typeface="Arimo" panose="020B0604020202020204" charset="0"/>
            </a:endParaRPr>
          </a:p>
          <a:p>
            <a:pPr algn="just"/>
            <a:endParaRPr lang="uk-UA" sz="2000" dirty="0">
              <a:solidFill>
                <a:schemeClr val="tx1"/>
              </a:solidFill>
              <a:latin typeface="Arimo" panose="020B0604020202020204" charset="0"/>
              <a:ea typeface="Arimo" panose="020B0604020202020204" charset="0"/>
              <a:cs typeface="Arimo" panose="020B0604020202020204" charset="0"/>
            </a:endParaRPr>
          </a:p>
          <a:p>
            <a:pPr algn="just"/>
            <a:endParaRPr lang="uk-UA" sz="2000" dirty="0">
              <a:solidFill>
                <a:schemeClr val="tx1"/>
              </a:solidFill>
              <a:latin typeface="Arimo" panose="020B0604020202020204" charset="0"/>
              <a:ea typeface="Arimo" panose="020B0604020202020204" charset="0"/>
              <a:cs typeface="Arimo" panose="020B0604020202020204" charset="0"/>
            </a:endParaRPr>
          </a:p>
          <a:p>
            <a:pPr algn="just"/>
            <a:endParaRPr lang="uk-UA" sz="2000" dirty="0">
              <a:solidFill>
                <a:schemeClr val="tx1"/>
              </a:solidFill>
              <a:latin typeface="Arimo" panose="020B0604020202020204" charset="0"/>
              <a:ea typeface="Arimo" panose="020B0604020202020204" charset="0"/>
              <a:cs typeface="Arimo" panose="020B0604020202020204" charset="0"/>
            </a:endParaRPr>
          </a:p>
          <a:p>
            <a:pPr algn="just"/>
            <a:endParaRPr lang="uk-UA" sz="2000" dirty="0">
              <a:solidFill>
                <a:schemeClr val="tx1"/>
              </a:solidFill>
              <a:latin typeface="Arimo" panose="020B0604020202020204" charset="0"/>
              <a:ea typeface="Arimo" panose="020B0604020202020204" charset="0"/>
              <a:cs typeface="Arimo" panose="020B0604020202020204" charset="0"/>
            </a:endParaRPr>
          </a:p>
          <a:p>
            <a:pPr algn="just"/>
            <a:endParaRPr lang="uk-UA" sz="2000" dirty="0">
              <a:solidFill>
                <a:schemeClr val="tx1"/>
              </a:solidFill>
              <a:latin typeface="Arimo" panose="020B0604020202020204" charset="0"/>
              <a:ea typeface="Arimo" panose="020B0604020202020204" charset="0"/>
              <a:cs typeface="Arimo" panose="020B0604020202020204" charset="0"/>
            </a:endParaRPr>
          </a:p>
          <a:p>
            <a:pPr algn="just"/>
            <a:endParaRPr lang="uk-UA" sz="2000" dirty="0">
              <a:solidFill>
                <a:schemeClr val="tx1"/>
              </a:solidFill>
              <a:latin typeface="Arimo" panose="020B0604020202020204" charset="0"/>
              <a:ea typeface="Arimo" panose="020B0604020202020204" charset="0"/>
              <a:cs typeface="Arimo" panose="020B0604020202020204" charset="0"/>
            </a:endParaRPr>
          </a:p>
          <a:p>
            <a:pPr algn="just"/>
            <a:endParaRPr lang="uk-UA" sz="2000" dirty="0">
              <a:solidFill>
                <a:schemeClr val="tx1"/>
              </a:solidFill>
              <a:latin typeface="Arimo" panose="020B0604020202020204" charset="0"/>
              <a:ea typeface="Arimo" panose="020B0604020202020204" charset="0"/>
              <a:cs typeface="Arimo" panose="020B0604020202020204" charset="0"/>
            </a:endParaRPr>
          </a:p>
          <a:p>
            <a:pPr algn="just"/>
            <a:endParaRPr lang="uk-UA" sz="2200" dirty="0">
              <a:solidFill>
                <a:schemeClr val="tx1"/>
              </a:solidFill>
              <a:latin typeface="Arimo" panose="020B0604020202020204" charset="0"/>
              <a:ea typeface="Arimo" panose="020B0604020202020204" charset="0"/>
              <a:cs typeface="Arimo" panose="020B0604020202020204" charset="0"/>
            </a:endParaRPr>
          </a:p>
          <a:p>
            <a:pPr algn="just"/>
            <a:endParaRPr lang="uk-UA" sz="2200" dirty="0">
              <a:solidFill>
                <a:schemeClr val="tx1"/>
              </a:solidFill>
              <a:latin typeface="Arimo" panose="020B0604020202020204" charset="0"/>
              <a:ea typeface="Arimo" panose="020B0604020202020204" charset="0"/>
              <a:cs typeface="Arimo" panose="020B0604020202020204" charset="0"/>
            </a:endParaRPr>
          </a:p>
          <a:p>
            <a:pPr algn="just"/>
            <a:r>
              <a:rPr lang="uk-UA" sz="2200" dirty="0">
                <a:solidFill>
                  <a:schemeClr val="tx1"/>
                </a:solidFill>
                <a:latin typeface="Arimo" panose="020B0604020202020204" charset="0"/>
                <a:ea typeface="Arimo" panose="020B0604020202020204" charset="0"/>
                <a:cs typeface="Arimo" panose="020B0604020202020204" charset="0"/>
              </a:rPr>
              <a:t>Ця таблиця 3.1j присвячена стандартному правилу для більшості програм ЄС, згідно з яким </a:t>
            </a:r>
            <a:r>
              <a:rPr lang="uk-UA" sz="2200" dirty="0" err="1">
                <a:solidFill>
                  <a:schemeClr val="tx1"/>
                </a:solidFill>
                <a:latin typeface="Arimo" panose="020B0604020202020204" charset="0"/>
                <a:ea typeface="Arimo" panose="020B0604020202020204" charset="0"/>
                <a:cs typeface="Arimo" panose="020B0604020202020204" charset="0"/>
              </a:rPr>
              <a:t>бенефіціари</a:t>
            </a:r>
            <a:r>
              <a:rPr lang="uk-UA" sz="2200" dirty="0">
                <a:solidFill>
                  <a:schemeClr val="tx1"/>
                </a:solidFill>
                <a:latin typeface="Arimo" panose="020B0604020202020204" charset="0"/>
                <a:ea typeface="Arimo" panose="020B0604020202020204" charset="0"/>
                <a:cs typeface="Arimo" panose="020B0604020202020204" charset="0"/>
              </a:rPr>
              <a:t> можуть використовувати внески в натуральній формі, надані третіми сторонами, якщо це необхідно для реалізації заходу, але вони не враховуються в бюджеті проекту (не є прийнятними витратами).</a:t>
            </a:r>
          </a:p>
          <a:p>
            <a:pPr algn="just"/>
            <a:endParaRPr lang="uk-UA" sz="2200" dirty="0">
              <a:solidFill>
                <a:schemeClr val="tx1"/>
              </a:solidFill>
              <a:latin typeface="Arimo" panose="020B0604020202020204" charset="0"/>
              <a:ea typeface="Arimo" panose="020B0604020202020204" charset="0"/>
              <a:cs typeface="Arimo" panose="020B0604020202020204" charset="0"/>
            </a:endParaRPr>
          </a:p>
          <a:p>
            <a:pPr algn="just"/>
            <a:r>
              <a:rPr lang="uk-UA" sz="2200" b="1" i="1" dirty="0">
                <a:solidFill>
                  <a:schemeClr val="tx1"/>
                </a:solidFill>
                <a:latin typeface="Arimo" panose="020B0604020202020204" charset="0"/>
                <a:ea typeface="Arimo" panose="020B0604020202020204" charset="0"/>
                <a:cs typeface="Arimo" panose="020B0604020202020204" charset="0"/>
              </a:rPr>
              <a:t>Приклади (внески в натуральній формі, що допускаються, але не є придатними):</a:t>
            </a:r>
          </a:p>
          <a:p>
            <a:pPr lvl="0" algn="just"/>
            <a:r>
              <a:rPr lang="uk-UA" sz="2200" i="1" dirty="0">
                <a:solidFill>
                  <a:schemeClr val="tx1"/>
                </a:solidFill>
                <a:latin typeface="Arimo" panose="020B0604020202020204" charset="0"/>
                <a:ea typeface="Arimo" panose="020B0604020202020204" charset="0"/>
                <a:cs typeface="Arimo" panose="020B0604020202020204" charset="0"/>
              </a:rPr>
              <a:t>Державний службовець, який працює професором у державному університеті, також працює над заходом. Його зарплату виплачує не </a:t>
            </a:r>
            <a:r>
              <a:rPr lang="uk-UA" sz="2200" i="1" dirty="0" err="1">
                <a:solidFill>
                  <a:schemeClr val="tx1"/>
                </a:solidFill>
                <a:latin typeface="Arimo" panose="020B0604020202020204" charset="0"/>
                <a:ea typeface="Arimo" panose="020B0604020202020204" charset="0"/>
                <a:cs typeface="Arimo" panose="020B0604020202020204" charset="0"/>
              </a:rPr>
              <a:t>бенефіціар</a:t>
            </a:r>
            <a:r>
              <a:rPr lang="uk-UA" sz="2200" i="1" dirty="0">
                <a:solidFill>
                  <a:schemeClr val="tx1"/>
                </a:solidFill>
                <a:latin typeface="Arimo" panose="020B0604020202020204" charset="0"/>
                <a:ea typeface="Arimo" panose="020B0604020202020204" charset="0"/>
                <a:cs typeface="Arimo" panose="020B0604020202020204" charset="0"/>
              </a:rPr>
              <a:t> (університет), а уряд (міністерство). Тому її не можна віднести до витрат, що фінансуються за рахунок гранту ЄС.</a:t>
            </a:r>
            <a:endParaRPr lang="uk-UA" sz="2200" dirty="0">
              <a:solidFill>
                <a:schemeClr val="tx1"/>
              </a:solidFill>
              <a:latin typeface="Arimo" panose="020B0604020202020204" charset="0"/>
              <a:ea typeface="Arimo" panose="020B0604020202020204" charset="0"/>
              <a:cs typeface="Arimo" panose="020B0604020202020204" charset="0"/>
            </a:endParaRPr>
          </a:p>
          <a:p>
            <a:pPr lvl="0" algn="just"/>
            <a:r>
              <a:rPr lang="uk-UA" sz="2200" i="1" dirty="0">
                <a:solidFill>
                  <a:schemeClr val="tx1"/>
                </a:solidFill>
                <a:latin typeface="Arimo" panose="020B0604020202020204" charset="0"/>
                <a:ea typeface="Arimo" panose="020B0604020202020204" charset="0"/>
                <a:cs typeface="Arimo" panose="020B0604020202020204" charset="0"/>
              </a:rPr>
              <a:t>Організація, яка безкоштовно надає </a:t>
            </a:r>
            <a:r>
              <a:rPr lang="uk-UA" sz="2200" i="1" dirty="0" err="1">
                <a:solidFill>
                  <a:schemeClr val="tx1"/>
                </a:solidFill>
                <a:latin typeface="Arimo" panose="020B0604020202020204" charset="0"/>
                <a:ea typeface="Arimo" panose="020B0604020202020204" charset="0"/>
                <a:cs typeface="Arimo" panose="020B0604020202020204" charset="0"/>
              </a:rPr>
              <a:t>бенефіціарам</a:t>
            </a:r>
            <a:r>
              <a:rPr lang="uk-UA" sz="2200" i="1" dirty="0">
                <a:solidFill>
                  <a:schemeClr val="tx1"/>
                </a:solidFill>
                <a:latin typeface="Arimo" panose="020B0604020202020204" charset="0"/>
                <a:ea typeface="Arimo" panose="020B0604020202020204" charset="0"/>
                <a:cs typeface="Arimo" panose="020B0604020202020204" charset="0"/>
              </a:rPr>
              <a:t> приміщення для навчання, наприклад, муніципалітет для НУО, що бере участь у проекті.</a:t>
            </a:r>
            <a:endParaRPr lang="uk-UA" sz="2200" dirty="0">
              <a:solidFill>
                <a:schemeClr val="tx1"/>
              </a:solidFill>
              <a:latin typeface="Arimo" panose="020B0604020202020204" charset="0"/>
              <a:ea typeface="Arimo" panose="020B0604020202020204" charset="0"/>
              <a:cs typeface="Arimo" panose="020B0604020202020204" charset="0"/>
            </a:endParaRPr>
          </a:p>
          <a:p>
            <a:pPr lvl="0" algn="just"/>
            <a:r>
              <a:rPr lang="uk-UA" sz="2200" i="1" dirty="0">
                <a:solidFill>
                  <a:schemeClr val="tx1"/>
                </a:solidFill>
                <a:latin typeface="Arimo" panose="020B0604020202020204" charset="0"/>
                <a:ea typeface="Arimo" panose="020B0604020202020204" charset="0"/>
                <a:cs typeface="Arimo" panose="020B0604020202020204" charset="0"/>
              </a:rPr>
              <a:t>Графічна компанія, яка безкоштовно надає послуги з дизайну буклетів.</a:t>
            </a:r>
            <a:endParaRPr lang="uk-UA" sz="2200" dirty="0">
              <a:solidFill>
                <a:schemeClr val="tx1"/>
              </a:solidFill>
              <a:latin typeface="Arimo" panose="020B0604020202020204" charset="0"/>
              <a:ea typeface="Arimo" panose="020B0604020202020204" charset="0"/>
              <a:cs typeface="Arimo" panose="020B0604020202020204" charset="0"/>
            </a:endParaRPr>
          </a:p>
          <a:p>
            <a:pPr algn="just"/>
            <a:r>
              <a:rPr lang="uk-UA" sz="2200" i="1" dirty="0">
                <a:solidFill>
                  <a:schemeClr val="tx1"/>
                </a:solidFill>
                <a:latin typeface="Arimo" panose="020B0604020202020204" charset="0"/>
                <a:ea typeface="Arimo" panose="020B0604020202020204" charset="0"/>
                <a:cs typeface="Arimo" panose="020B0604020202020204" charset="0"/>
              </a:rPr>
              <a:t> </a:t>
            </a:r>
            <a:endParaRPr lang="uk-UA" sz="2200" dirty="0">
              <a:solidFill>
                <a:schemeClr val="tx1"/>
              </a:solidFill>
              <a:latin typeface="Arimo" panose="020B0604020202020204" charset="0"/>
              <a:ea typeface="Arimo" panose="020B0604020202020204" charset="0"/>
              <a:cs typeface="Arimo" panose="020B0604020202020204" charset="0"/>
            </a:endParaRPr>
          </a:p>
          <a:p>
            <a:pPr algn="just"/>
            <a:r>
              <a:rPr lang="uk-UA" sz="2200" dirty="0">
                <a:solidFill>
                  <a:schemeClr val="tx1"/>
                </a:solidFill>
                <a:latin typeface="Arimo" panose="020B0604020202020204" charset="0"/>
                <a:ea typeface="Arimo" panose="020B0604020202020204" charset="0"/>
                <a:cs typeface="Arimo" panose="020B0604020202020204" charset="0"/>
              </a:rPr>
              <a:t>Внески в натуральній формі стосуються лише випадків, коли третя сторона </a:t>
            </a:r>
            <a:r>
              <a:rPr lang="uk-UA" sz="2200" b="1" dirty="0">
                <a:solidFill>
                  <a:schemeClr val="tx1"/>
                </a:solidFill>
                <a:latin typeface="Arimo" panose="020B0604020202020204" charset="0"/>
                <a:ea typeface="Arimo" panose="020B0604020202020204" charset="0"/>
                <a:cs typeface="Arimo" panose="020B0604020202020204" charset="0"/>
              </a:rPr>
              <a:t>надає </a:t>
            </a:r>
            <a:r>
              <a:rPr lang="uk-UA" sz="2200" dirty="0" err="1">
                <a:solidFill>
                  <a:schemeClr val="tx1"/>
                </a:solidFill>
                <a:latin typeface="Arimo" panose="020B0604020202020204" charset="0"/>
                <a:ea typeface="Arimo" panose="020B0604020202020204" charset="0"/>
                <a:cs typeface="Arimo" panose="020B0604020202020204" charset="0"/>
              </a:rPr>
              <a:t>бенефіціару</a:t>
            </a:r>
            <a:r>
              <a:rPr lang="uk-UA" sz="2200" dirty="0">
                <a:solidFill>
                  <a:schemeClr val="tx1"/>
                </a:solidFill>
                <a:latin typeface="Arimo" panose="020B0604020202020204" charset="0"/>
                <a:ea typeface="Arimo" panose="020B0604020202020204" charset="0"/>
                <a:cs typeface="Arimo" panose="020B0604020202020204" charset="0"/>
              </a:rPr>
              <a:t> частину своїх ресурсів </a:t>
            </a:r>
            <a:r>
              <a:rPr lang="uk-UA" sz="2200" b="1" dirty="0">
                <a:solidFill>
                  <a:schemeClr val="tx1"/>
                </a:solidFill>
                <a:latin typeface="Arimo" panose="020B0604020202020204" charset="0"/>
                <a:ea typeface="Arimo" panose="020B0604020202020204" charset="0"/>
                <a:cs typeface="Arimo" panose="020B0604020202020204" charset="0"/>
              </a:rPr>
              <a:t>безкоштовно </a:t>
            </a:r>
            <a:r>
              <a:rPr lang="uk-UA" sz="2200" dirty="0">
                <a:solidFill>
                  <a:schemeClr val="tx1"/>
                </a:solidFill>
                <a:latin typeface="Arimo" panose="020B0604020202020204" charset="0"/>
                <a:ea typeface="Arimo" panose="020B0604020202020204" charset="0"/>
                <a:cs typeface="Arimo" panose="020B0604020202020204" charset="0"/>
              </a:rPr>
              <a:t>(тобто без будь-якої оплати; нововведення на 2021-2027 роки). У цьому випадку </a:t>
            </a:r>
            <a:r>
              <a:rPr lang="uk-UA" sz="2200" dirty="0" err="1">
                <a:solidFill>
                  <a:schemeClr val="tx1"/>
                </a:solidFill>
                <a:latin typeface="Arimo" panose="020B0604020202020204" charset="0"/>
                <a:ea typeface="Arimo" panose="020B0604020202020204" charset="0"/>
                <a:cs typeface="Arimo" panose="020B0604020202020204" charset="0"/>
              </a:rPr>
              <a:t>бенефіціар</a:t>
            </a:r>
            <a:r>
              <a:rPr lang="uk-UA" sz="2200" dirty="0">
                <a:solidFill>
                  <a:schemeClr val="tx1"/>
                </a:solidFill>
                <a:latin typeface="Arimo" panose="020B0604020202020204" charset="0"/>
                <a:ea typeface="Arimo" panose="020B0604020202020204" charset="0"/>
                <a:cs typeface="Arimo" panose="020B0604020202020204" charset="0"/>
              </a:rPr>
              <a:t> сам не здійснює жодних платежів, а отже, не несе жодних витрат.</a:t>
            </a:r>
          </a:p>
        </p:txBody>
      </p:sp>
      <p:sp>
        <p:nvSpPr>
          <p:cNvPr id="4" name="Rectangle 5">
            <a:extLst>
              <a:ext uri="{FF2B5EF4-FFF2-40B4-BE49-F238E27FC236}">
                <a16:creationId xmlns:a16="http://schemas.microsoft.com/office/drawing/2014/main" id="{1BFCE8FB-8F34-6E5C-BBA0-36AC291A0896}"/>
              </a:ext>
            </a:extLst>
          </p:cNvPr>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935" tIns="45720" rIns="77763" bIns="45720" numCol="1" anchor="ctr" anchorCtr="0" compatLnSpc="1">
            <a:prstTxWarp prst="textNoShape">
              <a:avLst/>
            </a:prstTxWarp>
            <a:spAutoFit/>
          </a:bodyPr>
          <a:lstStyle/>
          <a:p>
            <a:endParaRPr lang="uk-UA"/>
          </a:p>
        </p:txBody>
      </p:sp>
      <p:sp>
        <p:nvSpPr>
          <p:cNvPr id="9" name="Подзаголовок 7">
            <a:extLst>
              <a:ext uri="{FF2B5EF4-FFF2-40B4-BE49-F238E27FC236}">
                <a16:creationId xmlns:a16="http://schemas.microsoft.com/office/drawing/2014/main" id="{BAC422E0-B405-6063-CC0E-17D50CBF0A55}"/>
              </a:ext>
            </a:extLst>
          </p:cNvPr>
          <p:cNvSpPr txBox="1">
            <a:spLocks/>
          </p:cNvSpPr>
          <p:nvPr/>
        </p:nvSpPr>
        <p:spPr>
          <a:xfrm>
            <a:off x="2286000" y="1480068"/>
            <a:ext cx="15773400" cy="66293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ru-RU" altLang="uk-UA" sz="2900" dirty="0">
              <a:solidFill>
                <a:schemeClr val="tx1"/>
              </a:solidFill>
              <a:latin typeface="Arimo" panose="020B0604020202020204" charset="0"/>
              <a:ea typeface="Arimo" panose="020B0604020202020204" charset="0"/>
              <a:cs typeface="Arimo" panose="020B0604020202020204" charset="0"/>
            </a:endParaRPr>
          </a:p>
          <a:p>
            <a:pPr algn="just"/>
            <a:endParaRPr lang="uk-UA" altLang="uk-UA" sz="2900" dirty="0">
              <a:solidFill>
                <a:schemeClr val="tx1"/>
              </a:solidFill>
              <a:latin typeface="Arimo" panose="020B0604020202020204" charset="0"/>
              <a:ea typeface="Arimo" panose="020B0604020202020204" charset="0"/>
              <a:cs typeface="Arimo" panose="020B0604020202020204" charset="0"/>
            </a:endParaRPr>
          </a:p>
          <a:p>
            <a:pPr algn="just"/>
            <a:endParaRPr lang="en-US" sz="2000" dirty="0">
              <a:solidFill>
                <a:schemeClr val="tx1"/>
              </a:solidFill>
              <a:latin typeface="Arimo" panose="020B0604020202020204" charset="0"/>
              <a:ea typeface="Arimo" panose="020B0604020202020204" charset="0"/>
              <a:cs typeface="Arimo" panose="020B0604020202020204" charset="0"/>
            </a:endParaRPr>
          </a:p>
          <a:p>
            <a:pPr algn="just"/>
            <a:endParaRPr lang="uk-UA" sz="2000" dirty="0">
              <a:solidFill>
                <a:schemeClr val="tx1"/>
              </a:solidFill>
              <a:latin typeface="Arimo" panose="020B0604020202020204" charset="0"/>
              <a:ea typeface="Arimo" panose="020B0604020202020204" charset="0"/>
              <a:cs typeface="Arimo" panose="020B0604020202020204" charset="0"/>
            </a:endParaRPr>
          </a:p>
        </p:txBody>
      </p:sp>
      <p:pic>
        <p:nvPicPr>
          <p:cNvPr id="3" name="Рисунок 2">
            <a:extLst>
              <a:ext uri="{FF2B5EF4-FFF2-40B4-BE49-F238E27FC236}">
                <a16:creationId xmlns:a16="http://schemas.microsoft.com/office/drawing/2014/main" id="{6AD1197F-FA35-591D-8D23-B9E6BC08BEB6}"/>
              </a:ext>
            </a:extLst>
          </p:cNvPr>
          <p:cNvPicPr>
            <a:picLocks noChangeAspect="1"/>
          </p:cNvPicPr>
          <p:nvPr/>
        </p:nvPicPr>
        <p:blipFill>
          <a:blip r:embed="rId2"/>
          <a:stretch>
            <a:fillRect/>
          </a:stretch>
        </p:blipFill>
        <p:spPr>
          <a:xfrm>
            <a:off x="2828837" y="1872735"/>
            <a:ext cx="12411163" cy="3144500"/>
          </a:xfrm>
          <a:prstGeom prst="rect">
            <a:avLst/>
          </a:prstGeom>
        </p:spPr>
      </p:pic>
    </p:spTree>
    <p:extLst>
      <p:ext uri="{BB962C8B-B14F-4D97-AF65-F5344CB8AC3E}">
        <p14:creationId xmlns:p14="http://schemas.microsoft.com/office/powerpoint/2010/main" val="42757929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D9598-165B-B566-A00B-3FDD1B4355DB}"/>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F9C49884-EB4E-1F46-1E12-45D049D2FA2B}"/>
              </a:ext>
            </a:extLst>
          </p:cNvPr>
          <p:cNvSpPr txBox="1"/>
          <p:nvPr/>
        </p:nvSpPr>
        <p:spPr>
          <a:xfrm>
            <a:off x="4191000" y="495300"/>
            <a:ext cx="6705600" cy="369332"/>
          </a:xfrm>
          <a:prstGeom prst="rect">
            <a:avLst/>
          </a:prstGeom>
          <a:noFill/>
        </p:spPr>
        <p:txBody>
          <a:bodyPr wrap="square" rtlCol="0">
            <a:spAutoFit/>
          </a:bodyPr>
          <a:lstStyle/>
          <a:p>
            <a:endParaRPr lang="uk-UA" b="1" dirty="0">
              <a:latin typeface="Arimo" panose="020B0604020202020204" charset="0"/>
              <a:ea typeface="Arimo" panose="020B0604020202020204" charset="0"/>
              <a:cs typeface="Arimo" panose="020B0604020202020204" charset="0"/>
            </a:endParaRPr>
          </a:p>
        </p:txBody>
      </p:sp>
      <p:sp>
        <p:nvSpPr>
          <p:cNvPr id="7" name="Заголовок 6">
            <a:extLst>
              <a:ext uri="{FF2B5EF4-FFF2-40B4-BE49-F238E27FC236}">
                <a16:creationId xmlns:a16="http://schemas.microsoft.com/office/drawing/2014/main" id="{2CFC54DD-0BCB-DFCB-7874-59299EF90E0C}"/>
              </a:ext>
            </a:extLst>
          </p:cNvPr>
          <p:cNvSpPr>
            <a:spLocks noGrp="1"/>
          </p:cNvSpPr>
          <p:nvPr>
            <p:ph type="ctrTitle"/>
          </p:nvPr>
        </p:nvSpPr>
        <p:spPr>
          <a:xfrm>
            <a:off x="5334000" y="679967"/>
            <a:ext cx="9829800" cy="222765"/>
          </a:xfrm>
        </p:spPr>
        <p:txBody>
          <a:bodyPr>
            <a:noAutofit/>
          </a:bodyPr>
          <a:lstStyle/>
          <a:p>
            <a:r>
              <a:rPr lang="uk-UA" sz="4000" b="1" dirty="0">
                <a:latin typeface="Arimo" panose="020B0604020202020204" charset="0"/>
                <a:ea typeface="Arimo" panose="020B0604020202020204" charset="0"/>
                <a:cs typeface="Arimo" panose="020B0604020202020204" charset="0"/>
              </a:rPr>
              <a:t>Компоненти бюджету в рамках </a:t>
            </a:r>
            <a:r>
              <a:rPr lang="en-US" sz="4000" b="1" dirty="0">
                <a:latin typeface="Arimo" panose="020B0604020202020204" charset="0"/>
                <a:ea typeface="Arimo" panose="020B0604020202020204" charset="0"/>
                <a:cs typeface="Arimo" panose="020B0604020202020204" charset="0"/>
              </a:rPr>
              <a:t>Part B</a:t>
            </a:r>
            <a:endParaRPr lang="uk-UA" sz="4000" dirty="0"/>
          </a:p>
        </p:txBody>
      </p:sp>
      <p:sp>
        <p:nvSpPr>
          <p:cNvPr id="8" name="Подзаголовок 7">
            <a:extLst>
              <a:ext uri="{FF2B5EF4-FFF2-40B4-BE49-F238E27FC236}">
                <a16:creationId xmlns:a16="http://schemas.microsoft.com/office/drawing/2014/main" id="{EE4CB462-5C0C-92AF-7079-6F60733B8FBC}"/>
              </a:ext>
            </a:extLst>
          </p:cNvPr>
          <p:cNvSpPr>
            <a:spLocks noGrp="1"/>
          </p:cNvSpPr>
          <p:nvPr>
            <p:ph type="subTitle" idx="1"/>
          </p:nvPr>
        </p:nvSpPr>
        <p:spPr>
          <a:xfrm>
            <a:off x="1295400" y="940832"/>
            <a:ext cx="16230600" cy="8610599"/>
          </a:xfrm>
        </p:spPr>
        <p:txBody>
          <a:bodyPr>
            <a:normAutofit fontScale="85000" lnSpcReduction="20000"/>
          </a:bodyPr>
          <a:lstStyle/>
          <a:p>
            <a:r>
              <a:rPr lang="uk-UA" sz="2400" b="1" dirty="0">
                <a:solidFill>
                  <a:schemeClr val="tx1"/>
                </a:solidFill>
                <a:latin typeface="Arimo" panose="020B0604020202020204" charset="0"/>
                <a:ea typeface="Arimo" panose="020B0604020202020204" charset="0"/>
                <a:cs typeface="Arimo" panose="020B0604020202020204" charset="0"/>
              </a:rPr>
              <a:t>Таблиця 3.1j: «Внески в натуральній формі», надані третіми сторонами</a:t>
            </a:r>
          </a:p>
          <a:p>
            <a:pPr algn="just"/>
            <a:endParaRPr lang="uk-UA" sz="2600" dirty="0">
              <a:solidFill>
                <a:schemeClr val="tx1"/>
              </a:solidFill>
              <a:latin typeface="Arimo" panose="020B0604020202020204" charset="0"/>
              <a:ea typeface="Arimo" panose="020B0604020202020204" charset="0"/>
              <a:cs typeface="Arimo" panose="020B0604020202020204" charset="0"/>
            </a:endParaRPr>
          </a:p>
          <a:p>
            <a:pPr algn="just"/>
            <a:r>
              <a:rPr lang="uk-UA" sz="2600" dirty="0">
                <a:solidFill>
                  <a:schemeClr val="tx1"/>
                </a:solidFill>
                <a:latin typeface="Arimo" panose="020B0604020202020204" charset="0"/>
                <a:ea typeface="Arimo" panose="020B0604020202020204" charset="0"/>
                <a:cs typeface="Arimo" panose="020B0604020202020204" charset="0"/>
              </a:rPr>
              <a:t>Натомість, якщо </a:t>
            </a:r>
            <a:r>
              <a:rPr lang="uk-UA" sz="2600" dirty="0" err="1">
                <a:solidFill>
                  <a:schemeClr val="tx1"/>
                </a:solidFill>
                <a:latin typeface="Arimo" panose="020B0604020202020204" charset="0"/>
                <a:ea typeface="Arimo" panose="020B0604020202020204" charset="0"/>
                <a:cs typeface="Arimo" panose="020B0604020202020204" charset="0"/>
              </a:rPr>
              <a:t>бенефіціар</a:t>
            </a:r>
            <a:r>
              <a:rPr lang="uk-UA" sz="2600" dirty="0">
                <a:solidFill>
                  <a:schemeClr val="tx1"/>
                </a:solidFill>
                <a:latin typeface="Arimo" panose="020B0604020202020204" charset="0"/>
                <a:ea typeface="Arimo" panose="020B0604020202020204" charset="0"/>
                <a:cs typeface="Arimo" panose="020B0604020202020204" charset="0"/>
              </a:rPr>
              <a:t> здійснює будь-яку </a:t>
            </a:r>
            <a:r>
              <a:rPr lang="uk-UA" sz="2600" b="1" dirty="0">
                <a:solidFill>
                  <a:schemeClr val="tx1"/>
                </a:solidFill>
                <a:latin typeface="Arimo" panose="020B0604020202020204" charset="0"/>
                <a:ea typeface="Arimo" panose="020B0604020202020204" charset="0"/>
                <a:cs typeface="Arimo" panose="020B0604020202020204" charset="0"/>
              </a:rPr>
              <a:t>оплату </a:t>
            </a:r>
            <a:r>
              <a:rPr lang="uk-UA" sz="2600" dirty="0">
                <a:solidFill>
                  <a:schemeClr val="tx1"/>
                </a:solidFill>
                <a:latin typeface="Arimo" panose="020B0604020202020204" charset="0"/>
                <a:ea typeface="Arimo" panose="020B0604020202020204" charset="0"/>
                <a:cs typeface="Arimo" panose="020B0604020202020204" charset="0"/>
              </a:rPr>
              <a:t>третій стороні за наданий внесок у натуральній формі, </a:t>
            </a:r>
            <a:r>
              <a:rPr lang="uk-UA" sz="2600" dirty="0" err="1">
                <a:solidFill>
                  <a:schemeClr val="tx1"/>
                </a:solidFill>
                <a:latin typeface="Arimo" panose="020B0604020202020204" charset="0"/>
                <a:ea typeface="Arimo" panose="020B0604020202020204" charset="0"/>
                <a:cs typeface="Arimo" panose="020B0604020202020204" charset="0"/>
              </a:rPr>
              <a:t>бенефіціар</a:t>
            </a:r>
            <a:r>
              <a:rPr lang="uk-UA" sz="2600" dirty="0">
                <a:solidFill>
                  <a:schemeClr val="tx1"/>
                </a:solidFill>
                <a:latin typeface="Arimo" panose="020B0604020202020204" charset="0"/>
                <a:ea typeface="Arimo" panose="020B0604020202020204" charset="0"/>
                <a:cs typeface="Arimo" panose="020B0604020202020204" charset="0"/>
              </a:rPr>
              <a:t> може задекларувати витрати у відповідній категорії витрат:</a:t>
            </a:r>
          </a:p>
          <a:p>
            <a:pPr marL="457200" indent="-457200" algn="just">
              <a:buFont typeface="Arial" panose="020B0604020202020204" pitchFamily="34" charset="0"/>
              <a:buChar char="•"/>
            </a:pPr>
            <a:r>
              <a:rPr lang="uk-UA" sz="2600" dirty="0">
                <a:solidFill>
                  <a:schemeClr val="tx1"/>
                </a:solidFill>
                <a:latin typeface="Arimo" panose="020B0604020202020204" charset="0"/>
                <a:ea typeface="Arimo" panose="020B0604020202020204" charset="0"/>
                <a:cs typeface="Arimo" panose="020B0604020202020204" charset="0"/>
              </a:rPr>
              <a:t>витрати на персонал для відряджених осіб </a:t>
            </a:r>
            <a:r>
              <a:rPr lang="uk-UA" sz="2600" i="1" dirty="0">
                <a:solidFill>
                  <a:schemeClr val="tx1"/>
                </a:solidFill>
                <a:latin typeface="Arimo" panose="020B0604020202020204" charset="0"/>
                <a:ea typeface="Arimo" panose="020B0604020202020204" charset="0"/>
                <a:cs typeface="Arimo" panose="020B0604020202020204" charset="0"/>
              </a:rPr>
              <a:t>(див. статтю 6.2.A.3)</a:t>
            </a:r>
            <a:endParaRPr lang="uk-UA" sz="2600" dirty="0">
              <a:solidFill>
                <a:schemeClr val="tx1"/>
              </a:solidFill>
              <a:latin typeface="Arimo" panose="020B0604020202020204" charset="0"/>
              <a:ea typeface="Arimo" panose="020B0604020202020204" charset="0"/>
              <a:cs typeface="Arimo" panose="020B0604020202020204" charset="0"/>
            </a:endParaRPr>
          </a:p>
          <a:p>
            <a:pPr marL="457200" indent="-457200" algn="just">
              <a:buFont typeface="Arial" panose="020B0604020202020204" pitchFamily="34" charset="0"/>
              <a:buChar char="•"/>
            </a:pPr>
            <a:r>
              <a:rPr lang="uk-UA" sz="2600" dirty="0">
                <a:solidFill>
                  <a:schemeClr val="tx1"/>
                </a:solidFill>
                <a:latin typeface="Arimo" panose="020B0604020202020204" charset="0"/>
                <a:ea typeface="Arimo" panose="020B0604020202020204" charset="0"/>
                <a:cs typeface="Arimo" panose="020B0604020202020204" charset="0"/>
              </a:rPr>
              <a:t>витрати на оренду обладнання </a:t>
            </a:r>
            <a:r>
              <a:rPr lang="uk-UA" sz="2600" i="1" dirty="0">
                <a:solidFill>
                  <a:schemeClr val="tx1"/>
                </a:solidFill>
                <a:latin typeface="Arimo" panose="020B0604020202020204" charset="0"/>
                <a:ea typeface="Arimo" panose="020B0604020202020204" charset="0"/>
                <a:cs typeface="Arimo" panose="020B0604020202020204" charset="0"/>
              </a:rPr>
              <a:t>(див. статтю 6.2.C.2) або</a:t>
            </a:r>
            <a:endParaRPr lang="uk-UA" sz="2600" dirty="0">
              <a:solidFill>
                <a:schemeClr val="tx1"/>
              </a:solidFill>
              <a:latin typeface="Arimo" panose="020B0604020202020204" charset="0"/>
              <a:ea typeface="Arimo" panose="020B0604020202020204" charset="0"/>
              <a:cs typeface="Arimo" panose="020B0604020202020204" charset="0"/>
            </a:endParaRPr>
          </a:p>
          <a:p>
            <a:pPr marL="457200" indent="-457200" algn="just">
              <a:buFont typeface="Arial" panose="020B0604020202020204" pitchFamily="34" charset="0"/>
              <a:buChar char="•"/>
            </a:pPr>
            <a:r>
              <a:rPr lang="uk-UA" sz="2600" dirty="0">
                <a:solidFill>
                  <a:schemeClr val="tx1"/>
                </a:solidFill>
                <a:latin typeface="Arimo" panose="020B0604020202020204" charset="0"/>
                <a:ea typeface="Arimo" panose="020B0604020202020204" charset="0"/>
                <a:cs typeface="Arimo" panose="020B0604020202020204" charset="0"/>
              </a:rPr>
              <a:t>витрати на придбання інших товарів, робіт та послуг </a:t>
            </a:r>
            <a:r>
              <a:rPr lang="uk-UA" sz="2600" i="1" dirty="0">
                <a:solidFill>
                  <a:schemeClr val="tx1"/>
                </a:solidFill>
                <a:latin typeface="Arimo" panose="020B0604020202020204" charset="0"/>
                <a:ea typeface="Arimo" panose="020B0604020202020204" charset="0"/>
                <a:cs typeface="Arimo" panose="020B0604020202020204" charset="0"/>
              </a:rPr>
              <a:t>(див. статтю 6.2.C.3).</a:t>
            </a:r>
            <a:endParaRPr lang="uk-UA" sz="2600" dirty="0">
              <a:solidFill>
                <a:schemeClr val="tx1"/>
              </a:solidFill>
              <a:latin typeface="Arimo" panose="020B0604020202020204" charset="0"/>
              <a:ea typeface="Arimo" panose="020B0604020202020204" charset="0"/>
              <a:cs typeface="Arimo" panose="020B0604020202020204" charset="0"/>
            </a:endParaRPr>
          </a:p>
          <a:p>
            <a:pPr algn="just"/>
            <a:endParaRPr lang="uk-UA" sz="2600" dirty="0">
              <a:solidFill>
                <a:schemeClr val="tx1"/>
              </a:solidFill>
              <a:latin typeface="Arimo" panose="020B0604020202020204" charset="0"/>
              <a:ea typeface="Arimo" panose="020B0604020202020204" charset="0"/>
              <a:cs typeface="Arimo" panose="020B0604020202020204" charset="0"/>
            </a:endParaRPr>
          </a:p>
          <a:p>
            <a:pPr algn="just"/>
            <a:r>
              <a:rPr lang="uk-UA" sz="2600" dirty="0">
                <a:solidFill>
                  <a:schemeClr val="tx1"/>
                </a:solidFill>
                <a:latin typeface="Arimo" panose="020B0604020202020204" charset="0"/>
                <a:ea typeface="Arimo" panose="020B0604020202020204" charset="0"/>
                <a:cs typeface="Arimo" panose="020B0604020202020204" charset="0"/>
              </a:rPr>
              <a:t>Для деяких програм ЄС Регламент програми дозволяє відносити витрати на внески в натуральній формі на рахунок заходу.</a:t>
            </a:r>
          </a:p>
          <a:p>
            <a:pPr algn="just"/>
            <a:r>
              <a:rPr lang="uk-UA" sz="2600" b="1" i="1" dirty="0">
                <a:solidFill>
                  <a:schemeClr val="tx1"/>
                </a:solidFill>
                <a:latin typeface="Arimo" panose="020B0604020202020204" charset="0"/>
                <a:ea typeface="Arimo" panose="020B0604020202020204" charset="0"/>
                <a:cs typeface="Arimo" panose="020B0604020202020204" charset="0"/>
              </a:rPr>
              <a:t>Приклади </a:t>
            </a:r>
            <a:r>
              <a:rPr lang="uk-UA" sz="2600" i="1" dirty="0">
                <a:solidFill>
                  <a:schemeClr val="tx1"/>
                </a:solidFill>
                <a:latin typeface="Arimo" panose="020B0604020202020204" charset="0"/>
                <a:ea typeface="Arimo" panose="020B0604020202020204" charset="0"/>
                <a:cs typeface="Arimo" panose="020B0604020202020204" charset="0"/>
              </a:rPr>
              <a:t>(внески в натуральній формі, що підлягають відшкодуванню): Державний службовець, який працює професором у державному університеті, також бере участь у заході. Його зарплату виплачує не </a:t>
            </a:r>
            <a:r>
              <a:rPr lang="uk-UA" sz="2600" i="1" dirty="0" err="1">
                <a:solidFill>
                  <a:schemeClr val="tx1"/>
                </a:solidFill>
                <a:latin typeface="Arimo" panose="020B0604020202020204" charset="0"/>
                <a:ea typeface="Arimo" panose="020B0604020202020204" charset="0"/>
                <a:cs typeface="Arimo" panose="020B0604020202020204" charset="0"/>
              </a:rPr>
              <a:t>бенефіціар</a:t>
            </a:r>
            <a:r>
              <a:rPr lang="uk-UA" sz="2600" i="1" dirty="0">
                <a:solidFill>
                  <a:schemeClr val="tx1"/>
                </a:solidFill>
                <a:latin typeface="Arimo" panose="020B0604020202020204" charset="0"/>
                <a:ea typeface="Arimo" panose="020B0604020202020204" charset="0"/>
                <a:cs typeface="Arimo" panose="020B0604020202020204" charset="0"/>
              </a:rPr>
              <a:t> (університет), а уряд (міністерство). У програмі «Горизонт Європа» </a:t>
            </a:r>
            <a:r>
              <a:rPr lang="uk-UA" sz="2600" i="1" dirty="0" err="1">
                <a:solidFill>
                  <a:schemeClr val="tx1"/>
                </a:solidFill>
                <a:latin typeface="Arimo" panose="020B0604020202020204" charset="0"/>
                <a:ea typeface="Arimo" panose="020B0604020202020204" charset="0"/>
                <a:cs typeface="Arimo" panose="020B0604020202020204" charset="0"/>
              </a:rPr>
              <a:t>бенефіціар</a:t>
            </a:r>
            <a:r>
              <a:rPr lang="uk-UA" sz="2600" i="1" dirty="0">
                <a:solidFill>
                  <a:schemeClr val="tx1"/>
                </a:solidFill>
                <a:latin typeface="Arimo" panose="020B0604020202020204" charset="0"/>
                <a:ea typeface="Arimo" panose="020B0604020202020204" charset="0"/>
                <a:cs typeface="Arimo" panose="020B0604020202020204" charset="0"/>
              </a:rPr>
              <a:t> може віднести ці витрати до гранту, навіть якщо вони понесені третьою стороною (міністерством/урядом).</a:t>
            </a:r>
            <a:endParaRPr lang="uk-UA" sz="2600" dirty="0">
              <a:solidFill>
                <a:schemeClr val="tx1"/>
              </a:solidFill>
              <a:latin typeface="Arimo" panose="020B0604020202020204" charset="0"/>
              <a:ea typeface="Arimo" panose="020B0604020202020204" charset="0"/>
              <a:cs typeface="Arimo" panose="020B0604020202020204" charset="0"/>
            </a:endParaRPr>
          </a:p>
          <a:p>
            <a:pPr algn="just"/>
            <a:r>
              <a:rPr lang="uk-UA" sz="2600" i="1" dirty="0">
                <a:solidFill>
                  <a:schemeClr val="tx1"/>
                </a:solidFill>
                <a:latin typeface="Arimo" panose="020B0604020202020204" charset="0"/>
                <a:ea typeface="Arimo" panose="020B0604020202020204" charset="0"/>
                <a:cs typeface="Arimo" panose="020B0604020202020204" charset="0"/>
              </a:rPr>
              <a:t> </a:t>
            </a:r>
            <a:endParaRPr lang="uk-UA" sz="2600" dirty="0">
              <a:solidFill>
                <a:schemeClr val="tx1"/>
              </a:solidFill>
              <a:latin typeface="Arimo" panose="020B0604020202020204" charset="0"/>
              <a:ea typeface="Arimo" panose="020B0604020202020204" charset="0"/>
              <a:cs typeface="Arimo" panose="020B0604020202020204" charset="0"/>
            </a:endParaRPr>
          </a:p>
          <a:p>
            <a:pPr algn="just"/>
            <a:r>
              <a:rPr lang="uk-UA" sz="2600" dirty="0">
                <a:solidFill>
                  <a:schemeClr val="tx1"/>
                </a:solidFill>
                <a:latin typeface="Arimo" panose="020B0604020202020204" charset="0"/>
                <a:ea typeface="Arimo" panose="020B0604020202020204" charset="0"/>
                <a:cs typeface="Arimo" panose="020B0604020202020204" charset="0"/>
              </a:rPr>
              <a:t>Умови прийнятності таких витрат викладені в статті 6.1. </a:t>
            </a:r>
            <a:r>
              <a:rPr lang="uk-UA" sz="2600" dirty="0" err="1">
                <a:solidFill>
                  <a:schemeClr val="tx1"/>
                </a:solidFill>
                <a:latin typeface="Arimo" panose="020B0604020202020204" charset="0"/>
                <a:ea typeface="Arimo" panose="020B0604020202020204" charset="0"/>
                <a:cs typeface="Arimo" panose="020B0604020202020204" charset="0"/>
              </a:rPr>
              <a:t>ано</a:t>
            </a:r>
            <a:r>
              <a:rPr lang="uk-UA" sz="2600" dirty="0">
                <a:solidFill>
                  <a:schemeClr val="tx1"/>
                </a:solidFill>
                <a:latin typeface="Arimo" panose="020B0604020202020204" charset="0"/>
                <a:ea typeface="Arimo" panose="020B0604020202020204" charset="0"/>
                <a:cs typeface="Arimo" panose="020B0604020202020204" charset="0"/>
              </a:rPr>
              <a:t> </a:t>
            </a:r>
            <a:r>
              <a:rPr lang="uk-UA" sz="2600" dirty="0" err="1">
                <a:solidFill>
                  <a:schemeClr val="tx1"/>
                </a:solidFill>
                <a:latin typeface="Arimo" panose="020B0604020202020204" charset="0"/>
                <a:ea typeface="Arimo" panose="020B0604020202020204" charset="0"/>
                <a:cs typeface="Arimo" panose="020B0604020202020204" charset="0"/>
              </a:rPr>
              <a:t>ованої</a:t>
            </a:r>
            <a:r>
              <a:rPr lang="uk-UA" sz="2600" dirty="0">
                <a:solidFill>
                  <a:schemeClr val="tx1"/>
                </a:solidFill>
                <a:latin typeface="Arimo" panose="020B0604020202020204" charset="0"/>
                <a:ea typeface="Arimo" panose="020B0604020202020204" charset="0"/>
                <a:cs typeface="Arimo" panose="020B0604020202020204" charset="0"/>
              </a:rPr>
              <a:t> грантової угоди. Однак внески в натуральній формі проти оплати НЕ Є бюджетною категорією: залежно від типу витрат, вони повинні бути задекларовані та відповідати відповідній бюджетній категорії (наприклад, витрати на персонал, обладнання).</a:t>
            </a:r>
          </a:p>
          <a:p>
            <a:pPr algn="just"/>
            <a:r>
              <a:rPr lang="uk-UA" sz="2600" dirty="0">
                <a:solidFill>
                  <a:schemeClr val="tx1"/>
                </a:solidFill>
                <a:latin typeface="Arimo" panose="020B0604020202020204" charset="0"/>
                <a:ea typeface="Arimo" panose="020B0604020202020204" charset="0"/>
                <a:cs typeface="Arimo" panose="020B0604020202020204" charset="0"/>
              </a:rPr>
              <a:t>Внески в натуральній формі та треті сторони, які їх надають, повинні бути зазначені в додатку 1.</a:t>
            </a:r>
          </a:p>
          <a:p>
            <a:pPr algn="just"/>
            <a:r>
              <a:rPr lang="uk-UA" sz="2600" dirty="0">
                <a:solidFill>
                  <a:schemeClr val="tx1"/>
                </a:solidFill>
                <a:latin typeface="Arimo" panose="020B0604020202020204" charset="0"/>
                <a:ea typeface="Arimo" panose="020B0604020202020204" charset="0"/>
                <a:cs typeface="Arimo" panose="020B0604020202020204" charset="0"/>
              </a:rPr>
              <a:t> </a:t>
            </a:r>
          </a:p>
          <a:p>
            <a:pPr algn="just"/>
            <a:r>
              <a:rPr lang="uk-UA" sz="2600" dirty="0">
                <a:solidFill>
                  <a:schemeClr val="tx1"/>
                </a:solidFill>
                <a:latin typeface="Arimo" panose="020B0604020202020204" charset="0"/>
                <a:ea typeface="Arimo" panose="020B0604020202020204" charset="0"/>
                <a:cs typeface="Arimo" panose="020B0604020202020204" charset="0"/>
              </a:rPr>
              <a:t>Крім того, якщо внески в натуральній формі зараховуються до заходів, </a:t>
            </a:r>
            <a:r>
              <a:rPr lang="uk-UA" sz="2600" dirty="0" err="1">
                <a:solidFill>
                  <a:schemeClr val="tx1"/>
                </a:solidFill>
                <a:latin typeface="Arimo" panose="020B0604020202020204" charset="0"/>
                <a:ea typeface="Arimo" panose="020B0604020202020204" charset="0"/>
                <a:cs typeface="Arimo" panose="020B0604020202020204" charset="0"/>
              </a:rPr>
              <a:t>бенефіціари</a:t>
            </a:r>
            <a:r>
              <a:rPr lang="uk-UA" sz="2600" dirty="0">
                <a:solidFill>
                  <a:schemeClr val="tx1"/>
                </a:solidFill>
                <a:latin typeface="Arimo" panose="020B0604020202020204" charset="0"/>
                <a:ea typeface="Arimo" panose="020B0604020202020204" charset="0"/>
                <a:cs typeface="Arimo" panose="020B0604020202020204" charset="0"/>
              </a:rPr>
              <a:t> також повинні забезпечити, щоб органи, зазначені у статті 25 </a:t>
            </a:r>
            <a:r>
              <a:rPr lang="uk-UA" sz="2600" i="1" dirty="0">
                <a:solidFill>
                  <a:schemeClr val="tx1"/>
                </a:solidFill>
                <a:latin typeface="Arimo" panose="020B0604020202020204" charset="0"/>
                <a:ea typeface="Arimo" panose="020B0604020202020204" charset="0"/>
                <a:cs typeface="Arimo" panose="020B0604020202020204" charset="0"/>
              </a:rPr>
              <a:t>(наприклад, орган, що надає грант, Європейський суд аудиторів (ЄСА), Європейське бюро з боротьби з шахрайством (OLAF)), </a:t>
            </a:r>
            <a:r>
              <a:rPr lang="uk-UA" sz="2600" dirty="0">
                <a:solidFill>
                  <a:schemeClr val="tx1"/>
                </a:solidFill>
                <a:latin typeface="Arimo" panose="020B0604020202020204" charset="0"/>
                <a:ea typeface="Arimo" panose="020B0604020202020204" charset="0"/>
                <a:cs typeface="Arimo" panose="020B0604020202020204" charset="0"/>
              </a:rPr>
              <a:t>мали право проводити перевірки, огляди, аудити та розслідування щодо третіх сторін, і, зокрема, перевіряти їхні витрати. Якщо третя сторона відмовляє у доступі, витрати будуть відхилені.</a:t>
            </a:r>
          </a:p>
          <a:p>
            <a:endParaRPr lang="uk-UA" sz="2000" dirty="0">
              <a:solidFill>
                <a:schemeClr val="tx1"/>
              </a:solidFill>
              <a:latin typeface="Arimo" panose="020B0604020202020204" charset="0"/>
              <a:ea typeface="Arimo" panose="020B0604020202020204" charset="0"/>
              <a:cs typeface="Arimo" panose="020B0604020202020204" charset="0"/>
            </a:endParaRPr>
          </a:p>
          <a:p>
            <a:pPr algn="just"/>
            <a:endParaRPr lang="uk-UA" sz="2000" dirty="0">
              <a:solidFill>
                <a:schemeClr val="tx1"/>
              </a:solidFill>
              <a:latin typeface="Arimo" panose="020B0604020202020204" charset="0"/>
              <a:ea typeface="Arimo" panose="020B0604020202020204" charset="0"/>
              <a:cs typeface="Arimo" panose="020B0604020202020204" charset="0"/>
            </a:endParaRPr>
          </a:p>
          <a:p>
            <a:pPr algn="just"/>
            <a:endParaRPr lang="uk-UA" sz="2000" dirty="0">
              <a:solidFill>
                <a:schemeClr val="tx1"/>
              </a:solidFill>
              <a:latin typeface="Arimo" panose="020B0604020202020204" charset="0"/>
              <a:ea typeface="Arimo" panose="020B0604020202020204" charset="0"/>
              <a:cs typeface="Arimo" panose="020B0604020202020204" charset="0"/>
            </a:endParaRPr>
          </a:p>
          <a:p>
            <a:pPr algn="just"/>
            <a:endParaRPr lang="uk-UA" sz="2000" dirty="0">
              <a:solidFill>
                <a:schemeClr val="tx1"/>
              </a:solidFill>
              <a:latin typeface="Arimo" panose="020B0604020202020204" charset="0"/>
              <a:ea typeface="Arimo" panose="020B0604020202020204" charset="0"/>
              <a:cs typeface="Arimo" panose="020B0604020202020204" charset="0"/>
            </a:endParaRPr>
          </a:p>
          <a:p>
            <a:pPr algn="just"/>
            <a:endParaRPr lang="uk-UA" sz="2000" dirty="0">
              <a:solidFill>
                <a:schemeClr val="tx1"/>
              </a:solidFill>
              <a:latin typeface="Arimo" panose="020B0604020202020204" charset="0"/>
              <a:ea typeface="Arimo" panose="020B0604020202020204" charset="0"/>
              <a:cs typeface="Arimo" panose="020B0604020202020204" charset="0"/>
            </a:endParaRPr>
          </a:p>
        </p:txBody>
      </p:sp>
      <p:sp>
        <p:nvSpPr>
          <p:cNvPr id="4" name="Rectangle 5">
            <a:extLst>
              <a:ext uri="{FF2B5EF4-FFF2-40B4-BE49-F238E27FC236}">
                <a16:creationId xmlns:a16="http://schemas.microsoft.com/office/drawing/2014/main" id="{745DBA30-8477-79D2-3650-0D801274A3DE}"/>
              </a:ext>
            </a:extLst>
          </p:cNvPr>
          <p:cNvSpPr>
            <a:spLocks noChangeArrowheads="1"/>
          </p:cNvSpPr>
          <p:nvPr/>
        </p:nvSpPr>
        <p:spPr bwMode="auto">
          <a:xfrm>
            <a:off x="-45720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935" tIns="45720" rIns="77763" bIns="45720" numCol="1" anchor="ctr" anchorCtr="0" compatLnSpc="1">
            <a:prstTxWarp prst="textNoShape">
              <a:avLst/>
            </a:prstTxWarp>
            <a:spAutoFit/>
          </a:bodyPr>
          <a:lstStyle/>
          <a:p>
            <a:endParaRPr lang="uk-UA"/>
          </a:p>
        </p:txBody>
      </p:sp>
      <p:sp>
        <p:nvSpPr>
          <p:cNvPr id="9" name="Подзаголовок 7">
            <a:extLst>
              <a:ext uri="{FF2B5EF4-FFF2-40B4-BE49-F238E27FC236}">
                <a16:creationId xmlns:a16="http://schemas.microsoft.com/office/drawing/2014/main" id="{5151E218-4362-7EF1-CA1E-03B3BAE70A66}"/>
              </a:ext>
            </a:extLst>
          </p:cNvPr>
          <p:cNvSpPr txBox="1">
            <a:spLocks/>
          </p:cNvSpPr>
          <p:nvPr/>
        </p:nvSpPr>
        <p:spPr>
          <a:xfrm>
            <a:off x="2286000" y="1480068"/>
            <a:ext cx="15773400" cy="66293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ru-RU" altLang="uk-UA" sz="2900" dirty="0">
              <a:solidFill>
                <a:schemeClr val="tx1"/>
              </a:solidFill>
              <a:latin typeface="Arimo" panose="020B0604020202020204" charset="0"/>
              <a:ea typeface="Arimo" panose="020B0604020202020204" charset="0"/>
              <a:cs typeface="Arimo" panose="020B0604020202020204" charset="0"/>
            </a:endParaRPr>
          </a:p>
          <a:p>
            <a:pPr algn="just"/>
            <a:endParaRPr lang="uk-UA" altLang="uk-UA" sz="2900" dirty="0">
              <a:solidFill>
                <a:schemeClr val="tx1"/>
              </a:solidFill>
              <a:latin typeface="Arimo" panose="020B0604020202020204" charset="0"/>
              <a:ea typeface="Arimo" panose="020B0604020202020204" charset="0"/>
              <a:cs typeface="Arimo" panose="020B0604020202020204" charset="0"/>
            </a:endParaRPr>
          </a:p>
          <a:p>
            <a:pPr algn="just"/>
            <a:endParaRPr lang="en-US" sz="2000" dirty="0">
              <a:solidFill>
                <a:schemeClr val="tx1"/>
              </a:solidFill>
              <a:latin typeface="Arimo" panose="020B0604020202020204" charset="0"/>
              <a:ea typeface="Arimo" panose="020B0604020202020204" charset="0"/>
              <a:cs typeface="Arimo" panose="020B0604020202020204" charset="0"/>
            </a:endParaRPr>
          </a:p>
          <a:p>
            <a:pPr algn="just"/>
            <a:endParaRPr lang="uk-UA" sz="2000" dirty="0">
              <a:solidFill>
                <a:schemeClr val="tx1"/>
              </a:solidFill>
              <a:latin typeface="Arimo" panose="020B0604020202020204" charset="0"/>
              <a:ea typeface="Arimo" panose="020B0604020202020204" charset="0"/>
              <a:cs typeface="Arimo" panose="020B0604020202020204" charset="0"/>
            </a:endParaRPr>
          </a:p>
        </p:txBody>
      </p:sp>
    </p:spTree>
    <p:extLst>
      <p:ext uri="{BB962C8B-B14F-4D97-AF65-F5344CB8AC3E}">
        <p14:creationId xmlns:p14="http://schemas.microsoft.com/office/powerpoint/2010/main" val="2856183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D0445-D2CB-0158-D0B3-B5A62914D860}"/>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D3FBD4C8-2749-97D1-D657-0EEB5DC1EE38}"/>
              </a:ext>
            </a:extLst>
          </p:cNvPr>
          <p:cNvSpPr txBox="1"/>
          <p:nvPr/>
        </p:nvSpPr>
        <p:spPr>
          <a:xfrm>
            <a:off x="5638800" y="495300"/>
            <a:ext cx="6705600" cy="369332"/>
          </a:xfrm>
          <a:prstGeom prst="rect">
            <a:avLst/>
          </a:prstGeom>
          <a:noFill/>
        </p:spPr>
        <p:txBody>
          <a:bodyPr wrap="square" rtlCol="0">
            <a:spAutoFit/>
          </a:bodyPr>
          <a:lstStyle/>
          <a:p>
            <a:endParaRPr lang="uk-UA" b="1" dirty="0">
              <a:latin typeface="Arimo" panose="020B0604020202020204" charset="0"/>
              <a:ea typeface="Arimo" panose="020B0604020202020204" charset="0"/>
              <a:cs typeface="Arimo" panose="020B0604020202020204" charset="0"/>
            </a:endParaRPr>
          </a:p>
        </p:txBody>
      </p:sp>
      <p:sp>
        <p:nvSpPr>
          <p:cNvPr id="7" name="Заголовок 6">
            <a:extLst>
              <a:ext uri="{FF2B5EF4-FFF2-40B4-BE49-F238E27FC236}">
                <a16:creationId xmlns:a16="http://schemas.microsoft.com/office/drawing/2014/main" id="{2F412104-EEF7-96E7-A2C8-90E559D3BA3E}"/>
              </a:ext>
            </a:extLst>
          </p:cNvPr>
          <p:cNvSpPr>
            <a:spLocks noGrp="1"/>
          </p:cNvSpPr>
          <p:nvPr>
            <p:ph type="ctrTitle"/>
          </p:nvPr>
        </p:nvSpPr>
        <p:spPr>
          <a:xfrm>
            <a:off x="1875612" y="391299"/>
            <a:ext cx="15087600" cy="577334"/>
          </a:xfrm>
        </p:spPr>
        <p:txBody>
          <a:bodyPr>
            <a:normAutofit fontScale="90000"/>
          </a:bodyPr>
          <a:lstStyle/>
          <a:p>
            <a:r>
              <a:rPr lang="uk-UA" sz="4400" b="1" dirty="0">
                <a:latin typeface="Arimo" panose="020B0604020202020204" charset="0"/>
                <a:ea typeface="Arimo" panose="020B0604020202020204" charset="0"/>
                <a:cs typeface="Arimo" panose="020B0604020202020204" charset="0"/>
              </a:rPr>
              <a:t>Компоненти бюджету в</a:t>
            </a:r>
            <a:r>
              <a:rPr lang="ru-UA" sz="4400" b="1" dirty="0">
                <a:latin typeface="Arimo" panose="020B0604020202020204" charset="0"/>
                <a:ea typeface="Arimo" panose="020B0604020202020204" charset="0"/>
                <a:cs typeface="Arimo" panose="020B0604020202020204" charset="0"/>
              </a:rPr>
              <a:t> рамках</a:t>
            </a:r>
            <a:r>
              <a:rPr lang="uk-UA" sz="4400" b="1" dirty="0">
                <a:latin typeface="Arimo" panose="020B0604020202020204" charset="0"/>
                <a:ea typeface="Arimo" panose="020B0604020202020204" charset="0"/>
                <a:cs typeface="Arimo" panose="020B0604020202020204" charset="0"/>
              </a:rPr>
              <a:t> </a:t>
            </a:r>
            <a:r>
              <a:rPr lang="en-US" sz="4400" b="1" dirty="0">
                <a:latin typeface="Arimo" panose="020B0604020202020204" charset="0"/>
                <a:ea typeface="Arimo" panose="020B0604020202020204" charset="0"/>
                <a:cs typeface="Arimo" panose="020B0604020202020204" charset="0"/>
              </a:rPr>
              <a:t>Part</a:t>
            </a:r>
            <a:r>
              <a:rPr lang="ru-UA" sz="4400" b="1" dirty="0">
                <a:latin typeface="Arimo" panose="020B0604020202020204" charset="0"/>
                <a:ea typeface="Arimo" panose="020B0604020202020204" charset="0"/>
                <a:cs typeface="Arimo" panose="020B0604020202020204" charset="0"/>
              </a:rPr>
              <a:t> А</a:t>
            </a:r>
            <a:r>
              <a:rPr lang="en-US" sz="4400" b="1" dirty="0">
                <a:latin typeface="Arimo" panose="020B0604020202020204" charset="0"/>
                <a:ea typeface="Arimo" panose="020B0604020202020204" charset="0"/>
                <a:cs typeface="Arimo" panose="020B0604020202020204" charset="0"/>
              </a:rPr>
              <a:t> </a:t>
            </a:r>
            <a:endParaRPr lang="uk-UA" dirty="0"/>
          </a:p>
        </p:txBody>
      </p:sp>
      <p:sp>
        <p:nvSpPr>
          <p:cNvPr id="8" name="Подзаголовок 7">
            <a:extLst>
              <a:ext uri="{FF2B5EF4-FFF2-40B4-BE49-F238E27FC236}">
                <a16:creationId xmlns:a16="http://schemas.microsoft.com/office/drawing/2014/main" id="{7E629C01-A56F-DE12-6EA5-5FA6A01AF0E0}"/>
              </a:ext>
            </a:extLst>
          </p:cNvPr>
          <p:cNvSpPr>
            <a:spLocks noGrp="1"/>
          </p:cNvSpPr>
          <p:nvPr>
            <p:ph type="subTitle" idx="1"/>
          </p:nvPr>
        </p:nvSpPr>
        <p:spPr>
          <a:xfrm>
            <a:off x="12954000" y="1441968"/>
            <a:ext cx="3962400" cy="7054332"/>
          </a:xfrm>
        </p:spPr>
        <p:txBody>
          <a:bodyPr>
            <a:normAutofit/>
          </a:bodyPr>
          <a:lstStyle/>
          <a:p>
            <a:pPr algn="just"/>
            <a:r>
              <a:rPr lang="en-US" sz="2000" dirty="0">
                <a:solidFill>
                  <a:schemeClr val="tx1"/>
                </a:solidFill>
                <a:latin typeface="Arimo" panose="020B0604020202020204" charset="0"/>
                <a:ea typeface="Arimo" panose="020B0604020202020204" charset="0"/>
                <a:cs typeface="Arimo" panose="020B0604020202020204" charset="0"/>
              </a:rPr>
              <a:t>Ц</a:t>
            </a:r>
            <a:r>
              <a:rPr lang="uk-UA" sz="2000" dirty="0">
                <a:solidFill>
                  <a:schemeClr val="tx1"/>
                </a:solidFill>
                <a:latin typeface="Arimo" panose="020B0604020202020204" charset="0"/>
                <a:ea typeface="Arimo" panose="020B0604020202020204" charset="0"/>
                <a:cs typeface="Arimo" panose="020B0604020202020204" charset="0"/>
              </a:rPr>
              <a:t>ей шаблон бюджету д</a:t>
            </a:r>
            <a:r>
              <a:rPr lang="en-US" sz="2000" dirty="0" err="1">
                <a:solidFill>
                  <a:schemeClr val="tx1"/>
                </a:solidFill>
                <a:latin typeface="Arimo" panose="020B0604020202020204" charset="0"/>
                <a:ea typeface="Arimo" panose="020B0604020202020204" charset="0"/>
                <a:cs typeface="Arimo" panose="020B0604020202020204" charset="0"/>
              </a:rPr>
              <a:t>озволяє</a:t>
            </a:r>
            <a:r>
              <a:rPr lang="en-US" sz="2000" dirty="0">
                <a:solidFill>
                  <a:schemeClr val="tx1"/>
                </a:solidFill>
                <a:latin typeface="Arimo" panose="020B0604020202020204" charset="0"/>
                <a:ea typeface="Arimo" panose="020B0604020202020204" charset="0"/>
                <a:cs typeface="Arimo" panose="020B0604020202020204" charset="0"/>
              </a:rPr>
              <a:t> </a:t>
            </a:r>
            <a:r>
              <a:rPr lang="en-US" sz="2000" dirty="0" err="1">
                <a:solidFill>
                  <a:schemeClr val="tx1"/>
                </a:solidFill>
                <a:latin typeface="Arimo" panose="020B0604020202020204" charset="0"/>
                <a:ea typeface="Arimo" panose="020B0604020202020204" charset="0"/>
                <a:cs typeface="Arimo" panose="020B0604020202020204" charset="0"/>
              </a:rPr>
              <a:t>представити</a:t>
            </a:r>
            <a:r>
              <a:rPr lang="en-US" sz="2000" dirty="0">
                <a:solidFill>
                  <a:schemeClr val="tx1"/>
                </a:solidFill>
                <a:latin typeface="Arimo" panose="020B0604020202020204" charset="0"/>
                <a:ea typeface="Arimo" panose="020B0604020202020204" charset="0"/>
                <a:cs typeface="Arimo" panose="020B0604020202020204" charset="0"/>
              </a:rPr>
              <a:t> </a:t>
            </a:r>
            <a:r>
              <a:rPr lang="en-US" sz="2000" dirty="0" err="1">
                <a:solidFill>
                  <a:schemeClr val="tx1"/>
                </a:solidFill>
                <a:latin typeface="Arimo" panose="020B0604020202020204" charset="0"/>
                <a:ea typeface="Arimo" panose="020B0604020202020204" charset="0"/>
                <a:cs typeface="Arimo" panose="020B0604020202020204" charset="0"/>
              </a:rPr>
              <a:t>детальну</a:t>
            </a:r>
            <a:r>
              <a:rPr lang="en-US" sz="2000" dirty="0">
                <a:solidFill>
                  <a:schemeClr val="tx1"/>
                </a:solidFill>
                <a:latin typeface="Arimo" panose="020B0604020202020204" charset="0"/>
                <a:ea typeface="Arimo" panose="020B0604020202020204" charset="0"/>
                <a:cs typeface="Arimo" panose="020B0604020202020204" charset="0"/>
              </a:rPr>
              <a:t> </a:t>
            </a:r>
            <a:r>
              <a:rPr lang="en-US" sz="2000" dirty="0" err="1">
                <a:solidFill>
                  <a:schemeClr val="tx1"/>
                </a:solidFill>
                <a:latin typeface="Arimo" panose="020B0604020202020204" charset="0"/>
                <a:ea typeface="Arimo" panose="020B0604020202020204" charset="0"/>
                <a:cs typeface="Arimo" panose="020B0604020202020204" charset="0"/>
              </a:rPr>
              <a:t>оцінку</a:t>
            </a:r>
            <a:r>
              <a:rPr lang="en-US" sz="2000" dirty="0">
                <a:solidFill>
                  <a:schemeClr val="tx1"/>
                </a:solidFill>
                <a:latin typeface="Arimo" panose="020B0604020202020204" charset="0"/>
                <a:ea typeface="Arimo" panose="020B0604020202020204" charset="0"/>
                <a:cs typeface="Arimo" panose="020B0604020202020204" charset="0"/>
              </a:rPr>
              <a:t> </a:t>
            </a:r>
            <a:r>
              <a:rPr lang="en-US" sz="2000" dirty="0" err="1">
                <a:solidFill>
                  <a:schemeClr val="tx1"/>
                </a:solidFill>
                <a:latin typeface="Arimo" panose="020B0604020202020204" charset="0"/>
                <a:ea typeface="Arimo" panose="020B0604020202020204" charset="0"/>
                <a:cs typeface="Arimo" panose="020B0604020202020204" charset="0"/>
              </a:rPr>
              <a:t>витрат</a:t>
            </a:r>
            <a:r>
              <a:rPr lang="en-US" sz="2000" dirty="0">
                <a:solidFill>
                  <a:schemeClr val="tx1"/>
                </a:solidFill>
                <a:latin typeface="Arimo" panose="020B0604020202020204" charset="0"/>
                <a:ea typeface="Arimo" panose="020B0604020202020204" charset="0"/>
                <a:cs typeface="Arimo" panose="020B0604020202020204" charset="0"/>
              </a:rPr>
              <a:t> </a:t>
            </a:r>
            <a:r>
              <a:rPr lang="en-US" sz="2000" dirty="0" err="1">
                <a:solidFill>
                  <a:schemeClr val="tx1"/>
                </a:solidFill>
                <a:latin typeface="Arimo" panose="020B0604020202020204" charset="0"/>
                <a:ea typeface="Arimo" panose="020B0604020202020204" charset="0"/>
                <a:cs typeface="Arimo" panose="020B0604020202020204" charset="0"/>
              </a:rPr>
              <a:t>вашого</a:t>
            </a:r>
            <a:r>
              <a:rPr lang="en-US" sz="2000" dirty="0">
                <a:solidFill>
                  <a:schemeClr val="tx1"/>
                </a:solidFill>
                <a:latin typeface="Arimo" panose="020B0604020202020204" charset="0"/>
                <a:ea typeface="Arimo" panose="020B0604020202020204" charset="0"/>
                <a:cs typeface="Arimo" panose="020B0604020202020204" charset="0"/>
              </a:rPr>
              <a:t> </a:t>
            </a:r>
            <a:r>
              <a:rPr lang="en-US" sz="2000" dirty="0" err="1">
                <a:solidFill>
                  <a:schemeClr val="tx1"/>
                </a:solidFill>
                <a:latin typeface="Arimo" panose="020B0604020202020204" charset="0"/>
                <a:ea typeface="Arimo" panose="020B0604020202020204" charset="0"/>
                <a:cs typeface="Arimo" panose="020B0604020202020204" charset="0"/>
              </a:rPr>
              <a:t>проекту</a:t>
            </a:r>
            <a:r>
              <a:rPr lang="en-US" sz="2000" dirty="0">
                <a:solidFill>
                  <a:schemeClr val="tx1"/>
                </a:solidFill>
                <a:latin typeface="Arimo" panose="020B0604020202020204" charset="0"/>
                <a:ea typeface="Arimo" panose="020B0604020202020204" charset="0"/>
                <a:cs typeface="Arimo" panose="020B0604020202020204" charset="0"/>
              </a:rPr>
              <a:t> з </a:t>
            </a:r>
            <a:r>
              <a:rPr lang="en-US" sz="2000" dirty="0" err="1">
                <a:solidFill>
                  <a:schemeClr val="tx1"/>
                </a:solidFill>
                <a:latin typeface="Arimo" panose="020B0604020202020204" charset="0"/>
                <a:ea typeface="Arimo" panose="020B0604020202020204" charset="0"/>
                <a:cs typeface="Arimo" panose="020B0604020202020204" charset="0"/>
              </a:rPr>
              <a:t>фіксованою</a:t>
            </a:r>
            <a:r>
              <a:rPr lang="en-US" sz="2000" dirty="0">
                <a:solidFill>
                  <a:schemeClr val="tx1"/>
                </a:solidFill>
                <a:latin typeface="Arimo" panose="020B0604020202020204" charset="0"/>
                <a:ea typeface="Arimo" panose="020B0604020202020204" charset="0"/>
                <a:cs typeface="Arimo" panose="020B0604020202020204" charset="0"/>
              </a:rPr>
              <a:t> </a:t>
            </a:r>
            <a:r>
              <a:rPr lang="en-US" sz="2000" dirty="0" err="1">
                <a:solidFill>
                  <a:schemeClr val="tx1"/>
                </a:solidFill>
                <a:latin typeface="Arimo" panose="020B0604020202020204" charset="0"/>
                <a:ea typeface="Arimo" panose="020B0604020202020204" charset="0"/>
                <a:cs typeface="Arimo" panose="020B0604020202020204" charset="0"/>
              </a:rPr>
              <a:t>сумою</a:t>
            </a:r>
            <a:r>
              <a:rPr lang="en-US" sz="2000" dirty="0">
                <a:solidFill>
                  <a:schemeClr val="tx1"/>
                </a:solidFill>
                <a:latin typeface="Arimo" panose="020B0604020202020204" charset="0"/>
                <a:ea typeface="Arimo" panose="020B0604020202020204" charset="0"/>
                <a:cs typeface="Arimo" panose="020B0604020202020204" charset="0"/>
              </a:rPr>
              <a:t> </a:t>
            </a:r>
            <a:r>
              <a:rPr lang="en-US" sz="2000" dirty="0" err="1">
                <a:solidFill>
                  <a:schemeClr val="tx1"/>
                </a:solidFill>
                <a:latin typeface="Arimo" panose="020B0604020202020204" charset="0"/>
                <a:ea typeface="Arimo" panose="020B0604020202020204" charset="0"/>
                <a:cs typeface="Arimo" panose="020B0604020202020204" charset="0"/>
              </a:rPr>
              <a:t>та</a:t>
            </a:r>
            <a:r>
              <a:rPr lang="en-US" sz="2000" dirty="0">
                <a:solidFill>
                  <a:schemeClr val="tx1"/>
                </a:solidFill>
                <a:latin typeface="Arimo" panose="020B0604020202020204" charset="0"/>
                <a:ea typeface="Arimo" panose="020B0604020202020204" charset="0"/>
                <a:cs typeface="Arimo" panose="020B0604020202020204" charset="0"/>
              </a:rPr>
              <a:t> </a:t>
            </a:r>
            <a:r>
              <a:rPr lang="en-US" sz="2000" dirty="0" err="1">
                <a:solidFill>
                  <a:schemeClr val="tx1"/>
                </a:solidFill>
                <a:latin typeface="Arimo" panose="020B0604020202020204" charset="0"/>
                <a:ea typeface="Arimo" panose="020B0604020202020204" charset="0"/>
                <a:cs typeface="Arimo" panose="020B0604020202020204" charset="0"/>
              </a:rPr>
              <a:t>розрахувати</a:t>
            </a:r>
            <a:r>
              <a:rPr lang="en-US" sz="2000" dirty="0">
                <a:solidFill>
                  <a:schemeClr val="tx1"/>
                </a:solidFill>
                <a:latin typeface="Arimo" panose="020B0604020202020204" charset="0"/>
                <a:ea typeface="Arimo" panose="020B0604020202020204" charset="0"/>
                <a:cs typeface="Arimo" panose="020B0604020202020204" charset="0"/>
              </a:rPr>
              <a:t> </a:t>
            </a:r>
            <a:r>
              <a:rPr lang="en-US" sz="2000" dirty="0" err="1">
                <a:solidFill>
                  <a:schemeClr val="tx1"/>
                </a:solidFill>
                <a:latin typeface="Arimo" panose="020B0604020202020204" charset="0"/>
                <a:ea typeface="Arimo" panose="020B0604020202020204" charset="0"/>
                <a:cs typeface="Arimo" panose="020B0604020202020204" charset="0"/>
              </a:rPr>
              <a:t>розподіл</a:t>
            </a:r>
            <a:r>
              <a:rPr lang="en-US" sz="2000" dirty="0">
                <a:solidFill>
                  <a:schemeClr val="tx1"/>
                </a:solidFill>
                <a:latin typeface="Arimo" panose="020B0604020202020204" charset="0"/>
                <a:ea typeface="Arimo" panose="020B0604020202020204" charset="0"/>
                <a:cs typeface="Arimo" panose="020B0604020202020204" charset="0"/>
              </a:rPr>
              <a:t> </a:t>
            </a:r>
            <a:r>
              <a:rPr lang="en-US" sz="2000" dirty="0" err="1">
                <a:solidFill>
                  <a:schemeClr val="tx1"/>
                </a:solidFill>
                <a:latin typeface="Arimo" panose="020B0604020202020204" charset="0"/>
                <a:ea typeface="Arimo" panose="020B0604020202020204" charset="0"/>
                <a:cs typeface="Arimo" panose="020B0604020202020204" charset="0"/>
              </a:rPr>
              <a:t>фіксованої</a:t>
            </a:r>
            <a:r>
              <a:rPr lang="en-US" sz="2000" dirty="0">
                <a:solidFill>
                  <a:schemeClr val="tx1"/>
                </a:solidFill>
                <a:latin typeface="Arimo" panose="020B0604020202020204" charset="0"/>
                <a:ea typeface="Arimo" panose="020B0604020202020204" charset="0"/>
                <a:cs typeface="Arimo" panose="020B0604020202020204" charset="0"/>
              </a:rPr>
              <a:t> </a:t>
            </a:r>
            <a:r>
              <a:rPr lang="en-US" sz="2000" dirty="0" err="1">
                <a:solidFill>
                  <a:schemeClr val="tx1"/>
                </a:solidFill>
                <a:latin typeface="Arimo" panose="020B0604020202020204" charset="0"/>
                <a:ea typeface="Arimo" panose="020B0604020202020204" charset="0"/>
                <a:cs typeface="Arimo" panose="020B0604020202020204" charset="0"/>
              </a:rPr>
              <a:t>суми</a:t>
            </a:r>
            <a:r>
              <a:rPr lang="en-US" sz="2000" dirty="0">
                <a:solidFill>
                  <a:schemeClr val="tx1"/>
                </a:solidFill>
                <a:latin typeface="Arimo" panose="020B0604020202020204" charset="0"/>
                <a:ea typeface="Arimo" panose="020B0604020202020204" charset="0"/>
                <a:cs typeface="Arimo" panose="020B0604020202020204" charset="0"/>
              </a:rPr>
              <a:t> </a:t>
            </a:r>
            <a:r>
              <a:rPr lang="en-US" sz="2000" dirty="0" err="1">
                <a:solidFill>
                  <a:schemeClr val="tx1"/>
                </a:solidFill>
                <a:latin typeface="Arimo" panose="020B0604020202020204" charset="0"/>
                <a:ea typeface="Arimo" panose="020B0604020202020204" charset="0"/>
                <a:cs typeface="Arimo" panose="020B0604020202020204" charset="0"/>
              </a:rPr>
              <a:t>за</a:t>
            </a:r>
            <a:r>
              <a:rPr lang="en-US" sz="2000" dirty="0">
                <a:solidFill>
                  <a:schemeClr val="tx1"/>
                </a:solidFill>
                <a:latin typeface="Arimo" panose="020B0604020202020204" charset="0"/>
                <a:ea typeface="Arimo" panose="020B0604020202020204" charset="0"/>
                <a:cs typeface="Arimo" panose="020B0604020202020204" charset="0"/>
              </a:rPr>
              <a:t> </a:t>
            </a:r>
            <a:r>
              <a:rPr lang="en-US" sz="2000" dirty="0" err="1">
                <a:solidFill>
                  <a:schemeClr val="tx1"/>
                </a:solidFill>
                <a:latin typeface="Arimo" panose="020B0604020202020204" charset="0"/>
                <a:ea typeface="Arimo" panose="020B0604020202020204" charset="0"/>
                <a:cs typeface="Arimo" panose="020B0604020202020204" charset="0"/>
              </a:rPr>
              <a:t>кожним</a:t>
            </a:r>
            <a:r>
              <a:rPr lang="en-US" sz="2000" dirty="0">
                <a:solidFill>
                  <a:schemeClr val="tx1"/>
                </a:solidFill>
                <a:latin typeface="Arimo" panose="020B0604020202020204" charset="0"/>
                <a:ea typeface="Arimo" panose="020B0604020202020204" charset="0"/>
                <a:cs typeface="Arimo" panose="020B0604020202020204" charset="0"/>
              </a:rPr>
              <a:t> </a:t>
            </a:r>
            <a:r>
              <a:rPr lang="en-US" sz="2000" dirty="0" err="1">
                <a:solidFill>
                  <a:schemeClr val="tx1"/>
                </a:solidFill>
                <a:latin typeface="Arimo" panose="020B0604020202020204" charset="0"/>
                <a:ea typeface="Arimo" panose="020B0604020202020204" charset="0"/>
                <a:cs typeface="Arimo" panose="020B0604020202020204" charset="0"/>
              </a:rPr>
              <a:t>бенефіціаром</a:t>
            </a:r>
            <a:r>
              <a:rPr lang="en-US" sz="2000" dirty="0">
                <a:solidFill>
                  <a:schemeClr val="tx1"/>
                </a:solidFill>
                <a:latin typeface="Arimo" panose="020B0604020202020204" charset="0"/>
                <a:ea typeface="Arimo" panose="020B0604020202020204" charset="0"/>
                <a:cs typeface="Arimo" panose="020B0604020202020204" charset="0"/>
              </a:rPr>
              <a:t> </a:t>
            </a:r>
            <a:r>
              <a:rPr lang="en-US" sz="2000" dirty="0" err="1">
                <a:solidFill>
                  <a:schemeClr val="tx1"/>
                </a:solidFill>
                <a:latin typeface="Arimo" panose="020B0604020202020204" charset="0"/>
                <a:ea typeface="Arimo" panose="020B0604020202020204" charset="0"/>
                <a:cs typeface="Arimo" panose="020B0604020202020204" charset="0"/>
              </a:rPr>
              <a:t>та</a:t>
            </a:r>
            <a:r>
              <a:rPr lang="en-US" sz="2000" dirty="0">
                <a:solidFill>
                  <a:schemeClr val="tx1"/>
                </a:solidFill>
                <a:latin typeface="Arimo" panose="020B0604020202020204" charset="0"/>
                <a:ea typeface="Arimo" panose="020B0604020202020204" charset="0"/>
                <a:cs typeface="Arimo" panose="020B0604020202020204" charset="0"/>
              </a:rPr>
              <a:t> </a:t>
            </a:r>
            <a:r>
              <a:rPr lang="en-US" sz="2000" dirty="0" err="1">
                <a:solidFill>
                  <a:schemeClr val="tx1"/>
                </a:solidFill>
                <a:latin typeface="Arimo" panose="020B0604020202020204" charset="0"/>
                <a:ea typeface="Arimo" panose="020B0604020202020204" charset="0"/>
                <a:cs typeface="Arimo" panose="020B0604020202020204" charset="0"/>
              </a:rPr>
              <a:t>кожним</a:t>
            </a:r>
            <a:r>
              <a:rPr lang="en-US" sz="2000" dirty="0">
                <a:solidFill>
                  <a:schemeClr val="tx1"/>
                </a:solidFill>
                <a:latin typeface="Arimo" panose="020B0604020202020204" charset="0"/>
                <a:ea typeface="Arimo" panose="020B0604020202020204" charset="0"/>
                <a:cs typeface="Arimo" panose="020B0604020202020204" charset="0"/>
              </a:rPr>
              <a:t> </a:t>
            </a:r>
            <a:r>
              <a:rPr lang="en-US" sz="2000" dirty="0" err="1">
                <a:solidFill>
                  <a:schemeClr val="tx1"/>
                </a:solidFill>
                <a:latin typeface="Arimo" panose="020B0604020202020204" charset="0"/>
                <a:ea typeface="Arimo" panose="020B0604020202020204" charset="0"/>
                <a:cs typeface="Arimo" panose="020B0604020202020204" charset="0"/>
              </a:rPr>
              <a:t>робочим</a:t>
            </a:r>
            <a:r>
              <a:rPr lang="en-US" sz="2000" dirty="0">
                <a:solidFill>
                  <a:schemeClr val="tx1"/>
                </a:solidFill>
                <a:latin typeface="Arimo" panose="020B0604020202020204" charset="0"/>
                <a:ea typeface="Arimo" panose="020B0604020202020204" charset="0"/>
                <a:cs typeface="Arimo" panose="020B0604020202020204" charset="0"/>
              </a:rPr>
              <a:t> </a:t>
            </a:r>
            <a:r>
              <a:rPr lang="en-US" sz="2000" dirty="0" err="1">
                <a:solidFill>
                  <a:schemeClr val="tx1"/>
                </a:solidFill>
                <a:latin typeface="Arimo" panose="020B0604020202020204" charset="0"/>
                <a:ea typeface="Arimo" panose="020B0604020202020204" charset="0"/>
                <a:cs typeface="Arimo" panose="020B0604020202020204" charset="0"/>
              </a:rPr>
              <a:t>пакетом</a:t>
            </a:r>
            <a:r>
              <a:rPr lang="en-US" sz="2000" dirty="0">
                <a:solidFill>
                  <a:schemeClr val="tx1"/>
                </a:solidFill>
                <a:latin typeface="Arimo" panose="020B0604020202020204" charset="0"/>
                <a:ea typeface="Arimo" panose="020B0604020202020204" charset="0"/>
                <a:cs typeface="Arimo" panose="020B0604020202020204" charset="0"/>
              </a:rPr>
              <a:t>. </a:t>
            </a:r>
            <a:endParaRPr lang="uk-UA" sz="2000" dirty="0">
              <a:solidFill>
                <a:schemeClr val="tx1"/>
              </a:solidFill>
              <a:latin typeface="Arimo" panose="020B0604020202020204" charset="0"/>
              <a:ea typeface="Arimo" panose="020B0604020202020204" charset="0"/>
              <a:cs typeface="Arimo" panose="020B0604020202020204" charset="0"/>
            </a:endParaRPr>
          </a:p>
          <a:p>
            <a:pPr algn="just"/>
            <a:r>
              <a:rPr lang="en-US" sz="2000" dirty="0" err="1">
                <a:solidFill>
                  <a:schemeClr val="tx1"/>
                </a:solidFill>
                <a:latin typeface="Arimo" panose="020B0604020202020204" charset="0"/>
                <a:ea typeface="Arimo" panose="020B0604020202020204" charset="0"/>
                <a:cs typeface="Arimo" panose="020B0604020202020204" charset="0"/>
              </a:rPr>
              <a:t>Її</a:t>
            </a:r>
            <a:r>
              <a:rPr lang="en-US" sz="2000" dirty="0">
                <a:solidFill>
                  <a:schemeClr val="tx1"/>
                </a:solidFill>
                <a:latin typeface="Arimo" panose="020B0604020202020204" charset="0"/>
                <a:ea typeface="Arimo" panose="020B0604020202020204" charset="0"/>
                <a:cs typeface="Arimo" panose="020B0604020202020204" charset="0"/>
              </a:rPr>
              <a:t> </a:t>
            </a:r>
            <a:r>
              <a:rPr lang="en-US" sz="2000" dirty="0" err="1">
                <a:solidFill>
                  <a:schemeClr val="tx1"/>
                </a:solidFill>
                <a:latin typeface="Arimo" panose="020B0604020202020204" charset="0"/>
                <a:ea typeface="Arimo" panose="020B0604020202020204" charset="0"/>
                <a:cs typeface="Arimo" panose="020B0604020202020204" charset="0"/>
              </a:rPr>
              <a:t>необхідно</a:t>
            </a:r>
            <a:r>
              <a:rPr lang="en-US" sz="2000" dirty="0">
                <a:solidFill>
                  <a:schemeClr val="tx1"/>
                </a:solidFill>
                <a:latin typeface="Arimo" panose="020B0604020202020204" charset="0"/>
                <a:ea typeface="Arimo" panose="020B0604020202020204" charset="0"/>
                <a:cs typeface="Arimo" panose="020B0604020202020204" charset="0"/>
              </a:rPr>
              <a:t> </a:t>
            </a:r>
            <a:r>
              <a:rPr lang="en-US" sz="2000" dirty="0" err="1">
                <a:solidFill>
                  <a:schemeClr val="tx1"/>
                </a:solidFill>
                <a:latin typeface="Arimo" panose="020B0604020202020204" charset="0"/>
                <a:ea typeface="Arimo" panose="020B0604020202020204" charset="0"/>
                <a:cs typeface="Arimo" panose="020B0604020202020204" charset="0"/>
              </a:rPr>
              <a:t>завантажити</a:t>
            </a:r>
            <a:r>
              <a:rPr lang="en-US" sz="2000" dirty="0">
                <a:solidFill>
                  <a:schemeClr val="tx1"/>
                </a:solidFill>
                <a:latin typeface="Arimo" panose="020B0604020202020204" charset="0"/>
                <a:ea typeface="Arimo" panose="020B0604020202020204" charset="0"/>
                <a:cs typeface="Arimo" panose="020B0604020202020204" charset="0"/>
              </a:rPr>
              <a:t> </a:t>
            </a:r>
            <a:r>
              <a:rPr lang="en-US" sz="2000" dirty="0" err="1">
                <a:solidFill>
                  <a:schemeClr val="tx1"/>
                </a:solidFill>
                <a:latin typeface="Arimo" panose="020B0604020202020204" charset="0"/>
                <a:ea typeface="Arimo" panose="020B0604020202020204" charset="0"/>
                <a:cs typeface="Arimo" panose="020B0604020202020204" charset="0"/>
              </a:rPr>
              <a:t>як</a:t>
            </a:r>
            <a:r>
              <a:rPr lang="en-US" sz="2000" dirty="0">
                <a:solidFill>
                  <a:schemeClr val="tx1"/>
                </a:solidFill>
                <a:latin typeface="Arimo" panose="020B0604020202020204" charset="0"/>
                <a:ea typeface="Arimo" panose="020B0604020202020204" charset="0"/>
                <a:cs typeface="Arimo" panose="020B0604020202020204" charset="0"/>
              </a:rPr>
              <a:t> </a:t>
            </a:r>
            <a:r>
              <a:rPr lang="en-US" sz="2000" dirty="0" err="1">
                <a:solidFill>
                  <a:schemeClr val="tx1"/>
                </a:solidFill>
                <a:latin typeface="Arimo" panose="020B0604020202020204" charset="0"/>
                <a:ea typeface="Arimo" panose="020B0604020202020204" charset="0"/>
                <a:cs typeface="Arimo" panose="020B0604020202020204" charset="0"/>
              </a:rPr>
              <a:t>додатковий</a:t>
            </a:r>
            <a:r>
              <a:rPr lang="en-US" sz="2000" dirty="0">
                <a:solidFill>
                  <a:schemeClr val="tx1"/>
                </a:solidFill>
                <a:latin typeface="Arimo" panose="020B0604020202020204" charset="0"/>
                <a:ea typeface="Arimo" panose="020B0604020202020204" charset="0"/>
                <a:cs typeface="Arimo" panose="020B0604020202020204" charset="0"/>
              </a:rPr>
              <a:t> </a:t>
            </a:r>
            <a:r>
              <a:rPr lang="en-US" sz="2000" dirty="0" err="1">
                <a:solidFill>
                  <a:schemeClr val="tx1"/>
                </a:solidFill>
                <a:latin typeface="Arimo" panose="020B0604020202020204" charset="0"/>
                <a:ea typeface="Arimo" panose="020B0604020202020204" charset="0"/>
                <a:cs typeface="Arimo" panose="020B0604020202020204" charset="0"/>
              </a:rPr>
              <a:t>документ</a:t>
            </a:r>
            <a:r>
              <a:rPr lang="en-US" sz="2000" dirty="0">
                <a:solidFill>
                  <a:schemeClr val="tx1"/>
                </a:solidFill>
                <a:latin typeface="Arimo" panose="020B0604020202020204" charset="0"/>
                <a:ea typeface="Arimo" panose="020B0604020202020204" charset="0"/>
                <a:cs typeface="Arimo" panose="020B0604020202020204" charset="0"/>
              </a:rPr>
              <a:t> </a:t>
            </a:r>
            <a:r>
              <a:rPr lang="en-US" sz="2000" dirty="0" err="1">
                <a:solidFill>
                  <a:schemeClr val="tx1"/>
                </a:solidFill>
                <a:latin typeface="Arimo" panose="020B0604020202020204" charset="0"/>
                <a:ea typeface="Arimo" panose="020B0604020202020204" charset="0"/>
                <a:cs typeface="Arimo" panose="020B0604020202020204" charset="0"/>
              </a:rPr>
              <a:t>на</a:t>
            </a:r>
            <a:r>
              <a:rPr lang="en-US" sz="2000" dirty="0">
                <a:solidFill>
                  <a:schemeClr val="tx1"/>
                </a:solidFill>
                <a:latin typeface="Arimo" panose="020B0604020202020204" charset="0"/>
                <a:ea typeface="Arimo" panose="020B0604020202020204" charset="0"/>
                <a:cs typeface="Arimo" panose="020B0604020202020204" charset="0"/>
              </a:rPr>
              <a:t> </a:t>
            </a:r>
            <a:r>
              <a:rPr lang="en-US" sz="2000" dirty="0" err="1">
                <a:solidFill>
                  <a:schemeClr val="tx1"/>
                </a:solidFill>
                <a:latin typeface="Arimo" panose="020B0604020202020204" charset="0"/>
                <a:ea typeface="Arimo" panose="020B0604020202020204" charset="0"/>
                <a:cs typeface="Arimo" panose="020B0604020202020204" charset="0"/>
              </a:rPr>
              <a:t>етапі</a:t>
            </a:r>
            <a:r>
              <a:rPr lang="en-US" sz="2000" dirty="0">
                <a:solidFill>
                  <a:schemeClr val="tx1"/>
                </a:solidFill>
                <a:latin typeface="Arimo" panose="020B0604020202020204" charset="0"/>
                <a:ea typeface="Arimo" panose="020B0604020202020204" charset="0"/>
                <a:cs typeface="Arimo" panose="020B0604020202020204" charset="0"/>
              </a:rPr>
              <a:t> </a:t>
            </a:r>
            <a:r>
              <a:rPr lang="en-US" sz="2000" dirty="0" err="1">
                <a:solidFill>
                  <a:schemeClr val="tx1"/>
                </a:solidFill>
                <a:latin typeface="Arimo" panose="020B0604020202020204" charset="0"/>
                <a:ea typeface="Arimo" panose="020B0604020202020204" charset="0"/>
                <a:cs typeface="Arimo" panose="020B0604020202020204" charset="0"/>
              </a:rPr>
              <a:t>подання</a:t>
            </a:r>
            <a:r>
              <a:rPr lang="en-US" sz="2000" dirty="0">
                <a:solidFill>
                  <a:schemeClr val="tx1"/>
                </a:solidFill>
                <a:latin typeface="Arimo" panose="020B0604020202020204" charset="0"/>
                <a:ea typeface="Arimo" panose="020B0604020202020204" charset="0"/>
                <a:cs typeface="Arimo" panose="020B0604020202020204" charset="0"/>
              </a:rPr>
              <a:t> </a:t>
            </a:r>
            <a:r>
              <a:rPr lang="en-US" sz="2000" dirty="0" err="1">
                <a:solidFill>
                  <a:schemeClr val="tx1"/>
                </a:solidFill>
                <a:latin typeface="Arimo" panose="020B0604020202020204" charset="0"/>
                <a:ea typeface="Arimo" panose="020B0604020202020204" charset="0"/>
                <a:cs typeface="Arimo" panose="020B0604020202020204" charset="0"/>
              </a:rPr>
              <a:t>пропозиції</a:t>
            </a:r>
            <a:r>
              <a:rPr lang="en-US" sz="2000" dirty="0">
                <a:solidFill>
                  <a:schemeClr val="tx1"/>
                </a:solidFill>
                <a:latin typeface="Arimo" panose="020B0604020202020204" charset="0"/>
                <a:ea typeface="Arimo" panose="020B0604020202020204" charset="0"/>
                <a:cs typeface="Arimo" panose="020B0604020202020204" charset="0"/>
              </a:rPr>
              <a:t> «</a:t>
            </a:r>
            <a:r>
              <a:rPr lang="en-US" sz="2000" dirty="0" err="1">
                <a:solidFill>
                  <a:schemeClr val="tx1"/>
                </a:solidFill>
                <a:latin typeface="Arimo" panose="020B0604020202020204" charset="0"/>
                <a:ea typeface="Arimo" panose="020B0604020202020204" charset="0"/>
                <a:cs typeface="Arimo" panose="020B0604020202020204" charset="0"/>
              </a:rPr>
              <a:t>Форми</a:t>
            </a:r>
            <a:r>
              <a:rPr lang="en-US" sz="2000" dirty="0">
                <a:solidFill>
                  <a:schemeClr val="tx1"/>
                </a:solidFill>
                <a:latin typeface="Arimo" panose="020B0604020202020204" charset="0"/>
                <a:ea typeface="Arimo" panose="020B0604020202020204" charset="0"/>
                <a:cs typeface="Arimo" panose="020B0604020202020204" charset="0"/>
              </a:rPr>
              <a:t> </a:t>
            </a:r>
            <a:r>
              <a:rPr lang="en-US" sz="2000" dirty="0" err="1">
                <a:solidFill>
                  <a:schemeClr val="tx1"/>
                </a:solidFill>
                <a:latin typeface="Arimo" panose="020B0604020202020204" charset="0"/>
                <a:ea typeface="Arimo" panose="020B0604020202020204" charset="0"/>
                <a:cs typeface="Arimo" panose="020B0604020202020204" charset="0"/>
              </a:rPr>
              <a:t>пропозицій</a:t>
            </a:r>
            <a:r>
              <a:rPr lang="en-US" sz="2000" dirty="0">
                <a:solidFill>
                  <a:schemeClr val="tx1"/>
                </a:solidFill>
                <a:latin typeface="Arimo" panose="020B0604020202020204" charset="0"/>
                <a:ea typeface="Arimo" panose="020B0604020202020204" charset="0"/>
                <a:cs typeface="Arimo" panose="020B0604020202020204" charset="0"/>
              </a:rPr>
              <a:t>». </a:t>
            </a:r>
            <a:r>
              <a:rPr lang="en-US" sz="2000" dirty="0" err="1">
                <a:solidFill>
                  <a:schemeClr val="tx1"/>
                </a:solidFill>
                <a:latin typeface="Arimo" panose="020B0604020202020204" charset="0"/>
                <a:ea typeface="Arimo" panose="020B0604020202020204" charset="0"/>
                <a:cs typeface="Arimo" panose="020B0604020202020204" charset="0"/>
              </a:rPr>
              <a:t>Це</a:t>
            </a:r>
            <a:r>
              <a:rPr lang="en-US" sz="2000" dirty="0">
                <a:solidFill>
                  <a:schemeClr val="tx1"/>
                </a:solidFill>
                <a:latin typeface="Arimo" panose="020B0604020202020204" charset="0"/>
                <a:ea typeface="Arimo" panose="020B0604020202020204" charset="0"/>
                <a:cs typeface="Arimo" panose="020B0604020202020204" charset="0"/>
              </a:rPr>
              <a:t> є </a:t>
            </a:r>
            <a:r>
              <a:rPr lang="en-US" sz="2000" dirty="0" err="1">
                <a:solidFill>
                  <a:schemeClr val="tx1"/>
                </a:solidFill>
                <a:latin typeface="Arimo" panose="020B0604020202020204" charset="0"/>
                <a:ea typeface="Arimo" panose="020B0604020202020204" charset="0"/>
                <a:cs typeface="Arimo" panose="020B0604020202020204" charset="0"/>
              </a:rPr>
              <a:t>обов’язковим</a:t>
            </a:r>
            <a:r>
              <a:rPr lang="en-US" sz="2000" dirty="0">
                <a:solidFill>
                  <a:schemeClr val="tx1"/>
                </a:solidFill>
                <a:latin typeface="Arimo" panose="020B0604020202020204" charset="0"/>
                <a:ea typeface="Arimo" panose="020B0604020202020204" charset="0"/>
                <a:cs typeface="Arimo" panose="020B0604020202020204" charset="0"/>
              </a:rPr>
              <a:t>. </a:t>
            </a:r>
            <a:r>
              <a:rPr lang="en-US" sz="2000" dirty="0" err="1">
                <a:solidFill>
                  <a:schemeClr val="tx1"/>
                </a:solidFill>
                <a:latin typeface="Arimo" panose="020B0604020202020204" charset="0"/>
                <a:ea typeface="Arimo" panose="020B0604020202020204" charset="0"/>
                <a:cs typeface="Arimo" panose="020B0604020202020204" charset="0"/>
              </a:rPr>
              <a:t>Якщо</a:t>
            </a:r>
            <a:r>
              <a:rPr lang="en-US" sz="2000" dirty="0">
                <a:solidFill>
                  <a:schemeClr val="tx1"/>
                </a:solidFill>
                <a:latin typeface="Arimo" panose="020B0604020202020204" charset="0"/>
                <a:ea typeface="Arimo" panose="020B0604020202020204" charset="0"/>
                <a:cs typeface="Arimo" panose="020B0604020202020204" charset="0"/>
              </a:rPr>
              <a:t> </a:t>
            </a:r>
            <a:r>
              <a:rPr lang="en-US" sz="2000" dirty="0" err="1">
                <a:solidFill>
                  <a:schemeClr val="tx1"/>
                </a:solidFill>
                <a:latin typeface="Arimo" panose="020B0604020202020204" charset="0"/>
                <a:ea typeface="Arimo" panose="020B0604020202020204" charset="0"/>
                <a:cs typeface="Arimo" panose="020B0604020202020204" charset="0"/>
              </a:rPr>
              <a:t>ви</a:t>
            </a:r>
            <a:r>
              <a:rPr lang="en-US" sz="2000" dirty="0">
                <a:solidFill>
                  <a:schemeClr val="tx1"/>
                </a:solidFill>
                <a:latin typeface="Arimo" panose="020B0604020202020204" charset="0"/>
                <a:ea typeface="Arimo" panose="020B0604020202020204" charset="0"/>
                <a:cs typeface="Arimo" panose="020B0604020202020204" charset="0"/>
              </a:rPr>
              <a:t> </a:t>
            </a:r>
            <a:r>
              <a:rPr lang="en-US" sz="2000" dirty="0" err="1">
                <a:solidFill>
                  <a:schemeClr val="tx1"/>
                </a:solidFill>
                <a:latin typeface="Arimo" panose="020B0604020202020204" charset="0"/>
                <a:ea typeface="Arimo" panose="020B0604020202020204" charset="0"/>
                <a:cs typeface="Arimo" panose="020B0604020202020204" charset="0"/>
              </a:rPr>
              <a:t>не</a:t>
            </a:r>
            <a:r>
              <a:rPr lang="en-US" sz="2000" dirty="0">
                <a:solidFill>
                  <a:schemeClr val="tx1"/>
                </a:solidFill>
                <a:latin typeface="Arimo" panose="020B0604020202020204" charset="0"/>
                <a:ea typeface="Arimo" panose="020B0604020202020204" charset="0"/>
                <a:cs typeface="Arimo" panose="020B0604020202020204" charset="0"/>
              </a:rPr>
              <a:t> </a:t>
            </a:r>
            <a:r>
              <a:rPr lang="en-US" sz="2000" dirty="0" err="1">
                <a:solidFill>
                  <a:schemeClr val="tx1"/>
                </a:solidFill>
                <a:latin typeface="Arimo" panose="020B0604020202020204" charset="0"/>
                <a:ea typeface="Arimo" panose="020B0604020202020204" charset="0"/>
                <a:cs typeface="Arimo" panose="020B0604020202020204" charset="0"/>
              </a:rPr>
              <a:t>завантажите</a:t>
            </a:r>
            <a:r>
              <a:rPr lang="en-US" sz="2000" dirty="0">
                <a:solidFill>
                  <a:schemeClr val="tx1"/>
                </a:solidFill>
                <a:latin typeface="Arimo" panose="020B0604020202020204" charset="0"/>
                <a:ea typeface="Arimo" panose="020B0604020202020204" charset="0"/>
                <a:cs typeface="Arimo" panose="020B0604020202020204" charset="0"/>
              </a:rPr>
              <a:t> </a:t>
            </a:r>
            <a:r>
              <a:rPr lang="en-US" sz="2000" dirty="0" err="1">
                <a:solidFill>
                  <a:schemeClr val="tx1"/>
                </a:solidFill>
                <a:latin typeface="Arimo" panose="020B0604020202020204" charset="0"/>
                <a:ea typeface="Arimo" panose="020B0604020202020204" charset="0"/>
                <a:cs typeface="Arimo" panose="020B0604020202020204" charset="0"/>
              </a:rPr>
              <a:t>робочу</a:t>
            </a:r>
            <a:r>
              <a:rPr lang="en-US" sz="2000" dirty="0">
                <a:solidFill>
                  <a:schemeClr val="tx1"/>
                </a:solidFill>
                <a:latin typeface="Arimo" panose="020B0604020202020204" charset="0"/>
                <a:ea typeface="Arimo" panose="020B0604020202020204" charset="0"/>
                <a:cs typeface="Arimo" panose="020B0604020202020204" charset="0"/>
              </a:rPr>
              <a:t> </a:t>
            </a:r>
            <a:r>
              <a:rPr lang="en-US" sz="2000" dirty="0" err="1">
                <a:solidFill>
                  <a:schemeClr val="tx1"/>
                </a:solidFill>
                <a:latin typeface="Arimo" panose="020B0604020202020204" charset="0"/>
                <a:ea typeface="Arimo" panose="020B0604020202020204" charset="0"/>
                <a:cs typeface="Arimo" panose="020B0604020202020204" charset="0"/>
              </a:rPr>
              <a:t>книгу</a:t>
            </a:r>
            <a:r>
              <a:rPr lang="en-US" sz="2000" dirty="0">
                <a:solidFill>
                  <a:schemeClr val="tx1"/>
                </a:solidFill>
                <a:latin typeface="Arimo" panose="020B0604020202020204" charset="0"/>
                <a:ea typeface="Arimo" panose="020B0604020202020204" charset="0"/>
                <a:cs typeface="Arimo" panose="020B0604020202020204" charset="0"/>
              </a:rPr>
              <a:t> Excel, </a:t>
            </a:r>
            <a:r>
              <a:rPr lang="en-US" sz="2000" dirty="0" err="1">
                <a:solidFill>
                  <a:schemeClr val="tx1"/>
                </a:solidFill>
                <a:latin typeface="Arimo" panose="020B0604020202020204" charset="0"/>
                <a:ea typeface="Arimo" panose="020B0604020202020204" charset="0"/>
                <a:cs typeface="Arimo" panose="020B0604020202020204" charset="0"/>
              </a:rPr>
              <a:t>подання</a:t>
            </a:r>
            <a:r>
              <a:rPr lang="en-US" sz="2000" dirty="0">
                <a:solidFill>
                  <a:schemeClr val="tx1"/>
                </a:solidFill>
                <a:latin typeface="Arimo" panose="020B0604020202020204" charset="0"/>
                <a:ea typeface="Arimo" panose="020B0604020202020204" charset="0"/>
                <a:cs typeface="Arimo" panose="020B0604020202020204" charset="0"/>
              </a:rPr>
              <a:t> </a:t>
            </a:r>
            <a:r>
              <a:rPr lang="en-US" sz="2000" dirty="0" err="1">
                <a:solidFill>
                  <a:schemeClr val="tx1"/>
                </a:solidFill>
                <a:latin typeface="Arimo" panose="020B0604020202020204" charset="0"/>
                <a:ea typeface="Arimo" panose="020B0604020202020204" charset="0"/>
                <a:cs typeface="Arimo" panose="020B0604020202020204" charset="0"/>
              </a:rPr>
              <a:t>пропозиції</a:t>
            </a:r>
            <a:r>
              <a:rPr lang="en-US" sz="2000" dirty="0">
                <a:solidFill>
                  <a:schemeClr val="tx1"/>
                </a:solidFill>
                <a:latin typeface="Arimo" panose="020B0604020202020204" charset="0"/>
                <a:ea typeface="Arimo" panose="020B0604020202020204" charset="0"/>
                <a:cs typeface="Arimo" panose="020B0604020202020204" charset="0"/>
              </a:rPr>
              <a:t> </a:t>
            </a:r>
            <a:r>
              <a:rPr lang="en-US" sz="2000" dirty="0" err="1">
                <a:solidFill>
                  <a:schemeClr val="tx1"/>
                </a:solidFill>
                <a:latin typeface="Arimo" panose="020B0604020202020204" charset="0"/>
                <a:ea typeface="Arimo" panose="020B0604020202020204" charset="0"/>
                <a:cs typeface="Arimo" panose="020B0604020202020204" charset="0"/>
              </a:rPr>
              <a:t>буде</a:t>
            </a:r>
            <a:r>
              <a:rPr lang="en-US" sz="2000" dirty="0">
                <a:solidFill>
                  <a:schemeClr val="tx1"/>
                </a:solidFill>
                <a:latin typeface="Arimo" panose="020B0604020202020204" charset="0"/>
                <a:ea typeface="Arimo" panose="020B0604020202020204" charset="0"/>
                <a:cs typeface="Arimo" panose="020B0604020202020204" charset="0"/>
              </a:rPr>
              <a:t> </a:t>
            </a:r>
            <a:r>
              <a:rPr lang="en-US" sz="2000" dirty="0" err="1">
                <a:solidFill>
                  <a:schemeClr val="tx1"/>
                </a:solidFill>
                <a:latin typeface="Arimo" panose="020B0604020202020204" charset="0"/>
                <a:ea typeface="Arimo" panose="020B0604020202020204" charset="0"/>
                <a:cs typeface="Arimo" panose="020B0604020202020204" charset="0"/>
              </a:rPr>
              <a:t>заблоковано</a:t>
            </a:r>
            <a:r>
              <a:rPr lang="en-US" sz="2000" dirty="0">
                <a:solidFill>
                  <a:schemeClr val="tx1"/>
                </a:solidFill>
                <a:latin typeface="Arimo" panose="020B0604020202020204" charset="0"/>
                <a:ea typeface="Arimo" panose="020B0604020202020204" charset="0"/>
                <a:cs typeface="Arimo" panose="020B0604020202020204" charset="0"/>
              </a:rPr>
              <a:t>.</a:t>
            </a:r>
            <a:endParaRPr lang="uk-UA" sz="2000" dirty="0">
              <a:solidFill>
                <a:schemeClr val="tx1"/>
              </a:solidFill>
              <a:latin typeface="Arimo" panose="020B0604020202020204" charset="0"/>
              <a:ea typeface="Arimo" panose="020B0604020202020204" charset="0"/>
              <a:cs typeface="Arimo" panose="020B0604020202020204" charset="0"/>
            </a:endParaRPr>
          </a:p>
          <a:p>
            <a:pPr algn="just"/>
            <a:r>
              <a:rPr lang="en-US" sz="2000" dirty="0">
                <a:solidFill>
                  <a:schemeClr val="tx1"/>
                </a:solidFill>
                <a:latin typeface="Arimo" panose="020B0604020202020204" charset="0"/>
                <a:ea typeface="Arimo" panose="020B0604020202020204" charset="0"/>
                <a:cs typeface="Arimo" panose="020B0604020202020204" charset="0"/>
              </a:rPr>
              <a:t> </a:t>
            </a:r>
            <a:endParaRPr lang="uk-UA" sz="2000" dirty="0">
              <a:solidFill>
                <a:schemeClr val="tx1"/>
              </a:solidFill>
              <a:latin typeface="Arimo" panose="020B0604020202020204" charset="0"/>
              <a:ea typeface="Arimo" panose="020B0604020202020204" charset="0"/>
              <a:cs typeface="Arimo" panose="020B0604020202020204" charset="0"/>
            </a:endParaRPr>
          </a:p>
          <a:p>
            <a:pPr algn="just"/>
            <a:r>
              <a:rPr lang="en-US" sz="2000" dirty="0" err="1">
                <a:solidFill>
                  <a:schemeClr val="tx1"/>
                </a:solidFill>
                <a:latin typeface="Arimo" panose="020B0604020202020204" charset="0"/>
                <a:ea typeface="Arimo" panose="020B0604020202020204" charset="0"/>
                <a:cs typeface="Arimo" panose="020B0604020202020204" charset="0"/>
              </a:rPr>
              <a:t>Ви</a:t>
            </a:r>
            <a:r>
              <a:rPr lang="en-US" sz="2000" dirty="0">
                <a:solidFill>
                  <a:schemeClr val="tx1"/>
                </a:solidFill>
                <a:latin typeface="Arimo" panose="020B0604020202020204" charset="0"/>
                <a:ea typeface="Arimo" panose="020B0604020202020204" charset="0"/>
                <a:cs typeface="Arimo" panose="020B0604020202020204" charset="0"/>
              </a:rPr>
              <a:t> </a:t>
            </a:r>
            <a:r>
              <a:rPr lang="en-US" sz="2000" dirty="0" err="1">
                <a:solidFill>
                  <a:schemeClr val="tx1"/>
                </a:solidFill>
                <a:latin typeface="Arimo" panose="020B0604020202020204" charset="0"/>
                <a:ea typeface="Arimo" panose="020B0604020202020204" charset="0"/>
                <a:cs typeface="Arimo" panose="020B0604020202020204" charset="0"/>
              </a:rPr>
              <a:t>не</a:t>
            </a:r>
            <a:r>
              <a:rPr lang="en-US" sz="2000" dirty="0">
                <a:solidFill>
                  <a:schemeClr val="tx1"/>
                </a:solidFill>
                <a:latin typeface="Arimo" panose="020B0604020202020204" charset="0"/>
                <a:ea typeface="Arimo" panose="020B0604020202020204" charset="0"/>
                <a:cs typeface="Arimo" panose="020B0604020202020204" charset="0"/>
              </a:rPr>
              <a:t> </a:t>
            </a:r>
            <a:r>
              <a:rPr lang="en-US" sz="2000" dirty="0" err="1">
                <a:solidFill>
                  <a:schemeClr val="tx1"/>
                </a:solidFill>
                <a:latin typeface="Arimo" panose="020B0604020202020204" charset="0"/>
                <a:ea typeface="Arimo" panose="020B0604020202020204" charset="0"/>
                <a:cs typeface="Arimo" panose="020B0604020202020204" charset="0"/>
              </a:rPr>
              <a:t>повинні</a:t>
            </a:r>
            <a:r>
              <a:rPr lang="en-US" sz="2000" dirty="0">
                <a:solidFill>
                  <a:schemeClr val="tx1"/>
                </a:solidFill>
                <a:latin typeface="Arimo" panose="020B0604020202020204" charset="0"/>
                <a:ea typeface="Arimo" panose="020B0604020202020204" charset="0"/>
                <a:cs typeface="Arimo" panose="020B0604020202020204" charset="0"/>
              </a:rPr>
              <a:t> </a:t>
            </a:r>
            <a:r>
              <a:rPr lang="en-US" sz="2000" dirty="0" err="1">
                <a:solidFill>
                  <a:schemeClr val="tx1"/>
                </a:solidFill>
                <a:latin typeface="Arimo" panose="020B0604020202020204" charset="0"/>
                <a:ea typeface="Arimo" panose="020B0604020202020204" charset="0"/>
                <a:cs typeface="Arimo" panose="020B0604020202020204" charset="0"/>
              </a:rPr>
              <a:t>змінювати</a:t>
            </a:r>
            <a:r>
              <a:rPr lang="en-US" sz="2000" dirty="0">
                <a:solidFill>
                  <a:schemeClr val="tx1"/>
                </a:solidFill>
                <a:latin typeface="Arimo" panose="020B0604020202020204" charset="0"/>
                <a:ea typeface="Arimo" panose="020B0604020202020204" charset="0"/>
                <a:cs typeface="Arimo" panose="020B0604020202020204" charset="0"/>
              </a:rPr>
              <a:t> </a:t>
            </a:r>
            <a:r>
              <a:rPr lang="en-US" sz="2000" dirty="0" err="1">
                <a:solidFill>
                  <a:schemeClr val="tx1"/>
                </a:solidFill>
                <a:latin typeface="Arimo" panose="020B0604020202020204" charset="0"/>
                <a:ea typeface="Arimo" panose="020B0604020202020204" charset="0"/>
                <a:cs typeface="Arimo" panose="020B0604020202020204" charset="0"/>
              </a:rPr>
              <a:t>структуру</a:t>
            </a:r>
            <a:r>
              <a:rPr lang="en-US" sz="2000" dirty="0">
                <a:solidFill>
                  <a:schemeClr val="tx1"/>
                </a:solidFill>
                <a:latin typeface="Arimo" panose="020B0604020202020204" charset="0"/>
                <a:ea typeface="Arimo" panose="020B0604020202020204" charset="0"/>
                <a:cs typeface="Arimo" panose="020B0604020202020204" charset="0"/>
              </a:rPr>
              <a:t> </a:t>
            </a:r>
            <a:r>
              <a:rPr lang="uk-UA" sz="2000" dirty="0">
                <a:solidFill>
                  <a:schemeClr val="tx1"/>
                </a:solidFill>
                <a:latin typeface="Arimo" panose="020B0604020202020204" charset="0"/>
                <a:ea typeface="Arimo" panose="020B0604020202020204" charset="0"/>
                <a:cs typeface="Arimo" panose="020B0604020202020204" charset="0"/>
              </a:rPr>
              <a:t>шаблону </a:t>
            </a:r>
            <a:r>
              <a:rPr lang="en-US" sz="2000" dirty="0">
                <a:solidFill>
                  <a:schemeClr val="tx1"/>
                </a:solidFill>
                <a:latin typeface="Arimo" panose="020B0604020202020204" charset="0"/>
                <a:ea typeface="Arimo" panose="020B0604020202020204" charset="0"/>
                <a:cs typeface="Arimo" panose="020B0604020202020204" charset="0"/>
              </a:rPr>
              <a:t>(</a:t>
            </a:r>
            <a:r>
              <a:rPr lang="en-US" sz="2000" dirty="0" err="1">
                <a:solidFill>
                  <a:schemeClr val="tx1"/>
                </a:solidFill>
                <a:latin typeface="Arimo" panose="020B0604020202020204" charset="0"/>
                <a:ea typeface="Arimo" panose="020B0604020202020204" charset="0"/>
                <a:cs typeface="Arimo" panose="020B0604020202020204" charset="0"/>
              </a:rPr>
              <a:t>наприклад</a:t>
            </a:r>
            <a:r>
              <a:rPr lang="en-US" sz="2000" dirty="0">
                <a:solidFill>
                  <a:schemeClr val="tx1"/>
                </a:solidFill>
                <a:latin typeface="Arimo" panose="020B0604020202020204" charset="0"/>
                <a:ea typeface="Arimo" panose="020B0604020202020204" charset="0"/>
                <a:cs typeface="Arimo" panose="020B0604020202020204" charset="0"/>
              </a:rPr>
              <a:t>, </a:t>
            </a:r>
            <a:r>
              <a:rPr lang="en-US" sz="2000" dirty="0" err="1">
                <a:solidFill>
                  <a:schemeClr val="tx1"/>
                </a:solidFill>
                <a:latin typeface="Arimo" panose="020B0604020202020204" charset="0"/>
                <a:ea typeface="Arimo" panose="020B0604020202020204" charset="0"/>
                <a:cs typeface="Arimo" panose="020B0604020202020204" charset="0"/>
              </a:rPr>
              <a:t>додавати</a:t>
            </a:r>
            <a:r>
              <a:rPr lang="en-US" sz="2000" dirty="0">
                <a:solidFill>
                  <a:schemeClr val="tx1"/>
                </a:solidFill>
                <a:latin typeface="Arimo" panose="020B0604020202020204" charset="0"/>
                <a:ea typeface="Arimo" panose="020B0604020202020204" charset="0"/>
                <a:cs typeface="Arimo" panose="020B0604020202020204" charset="0"/>
              </a:rPr>
              <a:t>, </a:t>
            </a:r>
            <a:r>
              <a:rPr lang="en-US" sz="2000" dirty="0" err="1">
                <a:solidFill>
                  <a:schemeClr val="tx1"/>
                </a:solidFill>
                <a:latin typeface="Arimo" panose="020B0604020202020204" charset="0"/>
                <a:ea typeface="Arimo" panose="020B0604020202020204" charset="0"/>
                <a:cs typeface="Arimo" panose="020B0604020202020204" charset="0"/>
              </a:rPr>
              <a:t>видаляти</a:t>
            </a:r>
            <a:r>
              <a:rPr lang="en-US" sz="2000" dirty="0">
                <a:solidFill>
                  <a:schemeClr val="tx1"/>
                </a:solidFill>
                <a:latin typeface="Arimo" panose="020B0604020202020204" charset="0"/>
                <a:ea typeface="Arimo" panose="020B0604020202020204" charset="0"/>
                <a:cs typeface="Arimo" panose="020B0604020202020204" charset="0"/>
              </a:rPr>
              <a:t> </a:t>
            </a:r>
            <a:r>
              <a:rPr lang="en-US" sz="2000" dirty="0" err="1">
                <a:solidFill>
                  <a:schemeClr val="tx1"/>
                </a:solidFill>
                <a:latin typeface="Arimo" panose="020B0604020202020204" charset="0"/>
                <a:ea typeface="Arimo" panose="020B0604020202020204" charset="0"/>
                <a:cs typeface="Arimo" panose="020B0604020202020204" charset="0"/>
              </a:rPr>
              <a:t>або</a:t>
            </a:r>
            <a:r>
              <a:rPr lang="en-US" sz="2000" dirty="0">
                <a:solidFill>
                  <a:schemeClr val="tx1"/>
                </a:solidFill>
                <a:latin typeface="Arimo" panose="020B0604020202020204" charset="0"/>
                <a:ea typeface="Arimo" panose="020B0604020202020204" charset="0"/>
                <a:cs typeface="Arimo" panose="020B0604020202020204" charset="0"/>
              </a:rPr>
              <a:t> </a:t>
            </a:r>
            <a:r>
              <a:rPr lang="en-US" sz="2000" dirty="0" err="1">
                <a:solidFill>
                  <a:schemeClr val="tx1"/>
                </a:solidFill>
                <a:latin typeface="Arimo" panose="020B0604020202020204" charset="0"/>
                <a:ea typeface="Arimo" panose="020B0604020202020204" charset="0"/>
                <a:cs typeface="Arimo" panose="020B0604020202020204" charset="0"/>
              </a:rPr>
              <a:t>змінювати</a:t>
            </a:r>
            <a:r>
              <a:rPr lang="en-US" sz="2000" dirty="0">
                <a:solidFill>
                  <a:schemeClr val="tx1"/>
                </a:solidFill>
                <a:latin typeface="Arimo" panose="020B0604020202020204" charset="0"/>
                <a:ea typeface="Arimo" panose="020B0604020202020204" charset="0"/>
                <a:cs typeface="Arimo" panose="020B0604020202020204" charset="0"/>
              </a:rPr>
              <a:t> </a:t>
            </a:r>
            <a:r>
              <a:rPr lang="en-US" sz="2000" dirty="0" err="1">
                <a:solidFill>
                  <a:schemeClr val="tx1"/>
                </a:solidFill>
                <a:latin typeface="Arimo" panose="020B0604020202020204" charset="0"/>
                <a:ea typeface="Arimo" panose="020B0604020202020204" charset="0"/>
                <a:cs typeface="Arimo" panose="020B0604020202020204" charset="0"/>
              </a:rPr>
              <a:t>рядки</a:t>
            </a:r>
            <a:r>
              <a:rPr lang="en-US" sz="2000" dirty="0">
                <a:solidFill>
                  <a:schemeClr val="tx1"/>
                </a:solidFill>
                <a:latin typeface="Arimo" panose="020B0604020202020204" charset="0"/>
                <a:ea typeface="Arimo" panose="020B0604020202020204" charset="0"/>
                <a:cs typeface="Arimo" panose="020B0604020202020204" charset="0"/>
              </a:rPr>
              <a:t>, </a:t>
            </a:r>
            <a:r>
              <a:rPr lang="en-US" sz="2000" dirty="0" err="1">
                <a:solidFill>
                  <a:schemeClr val="tx1"/>
                </a:solidFill>
                <a:latin typeface="Arimo" panose="020B0604020202020204" charset="0"/>
                <a:ea typeface="Arimo" panose="020B0604020202020204" charset="0"/>
                <a:cs typeface="Arimo" panose="020B0604020202020204" charset="0"/>
              </a:rPr>
              <a:t>стовпці</a:t>
            </a:r>
            <a:r>
              <a:rPr lang="en-US" sz="2000" dirty="0">
                <a:solidFill>
                  <a:schemeClr val="tx1"/>
                </a:solidFill>
                <a:latin typeface="Arimo" panose="020B0604020202020204" charset="0"/>
                <a:ea typeface="Arimo" panose="020B0604020202020204" charset="0"/>
                <a:cs typeface="Arimo" panose="020B0604020202020204" charset="0"/>
              </a:rPr>
              <a:t> </a:t>
            </a:r>
            <a:r>
              <a:rPr lang="en-US" sz="2000" dirty="0" err="1">
                <a:solidFill>
                  <a:schemeClr val="tx1"/>
                </a:solidFill>
                <a:latin typeface="Arimo" panose="020B0604020202020204" charset="0"/>
                <a:ea typeface="Arimo" panose="020B0604020202020204" charset="0"/>
                <a:cs typeface="Arimo" panose="020B0604020202020204" charset="0"/>
              </a:rPr>
              <a:t>або</a:t>
            </a:r>
            <a:r>
              <a:rPr lang="en-US" sz="2000" dirty="0">
                <a:solidFill>
                  <a:schemeClr val="tx1"/>
                </a:solidFill>
                <a:latin typeface="Arimo" panose="020B0604020202020204" charset="0"/>
                <a:ea typeface="Arimo" panose="020B0604020202020204" charset="0"/>
                <a:cs typeface="Arimo" panose="020B0604020202020204" charset="0"/>
              </a:rPr>
              <a:t> </a:t>
            </a:r>
            <a:r>
              <a:rPr lang="en-US" sz="2000" dirty="0" err="1">
                <a:solidFill>
                  <a:schemeClr val="tx1"/>
                </a:solidFill>
                <a:latin typeface="Arimo" panose="020B0604020202020204" charset="0"/>
                <a:ea typeface="Arimo" panose="020B0604020202020204" charset="0"/>
                <a:cs typeface="Arimo" panose="020B0604020202020204" charset="0"/>
              </a:rPr>
              <a:t>вкладки</a:t>
            </a:r>
            <a:r>
              <a:rPr lang="en-US" sz="2000" dirty="0">
                <a:solidFill>
                  <a:schemeClr val="tx1"/>
                </a:solidFill>
                <a:latin typeface="Arimo" panose="020B0604020202020204" charset="0"/>
                <a:ea typeface="Arimo" panose="020B0604020202020204" charset="0"/>
                <a:cs typeface="Arimo" panose="020B0604020202020204" charset="0"/>
              </a:rPr>
              <a:t>).</a:t>
            </a:r>
          </a:p>
          <a:p>
            <a:pPr algn="just"/>
            <a:endParaRPr lang="en-US" sz="2000" dirty="0">
              <a:solidFill>
                <a:schemeClr val="tx1"/>
              </a:solidFill>
              <a:latin typeface="Arimo" panose="020B0604020202020204" charset="0"/>
              <a:ea typeface="Arimo" panose="020B0604020202020204" charset="0"/>
              <a:cs typeface="Arimo" panose="020B0604020202020204" charset="0"/>
            </a:endParaRPr>
          </a:p>
          <a:p>
            <a:pPr algn="just"/>
            <a:endParaRPr lang="uk-UA" sz="2000" dirty="0">
              <a:solidFill>
                <a:schemeClr val="tx1"/>
              </a:solidFill>
              <a:latin typeface="Arimo" panose="020B0604020202020204" charset="0"/>
              <a:ea typeface="Arimo" panose="020B0604020202020204" charset="0"/>
              <a:cs typeface="Arimo" panose="020B0604020202020204" charset="0"/>
            </a:endParaRPr>
          </a:p>
        </p:txBody>
      </p:sp>
      <p:sp>
        <p:nvSpPr>
          <p:cNvPr id="4" name="Rectangle 5">
            <a:extLst>
              <a:ext uri="{FF2B5EF4-FFF2-40B4-BE49-F238E27FC236}">
                <a16:creationId xmlns:a16="http://schemas.microsoft.com/office/drawing/2014/main" id="{E11F3B67-C9A5-B315-1552-C7C2C45D6CDF}"/>
              </a:ext>
            </a:extLst>
          </p:cNvPr>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935" tIns="45720" rIns="77763" bIns="45720" numCol="1" anchor="ctr" anchorCtr="0" compatLnSpc="1">
            <a:prstTxWarp prst="textNoShape">
              <a:avLst/>
            </a:prstTxWarp>
            <a:spAutoFit/>
          </a:bodyPr>
          <a:lstStyle/>
          <a:p>
            <a:endParaRPr lang="uk-UA"/>
          </a:p>
        </p:txBody>
      </p:sp>
      <p:sp>
        <p:nvSpPr>
          <p:cNvPr id="9" name="Подзаголовок 7">
            <a:extLst>
              <a:ext uri="{FF2B5EF4-FFF2-40B4-BE49-F238E27FC236}">
                <a16:creationId xmlns:a16="http://schemas.microsoft.com/office/drawing/2014/main" id="{96D4BB40-7320-00F1-6AD3-010F1E3FFD5D}"/>
              </a:ext>
            </a:extLst>
          </p:cNvPr>
          <p:cNvSpPr txBox="1">
            <a:spLocks/>
          </p:cNvSpPr>
          <p:nvPr/>
        </p:nvSpPr>
        <p:spPr>
          <a:xfrm>
            <a:off x="2286000" y="1480069"/>
            <a:ext cx="7133412" cy="610183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ru-RU" altLang="uk-UA" sz="2900" dirty="0">
              <a:solidFill>
                <a:schemeClr val="tx1"/>
              </a:solidFill>
              <a:latin typeface="Arimo" panose="020B0604020202020204" charset="0"/>
              <a:ea typeface="Arimo" panose="020B0604020202020204" charset="0"/>
              <a:cs typeface="Arimo" panose="020B0604020202020204" charset="0"/>
            </a:endParaRPr>
          </a:p>
          <a:p>
            <a:pPr algn="just"/>
            <a:endParaRPr lang="uk-UA" altLang="uk-UA" sz="2900" dirty="0">
              <a:solidFill>
                <a:schemeClr val="tx1"/>
              </a:solidFill>
              <a:latin typeface="Arimo" panose="020B0604020202020204" charset="0"/>
              <a:ea typeface="Arimo" panose="020B0604020202020204" charset="0"/>
              <a:cs typeface="Arimo" panose="020B0604020202020204" charset="0"/>
            </a:endParaRPr>
          </a:p>
          <a:p>
            <a:pPr algn="just"/>
            <a:endParaRPr lang="en-US" sz="2000" dirty="0">
              <a:solidFill>
                <a:schemeClr val="tx1"/>
              </a:solidFill>
              <a:latin typeface="Arimo" panose="020B0604020202020204" charset="0"/>
              <a:ea typeface="Arimo" panose="020B0604020202020204" charset="0"/>
              <a:cs typeface="Arimo" panose="020B0604020202020204" charset="0"/>
            </a:endParaRPr>
          </a:p>
          <a:p>
            <a:pPr algn="just"/>
            <a:endParaRPr lang="uk-UA" sz="2000" dirty="0">
              <a:solidFill>
                <a:schemeClr val="tx1"/>
              </a:solidFill>
              <a:latin typeface="Arimo" panose="020B0604020202020204" charset="0"/>
              <a:ea typeface="Arimo" panose="020B0604020202020204" charset="0"/>
              <a:cs typeface="Arimo" panose="020B0604020202020204" charset="0"/>
            </a:endParaRPr>
          </a:p>
        </p:txBody>
      </p:sp>
      <p:pic>
        <p:nvPicPr>
          <p:cNvPr id="3" name="Рисунок 2">
            <a:extLst>
              <a:ext uri="{FF2B5EF4-FFF2-40B4-BE49-F238E27FC236}">
                <a16:creationId xmlns:a16="http://schemas.microsoft.com/office/drawing/2014/main" id="{63896A0B-BD1B-2D60-4090-3925D87F337C}"/>
              </a:ext>
            </a:extLst>
          </p:cNvPr>
          <p:cNvPicPr>
            <a:picLocks noChangeAspect="1"/>
          </p:cNvPicPr>
          <p:nvPr/>
        </p:nvPicPr>
        <p:blipFill>
          <a:blip r:embed="rId2"/>
          <a:stretch>
            <a:fillRect/>
          </a:stretch>
        </p:blipFill>
        <p:spPr>
          <a:xfrm>
            <a:off x="1219200" y="1531902"/>
            <a:ext cx="10942749" cy="6272767"/>
          </a:xfrm>
          <a:prstGeom prst="rect">
            <a:avLst/>
          </a:prstGeom>
        </p:spPr>
      </p:pic>
    </p:spTree>
    <p:extLst>
      <p:ext uri="{BB962C8B-B14F-4D97-AF65-F5344CB8AC3E}">
        <p14:creationId xmlns:p14="http://schemas.microsoft.com/office/powerpoint/2010/main" val="292460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76466-4FB5-E46C-442D-C04271FCE8F0}"/>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D633C61C-E17F-8AAF-7608-CFD27C740D22}"/>
              </a:ext>
            </a:extLst>
          </p:cNvPr>
          <p:cNvSpPr txBox="1"/>
          <p:nvPr/>
        </p:nvSpPr>
        <p:spPr>
          <a:xfrm>
            <a:off x="5638800" y="495300"/>
            <a:ext cx="6705600" cy="369332"/>
          </a:xfrm>
          <a:prstGeom prst="rect">
            <a:avLst/>
          </a:prstGeom>
          <a:noFill/>
        </p:spPr>
        <p:txBody>
          <a:bodyPr wrap="square" rtlCol="0">
            <a:spAutoFit/>
          </a:bodyPr>
          <a:lstStyle/>
          <a:p>
            <a:endParaRPr lang="uk-UA" b="1" dirty="0">
              <a:latin typeface="Arimo" panose="020B0604020202020204" charset="0"/>
              <a:ea typeface="Arimo" panose="020B0604020202020204" charset="0"/>
              <a:cs typeface="Arimo" panose="020B0604020202020204" charset="0"/>
            </a:endParaRPr>
          </a:p>
        </p:txBody>
      </p:sp>
      <p:sp>
        <p:nvSpPr>
          <p:cNvPr id="7" name="Заголовок 6">
            <a:extLst>
              <a:ext uri="{FF2B5EF4-FFF2-40B4-BE49-F238E27FC236}">
                <a16:creationId xmlns:a16="http://schemas.microsoft.com/office/drawing/2014/main" id="{8790761B-309F-E8A6-15E0-4EC1A1EB1B9B}"/>
              </a:ext>
            </a:extLst>
          </p:cNvPr>
          <p:cNvSpPr>
            <a:spLocks noGrp="1"/>
          </p:cNvSpPr>
          <p:nvPr>
            <p:ph type="ctrTitle"/>
          </p:nvPr>
        </p:nvSpPr>
        <p:spPr>
          <a:xfrm>
            <a:off x="1638300" y="489857"/>
            <a:ext cx="15087600" cy="577334"/>
          </a:xfrm>
        </p:spPr>
        <p:txBody>
          <a:bodyPr>
            <a:noAutofit/>
          </a:bodyPr>
          <a:lstStyle/>
          <a:p>
            <a:r>
              <a:rPr lang="uk-UA" sz="4000" b="1" dirty="0">
                <a:latin typeface="Arimo" panose="020B0604020202020204" charset="0"/>
                <a:ea typeface="Arimo" panose="020B0604020202020204" charset="0"/>
                <a:cs typeface="Arimo" panose="020B0604020202020204" charset="0"/>
              </a:rPr>
              <a:t>Компоненти бюджету в</a:t>
            </a:r>
            <a:r>
              <a:rPr lang="ru-UA" sz="4000" b="1" dirty="0">
                <a:latin typeface="Arimo" panose="020B0604020202020204" charset="0"/>
                <a:ea typeface="Arimo" panose="020B0604020202020204" charset="0"/>
                <a:cs typeface="Arimo" panose="020B0604020202020204" charset="0"/>
              </a:rPr>
              <a:t> рамках</a:t>
            </a:r>
            <a:r>
              <a:rPr lang="uk-UA" sz="4000" b="1" dirty="0">
                <a:latin typeface="Arimo" panose="020B0604020202020204" charset="0"/>
                <a:ea typeface="Arimo" panose="020B0604020202020204" charset="0"/>
                <a:cs typeface="Arimo" panose="020B0604020202020204" charset="0"/>
              </a:rPr>
              <a:t> </a:t>
            </a:r>
            <a:r>
              <a:rPr lang="en-US" sz="4000" b="1" dirty="0">
                <a:latin typeface="Arimo" panose="020B0604020202020204" charset="0"/>
                <a:ea typeface="Arimo" panose="020B0604020202020204" charset="0"/>
                <a:cs typeface="Arimo" panose="020B0604020202020204" charset="0"/>
              </a:rPr>
              <a:t>Part</a:t>
            </a:r>
            <a:r>
              <a:rPr lang="ru-UA" sz="4000" b="1" dirty="0">
                <a:latin typeface="Arimo" panose="020B0604020202020204" charset="0"/>
                <a:ea typeface="Arimo" panose="020B0604020202020204" charset="0"/>
                <a:cs typeface="Arimo" panose="020B0604020202020204" charset="0"/>
              </a:rPr>
              <a:t> А</a:t>
            </a:r>
            <a:r>
              <a:rPr lang="en-US" sz="4000" b="1" dirty="0">
                <a:latin typeface="Arimo" panose="020B0604020202020204" charset="0"/>
                <a:ea typeface="Arimo" panose="020B0604020202020204" charset="0"/>
                <a:cs typeface="Arimo" panose="020B0604020202020204" charset="0"/>
              </a:rPr>
              <a:t> </a:t>
            </a:r>
            <a:endParaRPr lang="uk-UA" sz="4000" dirty="0"/>
          </a:p>
        </p:txBody>
      </p:sp>
      <p:sp>
        <p:nvSpPr>
          <p:cNvPr id="8" name="Подзаголовок 7">
            <a:extLst>
              <a:ext uri="{FF2B5EF4-FFF2-40B4-BE49-F238E27FC236}">
                <a16:creationId xmlns:a16="http://schemas.microsoft.com/office/drawing/2014/main" id="{F6BC6190-9E16-3576-8107-C35F61E3A6DD}"/>
              </a:ext>
            </a:extLst>
          </p:cNvPr>
          <p:cNvSpPr>
            <a:spLocks noGrp="1"/>
          </p:cNvSpPr>
          <p:nvPr>
            <p:ph type="subTitle" idx="1"/>
          </p:nvPr>
        </p:nvSpPr>
        <p:spPr>
          <a:xfrm>
            <a:off x="1371600" y="1257301"/>
            <a:ext cx="16230600" cy="8610599"/>
          </a:xfrm>
        </p:spPr>
        <p:txBody>
          <a:bodyPr>
            <a:normAutofit/>
          </a:bodyPr>
          <a:lstStyle/>
          <a:p>
            <a:endParaRPr lang="uk-UA" sz="2000" dirty="0">
              <a:solidFill>
                <a:schemeClr val="tx1"/>
              </a:solidFill>
              <a:latin typeface="Arimo" panose="020B0604020202020204" charset="0"/>
              <a:ea typeface="Arimo" panose="020B0604020202020204" charset="0"/>
              <a:cs typeface="Arimo" panose="020B0604020202020204" charset="0"/>
            </a:endParaRPr>
          </a:p>
          <a:p>
            <a:pPr algn="just"/>
            <a:endParaRPr lang="uk-UA" sz="2000" dirty="0">
              <a:solidFill>
                <a:schemeClr val="tx1"/>
              </a:solidFill>
              <a:latin typeface="Arimo" panose="020B0604020202020204" charset="0"/>
              <a:ea typeface="Arimo" panose="020B0604020202020204" charset="0"/>
              <a:cs typeface="Arimo" panose="020B0604020202020204" charset="0"/>
            </a:endParaRPr>
          </a:p>
          <a:p>
            <a:pPr algn="just"/>
            <a:endParaRPr lang="uk-UA" sz="2000" dirty="0">
              <a:solidFill>
                <a:schemeClr val="tx1"/>
              </a:solidFill>
              <a:latin typeface="Arimo" panose="020B0604020202020204" charset="0"/>
              <a:ea typeface="Arimo" panose="020B0604020202020204" charset="0"/>
              <a:cs typeface="Arimo" panose="020B0604020202020204" charset="0"/>
            </a:endParaRPr>
          </a:p>
          <a:p>
            <a:pPr algn="just"/>
            <a:endParaRPr lang="uk-UA" sz="2000" dirty="0">
              <a:solidFill>
                <a:schemeClr val="tx1"/>
              </a:solidFill>
              <a:latin typeface="Arimo" panose="020B0604020202020204" charset="0"/>
              <a:ea typeface="Arimo" panose="020B0604020202020204" charset="0"/>
              <a:cs typeface="Arimo" panose="020B0604020202020204" charset="0"/>
            </a:endParaRPr>
          </a:p>
          <a:p>
            <a:pPr algn="just"/>
            <a:endParaRPr lang="uk-UA" sz="2000" dirty="0">
              <a:solidFill>
                <a:schemeClr val="tx1"/>
              </a:solidFill>
              <a:latin typeface="Arimo" panose="020B0604020202020204" charset="0"/>
              <a:ea typeface="Arimo" panose="020B0604020202020204" charset="0"/>
              <a:cs typeface="Arimo" panose="020B0604020202020204" charset="0"/>
            </a:endParaRPr>
          </a:p>
          <a:p>
            <a:pPr algn="just"/>
            <a:endParaRPr lang="uk-UA" sz="2000" dirty="0">
              <a:solidFill>
                <a:schemeClr val="tx1"/>
              </a:solidFill>
              <a:latin typeface="Arimo" panose="020B0604020202020204" charset="0"/>
              <a:ea typeface="Arimo" panose="020B0604020202020204" charset="0"/>
              <a:cs typeface="Arimo" panose="020B0604020202020204" charset="0"/>
            </a:endParaRPr>
          </a:p>
          <a:p>
            <a:pPr algn="just"/>
            <a:endParaRPr lang="uk-UA" sz="2000" dirty="0">
              <a:solidFill>
                <a:schemeClr val="tx1"/>
              </a:solidFill>
              <a:latin typeface="Arimo" panose="020B0604020202020204" charset="0"/>
              <a:ea typeface="Arimo" panose="020B0604020202020204" charset="0"/>
              <a:cs typeface="Arimo" panose="020B0604020202020204" charset="0"/>
            </a:endParaRPr>
          </a:p>
          <a:p>
            <a:pPr algn="just"/>
            <a:endParaRPr lang="uk-UA" sz="2000" dirty="0">
              <a:solidFill>
                <a:schemeClr val="tx1"/>
              </a:solidFill>
              <a:latin typeface="Arimo" panose="020B0604020202020204" charset="0"/>
              <a:ea typeface="Arimo" panose="020B0604020202020204" charset="0"/>
              <a:cs typeface="Arimo" panose="020B0604020202020204" charset="0"/>
            </a:endParaRPr>
          </a:p>
          <a:p>
            <a:pPr algn="just"/>
            <a:endParaRPr lang="uk-UA" sz="2000" dirty="0">
              <a:solidFill>
                <a:schemeClr val="tx1"/>
              </a:solidFill>
              <a:latin typeface="Arimo" panose="020B0604020202020204" charset="0"/>
              <a:ea typeface="Arimo" panose="020B0604020202020204" charset="0"/>
              <a:cs typeface="Arimo" panose="020B0604020202020204" charset="0"/>
            </a:endParaRPr>
          </a:p>
          <a:p>
            <a:pPr algn="just"/>
            <a:endParaRPr lang="uk-UA" sz="2000" dirty="0">
              <a:solidFill>
                <a:schemeClr val="tx1"/>
              </a:solidFill>
              <a:latin typeface="Arimo" panose="020B0604020202020204" charset="0"/>
              <a:ea typeface="Arimo" panose="020B0604020202020204" charset="0"/>
              <a:cs typeface="Arimo" panose="020B0604020202020204" charset="0"/>
            </a:endParaRPr>
          </a:p>
          <a:p>
            <a:pPr algn="just"/>
            <a:endParaRPr lang="uk-UA" sz="2000" dirty="0">
              <a:solidFill>
                <a:schemeClr val="tx1"/>
              </a:solidFill>
              <a:latin typeface="Arimo" panose="020B0604020202020204" charset="0"/>
              <a:ea typeface="Arimo" panose="020B0604020202020204" charset="0"/>
              <a:cs typeface="Arimo" panose="020B0604020202020204" charset="0"/>
            </a:endParaRPr>
          </a:p>
          <a:p>
            <a:pPr algn="just"/>
            <a:endParaRPr lang="uk-UA" sz="2000" dirty="0">
              <a:solidFill>
                <a:schemeClr val="tx1"/>
              </a:solidFill>
              <a:latin typeface="Arimo" panose="020B0604020202020204" charset="0"/>
              <a:ea typeface="Arimo" panose="020B0604020202020204" charset="0"/>
              <a:cs typeface="Arimo" panose="020B0604020202020204" charset="0"/>
            </a:endParaRPr>
          </a:p>
        </p:txBody>
      </p:sp>
      <p:sp>
        <p:nvSpPr>
          <p:cNvPr id="4" name="Rectangle 5">
            <a:extLst>
              <a:ext uri="{FF2B5EF4-FFF2-40B4-BE49-F238E27FC236}">
                <a16:creationId xmlns:a16="http://schemas.microsoft.com/office/drawing/2014/main" id="{4C412F4E-D419-3492-A0E8-16B2F827AC97}"/>
              </a:ext>
            </a:extLst>
          </p:cNvPr>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935" tIns="45720" rIns="77763" bIns="45720" numCol="1" anchor="ctr" anchorCtr="0" compatLnSpc="1">
            <a:prstTxWarp prst="textNoShape">
              <a:avLst/>
            </a:prstTxWarp>
            <a:spAutoFit/>
          </a:bodyPr>
          <a:lstStyle/>
          <a:p>
            <a:endParaRPr lang="uk-UA"/>
          </a:p>
        </p:txBody>
      </p:sp>
      <p:sp>
        <p:nvSpPr>
          <p:cNvPr id="9" name="Подзаголовок 7">
            <a:extLst>
              <a:ext uri="{FF2B5EF4-FFF2-40B4-BE49-F238E27FC236}">
                <a16:creationId xmlns:a16="http://schemas.microsoft.com/office/drawing/2014/main" id="{3426BA93-BF04-1E9A-8F50-53E96602B577}"/>
              </a:ext>
            </a:extLst>
          </p:cNvPr>
          <p:cNvSpPr txBox="1">
            <a:spLocks/>
          </p:cNvSpPr>
          <p:nvPr/>
        </p:nvSpPr>
        <p:spPr>
          <a:xfrm>
            <a:off x="2286000" y="1480068"/>
            <a:ext cx="15773400" cy="66293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ru-RU" altLang="uk-UA" sz="2900" dirty="0">
              <a:solidFill>
                <a:schemeClr val="tx1"/>
              </a:solidFill>
              <a:latin typeface="Arimo" panose="020B0604020202020204" charset="0"/>
              <a:ea typeface="Arimo" panose="020B0604020202020204" charset="0"/>
              <a:cs typeface="Arimo" panose="020B0604020202020204" charset="0"/>
            </a:endParaRPr>
          </a:p>
          <a:p>
            <a:pPr algn="just"/>
            <a:endParaRPr lang="uk-UA" altLang="uk-UA" sz="2900" dirty="0">
              <a:solidFill>
                <a:schemeClr val="tx1"/>
              </a:solidFill>
              <a:latin typeface="Arimo" panose="020B0604020202020204" charset="0"/>
              <a:ea typeface="Arimo" panose="020B0604020202020204" charset="0"/>
              <a:cs typeface="Arimo" panose="020B0604020202020204" charset="0"/>
            </a:endParaRPr>
          </a:p>
          <a:p>
            <a:pPr algn="just"/>
            <a:endParaRPr lang="en-US" sz="2000" dirty="0">
              <a:solidFill>
                <a:schemeClr val="tx1"/>
              </a:solidFill>
              <a:latin typeface="Arimo" panose="020B0604020202020204" charset="0"/>
              <a:ea typeface="Arimo" panose="020B0604020202020204" charset="0"/>
              <a:cs typeface="Arimo" panose="020B0604020202020204" charset="0"/>
            </a:endParaRPr>
          </a:p>
          <a:p>
            <a:pPr algn="just"/>
            <a:endParaRPr lang="uk-UA" sz="2000" dirty="0">
              <a:solidFill>
                <a:schemeClr val="tx1"/>
              </a:solidFill>
              <a:latin typeface="Arimo" panose="020B0604020202020204" charset="0"/>
              <a:ea typeface="Arimo" panose="020B0604020202020204" charset="0"/>
              <a:cs typeface="Arimo" panose="020B0604020202020204" charset="0"/>
            </a:endParaRPr>
          </a:p>
        </p:txBody>
      </p:sp>
      <p:pic>
        <p:nvPicPr>
          <p:cNvPr id="3" name="Рисунок 2">
            <a:extLst>
              <a:ext uri="{FF2B5EF4-FFF2-40B4-BE49-F238E27FC236}">
                <a16:creationId xmlns:a16="http://schemas.microsoft.com/office/drawing/2014/main" id="{B40AC5D0-0143-9BED-87C6-2F8A4AD2C4C2}"/>
              </a:ext>
            </a:extLst>
          </p:cNvPr>
          <p:cNvPicPr>
            <a:picLocks noChangeAspect="1"/>
          </p:cNvPicPr>
          <p:nvPr/>
        </p:nvPicPr>
        <p:blipFill>
          <a:blip r:embed="rId2"/>
          <a:stretch>
            <a:fillRect/>
          </a:stretch>
        </p:blipFill>
        <p:spPr>
          <a:xfrm>
            <a:off x="1905000" y="1231901"/>
            <a:ext cx="14554200" cy="2622032"/>
          </a:xfrm>
          <a:prstGeom prst="rect">
            <a:avLst/>
          </a:prstGeom>
        </p:spPr>
      </p:pic>
      <p:sp>
        <p:nvSpPr>
          <p:cNvPr id="11" name="TextBox 10">
            <a:extLst>
              <a:ext uri="{FF2B5EF4-FFF2-40B4-BE49-F238E27FC236}">
                <a16:creationId xmlns:a16="http://schemas.microsoft.com/office/drawing/2014/main" id="{6B976B28-A71F-8DBC-DFCA-0B2EC671CAC5}"/>
              </a:ext>
            </a:extLst>
          </p:cNvPr>
          <p:cNvSpPr txBox="1"/>
          <p:nvPr/>
        </p:nvSpPr>
        <p:spPr>
          <a:xfrm>
            <a:off x="1371600" y="4076700"/>
            <a:ext cx="15859125" cy="3139321"/>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800" b="0" i="0" u="none" strike="noStrike" cap="none" normalizeH="0" baseline="0" dirty="0">
                <a:ln>
                  <a:noFill/>
                </a:ln>
                <a:solidFill>
                  <a:schemeClr val="tx1"/>
                </a:solidFill>
                <a:effectLst/>
                <a:latin typeface="Arimo" panose="020B0604020202020204" charset="0"/>
                <a:ea typeface="Arimo" panose="020B0604020202020204" charset="0"/>
                <a:cs typeface="Arimo" panose="020B0604020202020204" charset="0"/>
              </a:rPr>
              <a:t>Щоб додати </a:t>
            </a:r>
            <a:r>
              <a:rPr kumimoji="0" lang="uk-UA" altLang="uk-UA" sz="1800" b="0" i="0" u="none" strike="noStrike" cap="none" normalizeH="0" baseline="0" dirty="0" err="1">
                <a:ln>
                  <a:noFill/>
                </a:ln>
                <a:solidFill>
                  <a:schemeClr val="tx1"/>
                </a:solidFill>
                <a:effectLst/>
                <a:latin typeface="Arimo" panose="020B0604020202020204" charset="0"/>
                <a:ea typeface="Arimo" panose="020B0604020202020204" charset="0"/>
                <a:cs typeface="Arimo" panose="020B0604020202020204" charset="0"/>
              </a:rPr>
              <a:t>бенефіціара</a:t>
            </a:r>
            <a:r>
              <a:rPr kumimoji="0" lang="uk-UA" altLang="uk-UA" sz="1800" b="0" i="0" u="none" strike="noStrike" cap="none" normalizeH="0" baseline="0" dirty="0">
                <a:ln>
                  <a:noFill/>
                </a:ln>
                <a:solidFill>
                  <a:schemeClr val="tx1"/>
                </a:solidFill>
                <a:effectLst/>
                <a:latin typeface="Arimo" panose="020B0604020202020204" charset="0"/>
                <a:ea typeface="Arimo" panose="020B0604020202020204" charset="0"/>
                <a:cs typeface="Arimo" panose="020B0604020202020204" charset="0"/>
              </a:rPr>
              <a:t>, двічі клацніть кнопку «Додати БЕ», щоб створити додатковий рядок у таблиці. Ви можете додати стільки </a:t>
            </a:r>
            <a:r>
              <a:rPr kumimoji="0" lang="uk-UA" altLang="uk-UA" sz="1800" b="0" i="0" u="none" strike="noStrike" cap="none" normalizeH="0" baseline="0" dirty="0" err="1">
                <a:ln>
                  <a:noFill/>
                </a:ln>
                <a:solidFill>
                  <a:schemeClr val="tx1"/>
                </a:solidFill>
                <a:effectLst/>
                <a:latin typeface="Arimo" panose="020B0604020202020204" charset="0"/>
                <a:ea typeface="Arimo" panose="020B0604020202020204" charset="0"/>
                <a:cs typeface="Arimo" panose="020B0604020202020204" charset="0"/>
              </a:rPr>
              <a:t>бенефіціарів</a:t>
            </a:r>
            <a:r>
              <a:rPr kumimoji="0" lang="uk-UA" altLang="uk-UA" sz="1800" b="0" i="0" u="none" strike="noStrike" cap="none" normalizeH="0" baseline="0" dirty="0">
                <a:ln>
                  <a:noFill/>
                </a:ln>
                <a:solidFill>
                  <a:schemeClr val="tx1"/>
                </a:solidFill>
                <a:effectLst/>
                <a:latin typeface="Arimo" panose="020B0604020202020204" charset="0"/>
                <a:ea typeface="Arimo" panose="020B0604020202020204" charset="0"/>
                <a:cs typeface="Arimo" panose="020B0604020202020204" charset="0"/>
              </a:rPr>
              <a:t>, скільки потрібно.</a:t>
            </a: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800" b="0" i="0" u="none" strike="noStrike" cap="none" normalizeH="0" baseline="0" dirty="0">
                <a:ln>
                  <a:noFill/>
                </a:ln>
                <a:solidFill>
                  <a:schemeClr val="tx1"/>
                </a:solidFill>
                <a:effectLst/>
                <a:latin typeface="Arimo" panose="020B0604020202020204" charset="0"/>
                <a:ea typeface="Arimo" panose="020B0604020202020204" charset="0"/>
                <a:cs typeface="Arimo" panose="020B0604020202020204" charset="0"/>
              </a:rPr>
              <a:t>● Щоб додати афілійовану організацію, двічі клацніть кнопку «Додати АЕ до БЕ» у рядку </a:t>
            </a:r>
            <a:r>
              <a:rPr kumimoji="0" lang="uk-UA" altLang="uk-UA" sz="1800" b="0" i="0" u="none" strike="noStrike" cap="none" normalizeH="0" baseline="0" dirty="0" err="1">
                <a:ln>
                  <a:noFill/>
                </a:ln>
                <a:solidFill>
                  <a:schemeClr val="tx1"/>
                </a:solidFill>
                <a:effectLst/>
                <a:latin typeface="Arimo" panose="020B0604020202020204" charset="0"/>
                <a:ea typeface="Arimo" panose="020B0604020202020204" charset="0"/>
                <a:cs typeface="Arimo" panose="020B0604020202020204" charset="0"/>
              </a:rPr>
              <a:t>бенефіціара</a:t>
            </a:r>
            <a:r>
              <a:rPr kumimoji="0" lang="uk-UA" altLang="uk-UA" sz="1800" b="0" i="0" u="none" strike="noStrike" cap="none" normalizeH="0" baseline="0" dirty="0">
                <a:ln>
                  <a:noFill/>
                </a:ln>
                <a:solidFill>
                  <a:schemeClr val="tx1"/>
                </a:solidFill>
                <a:effectLst/>
                <a:latin typeface="Arimo" panose="020B0604020202020204" charset="0"/>
                <a:ea typeface="Arimo" panose="020B0604020202020204" charset="0"/>
                <a:cs typeface="Arimo" panose="020B0604020202020204" charset="0"/>
              </a:rPr>
              <a:t>, до якого афілійована організація.</a:t>
            </a: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800" b="0" i="0" u="none" strike="noStrike" cap="none" normalizeH="0" baseline="0" dirty="0">
                <a:ln>
                  <a:noFill/>
                </a:ln>
                <a:solidFill>
                  <a:schemeClr val="tx1"/>
                </a:solidFill>
                <a:effectLst/>
                <a:latin typeface="Arimo" panose="020B0604020202020204" charset="0"/>
                <a:ea typeface="Arimo" panose="020B0604020202020204" charset="0"/>
                <a:cs typeface="Arimo" panose="020B0604020202020204" charset="0"/>
              </a:rPr>
              <a:t>● Для кожного </a:t>
            </a:r>
            <a:r>
              <a:rPr kumimoji="0" lang="uk-UA" altLang="uk-UA" sz="1800" b="0" i="0" u="none" strike="noStrike" cap="none" normalizeH="0" baseline="0" dirty="0" err="1">
                <a:ln>
                  <a:noFill/>
                </a:ln>
                <a:solidFill>
                  <a:schemeClr val="tx1"/>
                </a:solidFill>
                <a:effectLst/>
                <a:latin typeface="Arimo" panose="020B0604020202020204" charset="0"/>
                <a:ea typeface="Arimo" panose="020B0604020202020204" charset="0"/>
                <a:cs typeface="Arimo" panose="020B0604020202020204" charset="0"/>
              </a:rPr>
              <a:t>бенефіціара</a:t>
            </a:r>
            <a:r>
              <a:rPr kumimoji="0" lang="uk-UA" altLang="uk-UA" sz="1800" b="0" i="0" u="none" strike="noStrike" cap="none" normalizeH="0" baseline="0" dirty="0">
                <a:ln>
                  <a:noFill/>
                </a:ln>
                <a:solidFill>
                  <a:schemeClr val="tx1"/>
                </a:solidFill>
                <a:effectLst/>
                <a:latin typeface="Arimo" panose="020B0604020202020204" charset="0"/>
                <a:ea typeface="Arimo" panose="020B0604020202020204" charset="0"/>
                <a:cs typeface="Arimo" panose="020B0604020202020204" charset="0"/>
              </a:rPr>
              <a:t> та кожної афілійованої організації вкажіть назву та абревіатуру організації та виберіть правильну країну та ставку фінансування з </a:t>
            </a:r>
            <a:r>
              <a:rPr kumimoji="0" lang="uk-UA" altLang="uk-UA" sz="1800" b="0" i="0" u="none" strike="noStrike" cap="none" normalizeH="0" baseline="0" dirty="0" err="1">
                <a:ln>
                  <a:noFill/>
                </a:ln>
                <a:solidFill>
                  <a:schemeClr val="tx1"/>
                </a:solidFill>
                <a:effectLst/>
                <a:latin typeface="Arimo" panose="020B0604020202020204" charset="0"/>
                <a:ea typeface="Arimo" panose="020B0604020202020204" charset="0"/>
                <a:cs typeface="Arimo" panose="020B0604020202020204" charset="0"/>
              </a:rPr>
              <a:t>випадаючих</a:t>
            </a:r>
            <a:r>
              <a:rPr kumimoji="0" lang="uk-UA" altLang="uk-UA" sz="1800" b="0" i="0" u="none" strike="noStrike" cap="none" normalizeH="0" baseline="0" dirty="0">
                <a:ln>
                  <a:noFill/>
                </a:ln>
                <a:solidFill>
                  <a:schemeClr val="tx1"/>
                </a:solidFill>
                <a:effectLst/>
                <a:latin typeface="Arimo" panose="020B0604020202020204" charset="0"/>
                <a:ea typeface="Arimo" panose="020B0604020202020204" charset="0"/>
                <a:cs typeface="Arimo" panose="020B0604020202020204" charset="0"/>
              </a:rPr>
              <a:t> меню.</a:t>
            </a: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800" b="0" i="0" u="none" strike="noStrike" cap="none" normalizeH="0" baseline="0" dirty="0">
                <a:ln>
                  <a:noFill/>
                </a:ln>
                <a:solidFill>
                  <a:schemeClr val="tx1"/>
                </a:solidFill>
                <a:effectLst/>
                <a:latin typeface="Arimo" panose="020B0604020202020204" charset="0"/>
                <a:ea typeface="Arimo" panose="020B0604020202020204" charset="0"/>
                <a:cs typeface="Arimo" panose="020B0604020202020204" charset="0"/>
              </a:rPr>
              <a:t>● Після заповнення аркуша «Список БЕ» необхідно двічі клацнути кнопку «Застосувати зміни», щоб створити відповідні аркуші в книзі Excel: для кожного </a:t>
            </a:r>
            <a:r>
              <a:rPr kumimoji="0" lang="uk-UA" altLang="uk-UA" sz="1800" b="0" i="0" u="none" strike="noStrike" cap="none" normalizeH="0" baseline="0" dirty="0" err="1">
                <a:ln>
                  <a:noFill/>
                </a:ln>
                <a:solidFill>
                  <a:schemeClr val="tx1"/>
                </a:solidFill>
                <a:effectLst/>
                <a:latin typeface="Arimo" panose="020B0604020202020204" charset="0"/>
                <a:ea typeface="Arimo" panose="020B0604020202020204" charset="0"/>
                <a:cs typeface="Arimo" panose="020B0604020202020204" charset="0"/>
              </a:rPr>
              <a:t>бенефіціара</a:t>
            </a:r>
            <a:r>
              <a:rPr kumimoji="0" lang="uk-UA" altLang="uk-UA" sz="1800" b="0" i="0" u="none" strike="noStrike" cap="none" normalizeH="0" baseline="0" dirty="0">
                <a:ln>
                  <a:noFill/>
                </a:ln>
                <a:solidFill>
                  <a:schemeClr val="tx1"/>
                </a:solidFill>
                <a:effectLst/>
                <a:latin typeface="Arimo" panose="020B0604020202020204" charset="0"/>
                <a:ea typeface="Arimo" panose="020B0604020202020204" charset="0"/>
                <a:cs typeface="Arimo" panose="020B0604020202020204" charset="0"/>
              </a:rPr>
              <a:t> буде створено окрему вкладку.</a:t>
            </a: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800" b="0" i="0" u="none" strike="noStrike" cap="none" normalizeH="0" baseline="0" dirty="0">
                <a:ln>
                  <a:noFill/>
                </a:ln>
                <a:solidFill>
                  <a:schemeClr val="tx1"/>
                </a:solidFill>
                <a:effectLst/>
                <a:latin typeface="Arimo" panose="020B0604020202020204" charset="0"/>
                <a:ea typeface="Arimo" panose="020B0604020202020204" charset="0"/>
                <a:cs typeface="Arimo" panose="020B0604020202020204" charset="0"/>
              </a:rPr>
              <a:t>Яку ставку фінансування вибрати? Ставка фінансування залежить від типу дії, на яку ви подаєте заявку. Теми RIA та CSA мають ставку фінансування 100 %. Для тем IA ставка фінансування становить 70 % (у виняткових випадках 60 %), за винятком некомерційних юридичних</a:t>
            </a: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800" b="0" i="0" u="none" strike="noStrike" cap="none" normalizeH="0" baseline="0" dirty="0">
                <a:ln>
                  <a:noFill/>
                </a:ln>
                <a:solidFill>
                  <a:schemeClr val="tx1"/>
                </a:solidFill>
                <a:effectLst/>
                <a:latin typeface="Arimo" panose="020B0604020202020204" charset="0"/>
                <a:ea typeface="Arimo" panose="020B0604020202020204" charset="0"/>
                <a:cs typeface="Arimo" panose="020B0604020202020204" charset="0"/>
              </a:rPr>
              <a:t>осіб, для яких застосовується ставка 100 %. Інші ставки фінансування можуть бути вказані в робочій програмі. Для отримання додаткової</a:t>
            </a: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800" b="0" i="0" u="none" strike="noStrike" cap="none" normalizeH="0" baseline="0" dirty="0">
                <a:ln>
                  <a:noFill/>
                </a:ln>
                <a:solidFill>
                  <a:schemeClr val="tx1"/>
                </a:solidFill>
                <a:effectLst/>
                <a:latin typeface="Arimo" panose="020B0604020202020204" charset="0"/>
                <a:ea typeface="Arimo" panose="020B0604020202020204" charset="0"/>
                <a:cs typeface="Arimo" panose="020B0604020202020204" charset="0"/>
              </a:rPr>
              <a:t>інформації про ставки фінансування, що застосовуються до вашої теми, зверніться до конкретних умов теми.</a:t>
            </a:r>
          </a:p>
        </p:txBody>
      </p:sp>
    </p:spTree>
    <p:extLst>
      <p:ext uri="{BB962C8B-B14F-4D97-AF65-F5344CB8AC3E}">
        <p14:creationId xmlns:p14="http://schemas.microsoft.com/office/powerpoint/2010/main" val="2553045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0">
              <a:srgbClr val="F3FFF6"/>
            </a:gs>
            <a:gs pos="44000">
              <a:srgbClr val="FFFDF5"/>
            </a:gs>
            <a:gs pos="100000">
              <a:srgbClr val="E7F7FF"/>
            </a:gs>
          </a:gsLst>
          <a:lin ang="0" scaled="0"/>
          <a:tileRect/>
        </a:gradFill>
        <a:effectLst/>
      </p:bgPr>
    </p:bg>
    <p:spTree>
      <p:nvGrpSpPr>
        <p:cNvPr id="1" name=""/>
        <p:cNvGrpSpPr/>
        <p:nvPr/>
      </p:nvGrpSpPr>
      <p:grpSpPr>
        <a:xfrm>
          <a:off x="0" y="0"/>
          <a:ext cx="0" cy="0"/>
          <a:chOff x="0" y="0"/>
          <a:chExt cx="0" cy="0"/>
        </a:xfrm>
      </p:grpSpPr>
      <p:sp>
        <p:nvSpPr>
          <p:cNvPr id="2" name="TextBox 2"/>
          <p:cNvSpPr txBox="1"/>
          <p:nvPr/>
        </p:nvSpPr>
        <p:spPr>
          <a:xfrm>
            <a:off x="1303356" y="1285944"/>
            <a:ext cx="16230600" cy="8463855"/>
          </a:xfrm>
          <a:prstGeom prst="rect">
            <a:avLst/>
          </a:prstGeom>
        </p:spPr>
        <p:txBody>
          <a:bodyPr lIns="0" tIns="0" rIns="0" bIns="0" rtlCol="0" anchor="t">
            <a:spAutoFit/>
          </a:bodyPr>
          <a:lstStyle/>
          <a:p>
            <a:pPr algn="just"/>
            <a:r>
              <a:rPr lang="uk-UA" sz="2200" b="1" noProof="0" dirty="0" err="1">
                <a:solidFill>
                  <a:srgbClr val="000000"/>
                </a:solidFill>
                <a:latin typeface="Arimo" panose="020B0604020202020204" charset="0"/>
                <a:ea typeface="Arimo" panose="020B0604020202020204" charset="0"/>
                <a:cs typeface="Arimo" panose="020B0604020202020204" charset="0"/>
                <a:sym typeface="Arimo Bold"/>
              </a:rPr>
              <a:t>Діяльністьу</a:t>
            </a:r>
            <a:r>
              <a:rPr lang="uk-UA" sz="2200" b="1" noProof="0" dirty="0">
                <a:solidFill>
                  <a:srgbClr val="000000"/>
                </a:solidFill>
                <a:latin typeface="Arimo" panose="020B0604020202020204" charset="0"/>
                <a:ea typeface="Arimo" panose="020B0604020202020204" charset="0"/>
                <a:cs typeface="Arimo" panose="020B0604020202020204" charset="0"/>
                <a:sym typeface="Arimo Bold"/>
              </a:rPr>
              <a:t> сфері досліджень та інновацій (RIA) — </a:t>
            </a:r>
            <a:r>
              <a:rPr lang="uk-UA" sz="2200" noProof="0" dirty="0">
                <a:solidFill>
                  <a:srgbClr val="000000"/>
                </a:solidFill>
                <a:latin typeface="Arimo" panose="020B0604020202020204" charset="0"/>
                <a:ea typeface="Arimo" panose="020B0604020202020204" charset="0"/>
                <a:cs typeface="Arimo" panose="020B0604020202020204" charset="0"/>
                <a:sym typeface="Arimo"/>
              </a:rPr>
              <a:t>діяльність, спрямована на отримання нових знань або вивчення можливості впровадження нової або вдосконаленої технології, продукту, процесу, послуги чи рішення. Це може включати фундаментальні та прикладні дослідження, розробку та інтеграцію технологій, випробування, демонстрацію та </a:t>
            </a:r>
            <a:r>
              <a:rPr lang="uk-UA" sz="2200" noProof="0" dirty="0" err="1">
                <a:solidFill>
                  <a:srgbClr val="000000"/>
                </a:solidFill>
                <a:latin typeface="Arimo" panose="020B0604020202020204" charset="0"/>
                <a:ea typeface="Arimo" panose="020B0604020202020204" charset="0"/>
                <a:cs typeface="Arimo" panose="020B0604020202020204" charset="0"/>
                <a:sym typeface="Arimo"/>
              </a:rPr>
              <a:t>валідацію</a:t>
            </a:r>
            <a:r>
              <a:rPr lang="uk-UA" sz="2200" noProof="0" dirty="0">
                <a:solidFill>
                  <a:srgbClr val="000000"/>
                </a:solidFill>
                <a:latin typeface="Arimo" panose="020B0604020202020204" charset="0"/>
                <a:ea typeface="Arimo" panose="020B0604020202020204" charset="0"/>
                <a:cs typeface="Arimo" panose="020B0604020202020204" charset="0"/>
                <a:sym typeface="Arimo"/>
              </a:rPr>
              <a:t> невеликого прототипу в лабораторних умовах або в модельованому середовищі.</a:t>
            </a:r>
          </a:p>
          <a:p>
            <a:pPr algn="just"/>
            <a:endParaRPr lang="uk-UA" sz="2200" noProof="0" dirty="0">
              <a:solidFill>
                <a:srgbClr val="000000"/>
              </a:solidFill>
              <a:latin typeface="Arimo" panose="020B0604020202020204" charset="0"/>
              <a:ea typeface="Arimo" panose="020B0604020202020204" charset="0"/>
              <a:cs typeface="Arimo" panose="020B0604020202020204" charset="0"/>
              <a:sym typeface="Arimo"/>
            </a:endParaRPr>
          </a:p>
          <a:p>
            <a:pPr algn="just"/>
            <a:r>
              <a:rPr lang="uk-UA" sz="2200" b="1" noProof="0" dirty="0">
                <a:solidFill>
                  <a:srgbClr val="000000"/>
                </a:solidFill>
                <a:latin typeface="Arimo" panose="020B0604020202020204" charset="0"/>
                <a:ea typeface="Arimo" panose="020B0604020202020204" charset="0"/>
                <a:cs typeface="Arimo" panose="020B0604020202020204" charset="0"/>
                <a:sym typeface="Arimo Bold"/>
              </a:rPr>
              <a:t>Інноваційні заходи (IA) — </a:t>
            </a:r>
            <a:r>
              <a:rPr lang="uk-UA" sz="2200" noProof="0" dirty="0">
                <a:solidFill>
                  <a:srgbClr val="000000"/>
                </a:solidFill>
                <a:latin typeface="Arimo" panose="020B0604020202020204" charset="0"/>
                <a:ea typeface="Arimo" panose="020B0604020202020204" charset="0"/>
                <a:cs typeface="Arimo" panose="020B0604020202020204" charset="0"/>
                <a:sym typeface="Arimo"/>
              </a:rPr>
              <a:t>діяльність, спрямована безпосередньо на розробку планів, схем або проектів нових, змінених або вдосконалених продуктів, процесів або послуг. Ця діяльність може включати створення прототипів, випробування, демонстрацію, пілотне впровадження, великомасштабну </a:t>
            </a:r>
            <a:r>
              <a:rPr lang="uk-UA" sz="2200" noProof="0" dirty="0" err="1">
                <a:solidFill>
                  <a:srgbClr val="000000"/>
                </a:solidFill>
                <a:latin typeface="Arimo" panose="020B0604020202020204" charset="0"/>
                <a:ea typeface="Arimo" panose="020B0604020202020204" charset="0"/>
                <a:cs typeface="Arimo" panose="020B0604020202020204" charset="0"/>
                <a:sym typeface="Arimo"/>
              </a:rPr>
              <a:t>валідацію</a:t>
            </a:r>
            <a:r>
              <a:rPr lang="uk-UA" sz="2200" noProof="0" dirty="0">
                <a:solidFill>
                  <a:srgbClr val="000000"/>
                </a:solidFill>
                <a:latin typeface="Arimo" panose="020B0604020202020204" charset="0"/>
                <a:ea typeface="Arimo" panose="020B0604020202020204" charset="0"/>
                <a:cs typeface="Arimo" panose="020B0604020202020204" charset="0"/>
                <a:sym typeface="Arimo"/>
              </a:rPr>
              <a:t> продукту та відтворення на ринку.</a:t>
            </a:r>
          </a:p>
          <a:p>
            <a:pPr algn="just"/>
            <a:endParaRPr lang="uk-UA" sz="2200" noProof="0" dirty="0">
              <a:solidFill>
                <a:srgbClr val="000000"/>
              </a:solidFill>
              <a:latin typeface="Arimo" panose="020B0604020202020204" charset="0"/>
              <a:ea typeface="Arimo" panose="020B0604020202020204" charset="0"/>
              <a:cs typeface="Arimo" panose="020B0604020202020204" charset="0"/>
              <a:sym typeface="Arimo"/>
            </a:endParaRPr>
          </a:p>
          <a:p>
            <a:pPr algn="just">
              <a:spcBef>
                <a:spcPct val="0"/>
              </a:spcBef>
            </a:pPr>
            <a:r>
              <a:rPr lang="uk-UA" sz="2200" b="1" noProof="0" dirty="0">
                <a:solidFill>
                  <a:srgbClr val="000000"/>
                </a:solidFill>
                <a:latin typeface="Arimo" panose="020B0604020202020204" charset="0"/>
                <a:ea typeface="Arimo" panose="020B0604020202020204" charset="0"/>
                <a:cs typeface="Arimo" panose="020B0604020202020204" charset="0"/>
                <a:sym typeface="Arimo Bold"/>
              </a:rPr>
              <a:t>Координаційні та підтримуючі заходи (CSA)</a:t>
            </a:r>
            <a:r>
              <a:rPr lang="uk-UA" sz="2200" noProof="0" dirty="0">
                <a:solidFill>
                  <a:srgbClr val="000000"/>
                </a:solidFill>
                <a:latin typeface="Arimo" panose="020B0604020202020204" charset="0"/>
                <a:ea typeface="Arimo" panose="020B0604020202020204" charset="0"/>
                <a:cs typeface="Arimo" panose="020B0604020202020204" charset="0"/>
                <a:sym typeface="Arimo"/>
              </a:rPr>
              <a:t> — діяльність, що сприяє досягненню цілей програми «Горизонт Європа». Сюди не входять заходи з досліджень та інновацій (R&amp;I), за винятком тих, що здійснюються в рамках компонента програми «Розширення участі та поширення передового досвіду» (частина «Розширення участі та зміцнення Європейського дослідницького простору»). Також придатними є координаційні заходи, які сприяють співпраці між юридичними особами з держав-членів та асоційованих країн з метою зміцнення Європейського дослідницького простору і які не отримують співфінансування ЄС для дослідницької діяльності.</a:t>
            </a:r>
          </a:p>
          <a:p>
            <a:pPr algn="just">
              <a:spcBef>
                <a:spcPct val="0"/>
              </a:spcBef>
            </a:pPr>
            <a:endParaRPr lang="uk-UA" sz="2200" noProof="0" dirty="0">
              <a:solidFill>
                <a:srgbClr val="000000"/>
              </a:solidFill>
              <a:latin typeface="Arimo" panose="020B0604020202020204" charset="0"/>
              <a:ea typeface="Arimo" panose="020B0604020202020204" charset="0"/>
              <a:cs typeface="Arimo" panose="020B0604020202020204" charset="0"/>
              <a:sym typeface="Arimo"/>
            </a:endParaRPr>
          </a:p>
          <a:p>
            <a:pPr lvl="0" algn="just">
              <a:spcBef>
                <a:spcPct val="0"/>
              </a:spcBef>
            </a:pPr>
            <a:r>
              <a:rPr lang="uk-UA" sz="2200" b="1" noProof="0" dirty="0">
                <a:solidFill>
                  <a:srgbClr val="000000"/>
                </a:solidFill>
                <a:latin typeface="Arimo" panose="020B0604020202020204" charset="0"/>
                <a:ea typeface="Arimo" panose="020B0604020202020204" charset="0"/>
                <a:cs typeface="Arimo" panose="020B0604020202020204" charset="0"/>
                <a:sym typeface="Arimo Bold"/>
              </a:rPr>
              <a:t>Дії з співфінансування програми (</a:t>
            </a:r>
            <a:r>
              <a:rPr lang="uk-UA" sz="2200" b="1" noProof="0" dirty="0" err="1">
                <a:solidFill>
                  <a:srgbClr val="000000"/>
                </a:solidFill>
                <a:latin typeface="Arimo" panose="020B0604020202020204" charset="0"/>
                <a:ea typeface="Arimo" panose="020B0604020202020204" charset="0"/>
                <a:cs typeface="Arimo" panose="020B0604020202020204" charset="0"/>
                <a:sym typeface="Arimo Bold"/>
              </a:rPr>
              <a:t>CoFund</a:t>
            </a:r>
            <a:r>
              <a:rPr lang="uk-UA" sz="2200" b="1" noProof="0" dirty="0">
                <a:solidFill>
                  <a:srgbClr val="000000"/>
                </a:solidFill>
                <a:latin typeface="Arimo" panose="020B0604020202020204" charset="0"/>
                <a:ea typeface="Arimo" panose="020B0604020202020204" charset="0"/>
                <a:cs typeface="Arimo" panose="020B0604020202020204" charset="0"/>
                <a:sym typeface="Arimo Bold"/>
              </a:rPr>
              <a:t>) — </a:t>
            </a:r>
            <a:r>
              <a:rPr lang="uk-UA" sz="2200" noProof="0" dirty="0">
                <a:solidFill>
                  <a:srgbClr val="000000"/>
                </a:solidFill>
                <a:latin typeface="Arimo" panose="020B0604020202020204" charset="0"/>
                <a:ea typeface="Arimo" panose="020B0604020202020204" charset="0"/>
                <a:cs typeface="Arimo" panose="020B0604020202020204" charset="0"/>
                <a:sym typeface="Arimo"/>
              </a:rPr>
              <a:t>програма заходів, створена або реалізована юридичними особами, які управляють або фінансують н</a:t>
            </a:r>
            <a:r>
              <a:rPr lang="uk-UA" sz="2200" noProof="0" dirty="0">
                <a:solidFill>
                  <a:srgbClr val="000000"/>
                </a:solidFill>
                <a:latin typeface="Arimo" panose="020B0604020202020204" charset="0"/>
                <a:ea typeface="Arimo" panose="020B0604020202020204" charset="0"/>
                <a:cs typeface="Arimo" panose="020B0604020202020204" charset="0"/>
              </a:rPr>
              <a:t>ауково-дослідні та дослідно-конструкторські </a:t>
            </a:r>
            <a:r>
              <a:rPr lang="uk-UA" sz="2200" noProof="0" dirty="0">
                <a:solidFill>
                  <a:srgbClr val="000000"/>
                </a:solidFill>
                <a:latin typeface="Arimo" panose="020B0604020202020204" charset="0"/>
                <a:ea typeface="Arimo" panose="020B0604020202020204" charset="0"/>
                <a:cs typeface="Arimo" panose="020B0604020202020204" charset="0"/>
                <a:sym typeface="Arimo"/>
              </a:rPr>
              <a:t>програми, крім органів фінансування ЄС. Така програма заходів може підтримувати: </a:t>
            </a:r>
            <a:r>
              <a:rPr lang="uk-UA" sz="2200" noProof="0" dirty="0" err="1">
                <a:solidFill>
                  <a:srgbClr val="000000"/>
                </a:solidFill>
                <a:latin typeface="Arimo" panose="020B0604020202020204" charset="0"/>
                <a:ea typeface="Arimo" panose="020B0604020202020204" charset="0"/>
                <a:cs typeface="Arimo" panose="020B0604020202020204" charset="0"/>
                <a:sym typeface="Arimo"/>
              </a:rPr>
              <a:t>мережування</a:t>
            </a:r>
            <a:r>
              <a:rPr lang="uk-UA" sz="2200" noProof="0" dirty="0">
                <a:solidFill>
                  <a:srgbClr val="000000"/>
                </a:solidFill>
                <a:latin typeface="Arimo" panose="020B0604020202020204" charset="0"/>
                <a:ea typeface="Arimo" panose="020B0604020202020204" charset="0"/>
                <a:cs typeface="Arimo" panose="020B0604020202020204" charset="0"/>
                <a:sym typeface="Arimo"/>
              </a:rPr>
              <a:t> та координацію; дослідження; інновації; пілотні дії; інновації та впровадження на ринку; навчання та мобільність; підвищення обізнаності та комунікацію; поширення та використання. Вона також може надавати будь-яку відповідну фінансову підтримку, таку як гранти, премії та закупівлі, а також «змішане фінансування </a:t>
            </a:r>
            <a:r>
              <a:rPr lang="uk-UA" sz="2200" noProof="0" dirty="0" err="1">
                <a:solidFill>
                  <a:srgbClr val="000000"/>
                </a:solidFill>
                <a:latin typeface="Arimo" panose="020B0604020202020204" charset="0"/>
                <a:ea typeface="Arimo" panose="020B0604020202020204" charset="0"/>
                <a:cs typeface="Arimo" panose="020B0604020202020204" charset="0"/>
                <a:sym typeface="Arimo"/>
              </a:rPr>
              <a:t>Horizon</a:t>
            </a:r>
            <a:r>
              <a:rPr lang="uk-UA" sz="2200" noProof="0" dirty="0">
                <a:solidFill>
                  <a:srgbClr val="000000"/>
                </a:solidFill>
                <a:latin typeface="Arimo" panose="020B0604020202020204" charset="0"/>
                <a:ea typeface="Arimo" panose="020B0604020202020204" charset="0"/>
                <a:cs typeface="Arimo" panose="020B0604020202020204" charset="0"/>
                <a:sym typeface="Arimo"/>
              </a:rPr>
              <a:t> </a:t>
            </a:r>
            <a:r>
              <a:rPr lang="uk-UA" sz="2200" noProof="0" dirty="0" err="1">
                <a:solidFill>
                  <a:srgbClr val="000000"/>
                </a:solidFill>
                <a:latin typeface="Arimo" panose="020B0604020202020204" charset="0"/>
                <a:ea typeface="Arimo" panose="020B0604020202020204" charset="0"/>
                <a:cs typeface="Arimo" panose="020B0604020202020204" charset="0"/>
                <a:sym typeface="Arimo"/>
              </a:rPr>
              <a:t>Europe</a:t>
            </a:r>
            <a:r>
              <a:rPr lang="uk-UA" sz="2200" noProof="0" dirty="0">
                <a:solidFill>
                  <a:srgbClr val="000000"/>
                </a:solidFill>
                <a:latin typeface="Arimo" panose="020B0604020202020204" charset="0"/>
                <a:ea typeface="Arimo" panose="020B0604020202020204" charset="0"/>
                <a:cs typeface="Arimo" panose="020B0604020202020204" charset="0"/>
                <a:sym typeface="Arimo"/>
              </a:rPr>
              <a:t>», що означає фінансову підтримку діяльності з інновацій та впровадження на ринку, яка складається з конкретного поєднання гранту або </a:t>
            </a:r>
            <a:r>
              <a:rPr lang="uk-UA" sz="2200" noProof="0" dirty="0" err="1">
                <a:solidFill>
                  <a:srgbClr val="000000"/>
                </a:solidFill>
                <a:latin typeface="Arimo" panose="020B0604020202020204" charset="0"/>
                <a:ea typeface="Arimo" panose="020B0604020202020204" charset="0"/>
                <a:cs typeface="Arimo" panose="020B0604020202020204" charset="0"/>
                <a:sym typeface="Arimo"/>
              </a:rPr>
              <a:t>відшкодовуваного</a:t>
            </a:r>
            <a:r>
              <a:rPr lang="uk-UA" sz="2200" noProof="0" dirty="0">
                <a:solidFill>
                  <a:srgbClr val="000000"/>
                </a:solidFill>
                <a:latin typeface="Arimo" panose="020B0604020202020204" charset="0"/>
                <a:ea typeface="Arimo" panose="020B0604020202020204" charset="0"/>
                <a:cs typeface="Arimo" panose="020B0604020202020204" charset="0"/>
                <a:sym typeface="Arimo"/>
              </a:rPr>
              <a:t> авансу та інвестицій у власний капітал або будь- якої іншої форми підтримки, що підлягає поверненню або їх поєднання. Заходи можуть реалізовуватися безпосередньо </a:t>
            </a:r>
            <a:r>
              <a:rPr lang="uk-UA" sz="2200" noProof="0" dirty="0" err="1">
                <a:solidFill>
                  <a:srgbClr val="000000"/>
                </a:solidFill>
                <a:latin typeface="Arimo" panose="020B0604020202020204" charset="0"/>
                <a:ea typeface="Arimo" panose="020B0604020202020204" charset="0"/>
                <a:cs typeface="Arimo" panose="020B0604020202020204" charset="0"/>
                <a:sym typeface="Arimo"/>
              </a:rPr>
              <a:t>бенефіціарами</a:t>
            </a:r>
            <a:r>
              <a:rPr lang="uk-UA" sz="2200" noProof="0" dirty="0">
                <a:solidFill>
                  <a:srgbClr val="000000"/>
                </a:solidFill>
                <a:latin typeface="Arimo" panose="020B0604020202020204" charset="0"/>
                <a:ea typeface="Arimo" panose="020B0604020202020204" charset="0"/>
                <a:cs typeface="Arimo" panose="020B0604020202020204" charset="0"/>
                <a:sym typeface="Arimo"/>
              </a:rPr>
              <a:t> або шляхом надання фінансової підтримки третім сторонам.</a:t>
            </a:r>
          </a:p>
        </p:txBody>
      </p:sp>
      <p:sp>
        <p:nvSpPr>
          <p:cNvPr id="3" name="TextBox 3"/>
          <p:cNvSpPr txBox="1"/>
          <p:nvPr/>
        </p:nvSpPr>
        <p:spPr>
          <a:xfrm>
            <a:off x="2156714" y="429260"/>
            <a:ext cx="13845286" cy="560923"/>
          </a:xfrm>
          <a:prstGeom prst="rect">
            <a:avLst/>
          </a:prstGeom>
        </p:spPr>
        <p:txBody>
          <a:bodyPr wrap="square" lIns="0" tIns="0" rIns="0" bIns="0" rtlCol="0" anchor="t">
            <a:spAutoFit/>
          </a:bodyPr>
          <a:lstStyle/>
          <a:p>
            <a:pPr algn="ctr">
              <a:lnSpc>
                <a:spcPts val="4759"/>
              </a:lnSpc>
              <a:spcBef>
                <a:spcPct val="0"/>
              </a:spcBef>
            </a:pPr>
            <a:r>
              <a:rPr lang="uk-UA" sz="3399" b="1" noProof="0" dirty="0">
                <a:solidFill>
                  <a:srgbClr val="000000"/>
                </a:solidFill>
                <a:latin typeface="Arimo Bold"/>
                <a:ea typeface="Arimo Bold"/>
                <a:cs typeface="Arimo Bold"/>
                <a:sym typeface="Arimo Bold"/>
              </a:rPr>
              <a:t>Види діяльності, передбачені програмою </a:t>
            </a:r>
            <a:r>
              <a:rPr lang="uk-UA" sz="3399" b="1" noProof="0" dirty="0" err="1">
                <a:solidFill>
                  <a:srgbClr val="000000"/>
                </a:solidFill>
                <a:latin typeface="Arimo Bold"/>
                <a:ea typeface="Arimo Bold"/>
                <a:cs typeface="Arimo Bold"/>
                <a:sym typeface="Arimo Bold"/>
              </a:rPr>
              <a:t>Horizon</a:t>
            </a:r>
            <a:r>
              <a:rPr lang="uk-UA" sz="3399" b="1" noProof="0" dirty="0">
                <a:solidFill>
                  <a:srgbClr val="000000"/>
                </a:solidFill>
                <a:latin typeface="Arimo Bold"/>
                <a:ea typeface="Arimo Bold"/>
                <a:cs typeface="Arimo Bold"/>
                <a:sym typeface="Arimo Bold"/>
              </a:rPr>
              <a:t> </a:t>
            </a:r>
            <a:r>
              <a:rPr lang="uk-UA" sz="3399" b="1" noProof="0" dirty="0" err="1">
                <a:solidFill>
                  <a:srgbClr val="000000"/>
                </a:solidFill>
                <a:latin typeface="Arimo Bold"/>
                <a:ea typeface="Arimo Bold"/>
                <a:cs typeface="Arimo Bold"/>
                <a:sym typeface="Arimo Bold"/>
              </a:rPr>
              <a:t>Europe</a:t>
            </a:r>
            <a:endParaRPr lang="uk-UA" sz="3399" b="1" noProof="0" dirty="0">
              <a:solidFill>
                <a:srgbClr val="000000"/>
              </a:solidFill>
              <a:latin typeface="Arimo Bold"/>
              <a:ea typeface="Arimo Bold"/>
              <a:cs typeface="Arimo Bold"/>
              <a:sym typeface="Arimo Bo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77D0A-6135-9BB6-6578-F4E1BD3AB755}"/>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B24385F-9803-9765-3E35-F6674C2A03E9}"/>
              </a:ext>
            </a:extLst>
          </p:cNvPr>
          <p:cNvSpPr txBox="1"/>
          <p:nvPr/>
        </p:nvSpPr>
        <p:spPr>
          <a:xfrm>
            <a:off x="5638800" y="495300"/>
            <a:ext cx="6705600" cy="369332"/>
          </a:xfrm>
          <a:prstGeom prst="rect">
            <a:avLst/>
          </a:prstGeom>
          <a:noFill/>
        </p:spPr>
        <p:txBody>
          <a:bodyPr wrap="square" rtlCol="0">
            <a:spAutoFit/>
          </a:bodyPr>
          <a:lstStyle/>
          <a:p>
            <a:endParaRPr lang="uk-UA" b="1" dirty="0">
              <a:latin typeface="Arimo" panose="020B0604020202020204" charset="0"/>
              <a:ea typeface="Arimo" panose="020B0604020202020204" charset="0"/>
              <a:cs typeface="Arimo" panose="020B0604020202020204" charset="0"/>
            </a:endParaRPr>
          </a:p>
        </p:txBody>
      </p:sp>
      <p:sp>
        <p:nvSpPr>
          <p:cNvPr id="7" name="Заголовок 6">
            <a:extLst>
              <a:ext uri="{FF2B5EF4-FFF2-40B4-BE49-F238E27FC236}">
                <a16:creationId xmlns:a16="http://schemas.microsoft.com/office/drawing/2014/main" id="{2E6FBB75-2891-C815-D414-08B77561A9ED}"/>
              </a:ext>
            </a:extLst>
          </p:cNvPr>
          <p:cNvSpPr>
            <a:spLocks noGrp="1"/>
          </p:cNvSpPr>
          <p:nvPr>
            <p:ph type="ctrTitle"/>
          </p:nvPr>
        </p:nvSpPr>
        <p:spPr>
          <a:xfrm>
            <a:off x="1828800" y="378128"/>
            <a:ext cx="15087600" cy="577334"/>
          </a:xfrm>
        </p:spPr>
        <p:txBody>
          <a:bodyPr>
            <a:noAutofit/>
          </a:bodyPr>
          <a:lstStyle/>
          <a:p>
            <a:r>
              <a:rPr lang="uk-UA" sz="4000" b="1" dirty="0">
                <a:latin typeface="Arimo" panose="020B0604020202020204" charset="0"/>
                <a:ea typeface="Arimo" panose="020B0604020202020204" charset="0"/>
                <a:cs typeface="Arimo" panose="020B0604020202020204" charset="0"/>
              </a:rPr>
              <a:t>Компоненти бюджету в</a:t>
            </a:r>
            <a:r>
              <a:rPr lang="ru-UA" sz="4000" b="1" dirty="0">
                <a:latin typeface="Arimo" panose="020B0604020202020204" charset="0"/>
                <a:ea typeface="Arimo" panose="020B0604020202020204" charset="0"/>
                <a:cs typeface="Arimo" panose="020B0604020202020204" charset="0"/>
              </a:rPr>
              <a:t> рамках</a:t>
            </a:r>
            <a:r>
              <a:rPr lang="uk-UA" sz="4000" b="1" dirty="0">
                <a:latin typeface="Arimo" panose="020B0604020202020204" charset="0"/>
                <a:ea typeface="Arimo" panose="020B0604020202020204" charset="0"/>
                <a:cs typeface="Arimo" panose="020B0604020202020204" charset="0"/>
              </a:rPr>
              <a:t> </a:t>
            </a:r>
            <a:r>
              <a:rPr lang="en-US" sz="4000" b="1" dirty="0">
                <a:latin typeface="Arimo" panose="020B0604020202020204" charset="0"/>
                <a:ea typeface="Arimo" panose="020B0604020202020204" charset="0"/>
                <a:cs typeface="Arimo" panose="020B0604020202020204" charset="0"/>
              </a:rPr>
              <a:t>Part</a:t>
            </a:r>
            <a:r>
              <a:rPr lang="ru-UA" sz="4000" b="1" dirty="0">
                <a:latin typeface="Arimo" panose="020B0604020202020204" charset="0"/>
                <a:ea typeface="Arimo" panose="020B0604020202020204" charset="0"/>
                <a:cs typeface="Arimo" panose="020B0604020202020204" charset="0"/>
              </a:rPr>
              <a:t> А</a:t>
            </a:r>
            <a:r>
              <a:rPr lang="en-US" sz="4000" b="1" dirty="0">
                <a:latin typeface="Arimo" panose="020B0604020202020204" charset="0"/>
                <a:ea typeface="Arimo" panose="020B0604020202020204" charset="0"/>
                <a:cs typeface="Arimo" panose="020B0604020202020204" charset="0"/>
              </a:rPr>
              <a:t> </a:t>
            </a:r>
            <a:endParaRPr lang="uk-UA" sz="4000" dirty="0"/>
          </a:p>
        </p:txBody>
      </p:sp>
      <p:sp>
        <p:nvSpPr>
          <p:cNvPr id="8" name="Подзаголовок 7">
            <a:extLst>
              <a:ext uri="{FF2B5EF4-FFF2-40B4-BE49-F238E27FC236}">
                <a16:creationId xmlns:a16="http://schemas.microsoft.com/office/drawing/2014/main" id="{AB48BEC6-BF0B-16F3-8E57-2CDEBD0B4A30}"/>
              </a:ext>
            </a:extLst>
          </p:cNvPr>
          <p:cNvSpPr>
            <a:spLocks noGrp="1"/>
          </p:cNvSpPr>
          <p:nvPr>
            <p:ph type="subTitle" idx="1"/>
          </p:nvPr>
        </p:nvSpPr>
        <p:spPr>
          <a:xfrm>
            <a:off x="1295400" y="5082354"/>
            <a:ext cx="16383000" cy="1966146"/>
          </a:xfrm>
        </p:spPr>
        <p:txBody>
          <a:bodyPr>
            <a:normAutofit lnSpcReduction="10000"/>
          </a:bodyPr>
          <a:lstStyle/>
          <a:p>
            <a:pPr algn="just"/>
            <a:r>
              <a:rPr lang="uk-UA" sz="2000" dirty="0">
                <a:solidFill>
                  <a:schemeClr val="tx1"/>
                </a:solidFill>
                <a:latin typeface="Arimo" panose="020B0604020202020204" charset="0"/>
                <a:ea typeface="Arimo" panose="020B0604020202020204" charset="0"/>
                <a:cs typeface="Arimo" panose="020B0604020202020204" charset="0"/>
              </a:rPr>
              <a:t>Щоб додати робочий пакет, двічі клацніть кнопку «Додати РП», щоб створити додатковий рядок у таблиці. </a:t>
            </a:r>
          </a:p>
          <a:p>
            <a:pPr algn="just"/>
            <a:r>
              <a:rPr lang="uk-UA" sz="2000" dirty="0">
                <a:solidFill>
                  <a:schemeClr val="tx1"/>
                </a:solidFill>
                <a:latin typeface="Arimo" panose="020B0604020202020204" charset="0"/>
                <a:ea typeface="Arimo" panose="020B0604020202020204" charset="0"/>
                <a:cs typeface="Arimo" panose="020B0604020202020204" charset="0"/>
              </a:rPr>
              <a:t>Ви можете додати стільки робочих пакетів, скільки потрібно. Дотримуйтесь того самого порядку, що й у частині Б вашої заявки.</a:t>
            </a:r>
          </a:p>
          <a:p>
            <a:pPr algn="just"/>
            <a:endParaRPr lang="uk-UA" sz="2000" dirty="0">
              <a:solidFill>
                <a:schemeClr val="tx1"/>
              </a:solidFill>
              <a:latin typeface="Arimo" panose="020B0604020202020204" charset="0"/>
              <a:ea typeface="Arimo" panose="020B0604020202020204" charset="0"/>
              <a:cs typeface="Arimo" panose="020B0604020202020204" charset="0"/>
            </a:endParaRPr>
          </a:p>
          <a:p>
            <a:pPr algn="just"/>
            <a:r>
              <a:rPr lang="uk-UA" sz="2000" dirty="0">
                <a:solidFill>
                  <a:schemeClr val="tx1"/>
                </a:solidFill>
                <a:latin typeface="Arimo" panose="020B0604020202020204" charset="0"/>
                <a:ea typeface="Arimo" panose="020B0604020202020204" charset="0"/>
                <a:cs typeface="Arimo" panose="020B0604020202020204" charset="0"/>
              </a:rPr>
              <a:t>Після заповнення аркуша «Список РП» необхідно двічі клацнути кнопку «Застосувати зміни»: до індивідуальних аркушів </a:t>
            </a:r>
            <a:r>
              <a:rPr lang="uk-UA" sz="2000" dirty="0" err="1">
                <a:solidFill>
                  <a:schemeClr val="tx1"/>
                </a:solidFill>
                <a:latin typeface="Arimo" panose="020B0604020202020204" charset="0"/>
                <a:ea typeface="Arimo" panose="020B0604020202020204" charset="0"/>
                <a:cs typeface="Arimo" panose="020B0604020202020204" charset="0"/>
              </a:rPr>
              <a:t>бенефіціарів</a:t>
            </a:r>
            <a:r>
              <a:rPr lang="uk-UA" sz="2000" dirty="0">
                <a:solidFill>
                  <a:schemeClr val="tx1"/>
                </a:solidFill>
                <a:latin typeface="Arimo" panose="020B0604020202020204" charset="0"/>
                <a:ea typeface="Arimo" panose="020B0604020202020204" charset="0"/>
                <a:cs typeface="Arimo" panose="020B0604020202020204" charset="0"/>
              </a:rPr>
              <a:t> буде додано по одній таблиці для кожного робочого пакета.</a:t>
            </a:r>
          </a:p>
        </p:txBody>
      </p:sp>
      <p:sp>
        <p:nvSpPr>
          <p:cNvPr id="4" name="Rectangle 5">
            <a:extLst>
              <a:ext uri="{FF2B5EF4-FFF2-40B4-BE49-F238E27FC236}">
                <a16:creationId xmlns:a16="http://schemas.microsoft.com/office/drawing/2014/main" id="{CFB5931F-EA65-6E90-023D-D1D97018CCEF}"/>
              </a:ext>
            </a:extLst>
          </p:cNvPr>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935" tIns="45720" rIns="77763" bIns="45720" numCol="1" anchor="ctr" anchorCtr="0" compatLnSpc="1">
            <a:prstTxWarp prst="textNoShape">
              <a:avLst/>
            </a:prstTxWarp>
            <a:spAutoFit/>
          </a:bodyPr>
          <a:lstStyle/>
          <a:p>
            <a:endParaRPr lang="uk-UA"/>
          </a:p>
        </p:txBody>
      </p:sp>
      <p:pic>
        <p:nvPicPr>
          <p:cNvPr id="3" name="Рисунок 2">
            <a:extLst>
              <a:ext uri="{FF2B5EF4-FFF2-40B4-BE49-F238E27FC236}">
                <a16:creationId xmlns:a16="http://schemas.microsoft.com/office/drawing/2014/main" id="{A3297E2C-B11E-F812-545D-82FEBFE2957C}"/>
              </a:ext>
            </a:extLst>
          </p:cNvPr>
          <p:cNvPicPr>
            <a:picLocks noChangeAspect="1"/>
          </p:cNvPicPr>
          <p:nvPr/>
        </p:nvPicPr>
        <p:blipFill>
          <a:blip r:embed="rId2"/>
          <a:stretch>
            <a:fillRect/>
          </a:stretch>
        </p:blipFill>
        <p:spPr>
          <a:xfrm>
            <a:off x="2133600" y="1199116"/>
            <a:ext cx="14782800" cy="3639584"/>
          </a:xfrm>
          <a:prstGeom prst="rect">
            <a:avLst/>
          </a:prstGeom>
        </p:spPr>
      </p:pic>
    </p:spTree>
    <p:extLst>
      <p:ext uri="{BB962C8B-B14F-4D97-AF65-F5344CB8AC3E}">
        <p14:creationId xmlns:p14="http://schemas.microsoft.com/office/powerpoint/2010/main" val="42210585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3A043-8AC6-7D45-4D62-03920773CC74}"/>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2BE3BD0-FC46-F99B-7360-CFF8ABF7A155}"/>
              </a:ext>
            </a:extLst>
          </p:cNvPr>
          <p:cNvSpPr txBox="1"/>
          <p:nvPr/>
        </p:nvSpPr>
        <p:spPr>
          <a:xfrm>
            <a:off x="5638800" y="495300"/>
            <a:ext cx="6705600" cy="369332"/>
          </a:xfrm>
          <a:prstGeom prst="rect">
            <a:avLst/>
          </a:prstGeom>
          <a:noFill/>
        </p:spPr>
        <p:txBody>
          <a:bodyPr wrap="square" rtlCol="0">
            <a:spAutoFit/>
          </a:bodyPr>
          <a:lstStyle/>
          <a:p>
            <a:endParaRPr lang="uk-UA" b="1" dirty="0">
              <a:latin typeface="Arimo" panose="020B0604020202020204" charset="0"/>
              <a:ea typeface="Arimo" panose="020B0604020202020204" charset="0"/>
              <a:cs typeface="Arimo" panose="020B0604020202020204" charset="0"/>
            </a:endParaRPr>
          </a:p>
        </p:txBody>
      </p:sp>
      <p:sp>
        <p:nvSpPr>
          <p:cNvPr id="7" name="Заголовок 6">
            <a:extLst>
              <a:ext uri="{FF2B5EF4-FFF2-40B4-BE49-F238E27FC236}">
                <a16:creationId xmlns:a16="http://schemas.microsoft.com/office/drawing/2014/main" id="{7C2BC562-C76D-68AB-6168-07486C025930}"/>
              </a:ext>
            </a:extLst>
          </p:cNvPr>
          <p:cNvSpPr>
            <a:spLocks noGrp="1"/>
          </p:cNvSpPr>
          <p:nvPr>
            <p:ph type="ctrTitle"/>
          </p:nvPr>
        </p:nvSpPr>
        <p:spPr>
          <a:xfrm>
            <a:off x="1752600" y="228600"/>
            <a:ext cx="15087600" cy="577334"/>
          </a:xfrm>
        </p:spPr>
        <p:txBody>
          <a:bodyPr>
            <a:noAutofit/>
          </a:bodyPr>
          <a:lstStyle/>
          <a:p>
            <a:r>
              <a:rPr lang="uk-UA" sz="4000" b="1" dirty="0">
                <a:latin typeface="Arimo" panose="020B0604020202020204" charset="0"/>
                <a:ea typeface="Arimo" panose="020B0604020202020204" charset="0"/>
                <a:cs typeface="Arimo" panose="020B0604020202020204" charset="0"/>
              </a:rPr>
              <a:t>Компоненти бюджету в</a:t>
            </a:r>
            <a:r>
              <a:rPr lang="ru-UA" sz="4000" b="1" dirty="0">
                <a:latin typeface="Arimo" panose="020B0604020202020204" charset="0"/>
                <a:ea typeface="Arimo" panose="020B0604020202020204" charset="0"/>
                <a:cs typeface="Arimo" panose="020B0604020202020204" charset="0"/>
              </a:rPr>
              <a:t> рамках</a:t>
            </a:r>
            <a:r>
              <a:rPr lang="uk-UA" sz="4000" b="1" dirty="0">
                <a:latin typeface="Arimo" panose="020B0604020202020204" charset="0"/>
                <a:ea typeface="Arimo" panose="020B0604020202020204" charset="0"/>
                <a:cs typeface="Arimo" panose="020B0604020202020204" charset="0"/>
              </a:rPr>
              <a:t> </a:t>
            </a:r>
            <a:r>
              <a:rPr lang="en-US" sz="4000" b="1" dirty="0">
                <a:latin typeface="Arimo" panose="020B0604020202020204" charset="0"/>
                <a:ea typeface="Arimo" panose="020B0604020202020204" charset="0"/>
                <a:cs typeface="Arimo" panose="020B0604020202020204" charset="0"/>
              </a:rPr>
              <a:t>Part</a:t>
            </a:r>
            <a:r>
              <a:rPr lang="ru-UA" sz="4000" b="1" dirty="0">
                <a:latin typeface="Arimo" panose="020B0604020202020204" charset="0"/>
                <a:ea typeface="Arimo" panose="020B0604020202020204" charset="0"/>
                <a:cs typeface="Arimo" panose="020B0604020202020204" charset="0"/>
              </a:rPr>
              <a:t> А</a:t>
            </a:r>
            <a:r>
              <a:rPr lang="en-US" sz="4000" b="1" dirty="0">
                <a:latin typeface="Arimo" panose="020B0604020202020204" charset="0"/>
                <a:ea typeface="Arimo" panose="020B0604020202020204" charset="0"/>
                <a:cs typeface="Arimo" panose="020B0604020202020204" charset="0"/>
              </a:rPr>
              <a:t> </a:t>
            </a:r>
            <a:endParaRPr lang="uk-UA" sz="4000" dirty="0"/>
          </a:p>
        </p:txBody>
      </p:sp>
      <p:sp>
        <p:nvSpPr>
          <p:cNvPr id="8" name="Подзаголовок 7">
            <a:extLst>
              <a:ext uri="{FF2B5EF4-FFF2-40B4-BE49-F238E27FC236}">
                <a16:creationId xmlns:a16="http://schemas.microsoft.com/office/drawing/2014/main" id="{EC2F0585-CB47-801B-E3B3-B820A3F5A2E5}"/>
              </a:ext>
            </a:extLst>
          </p:cNvPr>
          <p:cNvSpPr>
            <a:spLocks noGrp="1"/>
          </p:cNvSpPr>
          <p:nvPr>
            <p:ph type="subTitle" idx="1"/>
          </p:nvPr>
        </p:nvSpPr>
        <p:spPr>
          <a:xfrm>
            <a:off x="11811000" y="1257300"/>
            <a:ext cx="5943600" cy="6248399"/>
          </a:xfrm>
        </p:spPr>
        <p:txBody>
          <a:bodyPr>
            <a:noAutofit/>
          </a:bodyPr>
          <a:lstStyle/>
          <a:p>
            <a:pPr algn="just"/>
            <a:r>
              <a:rPr lang="uk-UA" sz="1800" dirty="0">
                <a:solidFill>
                  <a:schemeClr val="tx1"/>
                </a:solidFill>
                <a:latin typeface="Arimo" panose="020B0604020202020204" charset="0"/>
                <a:ea typeface="Arimo" panose="020B0604020202020204" charset="0"/>
                <a:cs typeface="Arimo" panose="020B0604020202020204" charset="0"/>
              </a:rPr>
              <a:t>Заповніть один аркуш «</a:t>
            </a:r>
            <a:r>
              <a:rPr lang="en-US" sz="1800" dirty="0" err="1">
                <a:solidFill>
                  <a:schemeClr val="tx1"/>
                </a:solidFill>
                <a:latin typeface="Arimo" panose="020B0604020202020204" charset="0"/>
                <a:ea typeface="Arimo" panose="020B0604020202020204" charset="0"/>
                <a:cs typeface="Arimo" panose="020B0604020202020204" charset="0"/>
              </a:rPr>
              <a:t>BEx</a:t>
            </a:r>
            <a:r>
              <a:rPr lang="en-US" sz="1800" dirty="0">
                <a:solidFill>
                  <a:schemeClr val="tx1"/>
                </a:solidFill>
                <a:latin typeface="Arimo" panose="020B0604020202020204" charset="0"/>
                <a:ea typeface="Arimo" panose="020B0604020202020204" charset="0"/>
                <a:cs typeface="Arimo" panose="020B0604020202020204" charset="0"/>
              </a:rPr>
              <a:t>» </a:t>
            </a:r>
            <a:r>
              <a:rPr lang="uk-UA" sz="1800" dirty="0">
                <a:solidFill>
                  <a:schemeClr val="tx1"/>
                </a:solidFill>
                <a:latin typeface="Arimo" panose="020B0604020202020204" charset="0"/>
                <a:ea typeface="Arimo" panose="020B0604020202020204" charset="0"/>
                <a:cs typeface="Arimo" panose="020B0604020202020204" charset="0"/>
              </a:rPr>
              <a:t>для кожного </a:t>
            </a:r>
            <a:r>
              <a:rPr lang="uk-UA" sz="1800" dirty="0" err="1">
                <a:solidFill>
                  <a:schemeClr val="tx1"/>
                </a:solidFill>
                <a:latin typeface="Arimo" panose="020B0604020202020204" charset="0"/>
                <a:ea typeface="Arimo" panose="020B0604020202020204" charset="0"/>
                <a:cs typeface="Arimo" panose="020B0604020202020204" charset="0"/>
              </a:rPr>
              <a:t>бенефіціара</a:t>
            </a:r>
            <a:r>
              <a:rPr lang="uk-UA" sz="1800" dirty="0">
                <a:solidFill>
                  <a:schemeClr val="tx1"/>
                </a:solidFill>
                <a:latin typeface="Arimo" panose="020B0604020202020204" charset="0"/>
                <a:ea typeface="Arimo" panose="020B0604020202020204" charset="0"/>
                <a:cs typeface="Arimo" panose="020B0604020202020204" charset="0"/>
              </a:rPr>
              <a:t>. Цей аркуш містить окремий розділ для кожного робочого пакета. </a:t>
            </a:r>
          </a:p>
          <a:p>
            <a:pPr algn="just"/>
            <a:r>
              <a:rPr lang="uk-UA" sz="1800" dirty="0">
                <a:solidFill>
                  <a:schemeClr val="tx1"/>
                </a:solidFill>
                <a:latin typeface="Arimo" panose="020B0604020202020204" charset="0"/>
                <a:ea typeface="Arimo" panose="020B0604020202020204" charset="0"/>
                <a:cs typeface="Arimo" panose="020B0604020202020204" charset="0"/>
              </a:rPr>
              <a:t>Для кожного робочого пакета, в якому бере участь </a:t>
            </a:r>
            <a:r>
              <a:rPr lang="uk-UA" sz="1800" dirty="0" err="1">
                <a:solidFill>
                  <a:schemeClr val="tx1"/>
                </a:solidFill>
                <a:latin typeface="Arimo" panose="020B0604020202020204" charset="0"/>
                <a:ea typeface="Arimo" panose="020B0604020202020204" charset="0"/>
                <a:cs typeface="Arimo" panose="020B0604020202020204" charset="0"/>
              </a:rPr>
              <a:t>бенефіціар</a:t>
            </a:r>
            <a:r>
              <a:rPr lang="uk-UA" sz="1800" dirty="0">
                <a:solidFill>
                  <a:schemeClr val="tx1"/>
                </a:solidFill>
                <a:latin typeface="Arimo" panose="020B0604020202020204" charset="0"/>
                <a:ea typeface="Arimo" panose="020B0604020202020204" charset="0"/>
                <a:cs typeface="Arimo" panose="020B0604020202020204" charset="0"/>
              </a:rPr>
              <a:t>, введіть оцінку витрат за кожною категорією витрат, що використовується.</a:t>
            </a:r>
          </a:p>
          <a:p>
            <a:pPr algn="just"/>
            <a:endParaRPr lang="uk-UA" sz="1800" dirty="0">
              <a:solidFill>
                <a:schemeClr val="tx1"/>
              </a:solidFill>
              <a:latin typeface="Arimo" panose="020B0604020202020204" charset="0"/>
              <a:ea typeface="Arimo" panose="020B0604020202020204" charset="0"/>
              <a:cs typeface="Arimo" panose="020B0604020202020204" charset="0"/>
            </a:endParaRPr>
          </a:p>
          <a:p>
            <a:pPr algn="just"/>
            <a:r>
              <a:rPr lang="uk-UA" sz="1800" dirty="0">
                <a:solidFill>
                  <a:schemeClr val="tx1"/>
                </a:solidFill>
                <a:latin typeface="Arimo" panose="020B0604020202020204" charset="0"/>
                <a:ea typeface="Arimo" panose="020B0604020202020204" charset="0"/>
                <a:cs typeface="Arimo" panose="020B0604020202020204" charset="0"/>
              </a:rPr>
              <a:t>Введіть тільки кількість одиниць та вартість за одиницю для кожної категорії витрат (жовті комірки).</a:t>
            </a:r>
          </a:p>
          <a:p>
            <a:pPr algn="just"/>
            <a:endParaRPr lang="uk-UA" sz="1800" dirty="0">
              <a:solidFill>
                <a:schemeClr val="tx1"/>
              </a:solidFill>
              <a:latin typeface="Arimo" panose="020B0604020202020204" charset="0"/>
              <a:ea typeface="Arimo" panose="020B0604020202020204" charset="0"/>
              <a:cs typeface="Arimo" panose="020B0604020202020204" charset="0"/>
            </a:endParaRPr>
          </a:p>
          <a:p>
            <a:pPr algn="just"/>
            <a:r>
              <a:rPr lang="uk-UA" sz="1800" dirty="0">
                <a:solidFill>
                  <a:schemeClr val="tx1"/>
                </a:solidFill>
                <a:latin typeface="Arimo" panose="020B0604020202020204" charset="0"/>
                <a:ea typeface="Arimo" panose="020B0604020202020204" charset="0"/>
                <a:cs typeface="Arimo" panose="020B0604020202020204" charset="0"/>
              </a:rPr>
              <a:t>Загальні витрати за категорією витрат розраховуються автоматично. </a:t>
            </a:r>
          </a:p>
          <a:p>
            <a:pPr algn="just"/>
            <a:r>
              <a:rPr lang="uk-UA" sz="1800" dirty="0">
                <a:solidFill>
                  <a:schemeClr val="tx1"/>
                </a:solidFill>
                <a:latin typeface="Arimo" panose="020B0604020202020204" charset="0"/>
                <a:ea typeface="Arimo" panose="020B0604020202020204" charset="0"/>
                <a:cs typeface="Arimo" panose="020B0604020202020204" charset="0"/>
              </a:rPr>
              <a:t>Для вартості за одиницю введіть тільки цілі числа.</a:t>
            </a:r>
          </a:p>
          <a:p>
            <a:pPr algn="just"/>
            <a:endParaRPr lang="uk-UA" sz="1800" dirty="0">
              <a:solidFill>
                <a:schemeClr val="tx1"/>
              </a:solidFill>
              <a:latin typeface="Arimo" panose="020B0604020202020204" charset="0"/>
              <a:ea typeface="Arimo" panose="020B0604020202020204" charset="0"/>
              <a:cs typeface="Arimo" panose="020B0604020202020204" charset="0"/>
            </a:endParaRPr>
          </a:p>
          <a:p>
            <a:pPr algn="just"/>
            <a:r>
              <a:rPr lang="uk-UA" sz="1800" dirty="0">
                <a:solidFill>
                  <a:schemeClr val="tx1"/>
                </a:solidFill>
                <a:latin typeface="Arimo" panose="020B0604020202020204" charset="0"/>
                <a:ea typeface="Arimo" panose="020B0604020202020204" charset="0"/>
                <a:cs typeface="Arimo" panose="020B0604020202020204" charset="0"/>
              </a:rPr>
              <a:t>Якщо </a:t>
            </a:r>
            <a:r>
              <a:rPr lang="uk-UA" sz="1800" dirty="0" err="1">
                <a:solidFill>
                  <a:schemeClr val="tx1"/>
                </a:solidFill>
                <a:latin typeface="Arimo" panose="020B0604020202020204" charset="0"/>
                <a:ea typeface="Arimo" panose="020B0604020202020204" charset="0"/>
                <a:cs typeface="Arimo" panose="020B0604020202020204" charset="0"/>
              </a:rPr>
              <a:t>бенефіціар</a:t>
            </a:r>
            <a:r>
              <a:rPr lang="uk-UA" sz="1800" dirty="0">
                <a:solidFill>
                  <a:schemeClr val="tx1"/>
                </a:solidFill>
                <a:latin typeface="Arimo" panose="020B0604020202020204" charset="0"/>
                <a:ea typeface="Arimo" panose="020B0604020202020204" charset="0"/>
                <a:cs typeface="Arimo" panose="020B0604020202020204" charset="0"/>
              </a:rPr>
              <a:t> не бере участі в конкретному робочому пакеті, залиште комірки порожніми.</a:t>
            </a:r>
          </a:p>
          <a:p>
            <a:pPr algn="just"/>
            <a:endParaRPr lang="uk-UA" sz="1800" dirty="0">
              <a:solidFill>
                <a:schemeClr val="tx1"/>
              </a:solidFill>
              <a:latin typeface="Arimo" panose="020B0604020202020204" charset="0"/>
              <a:ea typeface="Arimo" panose="020B0604020202020204" charset="0"/>
              <a:cs typeface="Arimo" panose="020B0604020202020204" charset="0"/>
            </a:endParaRPr>
          </a:p>
          <a:p>
            <a:pPr algn="just"/>
            <a:endParaRPr lang="uk-UA" sz="1700" dirty="0">
              <a:solidFill>
                <a:schemeClr val="tx1"/>
              </a:solidFill>
              <a:latin typeface="Arimo" panose="020B0604020202020204" charset="0"/>
              <a:ea typeface="Arimo" panose="020B0604020202020204" charset="0"/>
              <a:cs typeface="Arimo" panose="020B0604020202020204" charset="0"/>
            </a:endParaRPr>
          </a:p>
        </p:txBody>
      </p:sp>
      <p:sp>
        <p:nvSpPr>
          <p:cNvPr id="4" name="Rectangle 5">
            <a:extLst>
              <a:ext uri="{FF2B5EF4-FFF2-40B4-BE49-F238E27FC236}">
                <a16:creationId xmlns:a16="http://schemas.microsoft.com/office/drawing/2014/main" id="{59B6CB47-47FC-04E7-1691-436FE8421D85}"/>
              </a:ext>
            </a:extLst>
          </p:cNvPr>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935" tIns="45720" rIns="77763" bIns="45720" numCol="1" anchor="ctr" anchorCtr="0" compatLnSpc="1">
            <a:prstTxWarp prst="textNoShape">
              <a:avLst/>
            </a:prstTxWarp>
            <a:spAutoFit/>
          </a:bodyPr>
          <a:lstStyle/>
          <a:p>
            <a:endParaRPr lang="uk-UA"/>
          </a:p>
        </p:txBody>
      </p:sp>
      <p:sp>
        <p:nvSpPr>
          <p:cNvPr id="9" name="Подзаголовок 7">
            <a:extLst>
              <a:ext uri="{FF2B5EF4-FFF2-40B4-BE49-F238E27FC236}">
                <a16:creationId xmlns:a16="http://schemas.microsoft.com/office/drawing/2014/main" id="{8C1DEDD7-93A6-E787-0414-E439D3F1BDB5}"/>
              </a:ext>
            </a:extLst>
          </p:cNvPr>
          <p:cNvSpPr txBox="1">
            <a:spLocks/>
          </p:cNvSpPr>
          <p:nvPr/>
        </p:nvSpPr>
        <p:spPr>
          <a:xfrm>
            <a:off x="2286000" y="1480068"/>
            <a:ext cx="15773400" cy="66293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ru-RU" altLang="uk-UA" sz="2900" dirty="0">
              <a:solidFill>
                <a:schemeClr val="tx1"/>
              </a:solidFill>
              <a:latin typeface="Arimo" panose="020B0604020202020204" charset="0"/>
              <a:ea typeface="Arimo" panose="020B0604020202020204" charset="0"/>
              <a:cs typeface="Arimo" panose="020B0604020202020204" charset="0"/>
            </a:endParaRPr>
          </a:p>
          <a:p>
            <a:pPr algn="just"/>
            <a:endParaRPr lang="uk-UA" altLang="uk-UA" sz="2900" dirty="0">
              <a:solidFill>
                <a:schemeClr val="tx1"/>
              </a:solidFill>
              <a:latin typeface="Arimo" panose="020B0604020202020204" charset="0"/>
              <a:ea typeface="Arimo" panose="020B0604020202020204" charset="0"/>
              <a:cs typeface="Arimo" panose="020B0604020202020204" charset="0"/>
            </a:endParaRPr>
          </a:p>
          <a:p>
            <a:pPr algn="just"/>
            <a:endParaRPr lang="en-US" sz="2000" dirty="0">
              <a:solidFill>
                <a:schemeClr val="tx1"/>
              </a:solidFill>
              <a:latin typeface="Arimo" panose="020B0604020202020204" charset="0"/>
              <a:ea typeface="Arimo" panose="020B0604020202020204" charset="0"/>
              <a:cs typeface="Arimo" panose="020B0604020202020204" charset="0"/>
            </a:endParaRPr>
          </a:p>
          <a:p>
            <a:pPr algn="just"/>
            <a:endParaRPr lang="uk-UA" sz="2000" dirty="0">
              <a:solidFill>
                <a:schemeClr val="tx1"/>
              </a:solidFill>
              <a:latin typeface="Arimo" panose="020B0604020202020204" charset="0"/>
              <a:ea typeface="Arimo" panose="020B0604020202020204" charset="0"/>
              <a:cs typeface="Arimo" panose="020B0604020202020204" charset="0"/>
            </a:endParaRPr>
          </a:p>
        </p:txBody>
      </p:sp>
      <p:pic>
        <p:nvPicPr>
          <p:cNvPr id="3" name="Рисунок 2">
            <a:extLst>
              <a:ext uri="{FF2B5EF4-FFF2-40B4-BE49-F238E27FC236}">
                <a16:creationId xmlns:a16="http://schemas.microsoft.com/office/drawing/2014/main" id="{788BA3E6-7B76-18D6-ADF9-AF30E961AADF}"/>
              </a:ext>
            </a:extLst>
          </p:cNvPr>
          <p:cNvPicPr>
            <a:picLocks noChangeAspect="1"/>
          </p:cNvPicPr>
          <p:nvPr/>
        </p:nvPicPr>
        <p:blipFill>
          <a:blip r:embed="rId2"/>
          <a:stretch>
            <a:fillRect/>
          </a:stretch>
        </p:blipFill>
        <p:spPr>
          <a:xfrm>
            <a:off x="838200" y="1257300"/>
            <a:ext cx="10414001" cy="8534400"/>
          </a:xfrm>
          <a:prstGeom prst="rect">
            <a:avLst/>
          </a:prstGeom>
        </p:spPr>
      </p:pic>
    </p:spTree>
    <p:extLst>
      <p:ext uri="{BB962C8B-B14F-4D97-AF65-F5344CB8AC3E}">
        <p14:creationId xmlns:p14="http://schemas.microsoft.com/office/powerpoint/2010/main" val="27586501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E3CB0-AF1B-CC4C-F4EA-7DA1C1949B3A}"/>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6669804A-DAC4-3113-BAA9-79350B0E38A7}"/>
              </a:ext>
            </a:extLst>
          </p:cNvPr>
          <p:cNvSpPr txBox="1"/>
          <p:nvPr/>
        </p:nvSpPr>
        <p:spPr>
          <a:xfrm>
            <a:off x="5638800" y="495300"/>
            <a:ext cx="6705600" cy="369332"/>
          </a:xfrm>
          <a:prstGeom prst="rect">
            <a:avLst/>
          </a:prstGeom>
          <a:noFill/>
        </p:spPr>
        <p:txBody>
          <a:bodyPr wrap="square" rtlCol="0">
            <a:spAutoFit/>
          </a:bodyPr>
          <a:lstStyle/>
          <a:p>
            <a:endParaRPr lang="uk-UA" b="1" dirty="0">
              <a:latin typeface="Arimo" panose="020B0604020202020204" charset="0"/>
              <a:ea typeface="Arimo" panose="020B0604020202020204" charset="0"/>
              <a:cs typeface="Arimo" panose="020B0604020202020204" charset="0"/>
            </a:endParaRPr>
          </a:p>
        </p:txBody>
      </p:sp>
      <p:sp>
        <p:nvSpPr>
          <p:cNvPr id="7" name="Заголовок 6">
            <a:extLst>
              <a:ext uri="{FF2B5EF4-FFF2-40B4-BE49-F238E27FC236}">
                <a16:creationId xmlns:a16="http://schemas.microsoft.com/office/drawing/2014/main" id="{467FA977-22A0-DD52-AEDA-1E9C830218A1}"/>
              </a:ext>
            </a:extLst>
          </p:cNvPr>
          <p:cNvSpPr>
            <a:spLocks noGrp="1"/>
          </p:cNvSpPr>
          <p:nvPr>
            <p:ph type="ctrTitle"/>
          </p:nvPr>
        </p:nvSpPr>
        <p:spPr>
          <a:xfrm>
            <a:off x="1752600" y="391299"/>
            <a:ext cx="15087600" cy="577334"/>
          </a:xfrm>
        </p:spPr>
        <p:txBody>
          <a:bodyPr>
            <a:normAutofit fontScale="90000"/>
          </a:bodyPr>
          <a:lstStyle/>
          <a:p>
            <a:r>
              <a:rPr lang="uk-UA" sz="4400" b="1" dirty="0">
                <a:latin typeface="Arimo" panose="020B0604020202020204" charset="0"/>
                <a:ea typeface="Arimo" panose="020B0604020202020204" charset="0"/>
                <a:cs typeface="Arimo" panose="020B0604020202020204" charset="0"/>
              </a:rPr>
              <a:t>Компоненти бюджету в</a:t>
            </a:r>
            <a:r>
              <a:rPr lang="ru-UA" sz="4400" b="1" dirty="0">
                <a:latin typeface="Arimo" panose="020B0604020202020204" charset="0"/>
                <a:ea typeface="Arimo" panose="020B0604020202020204" charset="0"/>
                <a:cs typeface="Arimo" panose="020B0604020202020204" charset="0"/>
              </a:rPr>
              <a:t> рамках</a:t>
            </a:r>
            <a:r>
              <a:rPr lang="uk-UA" sz="4400" b="1" dirty="0">
                <a:latin typeface="Arimo" panose="020B0604020202020204" charset="0"/>
                <a:ea typeface="Arimo" panose="020B0604020202020204" charset="0"/>
                <a:cs typeface="Arimo" panose="020B0604020202020204" charset="0"/>
              </a:rPr>
              <a:t> </a:t>
            </a:r>
            <a:r>
              <a:rPr lang="en-US" sz="4400" b="1" dirty="0">
                <a:latin typeface="Arimo" panose="020B0604020202020204" charset="0"/>
                <a:ea typeface="Arimo" panose="020B0604020202020204" charset="0"/>
                <a:cs typeface="Arimo" panose="020B0604020202020204" charset="0"/>
              </a:rPr>
              <a:t>Part</a:t>
            </a:r>
            <a:r>
              <a:rPr lang="ru-UA" sz="4400" b="1" dirty="0">
                <a:latin typeface="Arimo" panose="020B0604020202020204" charset="0"/>
                <a:ea typeface="Arimo" panose="020B0604020202020204" charset="0"/>
                <a:cs typeface="Arimo" panose="020B0604020202020204" charset="0"/>
              </a:rPr>
              <a:t> А</a:t>
            </a:r>
            <a:r>
              <a:rPr lang="en-US" sz="4400" b="1" dirty="0">
                <a:latin typeface="Arimo" panose="020B0604020202020204" charset="0"/>
                <a:ea typeface="Arimo" panose="020B0604020202020204" charset="0"/>
                <a:cs typeface="Arimo" panose="020B0604020202020204" charset="0"/>
              </a:rPr>
              <a:t> </a:t>
            </a:r>
            <a:endParaRPr lang="uk-UA" dirty="0"/>
          </a:p>
        </p:txBody>
      </p:sp>
      <p:sp>
        <p:nvSpPr>
          <p:cNvPr id="8" name="Подзаголовок 7">
            <a:extLst>
              <a:ext uri="{FF2B5EF4-FFF2-40B4-BE49-F238E27FC236}">
                <a16:creationId xmlns:a16="http://schemas.microsoft.com/office/drawing/2014/main" id="{F08C9B4E-6223-7436-E616-51E1574719E1}"/>
              </a:ext>
            </a:extLst>
          </p:cNvPr>
          <p:cNvSpPr>
            <a:spLocks noGrp="1"/>
          </p:cNvSpPr>
          <p:nvPr>
            <p:ph type="subTitle" idx="1"/>
          </p:nvPr>
        </p:nvSpPr>
        <p:spPr>
          <a:xfrm>
            <a:off x="1371600" y="1790700"/>
            <a:ext cx="16230600" cy="6705599"/>
          </a:xfrm>
        </p:spPr>
        <p:txBody>
          <a:bodyPr>
            <a:normAutofit fontScale="92500" lnSpcReduction="20000"/>
          </a:bodyPr>
          <a:lstStyle/>
          <a:p>
            <a:pPr algn="just"/>
            <a:r>
              <a:rPr lang="uk-UA" sz="2200" b="1" dirty="0">
                <a:solidFill>
                  <a:schemeClr val="tx1"/>
                </a:solidFill>
                <a:latin typeface="Arimo" panose="020B0604020202020204" charset="0"/>
                <a:ea typeface="Arimo" panose="020B0604020202020204" charset="0"/>
                <a:cs typeface="Arimo" panose="020B0604020202020204" charset="0"/>
              </a:rPr>
              <a:t>Персонал А</a:t>
            </a:r>
          </a:p>
          <a:p>
            <a:pPr algn="just"/>
            <a:r>
              <a:rPr lang="uk-UA" sz="2200" dirty="0">
                <a:solidFill>
                  <a:schemeClr val="tx1"/>
                </a:solidFill>
                <a:latin typeface="Arimo" panose="020B0604020202020204" charset="0"/>
                <a:ea typeface="Arimo" panose="020B0604020202020204" charset="0"/>
                <a:cs typeface="Arimo" panose="020B0604020202020204" charset="0"/>
              </a:rPr>
              <a:t>Введіть загальну кількість одиниць та середню вартість за одиницю для кожної категорії витрат на персонал.</a:t>
            </a:r>
          </a:p>
          <a:p>
            <a:pPr algn="just"/>
            <a:r>
              <a:rPr lang="uk-UA" sz="2200" dirty="0">
                <a:solidFill>
                  <a:schemeClr val="tx1"/>
                </a:solidFill>
                <a:latin typeface="Arimo" panose="020B0604020202020204" charset="0"/>
                <a:ea typeface="Arimo" panose="020B0604020202020204" charset="0"/>
                <a:cs typeface="Arimo" panose="020B0604020202020204" charset="0"/>
              </a:rPr>
              <a:t>1 одиниця = 1 людина-місяць</a:t>
            </a:r>
          </a:p>
          <a:p>
            <a:pPr algn="just"/>
            <a:r>
              <a:rPr lang="uk-UA" sz="2200" dirty="0">
                <a:solidFill>
                  <a:schemeClr val="tx1"/>
                </a:solidFill>
                <a:latin typeface="Arimo" panose="020B0604020202020204" charset="0"/>
                <a:ea typeface="Arimo" panose="020B0604020202020204" charset="0"/>
                <a:cs typeface="Arimo" panose="020B0604020202020204" charset="0"/>
              </a:rPr>
              <a:t>Для «</a:t>
            </a:r>
            <a:r>
              <a:rPr lang="en-US" sz="2200" dirty="0">
                <a:solidFill>
                  <a:schemeClr val="tx1"/>
                </a:solidFill>
                <a:latin typeface="Arimo" panose="020B0604020202020204" charset="0"/>
                <a:ea typeface="Arimo" panose="020B0604020202020204" charset="0"/>
                <a:cs typeface="Arimo" panose="020B0604020202020204" charset="0"/>
              </a:rPr>
              <a:t>A4. </a:t>
            </a:r>
            <a:r>
              <a:rPr lang="uk-UA" sz="2200" dirty="0">
                <a:solidFill>
                  <a:schemeClr val="tx1"/>
                </a:solidFill>
                <a:latin typeface="Arimo" panose="020B0604020202020204" charset="0"/>
                <a:ea typeface="Arimo" panose="020B0604020202020204" charset="0"/>
                <a:cs typeface="Arimo" panose="020B0604020202020204" charset="0"/>
              </a:rPr>
              <a:t>Власник МСП та фізичні особи-</a:t>
            </a:r>
            <a:r>
              <a:rPr lang="uk-UA" sz="2200" dirty="0" err="1">
                <a:solidFill>
                  <a:schemeClr val="tx1"/>
                </a:solidFill>
                <a:latin typeface="Arimo" panose="020B0604020202020204" charset="0"/>
                <a:ea typeface="Arimo" panose="020B0604020202020204" charset="0"/>
                <a:cs typeface="Arimo" panose="020B0604020202020204" charset="0"/>
              </a:rPr>
              <a:t>бенефіціари</a:t>
            </a:r>
            <a:r>
              <a:rPr lang="uk-UA" sz="2200" dirty="0">
                <a:solidFill>
                  <a:schemeClr val="tx1"/>
                </a:solidFill>
                <a:latin typeface="Arimo" panose="020B0604020202020204" charset="0"/>
                <a:ea typeface="Arimo" panose="020B0604020202020204" charset="0"/>
                <a:cs typeface="Arimo" panose="020B0604020202020204" charset="0"/>
              </a:rPr>
              <a:t>» вартість за одиницю є заздалегідь визначеною.</a:t>
            </a:r>
          </a:p>
          <a:p>
            <a:pPr algn="just"/>
            <a:endParaRPr lang="uk-UA" sz="2200" dirty="0">
              <a:solidFill>
                <a:schemeClr val="tx1"/>
              </a:solidFill>
              <a:latin typeface="Arimo" panose="020B0604020202020204" charset="0"/>
              <a:ea typeface="Arimo" panose="020B0604020202020204" charset="0"/>
              <a:cs typeface="Arimo" panose="020B0604020202020204" charset="0"/>
            </a:endParaRPr>
          </a:p>
          <a:p>
            <a:pPr algn="just"/>
            <a:r>
              <a:rPr lang="uk-UA" sz="2200" dirty="0">
                <a:solidFill>
                  <a:schemeClr val="tx1"/>
                </a:solidFill>
                <a:latin typeface="Arimo" panose="020B0604020202020204" charset="0"/>
                <a:ea typeface="Arimo" panose="020B0604020202020204" charset="0"/>
                <a:cs typeface="Arimo" panose="020B0604020202020204" charset="0"/>
              </a:rPr>
              <a:t>Персональні витрати будуть оцінюватися експертами за допомогою панелі </a:t>
            </a:r>
            <a:r>
              <a:rPr lang="en-US" sz="2200" dirty="0">
                <a:solidFill>
                  <a:schemeClr val="tx1"/>
                </a:solidFill>
                <a:latin typeface="Arimo" panose="020B0604020202020204" charset="0"/>
                <a:ea typeface="Arimo" panose="020B0604020202020204" charset="0"/>
                <a:cs typeface="Arimo" panose="020B0604020202020204" charset="0"/>
              </a:rPr>
              <a:t>Horizon </a:t>
            </a:r>
            <a:r>
              <a:rPr lang="uk-UA" sz="2200" dirty="0">
                <a:solidFill>
                  <a:schemeClr val="tx1"/>
                </a:solidFill>
                <a:latin typeface="Arimo" panose="020B0604020202020204" charset="0"/>
                <a:ea typeface="Arimo" panose="020B0604020202020204" charset="0"/>
                <a:cs typeface="Arimo" panose="020B0604020202020204" charset="0"/>
              </a:rPr>
              <a:t>для оцінки загальних сум, орієнтовного інструменту, що показує середні щомісячні витрати на персонал за країною та типом організації.</a:t>
            </a:r>
          </a:p>
          <a:p>
            <a:pPr algn="just"/>
            <a:endParaRPr lang="uk-UA" sz="2200" dirty="0">
              <a:solidFill>
                <a:schemeClr val="tx1"/>
              </a:solidFill>
              <a:latin typeface="Arimo" panose="020B0604020202020204" charset="0"/>
              <a:ea typeface="Arimo" panose="020B0604020202020204" charset="0"/>
              <a:cs typeface="Arimo" panose="020B0604020202020204" charset="0"/>
            </a:endParaRPr>
          </a:p>
          <a:p>
            <a:pPr algn="just"/>
            <a:r>
              <a:rPr lang="uk-UA" sz="2200" dirty="0">
                <a:solidFill>
                  <a:schemeClr val="tx1"/>
                </a:solidFill>
                <a:latin typeface="Arimo" panose="020B0604020202020204" charset="0"/>
                <a:ea typeface="Arimo" panose="020B0604020202020204" charset="0"/>
                <a:cs typeface="Arimo" panose="020B0604020202020204" charset="0"/>
              </a:rPr>
              <a:t>Якщо ваші персональні витрати перевищують значення, вказані на панелі, ви повинні обґрунтувати їх у вкладці «Будь-які коментарі»</a:t>
            </a:r>
          </a:p>
          <a:p>
            <a:pPr algn="just"/>
            <a:endParaRPr lang="uk-UA" sz="2200" dirty="0">
              <a:solidFill>
                <a:schemeClr val="tx1"/>
              </a:solidFill>
              <a:latin typeface="Arimo" panose="020B0604020202020204" charset="0"/>
              <a:ea typeface="Arimo" panose="020B0604020202020204" charset="0"/>
              <a:cs typeface="Arimo" panose="020B0604020202020204" charset="0"/>
            </a:endParaRPr>
          </a:p>
          <a:p>
            <a:pPr algn="just"/>
            <a:r>
              <a:rPr lang="uk-UA" sz="2200" b="1" dirty="0">
                <a:solidFill>
                  <a:schemeClr val="tx1"/>
                </a:solidFill>
                <a:latin typeface="Arimo" panose="020B0604020202020204" charset="0"/>
                <a:ea typeface="Arimo" panose="020B0604020202020204" charset="0"/>
                <a:cs typeface="Arimo" panose="020B0604020202020204" charset="0"/>
              </a:rPr>
              <a:t>Субпідряд В</a:t>
            </a:r>
          </a:p>
          <a:p>
            <a:pPr algn="just"/>
            <a:r>
              <a:rPr lang="uk-UA" sz="2200" dirty="0">
                <a:solidFill>
                  <a:schemeClr val="tx1"/>
                </a:solidFill>
                <a:latin typeface="Arimo" panose="020B0604020202020204" charset="0"/>
                <a:ea typeface="Arimo" panose="020B0604020202020204" charset="0"/>
                <a:cs typeface="Arimo" panose="020B0604020202020204" charset="0"/>
              </a:rPr>
              <a:t>Для кожного </a:t>
            </a:r>
            <a:r>
              <a:rPr lang="uk-UA" sz="2200" dirty="0" err="1">
                <a:solidFill>
                  <a:schemeClr val="tx1"/>
                </a:solidFill>
                <a:latin typeface="Arimo" panose="020B0604020202020204" charset="0"/>
                <a:ea typeface="Arimo" panose="020B0604020202020204" charset="0"/>
                <a:cs typeface="Arimo" panose="020B0604020202020204" charset="0"/>
              </a:rPr>
              <a:t>бенефіціара</a:t>
            </a:r>
            <a:r>
              <a:rPr lang="uk-UA" sz="2200" dirty="0">
                <a:solidFill>
                  <a:schemeClr val="tx1"/>
                </a:solidFill>
                <a:latin typeface="Arimo" panose="020B0604020202020204" charset="0"/>
                <a:ea typeface="Arimo" panose="020B0604020202020204" charset="0"/>
                <a:cs typeface="Arimo" panose="020B0604020202020204" charset="0"/>
              </a:rPr>
              <a:t> та робочого пакета передбачено один рядок для субпідряду (тобто вказана сума охоплює всі субпідрядні роботи для </a:t>
            </a:r>
            <a:r>
              <a:rPr lang="uk-UA" sz="2200" dirty="0" err="1">
                <a:solidFill>
                  <a:schemeClr val="tx1"/>
                </a:solidFill>
                <a:latin typeface="Arimo" panose="020B0604020202020204" charset="0"/>
                <a:ea typeface="Arimo" panose="020B0604020202020204" charset="0"/>
                <a:cs typeface="Arimo" panose="020B0604020202020204" charset="0"/>
              </a:rPr>
              <a:t>бенефіціара</a:t>
            </a:r>
            <a:r>
              <a:rPr lang="uk-UA" sz="2200" dirty="0">
                <a:solidFill>
                  <a:schemeClr val="tx1"/>
                </a:solidFill>
                <a:latin typeface="Arimo" panose="020B0604020202020204" charset="0"/>
                <a:ea typeface="Arimo" panose="020B0604020202020204" charset="0"/>
                <a:cs typeface="Arimo" panose="020B0604020202020204" charset="0"/>
              </a:rPr>
              <a:t> в рамках робочого пакета).</a:t>
            </a:r>
          </a:p>
          <a:p>
            <a:pPr algn="just"/>
            <a:endParaRPr lang="uk-UA" sz="2200" dirty="0">
              <a:solidFill>
                <a:schemeClr val="tx1"/>
              </a:solidFill>
              <a:latin typeface="Arimo" panose="020B0604020202020204" charset="0"/>
              <a:ea typeface="Arimo" panose="020B0604020202020204" charset="0"/>
              <a:cs typeface="Arimo" panose="020B0604020202020204" charset="0"/>
            </a:endParaRPr>
          </a:p>
          <a:p>
            <a:pPr algn="just"/>
            <a:r>
              <a:rPr lang="uk-UA" sz="2200" dirty="0">
                <a:solidFill>
                  <a:schemeClr val="tx1"/>
                </a:solidFill>
                <a:latin typeface="Arimo" panose="020B0604020202020204" charset="0"/>
                <a:ea typeface="Arimo" panose="020B0604020202020204" charset="0"/>
                <a:cs typeface="Arimo" panose="020B0604020202020204" charset="0"/>
              </a:rPr>
              <a:t>● Введіть кількість завдань, переданих на субпідряд для певного </a:t>
            </a:r>
            <a:r>
              <a:rPr lang="uk-UA" sz="2200" dirty="0" err="1">
                <a:solidFill>
                  <a:schemeClr val="tx1"/>
                </a:solidFill>
                <a:latin typeface="Arimo" panose="020B0604020202020204" charset="0"/>
                <a:ea typeface="Arimo" panose="020B0604020202020204" charset="0"/>
                <a:cs typeface="Arimo" panose="020B0604020202020204" charset="0"/>
              </a:rPr>
              <a:t>бенефіціара</a:t>
            </a:r>
            <a:r>
              <a:rPr lang="uk-UA" sz="2200" dirty="0">
                <a:solidFill>
                  <a:schemeClr val="tx1"/>
                </a:solidFill>
                <a:latin typeface="Arimo" panose="020B0604020202020204" charset="0"/>
                <a:ea typeface="Arimo" panose="020B0604020202020204" charset="0"/>
                <a:cs typeface="Arimo" panose="020B0604020202020204" charset="0"/>
              </a:rPr>
              <a:t> та певного робочого пакету, як кількість елементів. Вартість одного елемента буде середньою вартістю всіх завдань, переданих на субпідряд. Більш детальна інформація в файлі </a:t>
            </a:r>
            <a:r>
              <a:rPr lang="en-US" sz="2200" dirty="0">
                <a:solidFill>
                  <a:schemeClr val="tx1"/>
                </a:solidFill>
                <a:latin typeface="Arimo" panose="020B0604020202020204" charset="0"/>
                <a:ea typeface="Arimo" panose="020B0604020202020204" charset="0"/>
                <a:cs typeface="Arimo" panose="020B0604020202020204" charset="0"/>
              </a:rPr>
              <a:t>Excel </a:t>
            </a:r>
            <a:r>
              <a:rPr lang="uk-UA" sz="2200" dirty="0">
                <a:solidFill>
                  <a:schemeClr val="tx1"/>
                </a:solidFill>
                <a:latin typeface="Arimo" panose="020B0604020202020204" charset="0"/>
                <a:ea typeface="Arimo" panose="020B0604020202020204" charset="0"/>
                <a:cs typeface="Arimo" panose="020B0604020202020204" charset="0"/>
              </a:rPr>
              <a:t>не потрібна.</a:t>
            </a:r>
          </a:p>
          <a:p>
            <a:pPr algn="just"/>
            <a:r>
              <a:rPr lang="uk-UA" sz="2200" dirty="0">
                <a:solidFill>
                  <a:schemeClr val="tx1"/>
                </a:solidFill>
                <a:latin typeface="Arimo" panose="020B0604020202020204" charset="0"/>
                <a:ea typeface="Arimo" panose="020B0604020202020204" charset="0"/>
                <a:cs typeface="Arimo" panose="020B0604020202020204" charset="0"/>
              </a:rPr>
              <a:t>● Завдання, що передаються на субпідряд, та їх вартість повинні бути описані та обґрунтовані в таблиці 3.1</a:t>
            </a:r>
            <a:r>
              <a:rPr lang="en-US" sz="2200" dirty="0">
                <a:solidFill>
                  <a:schemeClr val="tx1"/>
                </a:solidFill>
                <a:latin typeface="Arimo" panose="020B0604020202020204" charset="0"/>
                <a:ea typeface="Arimo" panose="020B0604020202020204" charset="0"/>
                <a:cs typeface="Arimo" panose="020B0604020202020204" charset="0"/>
              </a:rPr>
              <a:t>g </a:t>
            </a:r>
            <a:r>
              <a:rPr lang="uk-UA" sz="2200" dirty="0">
                <a:solidFill>
                  <a:schemeClr val="tx1"/>
                </a:solidFill>
                <a:latin typeface="Arimo" panose="020B0604020202020204" charset="0"/>
                <a:ea typeface="Arimo" panose="020B0604020202020204" charset="0"/>
                <a:cs typeface="Arimo" panose="020B0604020202020204" charset="0"/>
              </a:rPr>
              <a:t>в частині </a:t>
            </a:r>
            <a:r>
              <a:rPr lang="en-US" sz="2200" dirty="0">
                <a:solidFill>
                  <a:schemeClr val="tx1"/>
                </a:solidFill>
                <a:latin typeface="Arimo" panose="020B0604020202020204" charset="0"/>
                <a:ea typeface="Arimo" panose="020B0604020202020204" charset="0"/>
                <a:cs typeface="Arimo" panose="020B0604020202020204" charset="0"/>
              </a:rPr>
              <a:t>B </a:t>
            </a:r>
            <a:r>
              <a:rPr lang="uk-UA" sz="2200" dirty="0">
                <a:solidFill>
                  <a:schemeClr val="tx1"/>
                </a:solidFill>
                <a:latin typeface="Arimo" panose="020B0604020202020204" charset="0"/>
                <a:ea typeface="Arimo" panose="020B0604020202020204" charset="0"/>
                <a:cs typeface="Arimo" panose="020B0604020202020204" charset="0"/>
              </a:rPr>
              <a:t>форми заявки.</a:t>
            </a:r>
          </a:p>
          <a:p>
            <a:pPr algn="just"/>
            <a:endParaRPr lang="uk-UA" sz="2000" dirty="0">
              <a:solidFill>
                <a:schemeClr val="tx1"/>
              </a:solidFill>
              <a:latin typeface="Arimo" panose="020B0604020202020204" charset="0"/>
              <a:ea typeface="Arimo" panose="020B0604020202020204" charset="0"/>
              <a:cs typeface="Arimo" panose="020B0604020202020204" charset="0"/>
            </a:endParaRPr>
          </a:p>
        </p:txBody>
      </p:sp>
      <p:sp>
        <p:nvSpPr>
          <p:cNvPr id="4" name="Rectangle 5">
            <a:extLst>
              <a:ext uri="{FF2B5EF4-FFF2-40B4-BE49-F238E27FC236}">
                <a16:creationId xmlns:a16="http://schemas.microsoft.com/office/drawing/2014/main" id="{6E351BCB-E5B4-A461-D8FD-7AB03A6AB7F7}"/>
              </a:ext>
            </a:extLst>
          </p:cNvPr>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935" tIns="45720" rIns="77763" bIns="45720" numCol="1" anchor="ctr" anchorCtr="0" compatLnSpc="1">
            <a:prstTxWarp prst="textNoShape">
              <a:avLst/>
            </a:prstTxWarp>
            <a:spAutoFit/>
          </a:bodyPr>
          <a:lstStyle/>
          <a:p>
            <a:endParaRPr lang="uk-UA"/>
          </a:p>
        </p:txBody>
      </p:sp>
      <p:sp>
        <p:nvSpPr>
          <p:cNvPr id="9" name="Подзаголовок 7">
            <a:extLst>
              <a:ext uri="{FF2B5EF4-FFF2-40B4-BE49-F238E27FC236}">
                <a16:creationId xmlns:a16="http://schemas.microsoft.com/office/drawing/2014/main" id="{821EE46D-2047-AF9B-EC15-2F3CA9683B50}"/>
              </a:ext>
            </a:extLst>
          </p:cNvPr>
          <p:cNvSpPr txBox="1">
            <a:spLocks/>
          </p:cNvSpPr>
          <p:nvPr/>
        </p:nvSpPr>
        <p:spPr>
          <a:xfrm>
            <a:off x="2286000" y="1480068"/>
            <a:ext cx="15773400" cy="66293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ru-RU" altLang="uk-UA" sz="2900" dirty="0">
              <a:solidFill>
                <a:schemeClr val="tx1"/>
              </a:solidFill>
              <a:latin typeface="Arimo" panose="020B0604020202020204" charset="0"/>
              <a:ea typeface="Arimo" panose="020B0604020202020204" charset="0"/>
              <a:cs typeface="Arimo" panose="020B0604020202020204" charset="0"/>
            </a:endParaRPr>
          </a:p>
          <a:p>
            <a:pPr algn="just"/>
            <a:endParaRPr lang="uk-UA" altLang="uk-UA" sz="2900" dirty="0">
              <a:solidFill>
                <a:schemeClr val="tx1"/>
              </a:solidFill>
              <a:latin typeface="Arimo" panose="020B0604020202020204" charset="0"/>
              <a:ea typeface="Arimo" panose="020B0604020202020204" charset="0"/>
              <a:cs typeface="Arimo" panose="020B0604020202020204" charset="0"/>
            </a:endParaRPr>
          </a:p>
          <a:p>
            <a:pPr algn="just"/>
            <a:endParaRPr lang="en-US" sz="2000" dirty="0">
              <a:solidFill>
                <a:schemeClr val="tx1"/>
              </a:solidFill>
              <a:latin typeface="Arimo" panose="020B0604020202020204" charset="0"/>
              <a:ea typeface="Arimo" panose="020B0604020202020204" charset="0"/>
              <a:cs typeface="Arimo" panose="020B0604020202020204" charset="0"/>
            </a:endParaRPr>
          </a:p>
          <a:p>
            <a:pPr algn="just"/>
            <a:endParaRPr lang="uk-UA" sz="2000" dirty="0">
              <a:solidFill>
                <a:schemeClr val="tx1"/>
              </a:solidFill>
              <a:latin typeface="Arimo" panose="020B0604020202020204" charset="0"/>
              <a:ea typeface="Arimo" panose="020B0604020202020204" charset="0"/>
              <a:cs typeface="Arimo" panose="020B0604020202020204" charset="0"/>
            </a:endParaRPr>
          </a:p>
        </p:txBody>
      </p:sp>
    </p:spTree>
    <p:extLst>
      <p:ext uri="{BB962C8B-B14F-4D97-AF65-F5344CB8AC3E}">
        <p14:creationId xmlns:p14="http://schemas.microsoft.com/office/powerpoint/2010/main" val="31012185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6C5F8-B5B7-58E6-A8E1-29D62F19DA71}"/>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122142CB-5AA6-7059-4A2E-8CC7964E6B5B}"/>
              </a:ext>
            </a:extLst>
          </p:cNvPr>
          <p:cNvSpPr txBox="1"/>
          <p:nvPr/>
        </p:nvSpPr>
        <p:spPr>
          <a:xfrm>
            <a:off x="5638800" y="495300"/>
            <a:ext cx="6705600" cy="369332"/>
          </a:xfrm>
          <a:prstGeom prst="rect">
            <a:avLst/>
          </a:prstGeom>
          <a:noFill/>
        </p:spPr>
        <p:txBody>
          <a:bodyPr wrap="square" rtlCol="0">
            <a:spAutoFit/>
          </a:bodyPr>
          <a:lstStyle/>
          <a:p>
            <a:endParaRPr lang="uk-UA" b="1" dirty="0">
              <a:latin typeface="Arimo" panose="020B0604020202020204" charset="0"/>
              <a:ea typeface="Arimo" panose="020B0604020202020204" charset="0"/>
              <a:cs typeface="Arimo" panose="020B0604020202020204" charset="0"/>
            </a:endParaRPr>
          </a:p>
        </p:txBody>
      </p:sp>
      <p:sp>
        <p:nvSpPr>
          <p:cNvPr id="7" name="Заголовок 6">
            <a:extLst>
              <a:ext uri="{FF2B5EF4-FFF2-40B4-BE49-F238E27FC236}">
                <a16:creationId xmlns:a16="http://schemas.microsoft.com/office/drawing/2014/main" id="{78E6BBAA-853F-D0CB-51AC-AD69AE22485C}"/>
              </a:ext>
            </a:extLst>
          </p:cNvPr>
          <p:cNvSpPr>
            <a:spLocks noGrp="1"/>
          </p:cNvSpPr>
          <p:nvPr>
            <p:ph type="ctrTitle"/>
          </p:nvPr>
        </p:nvSpPr>
        <p:spPr>
          <a:xfrm>
            <a:off x="1828800" y="679967"/>
            <a:ext cx="15087600" cy="577334"/>
          </a:xfrm>
        </p:spPr>
        <p:txBody>
          <a:bodyPr>
            <a:noAutofit/>
          </a:bodyPr>
          <a:lstStyle/>
          <a:p>
            <a:r>
              <a:rPr lang="uk-UA" sz="4000" b="1" dirty="0">
                <a:latin typeface="Arimo" panose="020B0604020202020204" charset="0"/>
                <a:ea typeface="Arimo" panose="020B0604020202020204" charset="0"/>
                <a:cs typeface="Arimo" panose="020B0604020202020204" charset="0"/>
              </a:rPr>
              <a:t>Компоненти бюджету в</a:t>
            </a:r>
            <a:r>
              <a:rPr lang="ru-UA" sz="4000" b="1" dirty="0">
                <a:latin typeface="Arimo" panose="020B0604020202020204" charset="0"/>
                <a:ea typeface="Arimo" panose="020B0604020202020204" charset="0"/>
                <a:cs typeface="Arimo" panose="020B0604020202020204" charset="0"/>
              </a:rPr>
              <a:t> рамках</a:t>
            </a:r>
            <a:r>
              <a:rPr lang="uk-UA" sz="4000" b="1" dirty="0">
                <a:latin typeface="Arimo" panose="020B0604020202020204" charset="0"/>
                <a:ea typeface="Arimo" panose="020B0604020202020204" charset="0"/>
                <a:cs typeface="Arimo" panose="020B0604020202020204" charset="0"/>
              </a:rPr>
              <a:t> </a:t>
            </a:r>
            <a:r>
              <a:rPr lang="en-US" sz="4000" b="1" dirty="0">
                <a:latin typeface="Arimo" panose="020B0604020202020204" charset="0"/>
                <a:ea typeface="Arimo" panose="020B0604020202020204" charset="0"/>
                <a:cs typeface="Arimo" panose="020B0604020202020204" charset="0"/>
              </a:rPr>
              <a:t>Part</a:t>
            </a:r>
            <a:r>
              <a:rPr lang="ru-UA" sz="4000" b="1" dirty="0">
                <a:latin typeface="Arimo" panose="020B0604020202020204" charset="0"/>
                <a:ea typeface="Arimo" panose="020B0604020202020204" charset="0"/>
                <a:cs typeface="Arimo" panose="020B0604020202020204" charset="0"/>
              </a:rPr>
              <a:t> А</a:t>
            </a:r>
            <a:r>
              <a:rPr lang="en-US" sz="4000" b="1" dirty="0">
                <a:latin typeface="Arimo" panose="020B0604020202020204" charset="0"/>
                <a:ea typeface="Arimo" panose="020B0604020202020204" charset="0"/>
                <a:cs typeface="Arimo" panose="020B0604020202020204" charset="0"/>
              </a:rPr>
              <a:t> </a:t>
            </a:r>
            <a:endParaRPr lang="uk-UA" sz="4000" dirty="0"/>
          </a:p>
        </p:txBody>
      </p:sp>
      <p:sp>
        <p:nvSpPr>
          <p:cNvPr id="8" name="Подзаголовок 7">
            <a:extLst>
              <a:ext uri="{FF2B5EF4-FFF2-40B4-BE49-F238E27FC236}">
                <a16:creationId xmlns:a16="http://schemas.microsoft.com/office/drawing/2014/main" id="{95751DE0-1DA4-7796-7DCB-E9820EB2F03E}"/>
              </a:ext>
            </a:extLst>
          </p:cNvPr>
          <p:cNvSpPr>
            <a:spLocks noGrp="1"/>
          </p:cNvSpPr>
          <p:nvPr>
            <p:ph type="subTitle" idx="1"/>
          </p:nvPr>
        </p:nvSpPr>
        <p:spPr>
          <a:xfrm>
            <a:off x="685800" y="1284515"/>
            <a:ext cx="17221200" cy="7391399"/>
          </a:xfrm>
        </p:spPr>
        <p:txBody>
          <a:bodyPr>
            <a:normAutofit fontScale="25000" lnSpcReduction="20000"/>
          </a:bodyPr>
          <a:lstStyle/>
          <a:p>
            <a:pPr algn="just"/>
            <a:r>
              <a:rPr lang="uk-UA" sz="8000" b="1" dirty="0">
                <a:solidFill>
                  <a:schemeClr val="tx1"/>
                </a:solidFill>
                <a:latin typeface="Arimo" panose="020B0604020202020204" charset="0"/>
                <a:ea typeface="Arimo" panose="020B0604020202020204" charset="0"/>
                <a:cs typeface="Arimo" panose="020B0604020202020204" charset="0"/>
              </a:rPr>
              <a:t>Витрати на закупівлю С</a:t>
            </a:r>
          </a:p>
          <a:p>
            <a:pPr algn="just"/>
            <a:endParaRPr lang="uk-UA" sz="8000" dirty="0">
              <a:solidFill>
                <a:schemeClr val="tx1"/>
              </a:solidFill>
              <a:latin typeface="Arimo" panose="020B0604020202020204" charset="0"/>
              <a:ea typeface="Arimo" panose="020B0604020202020204" charset="0"/>
              <a:cs typeface="Arimo" panose="020B0604020202020204" charset="0"/>
            </a:endParaRPr>
          </a:p>
          <a:p>
            <a:pPr algn="just"/>
            <a:r>
              <a:rPr lang="uk-UA" sz="8000" dirty="0">
                <a:solidFill>
                  <a:schemeClr val="tx1"/>
                </a:solidFill>
                <a:latin typeface="Arimo" panose="020B0604020202020204" charset="0"/>
                <a:ea typeface="Arimo" panose="020B0604020202020204" charset="0"/>
                <a:cs typeface="Arimo" panose="020B0604020202020204" charset="0"/>
              </a:rPr>
              <a:t>Введіть загальну кількість одиниць та середню вартість одиниці для кожної відповідної категорії витрат.</a:t>
            </a:r>
          </a:p>
          <a:p>
            <a:pPr algn="just"/>
            <a:endParaRPr lang="uk-UA" sz="8000" dirty="0">
              <a:solidFill>
                <a:schemeClr val="tx1"/>
              </a:solidFill>
              <a:latin typeface="Arimo" panose="020B0604020202020204" charset="0"/>
              <a:ea typeface="Arimo" panose="020B0604020202020204" charset="0"/>
              <a:cs typeface="Arimo" panose="020B0604020202020204" charset="0"/>
            </a:endParaRPr>
          </a:p>
          <a:p>
            <a:pPr algn="just"/>
            <a:r>
              <a:rPr lang="uk-UA" sz="8000" dirty="0">
                <a:solidFill>
                  <a:schemeClr val="tx1"/>
                </a:solidFill>
                <a:latin typeface="Arimo" panose="020B0604020202020204" charset="0"/>
                <a:ea typeface="Arimo" panose="020B0604020202020204" charset="0"/>
                <a:cs typeface="Arimo" panose="020B0604020202020204" charset="0"/>
              </a:rPr>
              <a:t>● Вартість за одиницю буде середнім значенням цін усіх одиниць у даній категорії для даного </a:t>
            </a:r>
            <a:r>
              <a:rPr lang="uk-UA" sz="8000" dirty="0" err="1">
                <a:solidFill>
                  <a:schemeClr val="tx1"/>
                </a:solidFill>
                <a:latin typeface="Arimo" panose="020B0604020202020204" charset="0"/>
                <a:ea typeface="Arimo" panose="020B0604020202020204" charset="0"/>
                <a:cs typeface="Arimo" panose="020B0604020202020204" charset="0"/>
              </a:rPr>
              <a:t>бенефіціара</a:t>
            </a:r>
            <a:r>
              <a:rPr lang="uk-UA" sz="8000" dirty="0">
                <a:solidFill>
                  <a:schemeClr val="tx1"/>
                </a:solidFill>
                <a:latin typeface="Arimo" panose="020B0604020202020204" charset="0"/>
                <a:ea typeface="Arimo" panose="020B0604020202020204" charset="0"/>
                <a:cs typeface="Arimo" panose="020B0604020202020204" charset="0"/>
              </a:rPr>
              <a:t> та даного робочого пакету. Більш детальна інформація в файлі </a:t>
            </a:r>
            <a:r>
              <a:rPr lang="en-US" sz="8000" dirty="0">
                <a:solidFill>
                  <a:schemeClr val="tx1"/>
                </a:solidFill>
                <a:latin typeface="Arimo" panose="020B0604020202020204" charset="0"/>
                <a:ea typeface="Arimo" panose="020B0604020202020204" charset="0"/>
                <a:cs typeface="Arimo" panose="020B0604020202020204" charset="0"/>
              </a:rPr>
              <a:t>Excel </a:t>
            </a:r>
            <a:r>
              <a:rPr lang="uk-UA" sz="8000" dirty="0">
                <a:solidFill>
                  <a:schemeClr val="tx1"/>
                </a:solidFill>
                <a:latin typeface="Arimo" panose="020B0604020202020204" charset="0"/>
                <a:ea typeface="Arimo" panose="020B0604020202020204" charset="0"/>
                <a:cs typeface="Arimo" panose="020B0604020202020204" charset="0"/>
              </a:rPr>
              <a:t>не потрібна.</a:t>
            </a:r>
          </a:p>
          <a:p>
            <a:pPr algn="just"/>
            <a:r>
              <a:rPr lang="uk-UA" sz="8000" dirty="0">
                <a:solidFill>
                  <a:schemeClr val="tx1"/>
                </a:solidFill>
                <a:latin typeface="Arimo" panose="020B0604020202020204" charset="0"/>
                <a:ea typeface="Arimo" panose="020B0604020202020204" charset="0"/>
                <a:cs typeface="Arimo" panose="020B0604020202020204" charset="0"/>
              </a:rPr>
              <a:t>● Якщо витрати на закупівлю перевищують 15 % витрат на персонал даного </a:t>
            </a:r>
            <a:r>
              <a:rPr lang="uk-UA" sz="8000" dirty="0" err="1">
                <a:solidFill>
                  <a:schemeClr val="tx1"/>
                </a:solidFill>
                <a:latin typeface="Arimo" panose="020B0604020202020204" charset="0"/>
                <a:ea typeface="Arimo" panose="020B0604020202020204" charset="0"/>
                <a:cs typeface="Arimo" panose="020B0604020202020204" charset="0"/>
              </a:rPr>
              <a:t>бенефіціара</a:t>
            </a:r>
            <a:r>
              <a:rPr lang="uk-UA" sz="8000" dirty="0">
                <a:solidFill>
                  <a:schemeClr val="tx1"/>
                </a:solidFill>
                <a:latin typeface="Arimo" panose="020B0604020202020204" charset="0"/>
                <a:ea typeface="Arimo" panose="020B0604020202020204" charset="0"/>
                <a:cs typeface="Arimo" panose="020B0604020202020204" charset="0"/>
              </a:rPr>
              <a:t>, цей </a:t>
            </a:r>
            <a:r>
              <a:rPr lang="uk-UA" sz="8000" dirty="0" err="1">
                <a:solidFill>
                  <a:schemeClr val="tx1"/>
                </a:solidFill>
                <a:latin typeface="Arimo" panose="020B0604020202020204" charset="0"/>
                <a:ea typeface="Arimo" panose="020B0604020202020204" charset="0"/>
                <a:cs typeface="Arimo" panose="020B0604020202020204" charset="0"/>
              </a:rPr>
              <a:t>бенефіціар</a:t>
            </a:r>
            <a:r>
              <a:rPr lang="uk-UA" sz="8000" dirty="0">
                <a:solidFill>
                  <a:schemeClr val="tx1"/>
                </a:solidFill>
                <a:latin typeface="Arimo" panose="020B0604020202020204" charset="0"/>
                <a:ea typeface="Arimo" panose="020B0604020202020204" charset="0"/>
                <a:cs typeface="Arimo" panose="020B0604020202020204" charset="0"/>
              </a:rPr>
              <a:t> повинен заповнити</a:t>
            </a:r>
          </a:p>
          <a:p>
            <a:pPr algn="just"/>
            <a:r>
              <a:rPr lang="uk-UA" sz="8000" dirty="0">
                <a:solidFill>
                  <a:schemeClr val="tx1"/>
                </a:solidFill>
                <a:latin typeface="Arimo" panose="020B0604020202020204" charset="0"/>
                <a:ea typeface="Arimo" panose="020B0604020202020204" charset="0"/>
                <a:cs typeface="Arimo" panose="020B0604020202020204" charset="0"/>
              </a:rPr>
              <a:t>таблицю 3.1</a:t>
            </a:r>
            <a:r>
              <a:rPr lang="en-US" sz="8000" dirty="0">
                <a:solidFill>
                  <a:schemeClr val="tx1"/>
                </a:solidFill>
                <a:latin typeface="Arimo" panose="020B0604020202020204" charset="0"/>
                <a:ea typeface="Arimo" panose="020B0604020202020204" charset="0"/>
                <a:cs typeface="Arimo" panose="020B0604020202020204" charset="0"/>
              </a:rPr>
              <a:t>h </a:t>
            </a:r>
            <a:r>
              <a:rPr lang="uk-UA" sz="8000" dirty="0">
                <a:solidFill>
                  <a:schemeClr val="tx1"/>
                </a:solidFill>
                <a:latin typeface="Arimo" panose="020B0604020202020204" charset="0"/>
                <a:ea typeface="Arimo" panose="020B0604020202020204" charset="0"/>
                <a:cs typeface="Arimo" panose="020B0604020202020204" charset="0"/>
              </a:rPr>
              <a:t>частини </a:t>
            </a:r>
            <a:r>
              <a:rPr lang="en-US" sz="8000" dirty="0">
                <a:solidFill>
                  <a:schemeClr val="tx1"/>
                </a:solidFill>
                <a:latin typeface="Arimo" panose="020B0604020202020204" charset="0"/>
                <a:ea typeface="Arimo" panose="020B0604020202020204" charset="0"/>
                <a:cs typeface="Arimo" panose="020B0604020202020204" charset="0"/>
              </a:rPr>
              <a:t>B </a:t>
            </a:r>
            <a:r>
              <a:rPr lang="uk-UA" sz="8000" dirty="0">
                <a:solidFill>
                  <a:schemeClr val="tx1"/>
                </a:solidFill>
                <a:latin typeface="Arimo" panose="020B0604020202020204" charset="0"/>
                <a:ea typeface="Arimo" panose="020B0604020202020204" charset="0"/>
                <a:cs typeface="Arimo" panose="020B0604020202020204" charset="0"/>
              </a:rPr>
              <a:t>шаблону пропозиції.</a:t>
            </a:r>
          </a:p>
          <a:p>
            <a:pPr algn="just"/>
            <a:r>
              <a:rPr lang="uk-UA" sz="8000" dirty="0">
                <a:solidFill>
                  <a:schemeClr val="tx1"/>
                </a:solidFill>
                <a:latin typeface="Arimo" panose="020B0604020202020204" charset="0"/>
                <a:ea typeface="Arimo" panose="020B0604020202020204" charset="0"/>
                <a:cs typeface="Arimo" panose="020B0604020202020204" charset="0"/>
              </a:rPr>
              <a:t>Для категорії «обладнання» (обладнання, інфраструктура, інші активи) ви повинні ввести витрати на амортизацію в окремих вкладках </a:t>
            </a:r>
            <a:r>
              <a:rPr lang="uk-UA" sz="8000" dirty="0" err="1">
                <a:solidFill>
                  <a:schemeClr val="tx1"/>
                </a:solidFill>
                <a:latin typeface="Arimo" panose="020B0604020202020204" charset="0"/>
                <a:ea typeface="Arimo" panose="020B0604020202020204" charset="0"/>
                <a:cs typeface="Arimo" panose="020B0604020202020204" charset="0"/>
              </a:rPr>
              <a:t>бенефіціарів</a:t>
            </a:r>
            <a:r>
              <a:rPr lang="uk-UA" sz="8000" dirty="0">
                <a:solidFill>
                  <a:schemeClr val="tx1"/>
                </a:solidFill>
                <a:latin typeface="Arimo" panose="020B0604020202020204" charset="0"/>
                <a:ea typeface="Arimo" panose="020B0604020202020204" charset="0"/>
                <a:cs typeface="Arimo" panose="020B0604020202020204" charset="0"/>
              </a:rPr>
              <a:t>.</a:t>
            </a:r>
          </a:p>
          <a:p>
            <a:pPr algn="just"/>
            <a:r>
              <a:rPr lang="uk-UA" sz="8000" dirty="0">
                <a:solidFill>
                  <a:schemeClr val="tx1"/>
                </a:solidFill>
                <a:latin typeface="Arimo" panose="020B0604020202020204" charset="0"/>
                <a:ea typeface="Arimo" panose="020B0604020202020204" charset="0"/>
                <a:cs typeface="Arimo" panose="020B0604020202020204" charset="0"/>
              </a:rPr>
              <a:t>● Для розрахунку витрат на амортизацію використовуйте вкладку «Витрати на амортизацію»:</a:t>
            </a:r>
          </a:p>
          <a:p>
            <a:pPr algn="just"/>
            <a:r>
              <a:rPr lang="uk-UA" sz="8000" dirty="0">
                <a:solidFill>
                  <a:schemeClr val="tx1"/>
                </a:solidFill>
                <a:latin typeface="Arimo" panose="020B0604020202020204" charset="0"/>
                <a:ea typeface="Arimo" panose="020B0604020202020204" charset="0"/>
                <a:cs typeface="Arimo" panose="020B0604020202020204" charset="0"/>
              </a:rPr>
              <a:t>• Заповніть інформацію про </a:t>
            </a:r>
            <a:r>
              <a:rPr lang="uk-UA" sz="8000" dirty="0" err="1">
                <a:solidFill>
                  <a:schemeClr val="tx1"/>
                </a:solidFill>
                <a:latin typeface="Arimo" panose="020B0604020202020204" charset="0"/>
                <a:ea typeface="Arimo" panose="020B0604020202020204" charset="0"/>
                <a:cs typeface="Arimo" panose="020B0604020202020204" charset="0"/>
              </a:rPr>
              <a:t>бенефіціара</a:t>
            </a:r>
            <a:r>
              <a:rPr lang="uk-UA" sz="8000" dirty="0">
                <a:solidFill>
                  <a:schemeClr val="tx1"/>
                </a:solidFill>
                <a:latin typeface="Arimo" panose="020B0604020202020204" charset="0"/>
                <a:ea typeface="Arimo" panose="020B0604020202020204" charset="0"/>
                <a:cs typeface="Arimo" panose="020B0604020202020204" charset="0"/>
              </a:rPr>
              <a:t>, робочий пакет, тип ресурсу, назву інвестиції та дату придбання.</a:t>
            </a:r>
          </a:p>
          <a:p>
            <a:pPr algn="just"/>
            <a:r>
              <a:rPr lang="uk-UA" sz="8000" dirty="0">
                <a:solidFill>
                  <a:schemeClr val="tx1"/>
                </a:solidFill>
                <a:latin typeface="Arimo" panose="020B0604020202020204" charset="0"/>
                <a:ea typeface="Arimo" panose="020B0604020202020204" charset="0"/>
                <a:cs typeface="Arimo" panose="020B0604020202020204" charset="0"/>
              </a:rPr>
              <a:t>• Введіть (орієнтовну) ціну обладнання у стовпці «Вартість придбання».</a:t>
            </a:r>
          </a:p>
          <a:p>
            <a:pPr algn="just"/>
            <a:r>
              <a:rPr lang="uk-UA" sz="8000" dirty="0">
                <a:solidFill>
                  <a:schemeClr val="tx1"/>
                </a:solidFill>
                <a:latin typeface="Arimo" panose="020B0604020202020204" charset="0"/>
                <a:ea typeface="Arimo" panose="020B0604020202020204" charset="0"/>
                <a:cs typeface="Arimo" panose="020B0604020202020204" charset="0"/>
              </a:rPr>
              <a:t>• Введіть відсоток використання обладнання для проекту у стовпці «% використання для проекту».</a:t>
            </a:r>
          </a:p>
          <a:p>
            <a:pPr algn="just"/>
            <a:r>
              <a:rPr lang="uk-UA" sz="8000" dirty="0">
                <a:solidFill>
                  <a:schemeClr val="tx1"/>
                </a:solidFill>
                <a:latin typeface="Arimo" panose="020B0604020202020204" charset="0"/>
                <a:ea typeface="Arimo" panose="020B0604020202020204" charset="0"/>
                <a:cs typeface="Arimo" panose="020B0604020202020204" charset="0"/>
              </a:rPr>
              <a:t>• Розділіть період (у місяцях), протягом якого обладнання використовується для проекту, на період амортизації (у місяцях) для</a:t>
            </a:r>
          </a:p>
          <a:p>
            <a:pPr algn="just"/>
            <a:r>
              <a:rPr lang="uk-UA" sz="8000" dirty="0">
                <a:solidFill>
                  <a:schemeClr val="tx1"/>
                </a:solidFill>
                <a:latin typeface="Arimo" panose="020B0604020202020204" charset="0"/>
                <a:ea typeface="Arimo" panose="020B0604020202020204" charset="0"/>
                <a:cs typeface="Arimo" panose="020B0604020202020204" charset="0"/>
              </a:rPr>
              <a:t>обладнання. Помножте результати на 100%. Введіть результат у стовпці «% використання протягом терміну експлуатації інвестиції»</a:t>
            </a:r>
          </a:p>
          <a:p>
            <a:pPr algn="just"/>
            <a:r>
              <a:rPr lang="uk-UA" sz="8000" dirty="0">
                <a:solidFill>
                  <a:schemeClr val="tx1"/>
                </a:solidFill>
                <a:latin typeface="Arimo" panose="020B0604020202020204" charset="0"/>
                <a:ea typeface="Arimo" panose="020B0604020202020204" charset="0"/>
                <a:cs typeface="Arimo" panose="020B0604020202020204" charset="0"/>
              </a:rPr>
              <a:t>● Ця сума НЕ переноситься автоматично до відповідної вкладки «</a:t>
            </a:r>
            <a:r>
              <a:rPr lang="en-US" sz="8000" dirty="0" err="1">
                <a:solidFill>
                  <a:schemeClr val="tx1"/>
                </a:solidFill>
                <a:latin typeface="Arimo" panose="020B0604020202020204" charset="0"/>
                <a:ea typeface="Arimo" panose="020B0604020202020204" charset="0"/>
                <a:cs typeface="Arimo" panose="020B0604020202020204" charset="0"/>
              </a:rPr>
              <a:t>BEx</a:t>
            </a:r>
            <a:r>
              <a:rPr lang="en-US" sz="8000" dirty="0">
                <a:solidFill>
                  <a:schemeClr val="tx1"/>
                </a:solidFill>
                <a:latin typeface="Arimo" panose="020B0604020202020204" charset="0"/>
                <a:ea typeface="Arimo" panose="020B0604020202020204" charset="0"/>
                <a:cs typeface="Arimo" panose="020B0604020202020204" charset="0"/>
              </a:rPr>
              <a:t>». </a:t>
            </a:r>
            <a:r>
              <a:rPr lang="uk-UA" sz="8000" dirty="0">
                <a:solidFill>
                  <a:schemeClr val="tx1"/>
                </a:solidFill>
                <a:latin typeface="Arimo" panose="020B0604020202020204" charset="0"/>
                <a:ea typeface="Arimo" panose="020B0604020202020204" charset="0"/>
                <a:cs typeface="Arimo" panose="020B0604020202020204" charset="0"/>
              </a:rPr>
              <a:t>Ви повинні вручну додати амортизаційні витрати у</a:t>
            </a:r>
          </a:p>
          <a:p>
            <a:pPr algn="just"/>
            <a:r>
              <a:rPr lang="uk-UA" sz="8000" dirty="0">
                <a:solidFill>
                  <a:schemeClr val="tx1"/>
                </a:solidFill>
                <a:latin typeface="Arimo" panose="020B0604020202020204" charset="0"/>
                <a:ea typeface="Arimo" panose="020B0604020202020204" charset="0"/>
                <a:cs typeface="Arimo" panose="020B0604020202020204" charset="0"/>
              </a:rPr>
              <a:t>відповідному розділі вкладки «</a:t>
            </a:r>
            <a:r>
              <a:rPr lang="en-US" sz="8000" dirty="0" err="1">
                <a:solidFill>
                  <a:schemeClr val="tx1"/>
                </a:solidFill>
                <a:latin typeface="Arimo" panose="020B0604020202020204" charset="0"/>
                <a:ea typeface="Arimo" panose="020B0604020202020204" charset="0"/>
                <a:cs typeface="Arimo" panose="020B0604020202020204" charset="0"/>
              </a:rPr>
              <a:t>BEx</a:t>
            </a:r>
            <a:r>
              <a:rPr lang="en-US" sz="8000" dirty="0">
                <a:solidFill>
                  <a:schemeClr val="tx1"/>
                </a:solidFill>
                <a:latin typeface="Arimo" panose="020B0604020202020204" charset="0"/>
                <a:ea typeface="Arimo" panose="020B0604020202020204" charset="0"/>
                <a:cs typeface="Arimo" panose="020B0604020202020204" charset="0"/>
              </a:rPr>
              <a:t>». </a:t>
            </a:r>
            <a:r>
              <a:rPr lang="uk-UA" sz="8000" dirty="0">
                <a:solidFill>
                  <a:schemeClr val="tx1"/>
                </a:solidFill>
                <a:latin typeface="Arimo" panose="020B0604020202020204" charset="0"/>
                <a:ea typeface="Arimo" panose="020B0604020202020204" charset="0"/>
                <a:cs typeface="Arimo" panose="020B0604020202020204" charset="0"/>
              </a:rPr>
              <a:t>Якщо у вкладці «Амортизаційні витрати» для одного розділу (один і той самий</a:t>
            </a:r>
          </a:p>
          <a:p>
            <a:pPr algn="just"/>
            <a:r>
              <a:rPr lang="uk-UA" sz="8000" dirty="0" err="1">
                <a:solidFill>
                  <a:schemeClr val="tx1"/>
                </a:solidFill>
                <a:latin typeface="Arimo" panose="020B0604020202020204" charset="0"/>
                <a:ea typeface="Arimo" panose="020B0604020202020204" charset="0"/>
                <a:cs typeface="Arimo" panose="020B0604020202020204" charset="0"/>
              </a:rPr>
              <a:t>бенефіціар</a:t>
            </a:r>
            <a:r>
              <a:rPr lang="uk-UA" sz="8000" dirty="0">
                <a:solidFill>
                  <a:schemeClr val="tx1"/>
                </a:solidFill>
                <a:latin typeface="Arimo" panose="020B0604020202020204" charset="0"/>
                <a:ea typeface="Arimo" panose="020B0604020202020204" charset="0"/>
                <a:cs typeface="Arimo" panose="020B0604020202020204" charset="0"/>
              </a:rPr>
              <a:t>, один і той самий робочий пакет та один і той самий тип ресурсів) є кілька позицій, ви повинні ввести кількість позицій та додати середнє значення</a:t>
            </a:r>
          </a:p>
          <a:p>
            <a:pPr algn="just"/>
            <a:r>
              <a:rPr lang="uk-UA" sz="8000" dirty="0">
                <a:solidFill>
                  <a:schemeClr val="tx1"/>
                </a:solidFill>
                <a:latin typeface="Arimo" panose="020B0604020202020204" charset="0"/>
                <a:ea typeface="Arimo" panose="020B0604020202020204" charset="0"/>
                <a:cs typeface="Arimo" panose="020B0604020202020204" charset="0"/>
              </a:rPr>
              <a:t>амортизаційних витрат як «вартість за позицію».</a:t>
            </a:r>
          </a:p>
          <a:p>
            <a:pPr algn="just"/>
            <a:r>
              <a:rPr lang="uk-UA" sz="8000" dirty="0">
                <a:solidFill>
                  <a:schemeClr val="tx1"/>
                </a:solidFill>
                <a:latin typeface="Arimo" panose="020B0604020202020204" charset="0"/>
                <a:ea typeface="Arimo" panose="020B0604020202020204" charset="0"/>
                <a:cs typeface="Arimo" panose="020B0604020202020204" charset="0"/>
              </a:rPr>
              <a:t>● У деяких випадках у робочій програмі зазначено, що придбання обладнання, інфраструктури та інших активів може бути задекларовано як повністю капіталізовані витрати. У цьому випадку повністю капіталізовані витрати необхідно вказати в розділі «</a:t>
            </a:r>
            <a:r>
              <a:rPr lang="en-US" sz="8000" dirty="0">
                <a:solidFill>
                  <a:schemeClr val="tx1"/>
                </a:solidFill>
                <a:latin typeface="Arimo" panose="020B0604020202020204" charset="0"/>
                <a:ea typeface="Arimo" panose="020B0604020202020204" charset="0"/>
                <a:cs typeface="Arimo" panose="020B0604020202020204" charset="0"/>
              </a:rPr>
              <a:t>C.2 </a:t>
            </a:r>
            <a:r>
              <a:rPr lang="uk-UA" sz="8000" dirty="0">
                <a:solidFill>
                  <a:schemeClr val="tx1"/>
                </a:solidFill>
                <a:latin typeface="Arimo" panose="020B0604020202020204" charset="0"/>
                <a:ea typeface="Arimo" panose="020B0604020202020204" charset="0"/>
                <a:cs typeface="Arimo" panose="020B0604020202020204" charset="0"/>
              </a:rPr>
              <a:t>Обладнання».</a:t>
            </a:r>
            <a:endParaRPr lang="uk-UA" sz="2000" dirty="0">
              <a:solidFill>
                <a:schemeClr val="tx1"/>
              </a:solidFill>
              <a:latin typeface="Arimo" panose="020B0604020202020204" charset="0"/>
              <a:ea typeface="Arimo" panose="020B0604020202020204" charset="0"/>
              <a:cs typeface="Arimo" panose="020B0604020202020204" charset="0"/>
            </a:endParaRPr>
          </a:p>
          <a:p>
            <a:pPr algn="just"/>
            <a:endParaRPr lang="uk-UA" sz="2000" dirty="0">
              <a:solidFill>
                <a:schemeClr val="tx1"/>
              </a:solidFill>
              <a:latin typeface="Arimo" panose="020B0604020202020204" charset="0"/>
              <a:ea typeface="Arimo" panose="020B0604020202020204" charset="0"/>
              <a:cs typeface="Arimo" panose="020B0604020202020204" charset="0"/>
            </a:endParaRPr>
          </a:p>
        </p:txBody>
      </p:sp>
      <p:sp>
        <p:nvSpPr>
          <p:cNvPr id="4" name="Rectangle 5">
            <a:extLst>
              <a:ext uri="{FF2B5EF4-FFF2-40B4-BE49-F238E27FC236}">
                <a16:creationId xmlns:a16="http://schemas.microsoft.com/office/drawing/2014/main" id="{FA37B54D-4CD6-ACE7-95CE-559A388287A8}"/>
              </a:ext>
            </a:extLst>
          </p:cNvPr>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935" tIns="45720" rIns="77763" bIns="45720" numCol="1" anchor="ctr" anchorCtr="0" compatLnSpc="1">
            <a:prstTxWarp prst="textNoShape">
              <a:avLst/>
            </a:prstTxWarp>
            <a:spAutoFit/>
          </a:bodyPr>
          <a:lstStyle/>
          <a:p>
            <a:endParaRPr lang="uk-UA"/>
          </a:p>
        </p:txBody>
      </p:sp>
      <p:sp>
        <p:nvSpPr>
          <p:cNvPr id="9" name="Подзаголовок 7">
            <a:extLst>
              <a:ext uri="{FF2B5EF4-FFF2-40B4-BE49-F238E27FC236}">
                <a16:creationId xmlns:a16="http://schemas.microsoft.com/office/drawing/2014/main" id="{157B7384-EB0D-606B-CA9D-AC5C88C41791}"/>
              </a:ext>
            </a:extLst>
          </p:cNvPr>
          <p:cNvSpPr txBox="1">
            <a:spLocks/>
          </p:cNvSpPr>
          <p:nvPr/>
        </p:nvSpPr>
        <p:spPr>
          <a:xfrm>
            <a:off x="2286000" y="1480068"/>
            <a:ext cx="15773400" cy="66293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ru-RU" altLang="uk-UA" sz="2900" dirty="0">
              <a:solidFill>
                <a:schemeClr val="tx1"/>
              </a:solidFill>
              <a:latin typeface="Arimo" panose="020B0604020202020204" charset="0"/>
              <a:ea typeface="Arimo" panose="020B0604020202020204" charset="0"/>
              <a:cs typeface="Arimo" panose="020B0604020202020204" charset="0"/>
            </a:endParaRPr>
          </a:p>
          <a:p>
            <a:pPr algn="just"/>
            <a:endParaRPr lang="uk-UA" altLang="uk-UA" sz="2900" dirty="0">
              <a:solidFill>
                <a:schemeClr val="tx1"/>
              </a:solidFill>
              <a:latin typeface="Arimo" panose="020B0604020202020204" charset="0"/>
              <a:ea typeface="Arimo" panose="020B0604020202020204" charset="0"/>
              <a:cs typeface="Arimo" panose="020B0604020202020204" charset="0"/>
            </a:endParaRPr>
          </a:p>
          <a:p>
            <a:pPr algn="just"/>
            <a:endParaRPr lang="en-US" sz="2000" dirty="0">
              <a:solidFill>
                <a:schemeClr val="tx1"/>
              </a:solidFill>
              <a:latin typeface="Arimo" panose="020B0604020202020204" charset="0"/>
              <a:ea typeface="Arimo" panose="020B0604020202020204" charset="0"/>
              <a:cs typeface="Arimo" panose="020B0604020202020204" charset="0"/>
            </a:endParaRPr>
          </a:p>
          <a:p>
            <a:pPr algn="just"/>
            <a:endParaRPr lang="uk-UA" sz="2000" dirty="0">
              <a:solidFill>
                <a:schemeClr val="tx1"/>
              </a:solidFill>
              <a:latin typeface="Arimo" panose="020B0604020202020204" charset="0"/>
              <a:ea typeface="Arimo" panose="020B0604020202020204" charset="0"/>
              <a:cs typeface="Arimo" panose="020B0604020202020204" charset="0"/>
            </a:endParaRPr>
          </a:p>
        </p:txBody>
      </p:sp>
    </p:spTree>
    <p:extLst>
      <p:ext uri="{BB962C8B-B14F-4D97-AF65-F5344CB8AC3E}">
        <p14:creationId xmlns:p14="http://schemas.microsoft.com/office/powerpoint/2010/main" val="6336832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925DE-B1C3-D551-F887-3CC4AED564FA}"/>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5F77C24-610F-3BC1-0717-403B07082B02}"/>
              </a:ext>
            </a:extLst>
          </p:cNvPr>
          <p:cNvSpPr txBox="1"/>
          <p:nvPr/>
        </p:nvSpPr>
        <p:spPr>
          <a:xfrm>
            <a:off x="5638800" y="495300"/>
            <a:ext cx="6705600" cy="369332"/>
          </a:xfrm>
          <a:prstGeom prst="rect">
            <a:avLst/>
          </a:prstGeom>
          <a:noFill/>
        </p:spPr>
        <p:txBody>
          <a:bodyPr wrap="square" rtlCol="0">
            <a:spAutoFit/>
          </a:bodyPr>
          <a:lstStyle/>
          <a:p>
            <a:endParaRPr lang="uk-UA" b="1" dirty="0">
              <a:latin typeface="Arimo" panose="020B0604020202020204" charset="0"/>
              <a:ea typeface="Arimo" panose="020B0604020202020204" charset="0"/>
              <a:cs typeface="Arimo" panose="020B0604020202020204" charset="0"/>
            </a:endParaRPr>
          </a:p>
        </p:txBody>
      </p:sp>
      <p:sp>
        <p:nvSpPr>
          <p:cNvPr id="7" name="Заголовок 6">
            <a:extLst>
              <a:ext uri="{FF2B5EF4-FFF2-40B4-BE49-F238E27FC236}">
                <a16:creationId xmlns:a16="http://schemas.microsoft.com/office/drawing/2014/main" id="{7B1C5592-FCA4-B5A8-600C-7ECD7A96AD52}"/>
              </a:ext>
            </a:extLst>
          </p:cNvPr>
          <p:cNvSpPr>
            <a:spLocks noGrp="1"/>
          </p:cNvSpPr>
          <p:nvPr>
            <p:ph type="ctrTitle"/>
          </p:nvPr>
        </p:nvSpPr>
        <p:spPr>
          <a:xfrm>
            <a:off x="1981200" y="391299"/>
            <a:ext cx="15087600" cy="577334"/>
          </a:xfrm>
        </p:spPr>
        <p:txBody>
          <a:bodyPr>
            <a:noAutofit/>
          </a:bodyPr>
          <a:lstStyle/>
          <a:p>
            <a:r>
              <a:rPr lang="uk-UA" sz="4000" b="1" dirty="0">
                <a:latin typeface="Arimo" panose="020B0604020202020204" charset="0"/>
                <a:ea typeface="Arimo" panose="020B0604020202020204" charset="0"/>
                <a:cs typeface="Arimo" panose="020B0604020202020204" charset="0"/>
              </a:rPr>
              <a:t>Компоненти бюджету в</a:t>
            </a:r>
            <a:r>
              <a:rPr lang="ru-UA" sz="4000" b="1" dirty="0">
                <a:latin typeface="Arimo" panose="020B0604020202020204" charset="0"/>
                <a:ea typeface="Arimo" panose="020B0604020202020204" charset="0"/>
                <a:cs typeface="Arimo" panose="020B0604020202020204" charset="0"/>
              </a:rPr>
              <a:t> рамках</a:t>
            </a:r>
            <a:r>
              <a:rPr lang="uk-UA" sz="4000" b="1" dirty="0">
                <a:latin typeface="Arimo" panose="020B0604020202020204" charset="0"/>
                <a:ea typeface="Arimo" panose="020B0604020202020204" charset="0"/>
                <a:cs typeface="Arimo" panose="020B0604020202020204" charset="0"/>
              </a:rPr>
              <a:t> </a:t>
            </a:r>
            <a:r>
              <a:rPr lang="en-US" sz="4000" b="1" dirty="0">
                <a:latin typeface="Arimo" panose="020B0604020202020204" charset="0"/>
                <a:ea typeface="Arimo" panose="020B0604020202020204" charset="0"/>
                <a:cs typeface="Arimo" panose="020B0604020202020204" charset="0"/>
              </a:rPr>
              <a:t>Part</a:t>
            </a:r>
            <a:r>
              <a:rPr lang="ru-UA" sz="4000" b="1" dirty="0">
                <a:latin typeface="Arimo" panose="020B0604020202020204" charset="0"/>
                <a:ea typeface="Arimo" panose="020B0604020202020204" charset="0"/>
                <a:cs typeface="Arimo" panose="020B0604020202020204" charset="0"/>
              </a:rPr>
              <a:t> А</a:t>
            </a:r>
            <a:r>
              <a:rPr lang="en-US" sz="4000" b="1" dirty="0">
                <a:latin typeface="Arimo" panose="020B0604020202020204" charset="0"/>
                <a:ea typeface="Arimo" panose="020B0604020202020204" charset="0"/>
                <a:cs typeface="Arimo" panose="020B0604020202020204" charset="0"/>
              </a:rPr>
              <a:t> </a:t>
            </a:r>
            <a:endParaRPr lang="uk-UA" sz="4000" dirty="0"/>
          </a:p>
        </p:txBody>
      </p:sp>
      <p:sp>
        <p:nvSpPr>
          <p:cNvPr id="8" name="Подзаголовок 7">
            <a:extLst>
              <a:ext uri="{FF2B5EF4-FFF2-40B4-BE49-F238E27FC236}">
                <a16:creationId xmlns:a16="http://schemas.microsoft.com/office/drawing/2014/main" id="{E7A40F0A-A7BD-ECEB-9839-4489E5A0D349}"/>
              </a:ext>
            </a:extLst>
          </p:cNvPr>
          <p:cNvSpPr>
            <a:spLocks noGrp="1"/>
          </p:cNvSpPr>
          <p:nvPr>
            <p:ph type="subTitle" idx="1"/>
          </p:nvPr>
        </p:nvSpPr>
        <p:spPr>
          <a:xfrm>
            <a:off x="1371600" y="5143499"/>
            <a:ext cx="15925800" cy="3988835"/>
          </a:xfrm>
        </p:spPr>
        <p:txBody>
          <a:bodyPr>
            <a:normAutofit fontScale="32500" lnSpcReduction="20000"/>
          </a:bodyPr>
          <a:lstStyle/>
          <a:p>
            <a:pPr algn="just"/>
            <a:r>
              <a:rPr lang="uk-UA" sz="6200" b="1" dirty="0">
                <a:solidFill>
                  <a:schemeClr val="tx1"/>
                </a:solidFill>
                <a:latin typeface="Arimo" panose="020B0604020202020204" charset="0"/>
                <a:ea typeface="Arimo" panose="020B0604020202020204" charset="0"/>
                <a:cs typeface="Arimo" panose="020B0604020202020204" charset="0"/>
              </a:rPr>
              <a:t>Інші категорії витрат </a:t>
            </a:r>
            <a:r>
              <a:rPr lang="en-US" sz="6200" b="1" dirty="0">
                <a:solidFill>
                  <a:schemeClr val="tx1"/>
                </a:solidFill>
                <a:latin typeface="Arimo" panose="020B0604020202020204" charset="0"/>
                <a:ea typeface="Arimo" panose="020B0604020202020204" charset="0"/>
                <a:cs typeface="Arimo" panose="020B0604020202020204" charset="0"/>
              </a:rPr>
              <a:t>D </a:t>
            </a:r>
          </a:p>
          <a:p>
            <a:pPr algn="just"/>
            <a:endParaRPr lang="en-US" sz="6200" dirty="0">
              <a:solidFill>
                <a:schemeClr val="tx1"/>
              </a:solidFill>
              <a:latin typeface="Arimo" panose="020B0604020202020204" charset="0"/>
              <a:ea typeface="Arimo" panose="020B0604020202020204" charset="0"/>
              <a:cs typeface="Arimo" panose="020B0604020202020204" charset="0"/>
            </a:endParaRPr>
          </a:p>
          <a:p>
            <a:pPr algn="just"/>
            <a:r>
              <a:rPr lang="uk-UA" sz="6200" dirty="0">
                <a:solidFill>
                  <a:schemeClr val="tx1"/>
                </a:solidFill>
                <a:latin typeface="Arimo" panose="020B0604020202020204" charset="0"/>
                <a:ea typeface="Arimo" panose="020B0604020202020204" charset="0"/>
                <a:cs typeface="Arimo" panose="020B0604020202020204" charset="0"/>
              </a:rPr>
              <a:t>Деякі види витрат можуть бути внесені тільки в тому випадку, якщо вони прямо дозволені в конкретних умовах вашої теми:</a:t>
            </a:r>
          </a:p>
          <a:p>
            <a:pPr algn="just"/>
            <a:endParaRPr lang="uk-UA" sz="6200" dirty="0">
              <a:solidFill>
                <a:schemeClr val="tx1"/>
              </a:solidFill>
              <a:latin typeface="Arimo" panose="020B0604020202020204" charset="0"/>
              <a:ea typeface="Arimo" panose="020B0604020202020204" charset="0"/>
              <a:cs typeface="Arimo" panose="020B0604020202020204" charset="0"/>
            </a:endParaRPr>
          </a:p>
          <a:p>
            <a:pPr algn="just"/>
            <a:r>
              <a:rPr lang="uk-UA" sz="6200" dirty="0">
                <a:solidFill>
                  <a:schemeClr val="tx1"/>
                </a:solidFill>
                <a:latin typeface="Arimo" panose="020B0604020202020204" charset="0"/>
                <a:ea typeface="Arimo" panose="020B0604020202020204" charset="0"/>
                <a:cs typeface="Arimo" panose="020B0604020202020204" charset="0"/>
              </a:rPr>
              <a:t>● Фінансова підтримка третіх сторін</a:t>
            </a:r>
          </a:p>
          <a:p>
            <a:pPr algn="just"/>
            <a:r>
              <a:rPr lang="uk-UA" sz="6200" dirty="0">
                <a:solidFill>
                  <a:schemeClr val="tx1"/>
                </a:solidFill>
                <a:latin typeface="Arimo" panose="020B0604020202020204" charset="0"/>
                <a:ea typeface="Arimo" panose="020B0604020202020204" charset="0"/>
                <a:cs typeface="Arimo" panose="020B0604020202020204" charset="0"/>
              </a:rPr>
              <a:t>● Транснаціональний доступ до дослідницької інфраструктури та «Віртуальний доступ до дослідницьких </a:t>
            </a:r>
            <a:r>
              <a:rPr lang="uk-UA" sz="6200" dirty="0" err="1">
                <a:solidFill>
                  <a:schemeClr val="tx1"/>
                </a:solidFill>
                <a:latin typeface="Arimo" panose="020B0604020202020204" charset="0"/>
                <a:ea typeface="Arimo" panose="020B0604020202020204" charset="0"/>
                <a:cs typeface="Arimo" panose="020B0604020202020204" charset="0"/>
              </a:rPr>
              <a:t>інфраструктур</a:t>
            </a:r>
            <a:endParaRPr lang="uk-UA" sz="6200" dirty="0">
              <a:solidFill>
                <a:schemeClr val="tx1"/>
              </a:solidFill>
              <a:latin typeface="Arimo" panose="020B0604020202020204" charset="0"/>
              <a:ea typeface="Arimo" panose="020B0604020202020204" charset="0"/>
              <a:cs typeface="Arimo" panose="020B0604020202020204" charset="0"/>
            </a:endParaRPr>
          </a:p>
          <a:p>
            <a:pPr algn="just"/>
            <a:r>
              <a:rPr lang="uk-UA" sz="6200" dirty="0">
                <a:solidFill>
                  <a:schemeClr val="tx1"/>
                </a:solidFill>
                <a:latin typeface="Arimo" panose="020B0604020202020204" charset="0"/>
                <a:ea typeface="Arimo" panose="020B0604020202020204" charset="0"/>
                <a:cs typeface="Arimo" panose="020B0604020202020204" charset="0"/>
              </a:rPr>
              <a:t>● Витрати на закупівлю </a:t>
            </a:r>
            <a:r>
              <a:rPr lang="en-US" sz="6200" dirty="0">
                <a:solidFill>
                  <a:schemeClr val="tx1"/>
                </a:solidFill>
                <a:latin typeface="Arimo" panose="020B0604020202020204" charset="0"/>
                <a:ea typeface="Arimo" panose="020B0604020202020204" charset="0"/>
                <a:cs typeface="Arimo" panose="020B0604020202020204" charset="0"/>
              </a:rPr>
              <a:t>PCP/PPI</a:t>
            </a:r>
          </a:p>
          <a:p>
            <a:pPr algn="just"/>
            <a:r>
              <a:rPr lang="en-US" sz="6200" dirty="0">
                <a:solidFill>
                  <a:schemeClr val="tx1"/>
                </a:solidFill>
                <a:latin typeface="Arimo" panose="020B0604020202020204" charset="0"/>
                <a:ea typeface="Arimo" panose="020B0604020202020204" charset="0"/>
                <a:cs typeface="Arimo" panose="020B0604020202020204" charset="0"/>
              </a:rPr>
              <a:t>● </a:t>
            </a:r>
            <a:r>
              <a:rPr lang="uk-UA" sz="6200" dirty="0">
                <a:solidFill>
                  <a:schemeClr val="tx1"/>
                </a:solidFill>
                <a:latin typeface="Arimo" panose="020B0604020202020204" charset="0"/>
                <a:ea typeface="Arimo" panose="020B0604020202020204" charset="0"/>
                <a:cs typeface="Arimo" panose="020B0604020202020204" charset="0"/>
              </a:rPr>
              <a:t>Непрямі витрати розраховуються автоматично.</a:t>
            </a:r>
          </a:p>
          <a:p>
            <a:pPr algn="just"/>
            <a:r>
              <a:rPr lang="uk-UA" sz="6200" dirty="0">
                <a:solidFill>
                  <a:schemeClr val="tx1"/>
                </a:solidFill>
                <a:latin typeface="Arimo" panose="020B0604020202020204" charset="0"/>
                <a:ea typeface="Arimo" panose="020B0604020202020204" charset="0"/>
                <a:cs typeface="Arimo" panose="020B0604020202020204" charset="0"/>
              </a:rPr>
              <a:t>● Загальні витрати розраховуються автоматично.</a:t>
            </a:r>
          </a:p>
          <a:p>
            <a:pPr algn="just"/>
            <a:endParaRPr lang="uk-UA" sz="2000" dirty="0">
              <a:solidFill>
                <a:schemeClr val="tx1"/>
              </a:solidFill>
              <a:latin typeface="Arimo" panose="020B0604020202020204" charset="0"/>
              <a:ea typeface="Arimo" panose="020B0604020202020204" charset="0"/>
              <a:cs typeface="Arimo" panose="020B0604020202020204" charset="0"/>
            </a:endParaRPr>
          </a:p>
          <a:p>
            <a:pPr algn="just"/>
            <a:endParaRPr lang="uk-UA" sz="2000" dirty="0">
              <a:solidFill>
                <a:schemeClr val="tx1"/>
              </a:solidFill>
              <a:latin typeface="Arimo" panose="020B0604020202020204" charset="0"/>
              <a:ea typeface="Arimo" panose="020B0604020202020204" charset="0"/>
              <a:cs typeface="Arimo" panose="020B0604020202020204" charset="0"/>
            </a:endParaRPr>
          </a:p>
          <a:p>
            <a:pPr algn="just"/>
            <a:endParaRPr lang="uk-UA" sz="2000" dirty="0">
              <a:solidFill>
                <a:schemeClr val="tx1"/>
              </a:solidFill>
              <a:latin typeface="Arimo" panose="020B0604020202020204" charset="0"/>
              <a:ea typeface="Arimo" panose="020B0604020202020204" charset="0"/>
              <a:cs typeface="Arimo" panose="020B0604020202020204" charset="0"/>
            </a:endParaRPr>
          </a:p>
        </p:txBody>
      </p:sp>
      <p:sp>
        <p:nvSpPr>
          <p:cNvPr id="4" name="Rectangle 5">
            <a:extLst>
              <a:ext uri="{FF2B5EF4-FFF2-40B4-BE49-F238E27FC236}">
                <a16:creationId xmlns:a16="http://schemas.microsoft.com/office/drawing/2014/main" id="{4A722DCE-5AC8-511D-DF6F-DE16C57E0E31}"/>
              </a:ext>
            </a:extLst>
          </p:cNvPr>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935" tIns="45720" rIns="77763" bIns="45720" numCol="1" anchor="ctr" anchorCtr="0" compatLnSpc="1">
            <a:prstTxWarp prst="textNoShape">
              <a:avLst/>
            </a:prstTxWarp>
            <a:spAutoFit/>
          </a:bodyPr>
          <a:lstStyle/>
          <a:p>
            <a:endParaRPr lang="uk-UA"/>
          </a:p>
        </p:txBody>
      </p:sp>
      <p:sp>
        <p:nvSpPr>
          <p:cNvPr id="9" name="Подзаголовок 7">
            <a:extLst>
              <a:ext uri="{FF2B5EF4-FFF2-40B4-BE49-F238E27FC236}">
                <a16:creationId xmlns:a16="http://schemas.microsoft.com/office/drawing/2014/main" id="{91515BB4-7CAB-C6C7-C938-A324ABAF9043}"/>
              </a:ext>
            </a:extLst>
          </p:cNvPr>
          <p:cNvSpPr txBox="1">
            <a:spLocks/>
          </p:cNvSpPr>
          <p:nvPr/>
        </p:nvSpPr>
        <p:spPr>
          <a:xfrm>
            <a:off x="2286000" y="1480068"/>
            <a:ext cx="15773400" cy="66293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ru-RU" altLang="uk-UA" sz="2900" dirty="0">
              <a:solidFill>
                <a:schemeClr val="tx1"/>
              </a:solidFill>
              <a:latin typeface="Arimo" panose="020B0604020202020204" charset="0"/>
              <a:ea typeface="Arimo" panose="020B0604020202020204" charset="0"/>
              <a:cs typeface="Arimo" panose="020B0604020202020204" charset="0"/>
            </a:endParaRPr>
          </a:p>
          <a:p>
            <a:pPr algn="just"/>
            <a:endParaRPr lang="uk-UA" altLang="uk-UA" sz="2900" dirty="0">
              <a:solidFill>
                <a:schemeClr val="tx1"/>
              </a:solidFill>
              <a:latin typeface="Arimo" panose="020B0604020202020204" charset="0"/>
              <a:ea typeface="Arimo" panose="020B0604020202020204" charset="0"/>
              <a:cs typeface="Arimo" panose="020B0604020202020204" charset="0"/>
            </a:endParaRPr>
          </a:p>
          <a:p>
            <a:pPr algn="just"/>
            <a:endParaRPr lang="en-US" sz="2000" dirty="0">
              <a:solidFill>
                <a:schemeClr val="tx1"/>
              </a:solidFill>
              <a:latin typeface="Arimo" panose="020B0604020202020204" charset="0"/>
              <a:ea typeface="Arimo" panose="020B0604020202020204" charset="0"/>
              <a:cs typeface="Arimo" panose="020B0604020202020204" charset="0"/>
            </a:endParaRPr>
          </a:p>
          <a:p>
            <a:pPr algn="just"/>
            <a:endParaRPr lang="uk-UA" sz="2000" dirty="0">
              <a:solidFill>
                <a:schemeClr val="tx1"/>
              </a:solidFill>
              <a:latin typeface="Arimo" panose="020B0604020202020204" charset="0"/>
              <a:ea typeface="Arimo" panose="020B0604020202020204" charset="0"/>
              <a:cs typeface="Arimo" panose="020B0604020202020204" charset="0"/>
            </a:endParaRPr>
          </a:p>
        </p:txBody>
      </p:sp>
      <p:pic>
        <p:nvPicPr>
          <p:cNvPr id="3" name="Рисунок 2">
            <a:extLst>
              <a:ext uri="{FF2B5EF4-FFF2-40B4-BE49-F238E27FC236}">
                <a16:creationId xmlns:a16="http://schemas.microsoft.com/office/drawing/2014/main" id="{8940BD5D-FC6E-9157-F4A3-12F7BF59F98F}"/>
              </a:ext>
            </a:extLst>
          </p:cNvPr>
          <p:cNvPicPr>
            <a:picLocks noChangeAspect="1"/>
          </p:cNvPicPr>
          <p:nvPr/>
        </p:nvPicPr>
        <p:blipFill>
          <a:blip r:embed="rId2"/>
          <a:stretch>
            <a:fillRect/>
          </a:stretch>
        </p:blipFill>
        <p:spPr>
          <a:xfrm>
            <a:off x="1371600" y="1253962"/>
            <a:ext cx="15849600" cy="3540805"/>
          </a:xfrm>
          <a:prstGeom prst="rect">
            <a:avLst/>
          </a:prstGeom>
        </p:spPr>
      </p:pic>
    </p:spTree>
    <p:extLst>
      <p:ext uri="{BB962C8B-B14F-4D97-AF65-F5344CB8AC3E}">
        <p14:creationId xmlns:p14="http://schemas.microsoft.com/office/powerpoint/2010/main" val="11934970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42281-23F2-1659-6BE3-9BC7EC1C2335}"/>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EC38E91-E580-1EA7-0645-29E95A89B684}"/>
              </a:ext>
            </a:extLst>
          </p:cNvPr>
          <p:cNvSpPr txBox="1"/>
          <p:nvPr/>
        </p:nvSpPr>
        <p:spPr>
          <a:xfrm>
            <a:off x="5638800" y="495300"/>
            <a:ext cx="6705600" cy="369332"/>
          </a:xfrm>
          <a:prstGeom prst="rect">
            <a:avLst/>
          </a:prstGeom>
          <a:noFill/>
        </p:spPr>
        <p:txBody>
          <a:bodyPr wrap="square" rtlCol="0">
            <a:spAutoFit/>
          </a:bodyPr>
          <a:lstStyle/>
          <a:p>
            <a:endParaRPr lang="uk-UA" b="1" dirty="0">
              <a:latin typeface="Arimo" panose="020B0604020202020204" charset="0"/>
              <a:ea typeface="Arimo" panose="020B0604020202020204" charset="0"/>
              <a:cs typeface="Arimo" panose="020B0604020202020204" charset="0"/>
            </a:endParaRPr>
          </a:p>
        </p:txBody>
      </p:sp>
      <p:sp>
        <p:nvSpPr>
          <p:cNvPr id="7" name="Заголовок 6">
            <a:extLst>
              <a:ext uri="{FF2B5EF4-FFF2-40B4-BE49-F238E27FC236}">
                <a16:creationId xmlns:a16="http://schemas.microsoft.com/office/drawing/2014/main" id="{BD075270-407C-FC72-6223-D458851622F5}"/>
              </a:ext>
            </a:extLst>
          </p:cNvPr>
          <p:cNvSpPr>
            <a:spLocks noGrp="1"/>
          </p:cNvSpPr>
          <p:nvPr>
            <p:ph type="ctrTitle"/>
          </p:nvPr>
        </p:nvSpPr>
        <p:spPr>
          <a:xfrm>
            <a:off x="1828800" y="679967"/>
            <a:ext cx="15087600" cy="577334"/>
          </a:xfrm>
        </p:spPr>
        <p:txBody>
          <a:bodyPr>
            <a:noAutofit/>
          </a:bodyPr>
          <a:lstStyle/>
          <a:p>
            <a:r>
              <a:rPr lang="uk-UA" sz="4000" b="1" dirty="0">
                <a:latin typeface="Arimo" panose="020B0604020202020204" charset="0"/>
                <a:ea typeface="Arimo" panose="020B0604020202020204" charset="0"/>
                <a:cs typeface="Arimo" panose="020B0604020202020204" charset="0"/>
              </a:rPr>
              <a:t>Компоненти бюджету в</a:t>
            </a:r>
            <a:r>
              <a:rPr lang="ru-UA" sz="4000" b="1" dirty="0">
                <a:latin typeface="Arimo" panose="020B0604020202020204" charset="0"/>
                <a:ea typeface="Arimo" panose="020B0604020202020204" charset="0"/>
                <a:cs typeface="Arimo" panose="020B0604020202020204" charset="0"/>
              </a:rPr>
              <a:t> рамках</a:t>
            </a:r>
            <a:r>
              <a:rPr lang="uk-UA" sz="4000" b="1" dirty="0">
                <a:latin typeface="Arimo" panose="020B0604020202020204" charset="0"/>
                <a:ea typeface="Arimo" panose="020B0604020202020204" charset="0"/>
                <a:cs typeface="Arimo" panose="020B0604020202020204" charset="0"/>
              </a:rPr>
              <a:t> </a:t>
            </a:r>
            <a:r>
              <a:rPr lang="en-US" sz="4000" b="1" dirty="0">
                <a:latin typeface="Arimo" panose="020B0604020202020204" charset="0"/>
                <a:ea typeface="Arimo" panose="020B0604020202020204" charset="0"/>
                <a:cs typeface="Arimo" panose="020B0604020202020204" charset="0"/>
              </a:rPr>
              <a:t>Part</a:t>
            </a:r>
            <a:r>
              <a:rPr lang="ru-UA" sz="4000" b="1" dirty="0">
                <a:latin typeface="Arimo" panose="020B0604020202020204" charset="0"/>
                <a:ea typeface="Arimo" panose="020B0604020202020204" charset="0"/>
                <a:cs typeface="Arimo" panose="020B0604020202020204" charset="0"/>
              </a:rPr>
              <a:t> А</a:t>
            </a:r>
            <a:r>
              <a:rPr lang="en-US" sz="4000" b="1" dirty="0">
                <a:latin typeface="Arimo" panose="020B0604020202020204" charset="0"/>
                <a:ea typeface="Arimo" panose="020B0604020202020204" charset="0"/>
                <a:cs typeface="Arimo" panose="020B0604020202020204" charset="0"/>
              </a:rPr>
              <a:t> </a:t>
            </a:r>
            <a:endParaRPr lang="uk-UA" sz="4000" dirty="0"/>
          </a:p>
        </p:txBody>
      </p:sp>
      <p:sp>
        <p:nvSpPr>
          <p:cNvPr id="8" name="Подзаголовок 7">
            <a:extLst>
              <a:ext uri="{FF2B5EF4-FFF2-40B4-BE49-F238E27FC236}">
                <a16:creationId xmlns:a16="http://schemas.microsoft.com/office/drawing/2014/main" id="{5DD105D3-27F3-621F-11F2-EFA2AF7E164B}"/>
              </a:ext>
            </a:extLst>
          </p:cNvPr>
          <p:cNvSpPr>
            <a:spLocks noGrp="1"/>
          </p:cNvSpPr>
          <p:nvPr>
            <p:ph type="subTitle" idx="1"/>
          </p:nvPr>
        </p:nvSpPr>
        <p:spPr>
          <a:xfrm>
            <a:off x="762000" y="4610100"/>
            <a:ext cx="15925800" cy="2971800"/>
          </a:xfrm>
        </p:spPr>
        <p:txBody>
          <a:bodyPr>
            <a:normAutofit lnSpcReduction="10000"/>
          </a:bodyPr>
          <a:lstStyle/>
          <a:p>
            <a:pPr algn="just"/>
            <a:r>
              <a:rPr lang="uk-UA" sz="2000" b="1" dirty="0">
                <a:solidFill>
                  <a:schemeClr val="tx1"/>
                </a:solidFill>
                <a:latin typeface="Arimo" panose="020B0604020202020204" charset="0"/>
                <a:ea typeface="Arimo" panose="020B0604020202020204" charset="0"/>
                <a:cs typeface="Arimo" panose="020B0604020202020204" charset="0"/>
              </a:rPr>
              <a:t>Розподіл фіксованої суми:</a:t>
            </a:r>
          </a:p>
          <a:p>
            <a:pPr algn="just"/>
            <a:endParaRPr lang="uk-UA" sz="2000" dirty="0">
              <a:solidFill>
                <a:schemeClr val="tx1"/>
              </a:solidFill>
              <a:latin typeface="Arimo" panose="020B0604020202020204" charset="0"/>
              <a:ea typeface="Arimo" panose="020B0604020202020204" charset="0"/>
              <a:cs typeface="Arimo" panose="020B0604020202020204" charset="0"/>
            </a:endParaRPr>
          </a:p>
          <a:p>
            <a:pPr algn="just"/>
            <a:r>
              <a:rPr lang="uk-UA" sz="2000" dirty="0">
                <a:solidFill>
                  <a:schemeClr val="tx1"/>
                </a:solidFill>
                <a:latin typeface="Arimo" panose="020B0604020202020204" charset="0"/>
                <a:ea typeface="Arimo" panose="020B0604020202020204" charset="0"/>
                <a:cs typeface="Arimo" panose="020B0604020202020204" charset="0"/>
              </a:rPr>
              <a:t>● Таблиця розподілу фіксованої суми формується автоматично. У ній відображаються частки одноразової суми для кожного </a:t>
            </a:r>
            <a:r>
              <a:rPr lang="uk-UA" sz="2000" dirty="0" err="1">
                <a:solidFill>
                  <a:schemeClr val="tx1"/>
                </a:solidFill>
                <a:latin typeface="Arimo" panose="020B0604020202020204" charset="0"/>
                <a:ea typeface="Arimo" panose="020B0604020202020204" charset="0"/>
                <a:cs typeface="Arimo" panose="020B0604020202020204" charset="0"/>
              </a:rPr>
              <a:t>бенефіціара</a:t>
            </a:r>
            <a:r>
              <a:rPr lang="uk-UA" sz="2000" dirty="0">
                <a:solidFill>
                  <a:schemeClr val="tx1"/>
                </a:solidFill>
                <a:latin typeface="Arimo" panose="020B0604020202020204" charset="0"/>
                <a:ea typeface="Arimo" panose="020B0604020202020204" charset="0"/>
                <a:cs typeface="Arimo" panose="020B0604020202020204" charset="0"/>
              </a:rPr>
              <a:t>/афілійованої організації та для кожного робочого пакета</a:t>
            </a:r>
          </a:p>
          <a:p>
            <a:pPr algn="just"/>
            <a:r>
              <a:rPr lang="uk-UA" sz="2000" dirty="0">
                <a:solidFill>
                  <a:schemeClr val="tx1"/>
                </a:solidFill>
                <a:latin typeface="Arimo" panose="020B0604020202020204" charset="0"/>
                <a:ea typeface="Arimo" panose="020B0604020202020204" charset="0"/>
                <a:cs typeface="Arimo" panose="020B0604020202020204" charset="0"/>
              </a:rPr>
              <a:t>● У ній застосовується ставка фінансування, яку ви обрали у списку </a:t>
            </a:r>
            <a:r>
              <a:rPr lang="en-US" sz="2000" dirty="0">
                <a:solidFill>
                  <a:schemeClr val="tx1"/>
                </a:solidFill>
                <a:latin typeface="Arimo" panose="020B0604020202020204" charset="0"/>
                <a:ea typeface="Arimo" panose="020B0604020202020204" charset="0"/>
                <a:cs typeface="Arimo" panose="020B0604020202020204" charset="0"/>
              </a:rPr>
              <a:t>BE.</a:t>
            </a:r>
          </a:p>
          <a:p>
            <a:pPr algn="just"/>
            <a:r>
              <a:rPr lang="en-US" sz="2000" dirty="0">
                <a:solidFill>
                  <a:schemeClr val="tx1"/>
                </a:solidFill>
                <a:latin typeface="Arimo" panose="020B0604020202020204" charset="0"/>
                <a:ea typeface="Arimo" panose="020B0604020202020204" charset="0"/>
                <a:cs typeface="Arimo" panose="020B0604020202020204" charset="0"/>
              </a:rPr>
              <a:t>● </a:t>
            </a:r>
            <a:r>
              <a:rPr lang="uk-UA" sz="2000" dirty="0">
                <a:solidFill>
                  <a:schemeClr val="tx1"/>
                </a:solidFill>
                <a:latin typeface="Arimo" panose="020B0604020202020204" charset="0"/>
                <a:ea typeface="Arimo" panose="020B0604020202020204" charset="0"/>
                <a:cs typeface="Arimo" panose="020B0604020202020204" charset="0"/>
              </a:rPr>
              <a:t>У частині А заявки (онлайн-форми) ви повинні заповнити таблицю «Бюджет пропозиції», вказавши запрошену суму гранту для кожного учасника. Для цього використовуйте загальні суми на кожного </a:t>
            </a:r>
            <a:r>
              <a:rPr lang="uk-UA" sz="2000" dirty="0" err="1">
                <a:solidFill>
                  <a:schemeClr val="tx1"/>
                </a:solidFill>
                <a:latin typeface="Arimo" panose="020B0604020202020204" charset="0"/>
                <a:ea typeface="Arimo" panose="020B0604020202020204" charset="0"/>
                <a:cs typeface="Arimo" panose="020B0604020202020204" charset="0"/>
              </a:rPr>
              <a:t>бенефіціара</a:t>
            </a:r>
            <a:r>
              <a:rPr lang="uk-UA" sz="2000" dirty="0">
                <a:solidFill>
                  <a:schemeClr val="tx1"/>
                </a:solidFill>
                <a:latin typeface="Arimo" panose="020B0604020202020204" charset="0"/>
                <a:ea typeface="Arimo" panose="020B0604020202020204" charset="0"/>
                <a:cs typeface="Arimo" panose="020B0604020202020204" charset="0"/>
              </a:rPr>
              <a:t> в таблиці «Орієнтовний розподіл суми» в файлі </a:t>
            </a:r>
            <a:r>
              <a:rPr lang="en-US" sz="2000" dirty="0">
                <a:solidFill>
                  <a:schemeClr val="tx1"/>
                </a:solidFill>
                <a:latin typeface="Arimo" panose="020B0604020202020204" charset="0"/>
                <a:ea typeface="Arimo" panose="020B0604020202020204" charset="0"/>
                <a:cs typeface="Arimo" panose="020B0604020202020204" charset="0"/>
              </a:rPr>
              <a:t>Excel.</a:t>
            </a:r>
            <a:endParaRPr lang="uk-UA" sz="2000" dirty="0">
              <a:solidFill>
                <a:schemeClr val="tx1"/>
              </a:solidFill>
              <a:latin typeface="Arimo" panose="020B0604020202020204" charset="0"/>
              <a:ea typeface="Arimo" panose="020B0604020202020204" charset="0"/>
              <a:cs typeface="Arimo" panose="020B0604020202020204" charset="0"/>
            </a:endParaRPr>
          </a:p>
        </p:txBody>
      </p:sp>
      <p:sp>
        <p:nvSpPr>
          <p:cNvPr id="4" name="Rectangle 5">
            <a:extLst>
              <a:ext uri="{FF2B5EF4-FFF2-40B4-BE49-F238E27FC236}">
                <a16:creationId xmlns:a16="http://schemas.microsoft.com/office/drawing/2014/main" id="{BDAB699B-C7AC-B3D6-4FCC-86DDAC0AC433}"/>
              </a:ext>
            </a:extLst>
          </p:cNvPr>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935" tIns="45720" rIns="77763" bIns="45720" numCol="1" anchor="ctr" anchorCtr="0" compatLnSpc="1">
            <a:prstTxWarp prst="textNoShape">
              <a:avLst/>
            </a:prstTxWarp>
            <a:spAutoFit/>
          </a:bodyPr>
          <a:lstStyle/>
          <a:p>
            <a:endParaRPr lang="uk-UA"/>
          </a:p>
        </p:txBody>
      </p:sp>
      <p:sp>
        <p:nvSpPr>
          <p:cNvPr id="9" name="Подзаголовок 7">
            <a:extLst>
              <a:ext uri="{FF2B5EF4-FFF2-40B4-BE49-F238E27FC236}">
                <a16:creationId xmlns:a16="http://schemas.microsoft.com/office/drawing/2014/main" id="{43720520-4A98-6256-A8D3-5204C5101D45}"/>
              </a:ext>
            </a:extLst>
          </p:cNvPr>
          <p:cNvSpPr txBox="1">
            <a:spLocks/>
          </p:cNvSpPr>
          <p:nvPr/>
        </p:nvSpPr>
        <p:spPr>
          <a:xfrm>
            <a:off x="2286000" y="1480068"/>
            <a:ext cx="15773400" cy="66293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ru-RU" altLang="uk-UA" sz="2900" dirty="0">
              <a:solidFill>
                <a:schemeClr val="tx1"/>
              </a:solidFill>
              <a:latin typeface="Arimo" panose="020B0604020202020204" charset="0"/>
              <a:ea typeface="Arimo" panose="020B0604020202020204" charset="0"/>
              <a:cs typeface="Arimo" panose="020B0604020202020204" charset="0"/>
            </a:endParaRPr>
          </a:p>
          <a:p>
            <a:pPr algn="just"/>
            <a:endParaRPr lang="uk-UA" altLang="uk-UA" sz="2900" dirty="0">
              <a:solidFill>
                <a:schemeClr val="tx1"/>
              </a:solidFill>
              <a:latin typeface="Arimo" panose="020B0604020202020204" charset="0"/>
              <a:ea typeface="Arimo" panose="020B0604020202020204" charset="0"/>
              <a:cs typeface="Arimo" panose="020B0604020202020204" charset="0"/>
            </a:endParaRPr>
          </a:p>
          <a:p>
            <a:pPr algn="just"/>
            <a:endParaRPr lang="en-US" sz="2000" dirty="0">
              <a:solidFill>
                <a:schemeClr val="tx1"/>
              </a:solidFill>
              <a:latin typeface="Arimo" panose="020B0604020202020204" charset="0"/>
              <a:ea typeface="Arimo" panose="020B0604020202020204" charset="0"/>
              <a:cs typeface="Arimo" panose="020B0604020202020204" charset="0"/>
            </a:endParaRPr>
          </a:p>
          <a:p>
            <a:pPr algn="just"/>
            <a:endParaRPr lang="uk-UA" sz="2000" dirty="0">
              <a:solidFill>
                <a:schemeClr val="tx1"/>
              </a:solidFill>
              <a:latin typeface="Arimo" panose="020B0604020202020204" charset="0"/>
              <a:ea typeface="Arimo" panose="020B0604020202020204" charset="0"/>
              <a:cs typeface="Arimo" panose="020B0604020202020204" charset="0"/>
            </a:endParaRPr>
          </a:p>
        </p:txBody>
      </p:sp>
      <p:pic>
        <p:nvPicPr>
          <p:cNvPr id="5" name="Рисунок 4">
            <a:extLst>
              <a:ext uri="{FF2B5EF4-FFF2-40B4-BE49-F238E27FC236}">
                <a16:creationId xmlns:a16="http://schemas.microsoft.com/office/drawing/2014/main" id="{F24AD590-64D3-A4D1-4220-008E247FE1A3}"/>
              </a:ext>
            </a:extLst>
          </p:cNvPr>
          <p:cNvPicPr>
            <a:picLocks noChangeAspect="1"/>
          </p:cNvPicPr>
          <p:nvPr/>
        </p:nvPicPr>
        <p:blipFill>
          <a:blip r:embed="rId2"/>
          <a:stretch>
            <a:fillRect/>
          </a:stretch>
        </p:blipFill>
        <p:spPr>
          <a:xfrm>
            <a:off x="863303" y="1188964"/>
            <a:ext cx="16256594" cy="2893569"/>
          </a:xfrm>
          <a:prstGeom prst="rect">
            <a:avLst/>
          </a:prstGeom>
        </p:spPr>
      </p:pic>
    </p:spTree>
    <p:extLst>
      <p:ext uri="{BB962C8B-B14F-4D97-AF65-F5344CB8AC3E}">
        <p14:creationId xmlns:p14="http://schemas.microsoft.com/office/powerpoint/2010/main" val="29440247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3D624-9614-1694-3FD3-46EEE18111D5}"/>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E1679122-1DD0-5E50-8935-CC0BEF2C45A4}"/>
              </a:ext>
            </a:extLst>
          </p:cNvPr>
          <p:cNvSpPr txBox="1"/>
          <p:nvPr/>
        </p:nvSpPr>
        <p:spPr>
          <a:xfrm>
            <a:off x="5638800" y="495300"/>
            <a:ext cx="6705600" cy="369332"/>
          </a:xfrm>
          <a:prstGeom prst="rect">
            <a:avLst/>
          </a:prstGeom>
          <a:noFill/>
        </p:spPr>
        <p:txBody>
          <a:bodyPr wrap="square" rtlCol="0">
            <a:spAutoFit/>
          </a:bodyPr>
          <a:lstStyle/>
          <a:p>
            <a:endParaRPr lang="uk-UA" b="1" dirty="0">
              <a:latin typeface="Arimo" panose="020B0604020202020204" charset="0"/>
              <a:ea typeface="Arimo" panose="020B0604020202020204" charset="0"/>
              <a:cs typeface="Arimo" panose="020B0604020202020204" charset="0"/>
            </a:endParaRPr>
          </a:p>
        </p:txBody>
      </p:sp>
      <p:sp>
        <p:nvSpPr>
          <p:cNvPr id="7" name="Заголовок 6">
            <a:extLst>
              <a:ext uri="{FF2B5EF4-FFF2-40B4-BE49-F238E27FC236}">
                <a16:creationId xmlns:a16="http://schemas.microsoft.com/office/drawing/2014/main" id="{504D0BD6-4E65-897E-CA90-AEA6F4E7176D}"/>
              </a:ext>
            </a:extLst>
          </p:cNvPr>
          <p:cNvSpPr>
            <a:spLocks noGrp="1"/>
          </p:cNvSpPr>
          <p:nvPr>
            <p:ph type="ctrTitle"/>
          </p:nvPr>
        </p:nvSpPr>
        <p:spPr>
          <a:xfrm>
            <a:off x="1828800" y="502684"/>
            <a:ext cx="15087600" cy="577334"/>
          </a:xfrm>
        </p:spPr>
        <p:txBody>
          <a:bodyPr>
            <a:normAutofit fontScale="90000"/>
          </a:bodyPr>
          <a:lstStyle/>
          <a:p>
            <a:r>
              <a:rPr lang="uk-UA" sz="4400" b="1" dirty="0">
                <a:latin typeface="Arimo" panose="020B0604020202020204" charset="0"/>
                <a:ea typeface="Arimo" panose="020B0604020202020204" charset="0"/>
                <a:cs typeface="Arimo" panose="020B0604020202020204" charset="0"/>
              </a:rPr>
              <a:t>Компоненти бюджету в</a:t>
            </a:r>
            <a:r>
              <a:rPr lang="ru-UA" sz="4400" b="1" dirty="0">
                <a:latin typeface="Arimo" panose="020B0604020202020204" charset="0"/>
                <a:ea typeface="Arimo" panose="020B0604020202020204" charset="0"/>
                <a:cs typeface="Arimo" panose="020B0604020202020204" charset="0"/>
              </a:rPr>
              <a:t> рамках</a:t>
            </a:r>
            <a:r>
              <a:rPr lang="uk-UA" sz="4400" b="1" dirty="0">
                <a:latin typeface="Arimo" panose="020B0604020202020204" charset="0"/>
                <a:ea typeface="Arimo" panose="020B0604020202020204" charset="0"/>
                <a:cs typeface="Arimo" panose="020B0604020202020204" charset="0"/>
              </a:rPr>
              <a:t> </a:t>
            </a:r>
            <a:r>
              <a:rPr lang="en-US" sz="4400" b="1" dirty="0">
                <a:latin typeface="Arimo" panose="020B0604020202020204" charset="0"/>
                <a:ea typeface="Arimo" panose="020B0604020202020204" charset="0"/>
                <a:cs typeface="Arimo" panose="020B0604020202020204" charset="0"/>
              </a:rPr>
              <a:t>Part</a:t>
            </a:r>
            <a:r>
              <a:rPr lang="ru-UA" sz="4400" b="1" dirty="0">
                <a:latin typeface="Arimo" panose="020B0604020202020204" charset="0"/>
                <a:ea typeface="Arimo" panose="020B0604020202020204" charset="0"/>
                <a:cs typeface="Arimo" panose="020B0604020202020204" charset="0"/>
              </a:rPr>
              <a:t> А</a:t>
            </a:r>
            <a:r>
              <a:rPr lang="en-US" sz="4400" b="1" dirty="0">
                <a:latin typeface="Arimo" panose="020B0604020202020204" charset="0"/>
                <a:ea typeface="Arimo" panose="020B0604020202020204" charset="0"/>
                <a:cs typeface="Arimo" panose="020B0604020202020204" charset="0"/>
              </a:rPr>
              <a:t> </a:t>
            </a:r>
            <a:endParaRPr lang="uk-UA" dirty="0"/>
          </a:p>
        </p:txBody>
      </p:sp>
      <p:sp>
        <p:nvSpPr>
          <p:cNvPr id="2" name="Rectangle 1">
            <a:extLst>
              <a:ext uri="{FF2B5EF4-FFF2-40B4-BE49-F238E27FC236}">
                <a16:creationId xmlns:a16="http://schemas.microsoft.com/office/drawing/2014/main" id="{6FF98AAA-E026-B306-3255-B193972F3D01}"/>
              </a:ext>
            </a:extLst>
          </p:cNvPr>
          <p:cNvSpPr>
            <a:spLocks noGrp="1" noChangeArrowheads="1"/>
          </p:cNvSpPr>
          <p:nvPr>
            <p:ph type="subTitle" idx="1"/>
          </p:nvPr>
        </p:nvSpPr>
        <p:spPr bwMode="auto">
          <a:xfrm>
            <a:off x="1066800" y="7380862"/>
            <a:ext cx="16611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800" b="0" i="0" u="none" strike="noStrike" cap="none" normalizeH="0" baseline="0" dirty="0">
                <a:ln>
                  <a:noFill/>
                </a:ln>
                <a:solidFill>
                  <a:schemeClr val="tx1"/>
                </a:solidFill>
                <a:effectLst/>
                <a:latin typeface="Arial" panose="020B0604020202020204" pitchFamily="34" charset="0"/>
              </a:rPr>
              <a:t>Таблиці «Підсумок за робочим пакетом» та «Огляд людино-місяців» створюються автоматично.</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800" b="0" i="0" u="none" strike="noStrike" cap="none" normalizeH="0" baseline="0" dirty="0">
                <a:ln>
                  <a:noFill/>
                </a:ln>
                <a:solidFill>
                  <a:schemeClr val="tx1"/>
                </a:solidFill>
                <a:effectLst/>
                <a:latin typeface="Arial" panose="020B0604020202020204" pitchFamily="34" charset="0"/>
              </a:rPr>
              <a:t>Вони будуть використовуватися оцінювачами під час оцінки вашої пропозиції.</a:t>
            </a:r>
          </a:p>
        </p:txBody>
      </p:sp>
      <p:sp>
        <p:nvSpPr>
          <p:cNvPr id="4" name="Rectangle 5">
            <a:extLst>
              <a:ext uri="{FF2B5EF4-FFF2-40B4-BE49-F238E27FC236}">
                <a16:creationId xmlns:a16="http://schemas.microsoft.com/office/drawing/2014/main" id="{3A6338A5-BC1F-F38F-92B4-5D9C1B3B1723}"/>
              </a:ext>
            </a:extLst>
          </p:cNvPr>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935" tIns="45720" rIns="77763" bIns="45720" numCol="1" anchor="ctr" anchorCtr="0" compatLnSpc="1">
            <a:prstTxWarp prst="textNoShape">
              <a:avLst/>
            </a:prstTxWarp>
            <a:spAutoFit/>
          </a:bodyPr>
          <a:lstStyle/>
          <a:p>
            <a:endParaRPr lang="uk-UA"/>
          </a:p>
        </p:txBody>
      </p:sp>
      <p:sp>
        <p:nvSpPr>
          <p:cNvPr id="9" name="Подзаголовок 7">
            <a:extLst>
              <a:ext uri="{FF2B5EF4-FFF2-40B4-BE49-F238E27FC236}">
                <a16:creationId xmlns:a16="http://schemas.microsoft.com/office/drawing/2014/main" id="{94DDEA18-2ED3-0DD8-DA5E-4B209DB914D5}"/>
              </a:ext>
            </a:extLst>
          </p:cNvPr>
          <p:cNvSpPr txBox="1">
            <a:spLocks/>
          </p:cNvSpPr>
          <p:nvPr/>
        </p:nvSpPr>
        <p:spPr>
          <a:xfrm>
            <a:off x="2286000" y="1480068"/>
            <a:ext cx="15773400" cy="66293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ru-RU" altLang="uk-UA" sz="2900" dirty="0">
              <a:solidFill>
                <a:schemeClr val="tx1"/>
              </a:solidFill>
              <a:latin typeface="Arimo" panose="020B0604020202020204" charset="0"/>
              <a:ea typeface="Arimo" panose="020B0604020202020204" charset="0"/>
              <a:cs typeface="Arimo" panose="020B0604020202020204" charset="0"/>
            </a:endParaRPr>
          </a:p>
          <a:p>
            <a:pPr algn="just"/>
            <a:endParaRPr lang="uk-UA" altLang="uk-UA" sz="2900" dirty="0">
              <a:solidFill>
                <a:schemeClr val="tx1"/>
              </a:solidFill>
              <a:latin typeface="Arimo" panose="020B0604020202020204" charset="0"/>
              <a:ea typeface="Arimo" panose="020B0604020202020204" charset="0"/>
              <a:cs typeface="Arimo" panose="020B0604020202020204" charset="0"/>
            </a:endParaRPr>
          </a:p>
          <a:p>
            <a:pPr algn="just"/>
            <a:endParaRPr lang="en-US" sz="2000" dirty="0">
              <a:solidFill>
                <a:schemeClr val="tx1"/>
              </a:solidFill>
              <a:latin typeface="Arimo" panose="020B0604020202020204" charset="0"/>
              <a:ea typeface="Arimo" panose="020B0604020202020204" charset="0"/>
              <a:cs typeface="Arimo" panose="020B0604020202020204" charset="0"/>
            </a:endParaRPr>
          </a:p>
          <a:p>
            <a:pPr algn="just"/>
            <a:endParaRPr lang="uk-UA" sz="2000" dirty="0">
              <a:solidFill>
                <a:schemeClr val="tx1"/>
              </a:solidFill>
              <a:latin typeface="Arimo" panose="020B0604020202020204" charset="0"/>
              <a:ea typeface="Arimo" panose="020B0604020202020204" charset="0"/>
              <a:cs typeface="Arimo" panose="020B0604020202020204" charset="0"/>
            </a:endParaRPr>
          </a:p>
        </p:txBody>
      </p:sp>
      <p:pic>
        <p:nvPicPr>
          <p:cNvPr id="10" name="Рисунок 9">
            <a:extLst>
              <a:ext uri="{FF2B5EF4-FFF2-40B4-BE49-F238E27FC236}">
                <a16:creationId xmlns:a16="http://schemas.microsoft.com/office/drawing/2014/main" id="{430605F6-8339-126E-F020-CDD8B5A6AEE3}"/>
              </a:ext>
            </a:extLst>
          </p:cNvPr>
          <p:cNvPicPr>
            <a:picLocks noChangeAspect="1"/>
          </p:cNvPicPr>
          <p:nvPr/>
        </p:nvPicPr>
        <p:blipFill>
          <a:blip r:embed="rId2"/>
          <a:stretch>
            <a:fillRect/>
          </a:stretch>
        </p:blipFill>
        <p:spPr>
          <a:xfrm>
            <a:off x="2971800" y="1100099"/>
            <a:ext cx="13030200" cy="6057996"/>
          </a:xfrm>
          <a:prstGeom prst="rect">
            <a:avLst/>
          </a:prstGeom>
        </p:spPr>
      </p:pic>
    </p:spTree>
    <p:extLst>
      <p:ext uri="{BB962C8B-B14F-4D97-AF65-F5344CB8AC3E}">
        <p14:creationId xmlns:p14="http://schemas.microsoft.com/office/powerpoint/2010/main" val="7962188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E6C6C-94FF-DE8B-C727-A1CD6965471D}"/>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D6E9F62D-E4C3-E67F-0EA9-ED72EA85119B}"/>
              </a:ext>
            </a:extLst>
          </p:cNvPr>
          <p:cNvSpPr txBox="1"/>
          <p:nvPr/>
        </p:nvSpPr>
        <p:spPr>
          <a:xfrm>
            <a:off x="5638800" y="495300"/>
            <a:ext cx="6705600" cy="369332"/>
          </a:xfrm>
          <a:prstGeom prst="rect">
            <a:avLst/>
          </a:prstGeom>
          <a:noFill/>
        </p:spPr>
        <p:txBody>
          <a:bodyPr wrap="square" rtlCol="0">
            <a:spAutoFit/>
          </a:bodyPr>
          <a:lstStyle/>
          <a:p>
            <a:endParaRPr lang="uk-UA" b="1" dirty="0">
              <a:latin typeface="Arimo" panose="020B0604020202020204" charset="0"/>
              <a:ea typeface="Arimo" panose="020B0604020202020204" charset="0"/>
              <a:cs typeface="Arimo" panose="020B0604020202020204" charset="0"/>
            </a:endParaRPr>
          </a:p>
        </p:txBody>
      </p:sp>
      <p:sp>
        <p:nvSpPr>
          <p:cNvPr id="7" name="Заголовок 6">
            <a:extLst>
              <a:ext uri="{FF2B5EF4-FFF2-40B4-BE49-F238E27FC236}">
                <a16:creationId xmlns:a16="http://schemas.microsoft.com/office/drawing/2014/main" id="{28A9A144-CDE1-2B98-5C7D-C0E764A86A3B}"/>
              </a:ext>
            </a:extLst>
          </p:cNvPr>
          <p:cNvSpPr>
            <a:spLocks noGrp="1"/>
          </p:cNvSpPr>
          <p:nvPr>
            <p:ph type="ctrTitle"/>
          </p:nvPr>
        </p:nvSpPr>
        <p:spPr>
          <a:xfrm>
            <a:off x="1714500" y="358093"/>
            <a:ext cx="15087600" cy="577334"/>
          </a:xfrm>
        </p:spPr>
        <p:txBody>
          <a:bodyPr>
            <a:normAutofit fontScale="90000"/>
          </a:bodyPr>
          <a:lstStyle/>
          <a:p>
            <a:r>
              <a:rPr lang="uk-UA" sz="4400" b="1" dirty="0">
                <a:latin typeface="Arimo" panose="020B0604020202020204" charset="0"/>
                <a:ea typeface="Arimo" panose="020B0604020202020204" charset="0"/>
                <a:cs typeface="Arimo" panose="020B0604020202020204" charset="0"/>
              </a:rPr>
              <a:t>Компоненти бюджету в</a:t>
            </a:r>
            <a:r>
              <a:rPr lang="ru-UA" sz="4400" b="1" dirty="0">
                <a:latin typeface="Arimo" panose="020B0604020202020204" charset="0"/>
                <a:ea typeface="Arimo" panose="020B0604020202020204" charset="0"/>
                <a:cs typeface="Arimo" panose="020B0604020202020204" charset="0"/>
              </a:rPr>
              <a:t> рамках</a:t>
            </a:r>
            <a:r>
              <a:rPr lang="uk-UA" sz="4400" b="1" dirty="0">
                <a:latin typeface="Arimo" panose="020B0604020202020204" charset="0"/>
                <a:ea typeface="Arimo" panose="020B0604020202020204" charset="0"/>
                <a:cs typeface="Arimo" panose="020B0604020202020204" charset="0"/>
              </a:rPr>
              <a:t> </a:t>
            </a:r>
            <a:r>
              <a:rPr lang="en-US" sz="4400" b="1" dirty="0">
                <a:latin typeface="Arimo" panose="020B0604020202020204" charset="0"/>
                <a:ea typeface="Arimo" panose="020B0604020202020204" charset="0"/>
                <a:cs typeface="Arimo" panose="020B0604020202020204" charset="0"/>
              </a:rPr>
              <a:t>Part</a:t>
            </a:r>
            <a:r>
              <a:rPr lang="ru-UA" sz="4400" b="1" dirty="0">
                <a:latin typeface="Arimo" panose="020B0604020202020204" charset="0"/>
                <a:ea typeface="Arimo" panose="020B0604020202020204" charset="0"/>
                <a:cs typeface="Arimo" panose="020B0604020202020204" charset="0"/>
              </a:rPr>
              <a:t> А</a:t>
            </a:r>
            <a:r>
              <a:rPr lang="en-US" sz="4400" b="1" dirty="0">
                <a:latin typeface="Arimo" panose="020B0604020202020204" charset="0"/>
                <a:ea typeface="Arimo" panose="020B0604020202020204" charset="0"/>
                <a:cs typeface="Arimo" panose="020B0604020202020204" charset="0"/>
              </a:rPr>
              <a:t> </a:t>
            </a:r>
            <a:endParaRPr lang="uk-UA" dirty="0"/>
          </a:p>
        </p:txBody>
      </p:sp>
      <p:sp>
        <p:nvSpPr>
          <p:cNvPr id="4" name="Rectangle 5">
            <a:extLst>
              <a:ext uri="{FF2B5EF4-FFF2-40B4-BE49-F238E27FC236}">
                <a16:creationId xmlns:a16="http://schemas.microsoft.com/office/drawing/2014/main" id="{9A17B94B-24B6-E5A1-92E9-6A8078682837}"/>
              </a:ext>
            </a:extLst>
          </p:cNvPr>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935" tIns="45720" rIns="77763" bIns="45720" numCol="1" anchor="ctr" anchorCtr="0" compatLnSpc="1">
            <a:prstTxWarp prst="textNoShape">
              <a:avLst/>
            </a:prstTxWarp>
            <a:spAutoFit/>
          </a:bodyPr>
          <a:lstStyle/>
          <a:p>
            <a:endParaRPr lang="uk-UA"/>
          </a:p>
        </p:txBody>
      </p:sp>
      <p:sp>
        <p:nvSpPr>
          <p:cNvPr id="9" name="Подзаголовок 7">
            <a:extLst>
              <a:ext uri="{FF2B5EF4-FFF2-40B4-BE49-F238E27FC236}">
                <a16:creationId xmlns:a16="http://schemas.microsoft.com/office/drawing/2014/main" id="{34BD5FCC-9299-0659-8323-481ACF6E7037}"/>
              </a:ext>
            </a:extLst>
          </p:cNvPr>
          <p:cNvSpPr txBox="1">
            <a:spLocks/>
          </p:cNvSpPr>
          <p:nvPr/>
        </p:nvSpPr>
        <p:spPr>
          <a:xfrm>
            <a:off x="2286000" y="1480068"/>
            <a:ext cx="15773400" cy="66293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ru-RU" altLang="uk-UA" sz="2900" dirty="0">
              <a:solidFill>
                <a:schemeClr val="tx1"/>
              </a:solidFill>
              <a:latin typeface="Arimo" panose="020B0604020202020204" charset="0"/>
              <a:ea typeface="Arimo" panose="020B0604020202020204" charset="0"/>
              <a:cs typeface="Arimo" panose="020B0604020202020204" charset="0"/>
            </a:endParaRPr>
          </a:p>
          <a:p>
            <a:pPr algn="just"/>
            <a:endParaRPr lang="uk-UA" altLang="uk-UA" sz="2900" dirty="0">
              <a:solidFill>
                <a:schemeClr val="tx1"/>
              </a:solidFill>
              <a:latin typeface="Arimo" panose="020B0604020202020204" charset="0"/>
              <a:ea typeface="Arimo" panose="020B0604020202020204" charset="0"/>
              <a:cs typeface="Arimo" panose="020B0604020202020204" charset="0"/>
            </a:endParaRPr>
          </a:p>
          <a:p>
            <a:pPr algn="just"/>
            <a:endParaRPr lang="en-US" sz="2000" dirty="0">
              <a:solidFill>
                <a:schemeClr val="tx1"/>
              </a:solidFill>
              <a:latin typeface="Arimo" panose="020B0604020202020204" charset="0"/>
              <a:ea typeface="Arimo" panose="020B0604020202020204" charset="0"/>
              <a:cs typeface="Arimo" panose="020B0604020202020204" charset="0"/>
            </a:endParaRPr>
          </a:p>
          <a:p>
            <a:pPr algn="just"/>
            <a:endParaRPr lang="uk-UA" sz="2000" dirty="0">
              <a:solidFill>
                <a:schemeClr val="tx1"/>
              </a:solidFill>
              <a:latin typeface="Arimo" panose="020B0604020202020204" charset="0"/>
              <a:ea typeface="Arimo" panose="020B0604020202020204" charset="0"/>
              <a:cs typeface="Arimo" panose="020B0604020202020204" charset="0"/>
            </a:endParaRPr>
          </a:p>
        </p:txBody>
      </p:sp>
      <p:pic>
        <p:nvPicPr>
          <p:cNvPr id="5" name="Рисунок 4">
            <a:extLst>
              <a:ext uri="{FF2B5EF4-FFF2-40B4-BE49-F238E27FC236}">
                <a16:creationId xmlns:a16="http://schemas.microsoft.com/office/drawing/2014/main" id="{9A430740-2152-AC69-26E9-B5EC8730C185}"/>
              </a:ext>
            </a:extLst>
          </p:cNvPr>
          <p:cNvPicPr>
            <a:picLocks noChangeAspect="1"/>
          </p:cNvPicPr>
          <p:nvPr/>
        </p:nvPicPr>
        <p:blipFill>
          <a:blip r:embed="rId3"/>
          <a:stretch>
            <a:fillRect/>
          </a:stretch>
        </p:blipFill>
        <p:spPr>
          <a:xfrm>
            <a:off x="2782772" y="1021834"/>
            <a:ext cx="12417656" cy="5336160"/>
          </a:xfrm>
          <a:prstGeom prst="rect">
            <a:avLst/>
          </a:prstGeom>
        </p:spPr>
      </p:pic>
      <p:sp>
        <p:nvSpPr>
          <p:cNvPr id="11" name="TextBox 10">
            <a:extLst>
              <a:ext uri="{FF2B5EF4-FFF2-40B4-BE49-F238E27FC236}">
                <a16:creationId xmlns:a16="http://schemas.microsoft.com/office/drawing/2014/main" id="{770231C7-AFE9-38DA-00A7-E1638450E038}"/>
              </a:ext>
            </a:extLst>
          </p:cNvPr>
          <p:cNvSpPr txBox="1"/>
          <p:nvPr/>
        </p:nvSpPr>
        <p:spPr>
          <a:xfrm>
            <a:off x="1371600" y="6515196"/>
            <a:ext cx="15773400" cy="1323439"/>
          </a:xfrm>
          <a:prstGeom prst="rect">
            <a:avLst/>
          </a:prstGeom>
          <a:noFill/>
        </p:spPr>
        <p:txBody>
          <a:bodyPr wrap="square">
            <a:spAutoFit/>
          </a:bodyPr>
          <a:lstStyle/>
          <a:p>
            <a:r>
              <a:rPr lang="uk-UA" sz="2000" dirty="0">
                <a:latin typeface="Arimo" panose="020B0604020202020204" charset="0"/>
                <a:ea typeface="Arimo" panose="020B0604020202020204" charset="0"/>
                <a:cs typeface="Arimo" panose="020B0604020202020204" charset="0"/>
              </a:rPr>
              <a:t>Після заповнення детальної таблиці бюджету завантажте її в онлайн-систему подання документів як додаток до шаблону </a:t>
            </a:r>
            <a:r>
              <a:rPr lang="en-US" sz="2000" dirty="0">
                <a:latin typeface="Arimo" panose="020B0604020202020204" charset="0"/>
                <a:ea typeface="Arimo" panose="020B0604020202020204" charset="0"/>
                <a:cs typeface="Arimo" panose="020B0604020202020204" charset="0"/>
              </a:rPr>
              <a:t>part </a:t>
            </a:r>
            <a:r>
              <a:rPr lang="uk-UA" sz="2000" dirty="0">
                <a:latin typeface="Arimo" panose="020B0604020202020204" charset="0"/>
                <a:ea typeface="Arimo" panose="020B0604020202020204" charset="0"/>
                <a:cs typeface="Arimo" panose="020B0604020202020204" charset="0"/>
              </a:rPr>
              <a:t> </a:t>
            </a:r>
            <a:r>
              <a:rPr lang="en-US" sz="2000" dirty="0">
                <a:latin typeface="Arimo" panose="020B0604020202020204" charset="0"/>
                <a:ea typeface="Arimo" panose="020B0604020202020204" charset="0"/>
                <a:cs typeface="Arimo" panose="020B0604020202020204" charset="0"/>
              </a:rPr>
              <a:t>B</a:t>
            </a:r>
            <a:r>
              <a:rPr lang="uk-UA" sz="2000" dirty="0">
                <a:latin typeface="Arimo" panose="020B0604020202020204" charset="0"/>
                <a:ea typeface="Arimo" panose="020B0604020202020204" charset="0"/>
                <a:cs typeface="Arimo" panose="020B0604020202020204" charset="0"/>
              </a:rPr>
              <a:t>.</a:t>
            </a:r>
          </a:p>
          <a:p>
            <a:r>
              <a:rPr lang="uk-UA" sz="2000" dirty="0">
                <a:latin typeface="Arimo" panose="020B0604020202020204" charset="0"/>
                <a:ea typeface="Arimo" panose="020B0604020202020204" charset="0"/>
                <a:cs typeface="Arimo" panose="020B0604020202020204" charset="0"/>
              </a:rPr>
              <a:t>Формат шаблону </a:t>
            </a:r>
            <a:r>
              <a:rPr lang="en-US" sz="2000" dirty="0">
                <a:latin typeface="Arimo" panose="020B0604020202020204" charset="0"/>
                <a:ea typeface="Arimo" panose="020B0604020202020204" charset="0"/>
                <a:cs typeface="Arimo" panose="020B0604020202020204" charset="0"/>
              </a:rPr>
              <a:t>Excel — .</a:t>
            </a:r>
            <a:r>
              <a:rPr lang="en-US" sz="2000" dirty="0" err="1">
                <a:latin typeface="Arimo" panose="020B0604020202020204" charset="0"/>
                <a:ea typeface="Arimo" panose="020B0604020202020204" charset="0"/>
                <a:cs typeface="Arimo" panose="020B0604020202020204" charset="0"/>
              </a:rPr>
              <a:t>xlsm</a:t>
            </a:r>
            <a:r>
              <a:rPr lang="en-US" sz="2000" dirty="0">
                <a:latin typeface="Arimo" panose="020B0604020202020204" charset="0"/>
                <a:ea typeface="Arimo" panose="020B0604020202020204" charset="0"/>
                <a:cs typeface="Arimo" panose="020B0604020202020204" charset="0"/>
              </a:rPr>
              <a:t>, </a:t>
            </a:r>
            <a:r>
              <a:rPr lang="uk-UA" sz="2000" dirty="0">
                <a:latin typeface="Arimo" panose="020B0604020202020204" charset="0"/>
                <a:ea typeface="Arimo" panose="020B0604020202020204" charset="0"/>
                <a:cs typeface="Arimo" panose="020B0604020202020204" charset="0"/>
              </a:rPr>
              <a:t>оскільки він використовує макроси. Під час роботи завжди зберігайте його як .</a:t>
            </a:r>
            <a:r>
              <a:rPr lang="en-US" sz="2000" dirty="0" err="1">
                <a:latin typeface="Arimo" panose="020B0604020202020204" charset="0"/>
                <a:ea typeface="Arimo" panose="020B0604020202020204" charset="0"/>
                <a:cs typeface="Arimo" panose="020B0604020202020204" charset="0"/>
              </a:rPr>
              <a:t>xlsm</a:t>
            </a:r>
            <a:r>
              <a:rPr lang="en-US" sz="2000" dirty="0">
                <a:latin typeface="Arimo" panose="020B0604020202020204" charset="0"/>
                <a:ea typeface="Arimo" panose="020B0604020202020204" charset="0"/>
                <a:cs typeface="Arimo" panose="020B0604020202020204" charset="0"/>
              </a:rPr>
              <a:t>.</a:t>
            </a:r>
          </a:p>
          <a:p>
            <a:r>
              <a:rPr lang="uk-UA" sz="2000" dirty="0">
                <a:latin typeface="Arimo" panose="020B0604020202020204" charset="0"/>
                <a:ea typeface="Arimo" panose="020B0604020202020204" charset="0"/>
                <a:cs typeface="Arimo" panose="020B0604020202020204" charset="0"/>
              </a:rPr>
              <a:t>Завантажте файл </a:t>
            </a:r>
            <a:r>
              <a:rPr lang="en-US" sz="2000" dirty="0">
                <a:latin typeface="Arimo" panose="020B0604020202020204" charset="0"/>
                <a:ea typeface="Arimo" panose="020B0604020202020204" charset="0"/>
                <a:cs typeface="Arimo" panose="020B0604020202020204" charset="0"/>
              </a:rPr>
              <a:t>Excel </a:t>
            </a:r>
            <a:r>
              <a:rPr lang="uk-UA" sz="2000" dirty="0">
                <a:latin typeface="Arimo" panose="020B0604020202020204" charset="0"/>
                <a:ea typeface="Arimo" panose="020B0604020202020204" charset="0"/>
                <a:cs typeface="Arimo" panose="020B0604020202020204" charset="0"/>
              </a:rPr>
              <a:t>у форматі .</a:t>
            </a:r>
            <a:r>
              <a:rPr lang="en-US" sz="2000" dirty="0">
                <a:latin typeface="Arimo" panose="020B0604020202020204" charset="0"/>
                <a:ea typeface="Arimo" panose="020B0604020202020204" charset="0"/>
                <a:cs typeface="Arimo" panose="020B0604020202020204" charset="0"/>
              </a:rPr>
              <a:t>xlsx </a:t>
            </a:r>
            <a:r>
              <a:rPr lang="uk-UA" sz="2000" dirty="0">
                <a:latin typeface="Arimo" panose="020B0604020202020204" charset="0"/>
                <a:ea typeface="Arimo" panose="020B0604020202020204" charset="0"/>
                <a:cs typeface="Arimo" panose="020B0604020202020204" charset="0"/>
              </a:rPr>
              <a:t>або .</a:t>
            </a:r>
            <a:r>
              <a:rPr lang="en-US" sz="2000" dirty="0" err="1">
                <a:latin typeface="Arimo" panose="020B0604020202020204" charset="0"/>
                <a:ea typeface="Arimo" panose="020B0604020202020204" charset="0"/>
                <a:cs typeface="Arimo" panose="020B0604020202020204" charset="0"/>
              </a:rPr>
              <a:t>xls</a:t>
            </a:r>
            <a:r>
              <a:rPr lang="en-US" sz="2000" dirty="0">
                <a:latin typeface="Arimo" panose="020B0604020202020204" charset="0"/>
                <a:ea typeface="Arimo" panose="020B0604020202020204" charset="0"/>
                <a:cs typeface="Arimo" panose="020B0604020202020204" charset="0"/>
              </a:rPr>
              <a:t>. </a:t>
            </a:r>
            <a:r>
              <a:rPr lang="uk-UA" sz="2000" dirty="0">
                <a:latin typeface="Arimo" panose="020B0604020202020204" charset="0"/>
                <a:ea typeface="Arimo" panose="020B0604020202020204" charset="0"/>
                <a:cs typeface="Arimo" panose="020B0604020202020204" charset="0"/>
              </a:rPr>
              <a:t>З міркувань безпеки ви не можете завантажити файл у форматі .</a:t>
            </a:r>
            <a:r>
              <a:rPr lang="en-US" sz="2000" dirty="0" err="1">
                <a:latin typeface="Arimo" panose="020B0604020202020204" charset="0"/>
                <a:ea typeface="Arimo" panose="020B0604020202020204" charset="0"/>
                <a:cs typeface="Arimo" panose="020B0604020202020204" charset="0"/>
              </a:rPr>
              <a:t>xlsm</a:t>
            </a:r>
            <a:r>
              <a:rPr lang="en-US" sz="2000" dirty="0">
                <a:latin typeface="Arimo" panose="020B0604020202020204" charset="0"/>
                <a:ea typeface="Arimo" panose="020B0604020202020204" charset="0"/>
                <a:cs typeface="Arimo" panose="020B0604020202020204" charset="0"/>
              </a:rPr>
              <a:t>.</a:t>
            </a:r>
          </a:p>
          <a:p>
            <a:r>
              <a:rPr lang="uk-UA" sz="2000" dirty="0">
                <a:latin typeface="Arimo" panose="020B0604020202020204" charset="0"/>
                <a:ea typeface="Arimo" panose="020B0604020202020204" charset="0"/>
                <a:cs typeface="Arimo" panose="020B0604020202020204" charset="0"/>
              </a:rPr>
              <a:t>Завжди зберігайте копію оригінального файлу .</a:t>
            </a:r>
            <a:r>
              <a:rPr lang="en-US" sz="2000" dirty="0" err="1">
                <a:latin typeface="Arimo" panose="020B0604020202020204" charset="0"/>
                <a:ea typeface="Arimo" panose="020B0604020202020204" charset="0"/>
                <a:cs typeface="Arimo" panose="020B0604020202020204" charset="0"/>
              </a:rPr>
              <a:t>xlsm</a:t>
            </a:r>
            <a:r>
              <a:rPr lang="en-US" sz="2000" dirty="0">
                <a:latin typeface="Arimo" panose="020B0604020202020204" charset="0"/>
                <a:ea typeface="Arimo" panose="020B0604020202020204" charset="0"/>
                <a:cs typeface="Arimo" panose="020B0604020202020204" charset="0"/>
              </a:rPr>
              <a:t>.</a:t>
            </a:r>
            <a:endParaRPr lang="uk-UA" sz="2000" dirty="0">
              <a:latin typeface="Arimo" panose="020B0604020202020204" charset="0"/>
              <a:ea typeface="Arimo" panose="020B0604020202020204" charset="0"/>
              <a:cs typeface="Arimo" panose="020B0604020202020204" charset="0"/>
            </a:endParaRPr>
          </a:p>
        </p:txBody>
      </p:sp>
    </p:spTree>
    <p:extLst>
      <p:ext uri="{BB962C8B-B14F-4D97-AF65-F5344CB8AC3E}">
        <p14:creationId xmlns:p14="http://schemas.microsoft.com/office/powerpoint/2010/main" val="24060584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5848D-8D94-DB71-1489-CA9BDBAF3FAA}"/>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0AF33C5-1B40-1735-77D1-CFBDC269DE49}"/>
              </a:ext>
            </a:extLst>
          </p:cNvPr>
          <p:cNvSpPr txBox="1"/>
          <p:nvPr/>
        </p:nvSpPr>
        <p:spPr>
          <a:xfrm>
            <a:off x="5638800" y="495300"/>
            <a:ext cx="6705600" cy="369332"/>
          </a:xfrm>
          <a:prstGeom prst="rect">
            <a:avLst/>
          </a:prstGeom>
          <a:noFill/>
        </p:spPr>
        <p:txBody>
          <a:bodyPr wrap="square" rtlCol="0">
            <a:spAutoFit/>
          </a:bodyPr>
          <a:lstStyle/>
          <a:p>
            <a:endParaRPr lang="uk-UA" b="1" dirty="0">
              <a:latin typeface="Arimo" panose="020B0604020202020204" charset="0"/>
              <a:ea typeface="Arimo" panose="020B0604020202020204" charset="0"/>
              <a:cs typeface="Arimo" panose="020B0604020202020204" charset="0"/>
            </a:endParaRPr>
          </a:p>
        </p:txBody>
      </p:sp>
      <p:sp>
        <p:nvSpPr>
          <p:cNvPr id="7" name="Заголовок 6">
            <a:extLst>
              <a:ext uri="{FF2B5EF4-FFF2-40B4-BE49-F238E27FC236}">
                <a16:creationId xmlns:a16="http://schemas.microsoft.com/office/drawing/2014/main" id="{9F4F2E42-0FDF-00E7-C791-E99821906484}"/>
              </a:ext>
            </a:extLst>
          </p:cNvPr>
          <p:cNvSpPr>
            <a:spLocks noGrp="1"/>
          </p:cNvSpPr>
          <p:nvPr>
            <p:ph type="ctrTitle"/>
          </p:nvPr>
        </p:nvSpPr>
        <p:spPr>
          <a:xfrm>
            <a:off x="1828800" y="679967"/>
            <a:ext cx="15087600" cy="577334"/>
          </a:xfrm>
        </p:spPr>
        <p:txBody>
          <a:bodyPr>
            <a:normAutofit fontScale="90000"/>
          </a:bodyPr>
          <a:lstStyle/>
          <a:p>
            <a:r>
              <a:rPr lang="uk-UA" sz="4000" b="1" dirty="0">
                <a:latin typeface="Arimo" panose="020B0604020202020204" charset="0"/>
                <a:ea typeface="Arimo" panose="020B0604020202020204" charset="0"/>
                <a:cs typeface="Arimo" panose="020B0604020202020204" charset="0"/>
              </a:rPr>
              <a:t>Компоненти бюджету в</a:t>
            </a:r>
            <a:r>
              <a:rPr lang="ru-UA" sz="4000" b="1" dirty="0">
                <a:latin typeface="Arimo" panose="020B0604020202020204" charset="0"/>
                <a:ea typeface="Arimo" panose="020B0604020202020204" charset="0"/>
                <a:cs typeface="Arimo" panose="020B0604020202020204" charset="0"/>
              </a:rPr>
              <a:t> рамках</a:t>
            </a:r>
            <a:r>
              <a:rPr lang="uk-UA" sz="4000" b="1" dirty="0">
                <a:latin typeface="Arimo" panose="020B0604020202020204" charset="0"/>
                <a:ea typeface="Arimo" panose="020B0604020202020204" charset="0"/>
                <a:cs typeface="Arimo" panose="020B0604020202020204" charset="0"/>
              </a:rPr>
              <a:t> </a:t>
            </a:r>
            <a:r>
              <a:rPr lang="en-US" sz="4000" b="1" dirty="0">
                <a:latin typeface="Arimo" panose="020B0604020202020204" charset="0"/>
                <a:ea typeface="Arimo" panose="020B0604020202020204" charset="0"/>
                <a:cs typeface="Arimo" panose="020B0604020202020204" charset="0"/>
              </a:rPr>
              <a:t>Part</a:t>
            </a:r>
            <a:r>
              <a:rPr lang="ru-UA" sz="4000" b="1" dirty="0">
                <a:latin typeface="Arimo" panose="020B0604020202020204" charset="0"/>
                <a:ea typeface="Arimo" panose="020B0604020202020204" charset="0"/>
                <a:cs typeface="Arimo" panose="020B0604020202020204" charset="0"/>
              </a:rPr>
              <a:t> А</a:t>
            </a:r>
            <a:r>
              <a:rPr lang="en-US" sz="4000" b="1" dirty="0">
                <a:latin typeface="Arimo" panose="020B0604020202020204" charset="0"/>
                <a:ea typeface="Arimo" panose="020B0604020202020204" charset="0"/>
                <a:cs typeface="Arimo" panose="020B0604020202020204" charset="0"/>
              </a:rPr>
              <a:t> </a:t>
            </a:r>
            <a:endParaRPr lang="uk-UA" dirty="0"/>
          </a:p>
        </p:txBody>
      </p:sp>
      <p:sp>
        <p:nvSpPr>
          <p:cNvPr id="4" name="Rectangle 5">
            <a:extLst>
              <a:ext uri="{FF2B5EF4-FFF2-40B4-BE49-F238E27FC236}">
                <a16:creationId xmlns:a16="http://schemas.microsoft.com/office/drawing/2014/main" id="{E98431B9-BB73-B574-483B-DD22E3AAE810}"/>
              </a:ext>
            </a:extLst>
          </p:cNvPr>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935" tIns="45720" rIns="77763" bIns="45720" numCol="1" anchor="ctr" anchorCtr="0" compatLnSpc="1">
            <a:prstTxWarp prst="textNoShape">
              <a:avLst/>
            </a:prstTxWarp>
            <a:spAutoFit/>
          </a:bodyPr>
          <a:lstStyle/>
          <a:p>
            <a:endParaRPr lang="uk-UA"/>
          </a:p>
        </p:txBody>
      </p:sp>
      <p:sp>
        <p:nvSpPr>
          <p:cNvPr id="9" name="Подзаголовок 7">
            <a:extLst>
              <a:ext uri="{FF2B5EF4-FFF2-40B4-BE49-F238E27FC236}">
                <a16:creationId xmlns:a16="http://schemas.microsoft.com/office/drawing/2014/main" id="{24A3FF1A-5EE4-1A97-9266-A3BF7C0B41A5}"/>
              </a:ext>
            </a:extLst>
          </p:cNvPr>
          <p:cNvSpPr txBox="1">
            <a:spLocks/>
          </p:cNvSpPr>
          <p:nvPr/>
        </p:nvSpPr>
        <p:spPr>
          <a:xfrm>
            <a:off x="2286000" y="1480068"/>
            <a:ext cx="15773400" cy="66293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ru-RU" altLang="uk-UA" sz="2900" dirty="0">
              <a:solidFill>
                <a:schemeClr val="tx1"/>
              </a:solidFill>
              <a:latin typeface="Arimo" panose="020B0604020202020204" charset="0"/>
              <a:ea typeface="Arimo" panose="020B0604020202020204" charset="0"/>
              <a:cs typeface="Arimo" panose="020B0604020202020204" charset="0"/>
            </a:endParaRPr>
          </a:p>
          <a:p>
            <a:pPr algn="just"/>
            <a:endParaRPr lang="uk-UA" altLang="uk-UA" sz="2900" dirty="0">
              <a:solidFill>
                <a:schemeClr val="tx1"/>
              </a:solidFill>
              <a:latin typeface="Arimo" panose="020B0604020202020204" charset="0"/>
              <a:ea typeface="Arimo" panose="020B0604020202020204" charset="0"/>
              <a:cs typeface="Arimo" panose="020B0604020202020204" charset="0"/>
            </a:endParaRPr>
          </a:p>
          <a:p>
            <a:pPr algn="just"/>
            <a:endParaRPr lang="en-US" sz="2000" dirty="0">
              <a:solidFill>
                <a:schemeClr val="tx1"/>
              </a:solidFill>
              <a:latin typeface="Arimo" panose="020B0604020202020204" charset="0"/>
              <a:ea typeface="Arimo" panose="020B0604020202020204" charset="0"/>
              <a:cs typeface="Arimo" panose="020B0604020202020204" charset="0"/>
            </a:endParaRPr>
          </a:p>
          <a:p>
            <a:pPr algn="just"/>
            <a:endParaRPr lang="uk-UA" sz="2000" dirty="0">
              <a:solidFill>
                <a:schemeClr val="tx1"/>
              </a:solidFill>
              <a:latin typeface="Arimo" panose="020B0604020202020204" charset="0"/>
              <a:ea typeface="Arimo" panose="020B0604020202020204" charset="0"/>
              <a:cs typeface="Arimo" panose="020B0604020202020204" charset="0"/>
            </a:endParaRPr>
          </a:p>
        </p:txBody>
      </p:sp>
      <p:pic>
        <p:nvPicPr>
          <p:cNvPr id="2" name="Рисунок 1">
            <a:extLst>
              <a:ext uri="{FF2B5EF4-FFF2-40B4-BE49-F238E27FC236}">
                <a16:creationId xmlns:a16="http://schemas.microsoft.com/office/drawing/2014/main" id="{EAE2D68D-62D4-B189-1B74-F5E781B44235}"/>
              </a:ext>
            </a:extLst>
          </p:cNvPr>
          <p:cNvPicPr>
            <a:picLocks noChangeAspect="1"/>
          </p:cNvPicPr>
          <p:nvPr/>
        </p:nvPicPr>
        <p:blipFill>
          <a:blip r:embed="rId3"/>
          <a:stretch>
            <a:fillRect/>
          </a:stretch>
        </p:blipFill>
        <p:spPr>
          <a:xfrm>
            <a:off x="685800" y="1395750"/>
            <a:ext cx="17068800" cy="6033749"/>
          </a:xfrm>
          <a:prstGeom prst="rect">
            <a:avLst/>
          </a:prstGeom>
        </p:spPr>
      </p:pic>
    </p:spTree>
    <p:extLst>
      <p:ext uri="{BB962C8B-B14F-4D97-AF65-F5344CB8AC3E}">
        <p14:creationId xmlns:p14="http://schemas.microsoft.com/office/powerpoint/2010/main" val="24055196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1D1EA-E0CA-E53E-6433-CE12C0763570}"/>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D641DFB7-0B74-1C08-C1CB-9CC25E6671D2}"/>
              </a:ext>
            </a:extLst>
          </p:cNvPr>
          <p:cNvSpPr txBox="1"/>
          <p:nvPr/>
        </p:nvSpPr>
        <p:spPr>
          <a:xfrm>
            <a:off x="5638800" y="495300"/>
            <a:ext cx="6705600" cy="369332"/>
          </a:xfrm>
          <a:prstGeom prst="rect">
            <a:avLst/>
          </a:prstGeom>
          <a:noFill/>
        </p:spPr>
        <p:txBody>
          <a:bodyPr wrap="square" rtlCol="0">
            <a:spAutoFit/>
          </a:bodyPr>
          <a:lstStyle/>
          <a:p>
            <a:endParaRPr lang="uk-UA" b="1" dirty="0">
              <a:latin typeface="Arimo" panose="020B0604020202020204" charset="0"/>
              <a:ea typeface="Arimo" panose="020B0604020202020204" charset="0"/>
              <a:cs typeface="Arimo" panose="020B0604020202020204" charset="0"/>
            </a:endParaRPr>
          </a:p>
        </p:txBody>
      </p:sp>
      <p:sp>
        <p:nvSpPr>
          <p:cNvPr id="7" name="Заголовок 6">
            <a:extLst>
              <a:ext uri="{FF2B5EF4-FFF2-40B4-BE49-F238E27FC236}">
                <a16:creationId xmlns:a16="http://schemas.microsoft.com/office/drawing/2014/main" id="{A860016B-857A-472E-3E22-AFA3237B2C94}"/>
              </a:ext>
            </a:extLst>
          </p:cNvPr>
          <p:cNvSpPr>
            <a:spLocks noGrp="1"/>
          </p:cNvSpPr>
          <p:nvPr>
            <p:ph type="ctrTitle"/>
          </p:nvPr>
        </p:nvSpPr>
        <p:spPr>
          <a:xfrm>
            <a:off x="3352800" y="211736"/>
            <a:ext cx="11963400" cy="664563"/>
          </a:xfrm>
        </p:spPr>
        <p:txBody>
          <a:bodyPr>
            <a:normAutofit/>
          </a:bodyPr>
          <a:lstStyle/>
          <a:p>
            <a:r>
              <a:rPr lang="uk-UA" sz="4000" b="1" dirty="0">
                <a:latin typeface="Arimo" panose="020B0604020202020204" charset="0"/>
                <a:ea typeface="Arimo" panose="020B0604020202020204" charset="0"/>
                <a:cs typeface="Arimo" panose="020B0604020202020204" charset="0"/>
              </a:rPr>
              <a:t>Н</a:t>
            </a:r>
            <a:r>
              <a:rPr lang="ru-UA" sz="4000" b="1" dirty="0" err="1">
                <a:latin typeface="Arimo" panose="020B0604020202020204" charset="0"/>
                <a:ea typeface="Arimo" panose="020B0604020202020204" charset="0"/>
                <a:cs typeface="Arimo" panose="020B0604020202020204" charset="0"/>
              </a:rPr>
              <a:t>епрям</a:t>
            </a:r>
            <a:r>
              <a:rPr lang="uk-UA" sz="4000" b="1" dirty="0">
                <a:latin typeface="Arimo" panose="020B0604020202020204" charset="0"/>
                <a:ea typeface="Arimo" panose="020B0604020202020204" charset="0"/>
                <a:cs typeface="Arimo" panose="020B0604020202020204" charset="0"/>
              </a:rPr>
              <a:t>і</a:t>
            </a:r>
            <a:r>
              <a:rPr lang="ru-UA" sz="4000" b="1" dirty="0">
                <a:latin typeface="Arimo" panose="020B0604020202020204" charset="0"/>
                <a:ea typeface="Arimo" panose="020B0604020202020204" charset="0"/>
                <a:cs typeface="Arimo" panose="020B0604020202020204" charset="0"/>
              </a:rPr>
              <a:t> </a:t>
            </a:r>
            <a:r>
              <a:rPr lang="ru-UA" sz="4000" b="1" dirty="0" err="1">
                <a:latin typeface="Arimo" panose="020B0604020202020204" charset="0"/>
                <a:ea typeface="Arimo" panose="020B0604020202020204" charset="0"/>
                <a:cs typeface="Arimo" panose="020B0604020202020204" charset="0"/>
              </a:rPr>
              <a:t>витрати</a:t>
            </a:r>
            <a:endParaRPr lang="uk-UA" sz="4000" dirty="0"/>
          </a:p>
        </p:txBody>
      </p:sp>
      <p:sp>
        <p:nvSpPr>
          <p:cNvPr id="8" name="Подзаголовок 7">
            <a:extLst>
              <a:ext uri="{FF2B5EF4-FFF2-40B4-BE49-F238E27FC236}">
                <a16:creationId xmlns:a16="http://schemas.microsoft.com/office/drawing/2014/main" id="{7BEEEF8C-DF7B-2D08-FD7A-91979DDDFF35}"/>
              </a:ext>
            </a:extLst>
          </p:cNvPr>
          <p:cNvSpPr>
            <a:spLocks noGrp="1"/>
          </p:cNvSpPr>
          <p:nvPr>
            <p:ph type="subTitle" idx="1"/>
          </p:nvPr>
        </p:nvSpPr>
        <p:spPr>
          <a:xfrm>
            <a:off x="1028700" y="1525035"/>
            <a:ext cx="16230600" cy="7885666"/>
          </a:xfrm>
        </p:spPr>
        <p:txBody>
          <a:bodyPr>
            <a:noAutofit/>
          </a:bodyPr>
          <a:lstStyle/>
          <a:p>
            <a:pPr algn="just"/>
            <a:r>
              <a:rPr lang="uk-UA" sz="2000" b="1" dirty="0">
                <a:solidFill>
                  <a:schemeClr val="tx1"/>
                </a:solidFill>
                <a:latin typeface="Arimo" panose="020B0604020202020204" charset="0"/>
                <a:ea typeface="Arimo" panose="020B0604020202020204" charset="0"/>
                <a:cs typeface="Arimo" panose="020B0604020202020204" charset="0"/>
              </a:rPr>
              <a:t>«Непрямі витрати» </a:t>
            </a:r>
            <a:r>
              <a:rPr lang="uk-UA" sz="2000" dirty="0">
                <a:solidFill>
                  <a:schemeClr val="tx1"/>
                </a:solidFill>
                <a:latin typeface="Arimo" panose="020B0604020202020204" charset="0"/>
                <a:ea typeface="Arimo" panose="020B0604020202020204" charset="0"/>
                <a:cs typeface="Arimo" panose="020B0604020202020204" charset="0"/>
              </a:rPr>
              <a:t>– це витрати, які не можна ідентифікувати як конкретні витрати, безпосередньо пов'язані з виконанням дії.</a:t>
            </a:r>
          </a:p>
          <a:p>
            <a:pPr algn="just"/>
            <a:r>
              <a:rPr lang="uk-UA" sz="2000" dirty="0">
                <a:solidFill>
                  <a:schemeClr val="tx1"/>
                </a:solidFill>
                <a:latin typeface="Arimo" panose="020B0604020202020204" charset="0"/>
                <a:ea typeface="Arimo" panose="020B0604020202020204" charset="0"/>
                <a:cs typeface="Arimo" panose="020B0604020202020204" charset="0"/>
              </a:rPr>
              <a:t>На практиці це витрати, зв'язок яких із заходом НЕ може бути (або не був) виміряний безпосередньо, а лише за допомогою факторів, що впливають на витрати, або замінника (тобто параметрів, що розподіляють загальні непрямі витрати (накладні витрати) між різними видами діяльності </a:t>
            </a:r>
            <a:r>
              <a:rPr lang="uk-UA" sz="2000" dirty="0" err="1">
                <a:solidFill>
                  <a:schemeClr val="tx1"/>
                </a:solidFill>
                <a:latin typeface="Arimo" panose="020B0604020202020204" charset="0"/>
                <a:ea typeface="Arimo" panose="020B0604020202020204" charset="0"/>
                <a:cs typeface="Arimo" panose="020B0604020202020204" charset="0"/>
              </a:rPr>
              <a:t>бенефіціара</a:t>
            </a:r>
            <a:r>
              <a:rPr lang="uk-UA" sz="2000" dirty="0">
                <a:solidFill>
                  <a:schemeClr val="tx1"/>
                </a:solidFill>
                <a:latin typeface="Arimo" panose="020B0604020202020204" charset="0"/>
                <a:ea typeface="Arimo" panose="020B0604020202020204" charset="0"/>
                <a:cs typeface="Arimo" panose="020B0604020202020204" charset="0"/>
              </a:rPr>
              <a:t>).</a:t>
            </a:r>
          </a:p>
          <a:p>
            <a:pPr algn="just"/>
            <a:r>
              <a:rPr lang="uk-UA" sz="2000" dirty="0">
                <a:solidFill>
                  <a:schemeClr val="tx1"/>
                </a:solidFill>
                <a:latin typeface="Arimo" panose="020B0604020202020204" charset="0"/>
                <a:ea typeface="Arimo" panose="020B0604020202020204" charset="0"/>
                <a:cs typeface="Arimo" panose="020B0604020202020204" charset="0"/>
              </a:rPr>
              <a:t> </a:t>
            </a:r>
          </a:p>
          <a:p>
            <a:pPr algn="just"/>
            <a:r>
              <a:rPr lang="uk-UA" sz="2000" dirty="0">
                <a:solidFill>
                  <a:schemeClr val="tx1"/>
                </a:solidFill>
                <a:latin typeface="Arimo" panose="020B0604020202020204" charset="0"/>
                <a:ea typeface="Arimo" panose="020B0604020202020204" charset="0"/>
                <a:cs typeface="Arimo" panose="020B0604020202020204" charset="0"/>
              </a:rPr>
              <a:t>Якщо непрямі витрати відшкодовуються за </a:t>
            </a:r>
            <a:r>
              <a:rPr lang="uk-UA" sz="2000" b="1" dirty="0">
                <a:solidFill>
                  <a:schemeClr val="tx1"/>
                </a:solidFill>
                <a:latin typeface="Arimo" panose="020B0604020202020204" charset="0"/>
                <a:ea typeface="Arimo" panose="020B0604020202020204" charset="0"/>
                <a:cs typeface="Arimo" panose="020B0604020202020204" charset="0"/>
              </a:rPr>
              <a:t>фіксованою ставкою </a:t>
            </a:r>
            <a:r>
              <a:rPr lang="uk-UA" sz="2000" i="1" dirty="0">
                <a:solidFill>
                  <a:schemeClr val="tx1"/>
                </a:solidFill>
                <a:latin typeface="Arimo" panose="020B0604020202020204" charset="0"/>
                <a:ea typeface="Arimo" panose="020B0604020202020204" charset="0"/>
                <a:cs typeface="Arimo" panose="020B0604020202020204" charset="0"/>
              </a:rPr>
              <a:t>(наприклад, бюджетна категорія E. Непрямі витрати в грантах на заходи ЄС)</a:t>
            </a:r>
            <a:r>
              <a:rPr lang="uk-UA" sz="2000" dirty="0">
                <a:solidFill>
                  <a:schemeClr val="tx1"/>
                </a:solidFill>
                <a:latin typeface="Arimo" panose="020B0604020202020204" charset="0"/>
                <a:ea typeface="Arimo" panose="020B0604020202020204" charset="0"/>
                <a:cs typeface="Arimo" panose="020B0604020202020204" charset="0"/>
              </a:rPr>
              <a:t>, вам НЕ потрібно розраховувати непрямі витрати, понесені на захід. Вони покриваються фіксованою ставкою і автоматично розраховуються ІТ-системою.</a:t>
            </a:r>
          </a:p>
          <a:p>
            <a:pPr algn="just"/>
            <a:endParaRPr lang="uk-UA" sz="2000" dirty="0">
              <a:solidFill>
                <a:schemeClr val="tx1"/>
              </a:solidFill>
              <a:latin typeface="Arimo" panose="020B0604020202020204" charset="0"/>
              <a:ea typeface="Arimo" panose="020B0604020202020204" charset="0"/>
              <a:cs typeface="Arimo" panose="020B0604020202020204" charset="0"/>
            </a:endParaRPr>
          </a:p>
          <a:p>
            <a:pPr algn="just"/>
            <a:r>
              <a:rPr lang="uk-UA" sz="2000" dirty="0">
                <a:solidFill>
                  <a:schemeClr val="tx1"/>
                </a:solidFill>
                <a:latin typeface="Arimo" panose="020B0604020202020204" charset="0"/>
                <a:ea typeface="Arimo" panose="020B0604020202020204" charset="0"/>
                <a:cs typeface="Arimo" panose="020B0604020202020204" charset="0"/>
              </a:rPr>
              <a:t>Непрямі витрати (тобто накладні витрати) </a:t>
            </a:r>
            <a:r>
              <a:rPr lang="uk-UA" sz="2000" b="1" dirty="0">
                <a:solidFill>
                  <a:schemeClr val="tx1"/>
                </a:solidFill>
                <a:latin typeface="Arimo" panose="020B0604020202020204" charset="0"/>
                <a:ea typeface="Arimo" panose="020B0604020202020204" charset="0"/>
                <a:cs typeface="Arimo" panose="020B0604020202020204" charset="0"/>
              </a:rPr>
              <a:t>заявляються </a:t>
            </a:r>
            <a:r>
              <a:rPr lang="uk-UA" sz="2000" dirty="0">
                <a:solidFill>
                  <a:schemeClr val="tx1"/>
                </a:solidFill>
                <a:latin typeface="Arimo" panose="020B0604020202020204" charset="0"/>
                <a:ea typeface="Arimo" panose="020B0604020202020204" charset="0"/>
                <a:cs typeface="Arimo" panose="020B0604020202020204" charset="0"/>
              </a:rPr>
              <a:t>як фіксована </a:t>
            </a:r>
            <a:r>
              <a:rPr lang="uk-UA" sz="2000" dirty="0" err="1">
                <a:solidFill>
                  <a:schemeClr val="tx1"/>
                </a:solidFill>
                <a:latin typeface="Arimo" panose="020B0604020202020204" charset="0"/>
                <a:ea typeface="Arimo" panose="020B0604020202020204" charset="0"/>
                <a:cs typeface="Arimo" panose="020B0604020202020204" charset="0"/>
              </a:rPr>
              <a:t>фіксована</a:t>
            </a:r>
            <a:r>
              <a:rPr lang="uk-UA" sz="2000" dirty="0">
                <a:solidFill>
                  <a:schemeClr val="tx1"/>
                </a:solidFill>
                <a:latin typeface="Arimo" panose="020B0604020202020204" charset="0"/>
                <a:ea typeface="Arimo" panose="020B0604020202020204" charset="0"/>
                <a:cs typeface="Arimo" panose="020B0604020202020204" charset="0"/>
              </a:rPr>
              <a:t> ставка </a:t>
            </a:r>
            <a:r>
              <a:rPr lang="uk-UA" sz="2000" i="1" dirty="0">
                <a:solidFill>
                  <a:schemeClr val="tx1"/>
                </a:solidFill>
                <a:latin typeface="Arimo" panose="020B0604020202020204" charset="0"/>
                <a:ea typeface="Arimo" panose="020B0604020202020204" charset="0"/>
                <a:cs typeface="Arimo" panose="020B0604020202020204" charset="0"/>
              </a:rPr>
              <a:t>(крім ЄФР). </a:t>
            </a:r>
            <a:r>
              <a:rPr lang="uk-UA" sz="2000" dirty="0">
                <a:solidFill>
                  <a:schemeClr val="tx1"/>
                </a:solidFill>
                <a:latin typeface="Arimo" panose="020B0604020202020204" charset="0"/>
                <a:ea typeface="Arimo" panose="020B0604020202020204" charset="0"/>
                <a:cs typeface="Arimo" panose="020B0604020202020204" charset="0"/>
              </a:rPr>
              <a:t>Для більшості програм фіксована ставка встановлена на рівні 7 % від прямих витрат, що підлягають відшкодуванню, відповідно до статті 184(6) Фінансового регламенту ЄС 2024/250921; для деяких програм у Регламенті програми (базовому акті; </a:t>
            </a:r>
            <a:r>
              <a:rPr lang="uk-UA" sz="2000" i="1" dirty="0">
                <a:solidFill>
                  <a:schemeClr val="tx1"/>
                </a:solidFill>
                <a:latin typeface="Arimo" panose="020B0604020202020204" charset="0"/>
                <a:ea typeface="Arimo" panose="020B0604020202020204" charset="0"/>
                <a:cs typeface="Arimo" panose="020B0604020202020204" charset="0"/>
              </a:rPr>
              <a:t>див. конкретні випадки нижче</a:t>
            </a:r>
            <a:r>
              <a:rPr lang="uk-UA" sz="2000" dirty="0">
                <a:solidFill>
                  <a:schemeClr val="tx1"/>
                </a:solidFill>
                <a:latin typeface="Arimo" panose="020B0604020202020204" charset="0"/>
                <a:ea typeface="Arimo" panose="020B0604020202020204" charset="0"/>
                <a:cs typeface="Arimo" panose="020B0604020202020204" charset="0"/>
              </a:rPr>
              <a:t>) передбачена вища ставка (наприклад, 25 %).</a:t>
            </a:r>
          </a:p>
          <a:p>
            <a:pPr algn="just"/>
            <a:r>
              <a:rPr lang="uk-UA" sz="2000" dirty="0">
                <a:solidFill>
                  <a:schemeClr val="tx1"/>
                </a:solidFill>
                <a:latin typeface="Arimo" panose="020B0604020202020204" charset="0"/>
                <a:ea typeface="Arimo" panose="020B0604020202020204" charset="0"/>
                <a:cs typeface="Arimo" panose="020B0604020202020204" charset="0"/>
              </a:rPr>
              <a:t> </a:t>
            </a:r>
          </a:p>
          <a:p>
            <a:pPr algn="just"/>
            <a:r>
              <a:rPr lang="uk-UA" sz="2000" dirty="0">
                <a:solidFill>
                  <a:schemeClr val="tx1"/>
                </a:solidFill>
                <a:latin typeface="Arimo" panose="020B0604020202020204" charset="0"/>
                <a:ea typeface="Arimo" panose="020B0604020202020204" charset="0"/>
                <a:cs typeface="Arimo" panose="020B0604020202020204" charset="0"/>
              </a:rPr>
              <a:t>Витрати повинні бути </a:t>
            </a:r>
            <a:r>
              <a:rPr lang="uk-UA" sz="2000" b="1" dirty="0">
                <a:solidFill>
                  <a:schemeClr val="tx1"/>
                </a:solidFill>
                <a:latin typeface="Arimo" panose="020B0604020202020204" charset="0"/>
                <a:ea typeface="Arimo" panose="020B0604020202020204" charset="0"/>
                <a:cs typeface="Arimo" panose="020B0604020202020204" charset="0"/>
              </a:rPr>
              <a:t>розраховані </a:t>
            </a:r>
            <a:r>
              <a:rPr lang="uk-UA" sz="2000" dirty="0">
                <a:solidFill>
                  <a:schemeClr val="tx1"/>
                </a:solidFill>
                <a:latin typeface="Arimo" panose="020B0604020202020204" charset="0"/>
                <a:ea typeface="Arimo" panose="020B0604020202020204" charset="0"/>
                <a:cs typeface="Arimo" panose="020B0604020202020204" charset="0"/>
              </a:rPr>
              <a:t>шляхом застосування фіксованої ставки X% до витрат</a:t>
            </a:r>
            <a:r>
              <a:rPr lang="uk-UA" sz="2000" i="1" dirty="0">
                <a:solidFill>
                  <a:schemeClr val="tx1"/>
                </a:solidFill>
                <a:latin typeface="Arimo" panose="020B0604020202020204" charset="0"/>
                <a:ea typeface="Arimo" panose="020B0604020202020204" charset="0"/>
                <a:cs typeface="Arimo" panose="020B0604020202020204" charset="0"/>
              </a:rPr>
              <a:t>, </a:t>
            </a:r>
            <a:r>
              <a:rPr lang="uk-UA" sz="2000" dirty="0">
                <a:solidFill>
                  <a:schemeClr val="tx1"/>
                </a:solidFill>
                <a:latin typeface="Arimo" panose="020B0604020202020204" charset="0"/>
                <a:ea typeface="Arimo" panose="020B0604020202020204" charset="0"/>
                <a:cs typeface="Arimo" panose="020B0604020202020204" charset="0"/>
              </a:rPr>
              <a:t>що підлягають відшкодуванню </a:t>
            </a:r>
            <a:r>
              <a:rPr lang="uk-UA" sz="2000" i="1" dirty="0">
                <a:solidFill>
                  <a:schemeClr val="tx1"/>
                </a:solidFill>
                <a:latin typeface="Arimo" panose="020B0604020202020204" charset="0"/>
                <a:ea typeface="Arimo" panose="020B0604020202020204" charset="0"/>
                <a:cs typeface="Arimo" panose="020B0604020202020204" charset="0"/>
              </a:rPr>
              <a:t>(категорії A-D, за винятком витрат на волонтерів та конкретних категорій витрат, що звільняються від оподаткування, якщо такі є)</a:t>
            </a:r>
            <a:r>
              <a:rPr lang="uk-UA" sz="2000" dirty="0">
                <a:solidFill>
                  <a:schemeClr val="tx1"/>
                </a:solidFill>
                <a:latin typeface="Arimo" panose="020B0604020202020204" charset="0"/>
                <a:ea typeface="Arimo" panose="020B0604020202020204" charset="0"/>
                <a:cs typeface="Arimo" panose="020B0604020202020204" charset="0"/>
              </a:rPr>
              <a:t>.</a:t>
            </a:r>
          </a:p>
          <a:p>
            <a:pPr algn="just"/>
            <a:r>
              <a:rPr lang="uk-UA" sz="2000" dirty="0">
                <a:solidFill>
                  <a:schemeClr val="tx1"/>
                </a:solidFill>
                <a:latin typeface="Arimo" panose="020B0604020202020204" charset="0"/>
                <a:ea typeface="Arimo" panose="020B0604020202020204" charset="0"/>
                <a:cs typeface="Arimo" panose="020B0604020202020204" charset="0"/>
              </a:rPr>
              <a:t> </a:t>
            </a:r>
          </a:p>
          <a:p>
            <a:pPr algn="just"/>
            <a:r>
              <a:rPr lang="uk-UA" sz="2000" dirty="0">
                <a:solidFill>
                  <a:schemeClr val="tx1"/>
                </a:solidFill>
                <a:latin typeface="Arimo" panose="020B0604020202020204" charset="0"/>
                <a:ea typeface="Arimo" panose="020B0604020202020204" charset="0"/>
                <a:cs typeface="Arimo" panose="020B0604020202020204" charset="0"/>
              </a:rPr>
              <a:t>Які види витрат відносяться до прямих або непрямих витрат, </a:t>
            </a:r>
            <a:r>
              <a:rPr lang="uk-UA" sz="2000" b="1" dirty="0">
                <a:solidFill>
                  <a:schemeClr val="tx1"/>
                </a:solidFill>
                <a:latin typeface="Arimo" panose="020B0604020202020204" charset="0"/>
                <a:ea typeface="Arimo" panose="020B0604020202020204" charset="0"/>
                <a:cs typeface="Arimo" panose="020B0604020202020204" charset="0"/>
              </a:rPr>
              <a:t>залежить від характеру дії </a:t>
            </a:r>
            <a:r>
              <a:rPr lang="uk-UA" sz="2000" dirty="0">
                <a:solidFill>
                  <a:schemeClr val="tx1"/>
                </a:solidFill>
                <a:latin typeface="Arimo" panose="020B0604020202020204" charset="0"/>
                <a:ea typeface="Arimo" panose="020B0604020202020204" charset="0"/>
                <a:cs typeface="Arimo" panose="020B0604020202020204" charset="0"/>
              </a:rPr>
              <a:t>і тому може відрізнятися залежно від програми та конкурсу.</a:t>
            </a:r>
            <a:endParaRPr lang="en-US" sz="2000" dirty="0">
              <a:solidFill>
                <a:schemeClr val="tx1"/>
              </a:solidFill>
              <a:latin typeface="Arimo" panose="020B0604020202020204" charset="0"/>
              <a:ea typeface="Arimo" panose="020B0604020202020204" charset="0"/>
              <a:cs typeface="Arimo" panose="020B0604020202020204" charset="0"/>
            </a:endParaRPr>
          </a:p>
          <a:p>
            <a:pPr algn="just"/>
            <a:endParaRPr lang="uk-UA" sz="2000" dirty="0">
              <a:solidFill>
                <a:schemeClr val="tx1"/>
              </a:solidFill>
              <a:latin typeface="Arimo" panose="020B0604020202020204" charset="0"/>
              <a:ea typeface="Arimo" panose="020B0604020202020204" charset="0"/>
              <a:cs typeface="Arimo" panose="020B0604020202020204" charset="0"/>
            </a:endParaRPr>
          </a:p>
          <a:p>
            <a:pPr algn="just"/>
            <a:r>
              <a:rPr lang="uk-UA" sz="2000" dirty="0">
                <a:solidFill>
                  <a:schemeClr val="tx1"/>
                </a:solidFill>
                <a:latin typeface="Arimo" panose="020B0604020202020204" charset="0"/>
                <a:ea typeface="Arimo" panose="020B0604020202020204" charset="0"/>
                <a:cs typeface="Arimo" panose="020B0604020202020204" charset="0"/>
              </a:rPr>
              <a:t>Непрямі витрати на закупівлю PCP/PPI та на придбання землі НЕ відшкодовуються.</a:t>
            </a:r>
          </a:p>
        </p:txBody>
      </p:sp>
      <p:sp>
        <p:nvSpPr>
          <p:cNvPr id="4" name="Rectangle 5">
            <a:extLst>
              <a:ext uri="{FF2B5EF4-FFF2-40B4-BE49-F238E27FC236}">
                <a16:creationId xmlns:a16="http://schemas.microsoft.com/office/drawing/2014/main" id="{9821B33B-C888-92D9-940A-8A806CF57F75}"/>
              </a:ext>
            </a:extLst>
          </p:cNvPr>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935" tIns="45720" rIns="77763" bIns="45720" numCol="1" anchor="ctr" anchorCtr="0" compatLnSpc="1">
            <a:prstTxWarp prst="textNoShape">
              <a:avLst/>
            </a:prstTxWarp>
            <a:spAutoFit/>
          </a:bodyPr>
          <a:lstStyle/>
          <a:p>
            <a:endParaRPr lang="uk-UA"/>
          </a:p>
        </p:txBody>
      </p:sp>
      <p:sp>
        <p:nvSpPr>
          <p:cNvPr id="9" name="Подзаголовок 7">
            <a:extLst>
              <a:ext uri="{FF2B5EF4-FFF2-40B4-BE49-F238E27FC236}">
                <a16:creationId xmlns:a16="http://schemas.microsoft.com/office/drawing/2014/main" id="{7D5179E4-EFA0-96D7-DF82-22968C956E9B}"/>
              </a:ext>
            </a:extLst>
          </p:cNvPr>
          <p:cNvSpPr txBox="1">
            <a:spLocks/>
          </p:cNvSpPr>
          <p:nvPr/>
        </p:nvSpPr>
        <p:spPr>
          <a:xfrm>
            <a:off x="2286000" y="1480068"/>
            <a:ext cx="15773400" cy="66293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ru-RU" altLang="uk-UA" sz="2900" dirty="0">
              <a:solidFill>
                <a:schemeClr val="tx1"/>
              </a:solidFill>
              <a:latin typeface="Arimo" panose="020B0604020202020204" charset="0"/>
              <a:ea typeface="Arimo" panose="020B0604020202020204" charset="0"/>
              <a:cs typeface="Arimo" panose="020B0604020202020204" charset="0"/>
            </a:endParaRPr>
          </a:p>
          <a:p>
            <a:pPr algn="just"/>
            <a:endParaRPr lang="uk-UA" altLang="uk-UA" sz="2900" dirty="0">
              <a:solidFill>
                <a:schemeClr val="tx1"/>
              </a:solidFill>
              <a:latin typeface="Arimo" panose="020B0604020202020204" charset="0"/>
              <a:ea typeface="Arimo" panose="020B0604020202020204" charset="0"/>
              <a:cs typeface="Arimo" panose="020B0604020202020204" charset="0"/>
            </a:endParaRPr>
          </a:p>
          <a:p>
            <a:pPr algn="just"/>
            <a:endParaRPr lang="en-US" sz="2000" dirty="0">
              <a:solidFill>
                <a:schemeClr val="tx1"/>
              </a:solidFill>
              <a:latin typeface="Arimo" panose="020B0604020202020204" charset="0"/>
              <a:ea typeface="Arimo" panose="020B0604020202020204" charset="0"/>
              <a:cs typeface="Arimo" panose="020B0604020202020204" charset="0"/>
            </a:endParaRPr>
          </a:p>
          <a:p>
            <a:pPr algn="just"/>
            <a:endParaRPr lang="uk-UA" sz="2000" dirty="0">
              <a:solidFill>
                <a:schemeClr val="tx1"/>
              </a:solidFill>
              <a:latin typeface="Arimo" panose="020B0604020202020204" charset="0"/>
              <a:ea typeface="Arimo" panose="020B0604020202020204" charset="0"/>
              <a:cs typeface="Arimo" panose="020B0604020202020204" charset="0"/>
            </a:endParaRPr>
          </a:p>
        </p:txBody>
      </p:sp>
    </p:spTree>
    <p:extLst>
      <p:ext uri="{BB962C8B-B14F-4D97-AF65-F5344CB8AC3E}">
        <p14:creationId xmlns:p14="http://schemas.microsoft.com/office/powerpoint/2010/main" val="3805087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26459" y="1311587"/>
            <a:ext cx="16635083" cy="7781682"/>
          </a:xfrm>
          <a:prstGeom prst="rect">
            <a:avLst/>
          </a:prstGeom>
        </p:spPr>
        <p:txBody>
          <a:bodyPr lIns="0" tIns="0" rIns="0" bIns="0" rtlCol="0" anchor="t">
            <a:spAutoFit/>
          </a:bodyPr>
          <a:lstStyle/>
          <a:p>
            <a:pPr marL="0" lvl="0" indent="0" algn="just">
              <a:spcBef>
                <a:spcPct val="0"/>
              </a:spcBef>
            </a:pPr>
            <a:r>
              <a:rPr lang="en-US" sz="2400" b="1" u="none" strike="noStrike" dirty="0" err="1">
                <a:solidFill>
                  <a:srgbClr val="000000"/>
                </a:solidFill>
                <a:latin typeface="Arimo" panose="020B0604020202020204" charset="0"/>
                <a:ea typeface="Arimo" panose="020B0604020202020204" charset="0"/>
                <a:cs typeface="Arimo" panose="020B0604020202020204" charset="0"/>
                <a:sym typeface="Arimo Bold"/>
              </a:rPr>
              <a:t>Дії</a:t>
            </a:r>
            <a:r>
              <a:rPr lang="en-US" sz="2400" b="1" u="none" strike="noStrike" dirty="0">
                <a:solidFill>
                  <a:srgbClr val="000000"/>
                </a:solidFill>
                <a:latin typeface="Arimo" panose="020B0604020202020204" charset="0"/>
                <a:ea typeface="Arimo" panose="020B0604020202020204" charset="0"/>
                <a:cs typeface="Arimo" panose="020B0604020202020204" charset="0"/>
                <a:sym typeface="Arimo Bold"/>
              </a:rPr>
              <a:t> з </a:t>
            </a:r>
            <a:r>
              <a:rPr lang="en-US" sz="2400" b="1" u="none" strike="noStrike" dirty="0" err="1">
                <a:solidFill>
                  <a:srgbClr val="000000"/>
                </a:solidFill>
                <a:latin typeface="Arimo" panose="020B0604020202020204" charset="0"/>
                <a:ea typeface="Arimo" panose="020B0604020202020204" charset="0"/>
                <a:cs typeface="Arimo" panose="020B0604020202020204" charset="0"/>
                <a:sym typeface="Arimo Bold"/>
              </a:rPr>
              <a:t>навчання</a:t>
            </a:r>
            <a:r>
              <a:rPr lang="en-US" sz="2400" b="1" u="none" strike="noStrike" dirty="0">
                <a:solidFill>
                  <a:srgbClr val="000000"/>
                </a:solidFill>
                <a:latin typeface="Arimo" panose="020B0604020202020204" charset="0"/>
                <a:ea typeface="Arimo" panose="020B0604020202020204" charset="0"/>
                <a:cs typeface="Arimo" panose="020B0604020202020204" charset="0"/>
                <a:sym typeface="Arimo Bold"/>
              </a:rPr>
              <a:t> </a:t>
            </a:r>
            <a:r>
              <a:rPr lang="en-US" sz="2400" b="1" u="none" strike="noStrike" dirty="0" err="1">
                <a:solidFill>
                  <a:srgbClr val="000000"/>
                </a:solidFill>
                <a:latin typeface="Arimo" panose="020B0604020202020204" charset="0"/>
                <a:ea typeface="Arimo" panose="020B0604020202020204" charset="0"/>
                <a:cs typeface="Arimo" panose="020B0604020202020204" charset="0"/>
                <a:sym typeface="Arimo Bold"/>
              </a:rPr>
              <a:t>та</a:t>
            </a:r>
            <a:r>
              <a:rPr lang="en-US" sz="2400" b="1" u="none" strike="noStrike" dirty="0">
                <a:solidFill>
                  <a:srgbClr val="000000"/>
                </a:solidFill>
                <a:latin typeface="Arimo" panose="020B0604020202020204" charset="0"/>
                <a:ea typeface="Arimo" panose="020B0604020202020204" charset="0"/>
                <a:cs typeface="Arimo" panose="020B0604020202020204" charset="0"/>
                <a:sym typeface="Arimo Bold"/>
              </a:rPr>
              <a:t> </a:t>
            </a:r>
            <a:r>
              <a:rPr lang="en-US" sz="2400" b="1" u="none" strike="noStrike" dirty="0" err="1">
                <a:solidFill>
                  <a:srgbClr val="000000"/>
                </a:solidFill>
                <a:latin typeface="Arimo" panose="020B0604020202020204" charset="0"/>
                <a:ea typeface="Arimo" panose="020B0604020202020204" charset="0"/>
                <a:cs typeface="Arimo" panose="020B0604020202020204" charset="0"/>
                <a:sym typeface="Arimo Bold"/>
              </a:rPr>
              <a:t>мобільності</a:t>
            </a:r>
            <a:r>
              <a:rPr lang="en-US" sz="2400" b="1" u="none" strike="noStrike" dirty="0">
                <a:solidFill>
                  <a:srgbClr val="000000"/>
                </a:solidFill>
                <a:latin typeface="Arimo" panose="020B0604020202020204" charset="0"/>
                <a:ea typeface="Arimo" panose="020B0604020202020204" charset="0"/>
                <a:cs typeface="Arimo" panose="020B0604020202020204" charset="0"/>
                <a:sym typeface="Arimo Bold"/>
              </a:rPr>
              <a:t> (TMA) —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заходи</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a:t>
            </a:r>
            <a:r>
              <a:rPr lang="uk-UA"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спрямовані</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на</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поліпшення</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навичок</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знань</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та</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кар'єрних</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перспектив</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дослідників</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на</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основі</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мобільності</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між</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країнами</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та</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за</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необхідності</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між</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секторами</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або</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дисциплінами</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a:t>
            </a:r>
          </a:p>
          <a:p>
            <a:pPr marL="0" lvl="0" indent="0" algn="just">
              <a:spcBef>
                <a:spcPct val="0"/>
              </a:spcBef>
            </a:pPr>
            <a:endParaRPr lang="en-US" sz="2400" u="none" strike="noStrike" dirty="0">
              <a:solidFill>
                <a:srgbClr val="000000"/>
              </a:solidFill>
              <a:latin typeface="Arimo" panose="020B0604020202020204" charset="0"/>
              <a:ea typeface="Arimo" panose="020B0604020202020204" charset="0"/>
              <a:cs typeface="Arimo" panose="020B0604020202020204" charset="0"/>
              <a:sym typeface="Arimo"/>
            </a:endParaRPr>
          </a:p>
          <a:p>
            <a:pPr marL="0" lvl="0" indent="0" algn="just">
              <a:spcBef>
                <a:spcPct val="0"/>
              </a:spcBef>
            </a:pPr>
            <a:r>
              <a:rPr lang="en-US" sz="2400" b="1" u="none" strike="noStrike" dirty="0" err="1">
                <a:solidFill>
                  <a:srgbClr val="000000"/>
                </a:solidFill>
                <a:latin typeface="Arimo" panose="020B0604020202020204" charset="0"/>
                <a:ea typeface="Arimo" panose="020B0604020202020204" charset="0"/>
                <a:cs typeface="Arimo" panose="020B0604020202020204" charset="0"/>
                <a:sym typeface="Arimo Bold"/>
              </a:rPr>
              <a:t>Дії</a:t>
            </a:r>
            <a:r>
              <a:rPr lang="en-US" sz="2400" b="1" u="none" strike="noStrike" dirty="0">
                <a:solidFill>
                  <a:srgbClr val="000000"/>
                </a:solidFill>
                <a:latin typeface="Arimo" panose="020B0604020202020204" charset="0"/>
                <a:ea typeface="Arimo" panose="020B0604020202020204" charset="0"/>
                <a:cs typeface="Arimo" panose="020B0604020202020204" charset="0"/>
                <a:sym typeface="Arimo Bold"/>
              </a:rPr>
              <a:t> з </a:t>
            </a:r>
            <a:r>
              <a:rPr lang="en-US" sz="2400" b="1" u="none" strike="noStrike" dirty="0" err="1">
                <a:solidFill>
                  <a:srgbClr val="000000"/>
                </a:solidFill>
                <a:latin typeface="Arimo" panose="020B0604020202020204" charset="0"/>
                <a:ea typeface="Arimo" panose="020B0604020202020204" charset="0"/>
                <a:cs typeface="Arimo" panose="020B0604020202020204" charset="0"/>
                <a:sym typeface="Arimo Bold"/>
              </a:rPr>
              <a:t>передкомерційних</a:t>
            </a:r>
            <a:r>
              <a:rPr lang="en-US" sz="2400" b="1" u="none" strike="noStrike" dirty="0">
                <a:solidFill>
                  <a:srgbClr val="000000"/>
                </a:solidFill>
                <a:latin typeface="Arimo" panose="020B0604020202020204" charset="0"/>
                <a:ea typeface="Arimo" panose="020B0604020202020204" charset="0"/>
                <a:cs typeface="Arimo" panose="020B0604020202020204" charset="0"/>
                <a:sym typeface="Arimo Bold"/>
              </a:rPr>
              <a:t> </a:t>
            </a:r>
            <a:r>
              <a:rPr lang="en-US" sz="2400" b="1" u="none" strike="noStrike" dirty="0" err="1">
                <a:solidFill>
                  <a:srgbClr val="000000"/>
                </a:solidFill>
                <a:latin typeface="Arimo" panose="020B0604020202020204" charset="0"/>
                <a:ea typeface="Arimo" panose="020B0604020202020204" charset="0"/>
                <a:cs typeface="Arimo" panose="020B0604020202020204" charset="0"/>
                <a:sym typeface="Arimo Bold"/>
              </a:rPr>
              <a:t>закупівель</a:t>
            </a:r>
            <a:r>
              <a:rPr lang="en-US" sz="2400" b="1" u="none" strike="noStrike" dirty="0">
                <a:solidFill>
                  <a:srgbClr val="000000"/>
                </a:solidFill>
                <a:latin typeface="Arimo" panose="020B0604020202020204" charset="0"/>
                <a:ea typeface="Arimo" panose="020B0604020202020204" charset="0"/>
                <a:cs typeface="Arimo" panose="020B0604020202020204" charset="0"/>
                <a:sym typeface="Arimo Bold"/>
              </a:rPr>
              <a:t> (PCP) —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заходи</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спрямовані</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на</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допомогу</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транснаціональній</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групі</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покупців</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у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посиленні</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державних</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закупівель</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у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сфері</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досліджень</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розробки</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валідації</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та</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можливо</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першого</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впровадження</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нових</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рішень,які</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можуть</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значно</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поліпшити</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якість</a:t>
            </a:r>
            <a:r>
              <a:rPr lang="uk-UA"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та</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ефективність</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у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сферах</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що</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становлять</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суспільний</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інтерес</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одночасно</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відкриваючи</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ринкові</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можливості</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для</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промисловості</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та</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дослідників</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що</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працюють</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в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Європі</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До</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заходів</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що</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відповідають</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критеріям</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належать</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підготовка</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управління</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та</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подальші</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дії</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під</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координацією</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головного</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замовника</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одного</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спільного</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ПДЗ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та</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додаткові</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заходи</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для</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включення</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ПДЗ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до</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ширшого</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набору</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заходів</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з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боку</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попиту</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p>
          <a:p>
            <a:pPr marL="0" lvl="0" indent="0" algn="just">
              <a:spcBef>
                <a:spcPct val="0"/>
              </a:spcBef>
            </a:pPr>
            <a:endParaRPr lang="en-US" sz="2400" u="none" strike="noStrike" dirty="0">
              <a:solidFill>
                <a:srgbClr val="000000"/>
              </a:solidFill>
              <a:latin typeface="Arimo" panose="020B0604020202020204" charset="0"/>
              <a:ea typeface="Arimo" panose="020B0604020202020204" charset="0"/>
              <a:cs typeface="Arimo" panose="020B0604020202020204" charset="0"/>
              <a:sym typeface="Arimo"/>
            </a:endParaRPr>
          </a:p>
          <a:p>
            <a:pPr marL="0" lvl="0" indent="0" algn="just">
              <a:spcBef>
                <a:spcPct val="0"/>
              </a:spcBef>
            </a:pPr>
            <a:r>
              <a:rPr lang="en-US" sz="2400" b="1" u="none" strike="noStrike" dirty="0" err="1">
                <a:solidFill>
                  <a:srgbClr val="000000"/>
                </a:solidFill>
                <a:latin typeface="Arimo" panose="020B0604020202020204" charset="0"/>
                <a:ea typeface="Arimo" panose="020B0604020202020204" charset="0"/>
                <a:cs typeface="Arimo" panose="020B0604020202020204" charset="0"/>
                <a:sym typeface="Arimo Bold"/>
              </a:rPr>
              <a:t>Державні</a:t>
            </a:r>
            <a:r>
              <a:rPr lang="en-US" sz="2400" b="1" u="none" strike="noStrike" dirty="0">
                <a:solidFill>
                  <a:srgbClr val="000000"/>
                </a:solidFill>
                <a:latin typeface="Arimo" panose="020B0604020202020204" charset="0"/>
                <a:ea typeface="Arimo" panose="020B0604020202020204" charset="0"/>
                <a:cs typeface="Arimo" panose="020B0604020202020204" charset="0"/>
                <a:sym typeface="Arimo Bold"/>
              </a:rPr>
              <a:t> </a:t>
            </a:r>
            <a:r>
              <a:rPr lang="en-US" sz="2400" b="1" u="none" strike="noStrike" dirty="0" err="1">
                <a:solidFill>
                  <a:srgbClr val="000000"/>
                </a:solidFill>
                <a:latin typeface="Arimo" panose="020B0604020202020204" charset="0"/>
                <a:ea typeface="Arimo" panose="020B0604020202020204" charset="0"/>
                <a:cs typeface="Arimo" panose="020B0604020202020204" charset="0"/>
                <a:sym typeface="Arimo Bold"/>
              </a:rPr>
              <a:t>закупівлі</a:t>
            </a:r>
            <a:r>
              <a:rPr lang="en-US" sz="2400" b="1" u="none" strike="noStrike" dirty="0">
                <a:solidFill>
                  <a:srgbClr val="000000"/>
                </a:solidFill>
                <a:latin typeface="Arimo" panose="020B0604020202020204" charset="0"/>
                <a:ea typeface="Arimo" panose="020B0604020202020204" charset="0"/>
                <a:cs typeface="Arimo" panose="020B0604020202020204" charset="0"/>
                <a:sym typeface="Arimo Bold"/>
              </a:rPr>
              <a:t> </a:t>
            </a:r>
            <a:r>
              <a:rPr lang="en-US" sz="2400" b="1" u="none" strike="noStrike" dirty="0" err="1">
                <a:solidFill>
                  <a:srgbClr val="000000"/>
                </a:solidFill>
                <a:latin typeface="Arimo" panose="020B0604020202020204" charset="0"/>
                <a:ea typeface="Arimo" panose="020B0604020202020204" charset="0"/>
                <a:cs typeface="Arimo" panose="020B0604020202020204" charset="0"/>
                <a:sym typeface="Arimo Bold"/>
              </a:rPr>
              <a:t>інноваційних</a:t>
            </a:r>
            <a:r>
              <a:rPr lang="en-US" sz="2400" b="1" u="none" strike="noStrike" dirty="0">
                <a:solidFill>
                  <a:srgbClr val="000000"/>
                </a:solidFill>
                <a:latin typeface="Arimo" panose="020B0604020202020204" charset="0"/>
                <a:ea typeface="Arimo" panose="020B0604020202020204" charset="0"/>
                <a:cs typeface="Arimo" panose="020B0604020202020204" charset="0"/>
                <a:sym typeface="Arimo Bold"/>
              </a:rPr>
              <a:t> </a:t>
            </a:r>
            <a:r>
              <a:rPr lang="en-US" sz="2400" b="1" u="none" strike="noStrike" dirty="0" err="1">
                <a:solidFill>
                  <a:srgbClr val="000000"/>
                </a:solidFill>
                <a:latin typeface="Arimo" panose="020B0604020202020204" charset="0"/>
                <a:ea typeface="Arimo" panose="020B0604020202020204" charset="0"/>
                <a:cs typeface="Arimo" panose="020B0604020202020204" charset="0"/>
                <a:sym typeface="Arimo Bold"/>
              </a:rPr>
              <a:t>рішень</a:t>
            </a:r>
            <a:r>
              <a:rPr lang="en-US" sz="2400" b="1" u="none" strike="noStrike" dirty="0">
                <a:solidFill>
                  <a:srgbClr val="000000"/>
                </a:solidFill>
                <a:latin typeface="Arimo" panose="020B0604020202020204" charset="0"/>
                <a:ea typeface="Arimo" panose="020B0604020202020204" charset="0"/>
                <a:cs typeface="Arimo" panose="020B0604020202020204" charset="0"/>
                <a:sym typeface="Arimo Bold"/>
              </a:rPr>
              <a:t> (PPI) —</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заходи</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спрямовані</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на</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посилення</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здатності</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транснаціональної</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групи</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покупців</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до</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раннього</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впровадження</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інноваційних</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рішень</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шляхом</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подолання</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фрагментації</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попиту</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на</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такі</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рішення</a:t>
            </a:r>
            <a:r>
              <a:rPr lang="uk-UA"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та</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розподілу</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ризиківі</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витрат</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пов’язаних</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з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роллю</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першопрохідців</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відкриваючи</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при</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цьому</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ринкові</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можливості</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для</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промисловості</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До</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прийнятних</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заходів</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належать</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підготовка</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та</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реалізація</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під</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координацією</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головного</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замовника</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одного</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спільного</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або</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декількох</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скоординованих</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заходів</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PPI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групою</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покупців</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та</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додаткових</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заходів</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для</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включення</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PPI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до</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ширшого</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набору</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заходів</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з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боку</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 </a:t>
            </a:r>
            <a:r>
              <a:rPr lang="en-US" sz="2400" u="none" strike="noStrike" dirty="0" err="1">
                <a:solidFill>
                  <a:srgbClr val="000000"/>
                </a:solidFill>
                <a:latin typeface="Arimo" panose="020B0604020202020204" charset="0"/>
                <a:ea typeface="Arimo" panose="020B0604020202020204" charset="0"/>
                <a:cs typeface="Arimo" panose="020B0604020202020204" charset="0"/>
                <a:sym typeface="Arimo"/>
              </a:rPr>
              <a:t>попиту</a:t>
            </a:r>
            <a:r>
              <a:rPr lang="en-US" sz="2400" u="none" strike="noStrike" dirty="0">
                <a:solidFill>
                  <a:srgbClr val="000000"/>
                </a:solidFill>
                <a:latin typeface="Arimo" panose="020B0604020202020204" charset="0"/>
                <a:ea typeface="Arimo" panose="020B0604020202020204" charset="0"/>
                <a:cs typeface="Arimo" panose="020B0604020202020204" charset="0"/>
                <a:sym typeface="Arimo"/>
              </a:rPr>
              <a:t>.</a:t>
            </a:r>
          </a:p>
          <a:p>
            <a:pPr marL="0" lvl="0" indent="0" algn="just">
              <a:spcBef>
                <a:spcPct val="0"/>
              </a:spcBef>
            </a:pPr>
            <a:endParaRPr lang="en-US" sz="2400" dirty="0">
              <a:solidFill>
                <a:srgbClr val="000000"/>
              </a:solidFill>
              <a:latin typeface="Arimo" panose="020B0604020202020204" charset="0"/>
              <a:ea typeface="Arimo" panose="020B0604020202020204" charset="0"/>
              <a:cs typeface="Arimo" panose="020B0604020202020204" charset="0"/>
              <a:sym typeface="Arimo"/>
            </a:endParaRPr>
          </a:p>
          <a:p>
            <a:pPr algn="just">
              <a:spcBef>
                <a:spcPct val="0"/>
              </a:spcBef>
            </a:pPr>
            <a:r>
              <a:rPr lang="en-US" sz="2400" b="1" dirty="0" err="1">
                <a:solidFill>
                  <a:srgbClr val="000000"/>
                </a:solidFill>
                <a:latin typeface="Arimo" panose="020B0604020202020204" charset="0"/>
                <a:ea typeface="Arimo" panose="020B0604020202020204" charset="0"/>
                <a:cs typeface="Arimo" panose="020B0604020202020204" charset="0"/>
                <a:sym typeface="Arimo Bold"/>
              </a:rPr>
              <a:t>Дії</a:t>
            </a:r>
            <a:r>
              <a:rPr lang="en-US" sz="2400" b="1" dirty="0">
                <a:solidFill>
                  <a:srgbClr val="000000"/>
                </a:solidFill>
                <a:latin typeface="Arimo" panose="020B0604020202020204" charset="0"/>
                <a:ea typeface="Arimo" panose="020B0604020202020204" charset="0"/>
                <a:cs typeface="Arimo" panose="020B0604020202020204" charset="0"/>
                <a:sym typeface="Arimo Bold"/>
              </a:rPr>
              <a:t> з </a:t>
            </a:r>
            <a:r>
              <a:rPr lang="en-US" sz="2400" b="1" dirty="0" err="1">
                <a:solidFill>
                  <a:srgbClr val="000000"/>
                </a:solidFill>
                <a:latin typeface="Arimo" panose="020B0604020202020204" charset="0"/>
                <a:ea typeface="Arimo" panose="020B0604020202020204" charset="0"/>
                <a:cs typeface="Arimo" panose="020B0604020202020204" charset="0"/>
                <a:sym typeface="Arimo Bold"/>
              </a:rPr>
              <a:t>інновацій</a:t>
            </a:r>
            <a:r>
              <a:rPr lang="en-US" sz="2400" b="1" dirty="0">
                <a:solidFill>
                  <a:srgbClr val="000000"/>
                </a:solidFill>
                <a:latin typeface="Arimo" panose="020B0604020202020204" charset="0"/>
                <a:ea typeface="Arimo" panose="020B0604020202020204" charset="0"/>
                <a:cs typeface="Arimo" panose="020B0604020202020204" charset="0"/>
                <a:sym typeface="Arimo Bold"/>
              </a:rPr>
              <a:t> </a:t>
            </a:r>
            <a:r>
              <a:rPr lang="en-US" sz="2400" b="1" dirty="0" err="1">
                <a:solidFill>
                  <a:srgbClr val="000000"/>
                </a:solidFill>
                <a:latin typeface="Arimo" panose="020B0604020202020204" charset="0"/>
                <a:ea typeface="Arimo" panose="020B0604020202020204" charset="0"/>
                <a:cs typeface="Arimo" panose="020B0604020202020204" charset="0"/>
                <a:sym typeface="Arimo Bold"/>
              </a:rPr>
              <a:t>та</a:t>
            </a:r>
            <a:r>
              <a:rPr lang="en-US" sz="2400" b="1" dirty="0">
                <a:solidFill>
                  <a:srgbClr val="000000"/>
                </a:solidFill>
                <a:latin typeface="Arimo" panose="020B0604020202020204" charset="0"/>
                <a:ea typeface="Arimo" panose="020B0604020202020204" charset="0"/>
                <a:cs typeface="Arimo" panose="020B0604020202020204" charset="0"/>
                <a:sym typeface="Arimo Bold"/>
              </a:rPr>
              <a:t> </a:t>
            </a:r>
            <a:r>
              <a:rPr lang="en-US" sz="2400" b="1" dirty="0" err="1">
                <a:solidFill>
                  <a:srgbClr val="000000"/>
                </a:solidFill>
                <a:latin typeface="Arimo" panose="020B0604020202020204" charset="0"/>
                <a:ea typeface="Arimo" panose="020B0604020202020204" charset="0"/>
                <a:cs typeface="Arimo" panose="020B0604020202020204" charset="0"/>
                <a:sym typeface="Arimo Bold"/>
              </a:rPr>
              <a:t>впровадження</a:t>
            </a:r>
            <a:r>
              <a:rPr lang="en-US" sz="2400" b="1" dirty="0">
                <a:solidFill>
                  <a:srgbClr val="000000"/>
                </a:solidFill>
                <a:latin typeface="Arimo" panose="020B0604020202020204" charset="0"/>
                <a:ea typeface="Arimo" panose="020B0604020202020204" charset="0"/>
                <a:cs typeface="Arimo" panose="020B0604020202020204" charset="0"/>
                <a:sym typeface="Arimo Bold"/>
              </a:rPr>
              <a:t> </a:t>
            </a:r>
            <a:r>
              <a:rPr lang="en-US" sz="2400" b="1" dirty="0" err="1">
                <a:solidFill>
                  <a:srgbClr val="000000"/>
                </a:solidFill>
                <a:latin typeface="Arimo" panose="020B0604020202020204" charset="0"/>
                <a:ea typeface="Arimo" panose="020B0604020202020204" charset="0"/>
                <a:cs typeface="Arimo" panose="020B0604020202020204" charset="0"/>
                <a:sym typeface="Arimo Bold"/>
              </a:rPr>
              <a:t>на</a:t>
            </a:r>
            <a:r>
              <a:rPr lang="en-US" sz="2400" b="1" dirty="0">
                <a:solidFill>
                  <a:srgbClr val="000000"/>
                </a:solidFill>
                <a:latin typeface="Arimo" panose="020B0604020202020204" charset="0"/>
                <a:ea typeface="Arimo" panose="020B0604020202020204" charset="0"/>
                <a:cs typeface="Arimo" panose="020B0604020202020204" charset="0"/>
                <a:sym typeface="Arimo Bold"/>
              </a:rPr>
              <a:t> </a:t>
            </a:r>
            <a:r>
              <a:rPr lang="en-US" sz="2400" b="1" dirty="0" err="1">
                <a:solidFill>
                  <a:srgbClr val="000000"/>
                </a:solidFill>
                <a:latin typeface="Arimo" panose="020B0604020202020204" charset="0"/>
                <a:ea typeface="Arimo" panose="020B0604020202020204" charset="0"/>
                <a:cs typeface="Arimo" panose="020B0604020202020204" charset="0"/>
                <a:sym typeface="Arimo Bold"/>
              </a:rPr>
              <a:t>ринку</a:t>
            </a:r>
            <a:r>
              <a:rPr lang="en-US" sz="2400" b="1" dirty="0">
                <a:solidFill>
                  <a:srgbClr val="000000"/>
                </a:solidFill>
                <a:latin typeface="Arimo" panose="020B0604020202020204" charset="0"/>
                <a:ea typeface="Arimo" panose="020B0604020202020204" charset="0"/>
                <a:cs typeface="Arimo" panose="020B0604020202020204" charset="0"/>
                <a:sym typeface="Arimo Bold"/>
              </a:rPr>
              <a:t> (IMDA)</a:t>
            </a:r>
            <a:r>
              <a:rPr lang="en-US" sz="2400" dirty="0">
                <a:solidFill>
                  <a:srgbClr val="000000"/>
                </a:solidFill>
                <a:latin typeface="Arimo" panose="020B0604020202020204" charset="0"/>
                <a:ea typeface="Arimo" panose="020B0604020202020204" charset="0"/>
                <a:cs typeface="Arimo" panose="020B0604020202020204" charset="0"/>
                <a:sym typeface="Arimo"/>
              </a:rPr>
              <a:t> — </a:t>
            </a:r>
            <a:r>
              <a:rPr lang="en-US" sz="2400" dirty="0" err="1">
                <a:solidFill>
                  <a:srgbClr val="000000"/>
                </a:solidFill>
                <a:latin typeface="Arimo" panose="020B0604020202020204" charset="0"/>
                <a:ea typeface="Arimo" panose="020B0604020202020204" charset="0"/>
                <a:cs typeface="Arimo" panose="020B0604020202020204" charset="0"/>
                <a:sym typeface="Arimo"/>
              </a:rPr>
              <a:t>діяльність</a:t>
            </a:r>
            <a:r>
              <a:rPr lang="en-US" sz="2400" dirty="0">
                <a:solidFill>
                  <a:srgbClr val="000000"/>
                </a:solidFill>
                <a:latin typeface="Arimo" panose="020B0604020202020204" charset="0"/>
                <a:ea typeface="Arimo" panose="020B0604020202020204" charset="0"/>
                <a:cs typeface="Arimo" panose="020B0604020202020204" charset="0"/>
                <a:sym typeface="Arimo"/>
              </a:rPr>
              <a:t>, </a:t>
            </a:r>
            <a:r>
              <a:rPr lang="en-US" sz="2400" dirty="0" err="1">
                <a:solidFill>
                  <a:srgbClr val="000000"/>
                </a:solidFill>
                <a:latin typeface="Arimo" panose="020B0604020202020204" charset="0"/>
                <a:ea typeface="Arimo" panose="020B0604020202020204" charset="0"/>
                <a:cs typeface="Arimo" panose="020B0604020202020204" charset="0"/>
                <a:sym typeface="Arimo"/>
              </a:rPr>
              <a:t>що</a:t>
            </a:r>
            <a:r>
              <a:rPr lang="en-US" sz="2400" dirty="0">
                <a:solidFill>
                  <a:srgbClr val="000000"/>
                </a:solidFill>
                <a:latin typeface="Arimo" panose="020B0604020202020204" charset="0"/>
                <a:ea typeface="Arimo" panose="020B0604020202020204" charset="0"/>
                <a:cs typeface="Arimo" panose="020B0604020202020204" charset="0"/>
                <a:sym typeface="Arimo"/>
              </a:rPr>
              <a:t> </a:t>
            </a:r>
            <a:r>
              <a:rPr lang="en-US" sz="2400" dirty="0" err="1">
                <a:solidFill>
                  <a:srgbClr val="000000"/>
                </a:solidFill>
                <a:latin typeface="Arimo" panose="020B0604020202020204" charset="0"/>
                <a:ea typeface="Arimo" panose="020B0604020202020204" charset="0"/>
                <a:cs typeface="Arimo" panose="020B0604020202020204" charset="0"/>
                <a:sym typeface="Arimo"/>
              </a:rPr>
              <a:t>включає</a:t>
            </a:r>
            <a:r>
              <a:rPr lang="en-US" sz="2400" dirty="0">
                <a:solidFill>
                  <a:srgbClr val="000000"/>
                </a:solidFill>
                <a:latin typeface="Arimo" panose="020B0604020202020204" charset="0"/>
                <a:ea typeface="Arimo" panose="020B0604020202020204" charset="0"/>
                <a:cs typeface="Arimo" panose="020B0604020202020204" charset="0"/>
                <a:sym typeface="Arimo"/>
              </a:rPr>
              <a:t> </a:t>
            </a:r>
            <a:r>
              <a:rPr lang="en-US" sz="2400" dirty="0" err="1">
                <a:solidFill>
                  <a:srgbClr val="000000"/>
                </a:solidFill>
                <a:latin typeface="Arimo" panose="020B0604020202020204" charset="0"/>
                <a:ea typeface="Arimo" panose="020B0604020202020204" charset="0"/>
                <a:cs typeface="Arimo" panose="020B0604020202020204" charset="0"/>
                <a:sym typeface="Arimo"/>
              </a:rPr>
              <a:t>інноваційні</a:t>
            </a:r>
            <a:r>
              <a:rPr lang="en-US" sz="2400" dirty="0">
                <a:solidFill>
                  <a:srgbClr val="000000"/>
                </a:solidFill>
                <a:latin typeface="Arimo" panose="020B0604020202020204" charset="0"/>
                <a:ea typeface="Arimo" panose="020B0604020202020204" charset="0"/>
                <a:cs typeface="Arimo" panose="020B0604020202020204" charset="0"/>
                <a:sym typeface="Arimo"/>
              </a:rPr>
              <a:t> </a:t>
            </a:r>
            <a:r>
              <a:rPr lang="en-US" sz="2400" dirty="0" err="1">
                <a:solidFill>
                  <a:srgbClr val="000000"/>
                </a:solidFill>
                <a:latin typeface="Arimo" panose="020B0604020202020204" charset="0"/>
                <a:ea typeface="Arimo" panose="020B0604020202020204" charset="0"/>
                <a:cs typeface="Arimo" panose="020B0604020202020204" charset="0"/>
                <a:sym typeface="Arimo"/>
              </a:rPr>
              <a:t>дії</a:t>
            </a:r>
            <a:r>
              <a:rPr lang="en-US" sz="2400" dirty="0">
                <a:solidFill>
                  <a:srgbClr val="000000"/>
                </a:solidFill>
                <a:latin typeface="Arimo" panose="020B0604020202020204" charset="0"/>
                <a:ea typeface="Arimo" panose="020B0604020202020204" charset="0"/>
                <a:cs typeface="Arimo" panose="020B0604020202020204" charset="0"/>
                <a:sym typeface="Arimo"/>
              </a:rPr>
              <a:t> </a:t>
            </a:r>
            <a:r>
              <a:rPr lang="en-US" sz="2400" dirty="0" err="1">
                <a:solidFill>
                  <a:srgbClr val="000000"/>
                </a:solidFill>
                <a:latin typeface="Arimo" panose="020B0604020202020204" charset="0"/>
                <a:ea typeface="Arimo" panose="020B0604020202020204" charset="0"/>
                <a:cs typeface="Arimo" panose="020B0604020202020204" charset="0"/>
                <a:sym typeface="Arimo"/>
              </a:rPr>
              <a:t>та</a:t>
            </a:r>
            <a:r>
              <a:rPr lang="en-US" sz="2400" dirty="0">
                <a:solidFill>
                  <a:srgbClr val="000000"/>
                </a:solidFill>
                <a:latin typeface="Arimo" panose="020B0604020202020204" charset="0"/>
                <a:ea typeface="Arimo" panose="020B0604020202020204" charset="0"/>
                <a:cs typeface="Arimo" panose="020B0604020202020204" charset="0"/>
                <a:sym typeface="Arimo"/>
              </a:rPr>
              <a:t> </a:t>
            </a:r>
            <a:r>
              <a:rPr lang="en-US" sz="2400" dirty="0" err="1">
                <a:solidFill>
                  <a:srgbClr val="000000"/>
                </a:solidFill>
                <a:latin typeface="Arimo" panose="020B0604020202020204" charset="0"/>
                <a:ea typeface="Arimo" panose="020B0604020202020204" charset="0"/>
                <a:cs typeface="Arimo" panose="020B0604020202020204" charset="0"/>
                <a:sym typeface="Arimo"/>
              </a:rPr>
              <a:t>інші</a:t>
            </a:r>
            <a:r>
              <a:rPr lang="en-US" sz="2400" dirty="0">
                <a:solidFill>
                  <a:srgbClr val="000000"/>
                </a:solidFill>
                <a:latin typeface="Arimo" panose="020B0604020202020204" charset="0"/>
                <a:ea typeface="Arimo" panose="020B0604020202020204" charset="0"/>
                <a:cs typeface="Arimo" panose="020B0604020202020204" charset="0"/>
                <a:sym typeface="Arimo"/>
              </a:rPr>
              <a:t> </a:t>
            </a:r>
            <a:r>
              <a:rPr lang="en-US" sz="2400" dirty="0" err="1">
                <a:solidFill>
                  <a:srgbClr val="000000"/>
                </a:solidFill>
                <a:latin typeface="Arimo" panose="020B0604020202020204" charset="0"/>
                <a:ea typeface="Arimo" panose="020B0604020202020204" charset="0"/>
                <a:cs typeface="Arimo" panose="020B0604020202020204" charset="0"/>
                <a:sym typeface="Arimo"/>
              </a:rPr>
              <a:t>заходи</a:t>
            </a:r>
            <a:r>
              <a:rPr lang="en-US" sz="2400" dirty="0">
                <a:solidFill>
                  <a:srgbClr val="000000"/>
                </a:solidFill>
                <a:latin typeface="Arimo" panose="020B0604020202020204" charset="0"/>
                <a:ea typeface="Arimo" panose="020B0604020202020204" charset="0"/>
                <a:cs typeface="Arimo" panose="020B0604020202020204" charset="0"/>
                <a:sym typeface="Arimo"/>
              </a:rPr>
              <a:t>, </a:t>
            </a:r>
            <a:r>
              <a:rPr lang="en-US" sz="2400" dirty="0" err="1">
                <a:solidFill>
                  <a:srgbClr val="000000"/>
                </a:solidFill>
                <a:latin typeface="Arimo" panose="020B0604020202020204" charset="0"/>
                <a:ea typeface="Arimo" panose="020B0604020202020204" charset="0"/>
                <a:cs typeface="Arimo" panose="020B0604020202020204" charset="0"/>
                <a:sym typeface="Arimo"/>
              </a:rPr>
              <a:t>необхідні</a:t>
            </a:r>
            <a:r>
              <a:rPr lang="en-US" sz="2400" dirty="0">
                <a:solidFill>
                  <a:srgbClr val="000000"/>
                </a:solidFill>
                <a:latin typeface="Arimo" panose="020B0604020202020204" charset="0"/>
                <a:ea typeface="Arimo" panose="020B0604020202020204" charset="0"/>
                <a:cs typeface="Arimo" panose="020B0604020202020204" charset="0"/>
                <a:sym typeface="Arimo"/>
              </a:rPr>
              <a:t> </a:t>
            </a:r>
            <a:r>
              <a:rPr lang="en-US" sz="2400" dirty="0" err="1">
                <a:solidFill>
                  <a:srgbClr val="000000"/>
                </a:solidFill>
                <a:latin typeface="Arimo" panose="020B0604020202020204" charset="0"/>
                <a:ea typeface="Arimo" panose="020B0604020202020204" charset="0"/>
                <a:cs typeface="Arimo" panose="020B0604020202020204" charset="0"/>
                <a:sym typeface="Arimo"/>
              </a:rPr>
              <a:t>для</a:t>
            </a:r>
            <a:r>
              <a:rPr lang="en-US" sz="2400" dirty="0">
                <a:solidFill>
                  <a:srgbClr val="000000"/>
                </a:solidFill>
                <a:latin typeface="Arimo" panose="020B0604020202020204" charset="0"/>
                <a:ea typeface="Arimo" panose="020B0604020202020204" charset="0"/>
                <a:cs typeface="Arimo" panose="020B0604020202020204" charset="0"/>
                <a:sym typeface="Arimo"/>
              </a:rPr>
              <a:t> </a:t>
            </a:r>
            <a:r>
              <a:rPr lang="en-US" sz="2400" dirty="0" err="1">
                <a:solidFill>
                  <a:srgbClr val="000000"/>
                </a:solidFill>
                <a:latin typeface="Arimo" panose="020B0604020202020204" charset="0"/>
                <a:ea typeface="Arimo" panose="020B0604020202020204" charset="0"/>
                <a:cs typeface="Arimo" panose="020B0604020202020204" charset="0"/>
                <a:sym typeface="Arimo"/>
              </a:rPr>
              <a:t>впровадження</a:t>
            </a:r>
            <a:r>
              <a:rPr lang="en-US" sz="2400" dirty="0">
                <a:solidFill>
                  <a:srgbClr val="000000"/>
                </a:solidFill>
                <a:latin typeface="Arimo" panose="020B0604020202020204" charset="0"/>
                <a:ea typeface="Arimo" panose="020B0604020202020204" charset="0"/>
                <a:cs typeface="Arimo" panose="020B0604020202020204" charset="0"/>
                <a:sym typeface="Arimo"/>
              </a:rPr>
              <a:t> </a:t>
            </a:r>
            <a:r>
              <a:rPr lang="en-US" sz="2400" dirty="0" err="1">
                <a:solidFill>
                  <a:srgbClr val="000000"/>
                </a:solidFill>
                <a:latin typeface="Arimo" panose="020B0604020202020204" charset="0"/>
                <a:ea typeface="Arimo" panose="020B0604020202020204" charset="0"/>
                <a:cs typeface="Arimo" panose="020B0604020202020204" charset="0"/>
                <a:sym typeface="Arimo"/>
              </a:rPr>
              <a:t>інновацій</a:t>
            </a:r>
            <a:r>
              <a:rPr lang="en-US" sz="2400" dirty="0">
                <a:solidFill>
                  <a:srgbClr val="000000"/>
                </a:solidFill>
                <a:latin typeface="Arimo" panose="020B0604020202020204" charset="0"/>
                <a:ea typeface="Arimo" panose="020B0604020202020204" charset="0"/>
                <a:cs typeface="Arimo" panose="020B0604020202020204" charset="0"/>
                <a:sym typeface="Arimo"/>
              </a:rPr>
              <a:t> </a:t>
            </a:r>
            <a:r>
              <a:rPr lang="en-US" sz="2400" dirty="0" err="1">
                <a:solidFill>
                  <a:srgbClr val="000000"/>
                </a:solidFill>
                <a:latin typeface="Arimo" panose="020B0604020202020204" charset="0"/>
                <a:ea typeface="Arimo" panose="020B0604020202020204" charset="0"/>
                <a:cs typeface="Arimo" panose="020B0604020202020204" charset="0"/>
                <a:sym typeface="Arimo"/>
              </a:rPr>
              <a:t>на</a:t>
            </a:r>
            <a:r>
              <a:rPr lang="en-US" sz="2400" dirty="0">
                <a:solidFill>
                  <a:srgbClr val="000000"/>
                </a:solidFill>
                <a:latin typeface="Arimo" panose="020B0604020202020204" charset="0"/>
                <a:ea typeface="Arimo" panose="020B0604020202020204" charset="0"/>
                <a:cs typeface="Arimo" panose="020B0604020202020204" charset="0"/>
                <a:sym typeface="Arimo"/>
              </a:rPr>
              <a:t> </a:t>
            </a:r>
            <a:r>
              <a:rPr lang="en-US" sz="2400" dirty="0" err="1">
                <a:solidFill>
                  <a:srgbClr val="000000"/>
                </a:solidFill>
                <a:latin typeface="Arimo" panose="020B0604020202020204" charset="0"/>
                <a:ea typeface="Arimo" panose="020B0604020202020204" charset="0"/>
                <a:cs typeface="Arimo" panose="020B0604020202020204" charset="0"/>
                <a:sym typeface="Arimo"/>
              </a:rPr>
              <a:t>ринку</a:t>
            </a:r>
            <a:r>
              <a:rPr lang="en-US" sz="2400" dirty="0">
                <a:solidFill>
                  <a:srgbClr val="000000"/>
                </a:solidFill>
                <a:latin typeface="Arimo" panose="020B0604020202020204" charset="0"/>
                <a:ea typeface="Arimo" panose="020B0604020202020204" charset="0"/>
                <a:cs typeface="Arimo" panose="020B0604020202020204" charset="0"/>
                <a:sym typeface="Arimo"/>
              </a:rPr>
              <a:t>. </a:t>
            </a:r>
            <a:r>
              <a:rPr lang="en-US" sz="2400" dirty="0" err="1">
                <a:solidFill>
                  <a:srgbClr val="000000"/>
                </a:solidFill>
                <a:latin typeface="Arimo" panose="020B0604020202020204" charset="0"/>
                <a:ea typeface="Arimo" panose="020B0604020202020204" charset="0"/>
                <a:cs typeface="Arimo" panose="020B0604020202020204" charset="0"/>
                <a:sym typeface="Arimo"/>
              </a:rPr>
              <a:t>Сюди</a:t>
            </a:r>
            <a:r>
              <a:rPr lang="en-US" sz="2400" dirty="0">
                <a:solidFill>
                  <a:srgbClr val="000000"/>
                </a:solidFill>
                <a:latin typeface="Arimo" panose="020B0604020202020204" charset="0"/>
                <a:ea typeface="Arimo" panose="020B0604020202020204" charset="0"/>
                <a:cs typeface="Arimo" panose="020B0604020202020204" charset="0"/>
                <a:sym typeface="Arimo"/>
              </a:rPr>
              <a:t> </a:t>
            </a:r>
            <a:r>
              <a:rPr lang="en-US" sz="2400" dirty="0" err="1">
                <a:solidFill>
                  <a:srgbClr val="000000"/>
                </a:solidFill>
                <a:latin typeface="Arimo" panose="020B0604020202020204" charset="0"/>
                <a:ea typeface="Arimo" panose="020B0604020202020204" charset="0"/>
                <a:cs typeface="Arimo" panose="020B0604020202020204" charset="0"/>
                <a:sym typeface="Arimo"/>
              </a:rPr>
              <a:t>входить</a:t>
            </a:r>
            <a:r>
              <a:rPr lang="en-US" sz="2400" dirty="0">
                <a:solidFill>
                  <a:srgbClr val="000000"/>
                </a:solidFill>
                <a:latin typeface="Arimo" panose="020B0604020202020204" charset="0"/>
                <a:ea typeface="Arimo" panose="020B0604020202020204" charset="0"/>
                <a:cs typeface="Arimo" panose="020B0604020202020204" charset="0"/>
                <a:sym typeface="Arimo"/>
              </a:rPr>
              <a:t> </a:t>
            </a:r>
            <a:r>
              <a:rPr lang="en-US" sz="2400" dirty="0" err="1">
                <a:solidFill>
                  <a:srgbClr val="000000"/>
                </a:solidFill>
                <a:latin typeface="Arimo" panose="020B0604020202020204" charset="0"/>
                <a:ea typeface="Arimo" panose="020B0604020202020204" charset="0"/>
                <a:cs typeface="Arimo" panose="020B0604020202020204" charset="0"/>
                <a:sym typeface="Arimo"/>
              </a:rPr>
              <a:t>розширення</a:t>
            </a:r>
            <a:r>
              <a:rPr lang="en-US" sz="2400" dirty="0">
                <a:solidFill>
                  <a:srgbClr val="000000"/>
                </a:solidFill>
                <a:latin typeface="Arimo" panose="020B0604020202020204" charset="0"/>
                <a:ea typeface="Arimo" panose="020B0604020202020204" charset="0"/>
                <a:cs typeface="Arimo" panose="020B0604020202020204" charset="0"/>
                <a:sym typeface="Arimo"/>
              </a:rPr>
              <a:t> </a:t>
            </a:r>
            <a:r>
              <a:rPr lang="en-US" sz="2400" dirty="0" err="1">
                <a:solidFill>
                  <a:srgbClr val="000000"/>
                </a:solidFill>
                <a:latin typeface="Arimo" panose="020B0604020202020204" charset="0"/>
                <a:ea typeface="Arimo" panose="020B0604020202020204" charset="0"/>
                <a:cs typeface="Arimo" panose="020B0604020202020204" charset="0"/>
                <a:sym typeface="Arimo"/>
              </a:rPr>
              <a:t>масштабів</a:t>
            </a:r>
            <a:r>
              <a:rPr lang="en-US" sz="2400" dirty="0">
                <a:solidFill>
                  <a:srgbClr val="000000"/>
                </a:solidFill>
                <a:latin typeface="Arimo" panose="020B0604020202020204" charset="0"/>
                <a:ea typeface="Arimo" panose="020B0604020202020204" charset="0"/>
                <a:cs typeface="Arimo" panose="020B0604020202020204" charset="0"/>
                <a:sym typeface="Arimo"/>
              </a:rPr>
              <a:t> </a:t>
            </a:r>
            <a:r>
              <a:rPr lang="en-US" sz="2400" dirty="0" err="1">
                <a:solidFill>
                  <a:srgbClr val="000000"/>
                </a:solidFill>
                <a:latin typeface="Arimo" panose="020B0604020202020204" charset="0"/>
                <a:ea typeface="Arimo" panose="020B0604020202020204" charset="0"/>
                <a:cs typeface="Arimo" panose="020B0604020202020204" charset="0"/>
                <a:sym typeface="Arimo"/>
              </a:rPr>
              <a:t>діяльності</a:t>
            </a:r>
            <a:r>
              <a:rPr lang="en-US" sz="2400" dirty="0">
                <a:solidFill>
                  <a:srgbClr val="000000"/>
                </a:solidFill>
                <a:latin typeface="Arimo" panose="020B0604020202020204" charset="0"/>
                <a:ea typeface="Arimo" panose="020B0604020202020204" charset="0"/>
                <a:cs typeface="Arimo" panose="020B0604020202020204" charset="0"/>
                <a:sym typeface="Arimo"/>
              </a:rPr>
              <a:t> </a:t>
            </a:r>
            <a:r>
              <a:rPr lang="en-US" sz="2400" dirty="0" err="1">
                <a:solidFill>
                  <a:srgbClr val="000000"/>
                </a:solidFill>
                <a:latin typeface="Arimo" panose="020B0604020202020204" charset="0"/>
                <a:ea typeface="Arimo" panose="020B0604020202020204" charset="0"/>
                <a:cs typeface="Arimo" panose="020B0604020202020204" charset="0"/>
                <a:sym typeface="Arimo"/>
              </a:rPr>
              <a:t>компаній</a:t>
            </a:r>
            <a:r>
              <a:rPr lang="en-US" sz="2400" dirty="0">
                <a:solidFill>
                  <a:srgbClr val="000000"/>
                </a:solidFill>
                <a:latin typeface="Arimo" panose="020B0604020202020204" charset="0"/>
                <a:ea typeface="Arimo" panose="020B0604020202020204" charset="0"/>
                <a:cs typeface="Arimo" panose="020B0604020202020204" charset="0"/>
                <a:sym typeface="Arimo"/>
              </a:rPr>
              <a:t> </a:t>
            </a:r>
            <a:r>
              <a:rPr lang="en-US" sz="2400" dirty="0" err="1">
                <a:solidFill>
                  <a:srgbClr val="000000"/>
                </a:solidFill>
                <a:latin typeface="Arimo" panose="020B0604020202020204" charset="0"/>
                <a:ea typeface="Arimo" panose="020B0604020202020204" charset="0"/>
                <a:cs typeface="Arimo" panose="020B0604020202020204" charset="0"/>
                <a:sym typeface="Arimo"/>
              </a:rPr>
              <a:t>та</a:t>
            </a:r>
            <a:r>
              <a:rPr lang="en-US" sz="2400" dirty="0">
                <a:solidFill>
                  <a:srgbClr val="000000"/>
                </a:solidFill>
                <a:latin typeface="Arimo" panose="020B0604020202020204" charset="0"/>
                <a:ea typeface="Arimo" panose="020B0604020202020204" charset="0"/>
                <a:cs typeface="Arimo" panose="020B0604020202020204" charset="0"/>
                <a:sym typeface="Arimo"/>
              </a:rPr>
              <a:t> </a:t>
            </a:r>
            <a:r>
              <a:rPr lang="en-US" sz="2400" dirty="0" err="1">
                <a:solidFill>
                  <a:srgbClr val="000000"/>
                </a:solidFill>
                <a:latin typeface="Arimo" panose="020B0604020202020204" charset="0"/>
                <a:ea typeface="Arimo" panose="020B0604020202020204" charset="0"/>
                <a:cs typeface="Arimo" panose="020B0604020202020204" charset="0"/>
                <a:sym typeface="Arimo"/>
              </a:rPr>
              <a:t>змішане</a:t>
            </a:r>
            <a:r>
              <a:rPr lang="en-US" sz="2400" dirty="0">
                <a:solidFill>
                  <a:srgbClr val="000000"/>
                </a:solidFill>
                <a:latin typeface="Arimo" panose="020B0604020202020204" charset="0"/>
                <a:ea typeface="Arimo" panose="020B0604020202020204" charset="0"/>
                <a:cs typeface="Arimo" panose="020B0604020202020204" charset="0"/>
                <a:sym typeface="Arimo"/>
              </a:rPr>
              <a:t> </a:t>
            </a:r>
            <a:r>
              <a:rPr lang="en-US" sz="2400" dirty="0" err="1">
                <a:solidFill>
                  <a:srgbClr val="000000"/>
                </a:solidFill>
                <a:latin typeface="Arimo" panose="020B0604020202020204" charset="0"/>
                <a:ea typeface="Arimo" panose="020B0604020202020204" charset="0"/>
                <a:cs typeface="Arimo" panose="020B0604020202020204" charset="0"/>
                <a:sym typeface="Arimo"/>
              </a:rPr>
              <a:t>фінансування</a:t>
            </a:r>
            <a:r>
              <a:rPr lang="en-US" sz="2400" dirty="0">
                <a:solidFill>
                  <a:srgbClr val="000000"/>
                </a:solidFill>
                <a:latin typeface="Arimo" panose="020B0604020202020204" charset="0"/>
                <a:ea typeface="Arimo" panose="020B0604020202020204" charset="0"/>
                <a:cs typeface="Arimo" panose="020B0604020202020204" charset="0"/>
                <a:sym typeface="Arimo"/>
              </a:rPr>
              <a:t> «</a:t>
            </a:r>
            <a:r>
              <a:rPr lang="en-US" sz="2400" dirty="0" err="1">
                <a:solidFill>
                  <a:srgbClr val="000000"/>
                </a:solidFill>
                <a:latin typeface="Arimo" panose="020B0604020202020204" charset="0"/>
                <a:ea typeface="Arimo" panose="020B0604020202020204" charset="0"/>
                <a:cs typeface="Arimo" panose="020B0604020202020204" charset="0"/>
                <a:sym typeface="Arimo"/>
              </a:rPr>
              <a:t>Горизонт</a:t>
            </a:r>
            <a:r>
              <a:rPr lang="en-US" sz="2400" dirty="0">
                <a:solidFill>
                  <a:srgbClr val="000000"/>
                </a:solidFill>
                <a:latin typeface="Arimo" panose="020B0604020202020204" charset="0"/>
                <a:ea typeface="Arimo" panose="020B0604020202020204" charset="0"/>
                <a:cs typeface="Arimo" panose="020B0604020202020204" charset="0"/>
                <a:sym typeface="Arimo"/>
              </a:rPr>
              <a:t> </a:t>
            </a:r>
            <a:r>
              <a:rPr lang="en-US" sz="2400" dirty="0" err="1">
                <a:solidFill>
                  <a:srgbClr val="000000"/>
                </a:solidFill>
                <a:latin typeface="Arimo" panose="020B0604020202020204" charset="0"/>
                <a:ea typeface="Arimo" panose="020B0604020202020204" charset="0"/>
                <a:cs typeface="Arimo" panose="020B0604020202020204" charset="0"/>
                <a:sym typeface="Arimo"/>
              </a:rPr>
              <a:t>Європа</a:t>
            </a:r>
            <a:r>
              <a:rPr lang="en-US" sz="2400" dirty="0">
                <a:solidFill>
                  <a:srgbClr val="000000"/>
                </a:solidFill>
                <a:latin typeface="Arimo" panose="020B0604020202020204" charset="0"/>
                <a:ea typeface="Arimo" panose="020B0604020202020204" charset="0"/>
                <a:cs typeface="Arimo" panose="020B0604020202020204" charset="0"/>
                <a:sym typeface="Arimo"/>
              </a:rPr>
              <a:t>».</a:t>
            </a:r>
          </a:p>
          <a:p>
            <a:pPr marL="0" lvl="0" indent="0" algn="just">
              <a:lnSpc>
                <a:spcPts val="3545"/>
              </a:lnSpc>
              <a:spcBef>
                <a:spcPct val="0"/>
              </a:spcBef>
            </a:pPr>
            <a:endParaRPr lang="en-US" sz="2000" u="none" strike="noStrike" dirty="0">
              <a:solidFill>
                <a:srgbClr val="000000"/>
              </a:solidFill>
              <a:latin typeface="Arimo" panose="020B0604020202020204" charset="0"/>
              <a:ea typeface="Arimo" panose="020B0604020202020204" charset="0"/>
              <a:cs typeface="Arimo" panose="020B0604020202020204" charset="0"/>
              <a:sym typeface="Arimo"/>
            </a:endParaRPr>
          </a:p>
        </p:txBody>
      </p:sp>
      <p:sp>
        <p:nvSpPr>
          <p:cNvPr id="3" name="TextBox 3"/>
          <p:cNvSpPr txBox="1"/>
          <p:nvPr/>
        </p:nvSpPr>
        <p:spPr>
          <a:xfrm>
            <a:off x="2156714" y="429260"/>
            <a:ext cx="15216886" cy="560923"/>
          </a:xfrm>
          <a:prstGeom prst="rect">
            <a:avLst/>
          </a:prstGeom>
        </p:spPr>
        <p:txBody>
          <a:bodyPr wrap="square" lIns="0" tIns="0" rIns="0" bIns="0" rtlCol="0" anchor="t">
            <a:spAutoFit/>
          </a:bodyPr>
          <a:lstStyle/>
          <a:p>
            <a:pPr algn="ctr">
              <a:lnSpc>
                <a:spcPts val="4759"/>
              </a:lnSpc>
              <a:spcBef>
                <a:spcPct val="0"/>
              </a:spcBef>
            </a:pPr>
            <a:r>
              <a:rPr lang="en-US" sz="3399" b="1" dirty="0" err="1">
                <a:solidFill>
                  <a:srgbClr val="000000"/>
                </a:solidFill>
                <a:latin typeface="Arimo Bold"/>
                <a:ea typeface="Arimo Bold"/>
                <a:cs typeface="Arimo Bold"/>
                <a:sym typeface="Arimo Bold"/>
              </a:rPr>
              <a:t>Види</a:t>
            </a:r>
            <a:r>
              <a:rPr lang="en-US" sz="3399" b="1" dirty="0">
                <a:solidFill>
                  <a:srgbClr val="000000"/>
                </a:solidFill>
                <a:latin typeface="Arimo Bold"/>
                <a:ea typeface="Arimo Bold"/>
                <a:cs typeface="Arimo Bold"/>
                <a:sym typeface="Arimo Bold"/>
              </a:rPr>
              <a:t> </a:t>
            </a:r>
            <a:r>
              <a:rPr lang="en-US" sz="3399" b="1" dirty="0" err="1">
                <a:solidFill>
                  <a:srgbClr val="000000"/>
                </a:solidFill>
                <a:latin typeface="Arimo Bold"/>
                <a:ea typeface="Arimo Bold"/>
                <a:cs typeface="Arimo Bold"/>
                <a:sym typeface="Arimo Bold"/>
              </a:rPr>
              <a:t>діяльності</a:t>
            </a:r>
            <a:r>
              <a:rPr lang="en-US" sz="3399" b="1" dirty="0">
                <a:solidFill>
                  <a:srgbClr val="000000"/>
                </a:solidFill>
                <a:latin typeface="Arimo Bold"/>
                <a:ea typeface="Arimo Bold"/>
                <a:cs typeface="Arimo Bold"/>
                <a:sym typeface="Arimo Bold"/>
              </a:rPr>
              <a:t>, </a:t>
            </a:r>
            <a:r>
              <a:rPr lang="en-US" sz="3399" b="1" dirty="0" err="1">
                <a:solidFill>
                  <a:srgbClr val="000000"/>
                </a:solidFill>
                <a:latin typeface="Arimo Bold"/>
                <a:ea typeface="Arimo Bold"/>
                <a:cs typeface="Arimo Bold"/>
                <a:sym typeface="Arimo Bold"/>
              </a:rPr>
              <a:t>передбачені</a:t>
            </a:r>
            <a:r>
              <a:rPr lang="en-US" sz="3399" b="1" dirty="0">
                <a:solidFill>
                  <a:srgbClr val="000000"/>
                </a:solidFill>
                <a:latin typeface="Arimo Bold"/>
                <a:ea typeface="Arimo Bold"/>
                <a:cs typeface="Arimo Bold"/>
                <a:sym typeface="Arimo Bold"/>
              </a:rPr>
              <a:t> </a:t>
            </a:r>
            <a:r>
              <a:rPr lang="en-US" sz="3399" b="1" dirty="0" err="1">
                <a:solidFill>
                  <a:srgbClr val="000000"/>
                </a:solidFill>
                <a:latin typeface="Arimo Bold"/>
                <a:ea typeface="Arimo Bold"/>
                <a:cs typeface="Arimo Bold"/>
                <a:sym typeface="Arimo Bold"/>
              </a:rPr>
              <a:t>програмою</a:t>
            </a:r>
            <a:r>
              <a:rPr lang="en-US" sz="3399" b="1" dirty="0">
                <a:solidFill>
                  <a:srgbClr val="000000"/>
                </a:solidFill>
                <a:latin typeface="Arimo Bold"/>
                <a:ea typeface="Arimo Bold"/>
                <a:cs typeface="Arimo Bold"/>
                <a:sym typeface="Arimo Bold"/>
              </a:rPr>
              <a:t> Horizon Europe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C8775-DAB7-FB2A-C402-9448F971D4DC}"/>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533C173-C526-A98E-FD8A-F54911E3E8FB}"/>
              </a:ext>
            </a:extLst>
          </p:cNvPr>
          <p:cNvSpPr txBox="1"/>
          <p:nvPr/>
        </p:nvSpPr>
        <p:spPr>
          <a:xfrm>
            <a:off x="5638800" y="495300"/>
            <a:ext cx="6705600" cy="369332"/>
          </a:xfrm>
          <a:prstGeom prst="rect">
            <a:avLst/>
          </a:prstGeom>
          <a:noFill/>
        </p:spPr>
        <p:txBody>
          <a:bodyPr wrap="square" rtlCol="0">
            <a:spAutoFit/>
          </a:bodyPr>
          <a:lstStyle/>
          <a:p>
            <a:endParaRPr lang="uk-UA" b="1" dirty="0">
              <a:latin typeface="Arimo" panose="020B0604020202020204" charset="0"/>
              <a:ea typeface="Arimo" panose="020B0604020202020204" charset="0"/>
              <a:cs typeface="Arimo" panose="020B0604020202020204" charset="0"/>
            </a:endParaRPr>
          </a:p>
        </p:txBody>
      </p:sp>
      <p:sp>
        <p:nvSpPr>
          <p:cNvPr id="7" name="Заголовок 6">
            <a:extLst>
              <a:ext uri="{FF2B5EF4-FFF2-40B4-BE49-F238E27FC236}">
                <a16:creationId xmlns:a16="http://schemas.microsoft.com/office/drawing/2014/main" id="{F7B10648-5B53-DF73-0CE7-DBC980ACEEC5}"/>
              </a:ext>
            </a:extLst>
          </p:cNvPr>
          <p:cNvSpPr>
            <a:spLocks noGrp="1"/>
          </p:cNvSpPr>
          <p:nvPr>
            <p:ph type="ctrTitle"/>
          </p:nvPr>
        </p:nvSpPr>
        <p:spPr>
          <a:xfrm>
            <a:off x="3886200" y="451757"/>
            <a:ext cx="10515600" cy="577334"/>
          </a:xfrm>
        </p:spPr>
        <p:txBody>
          <a:bodyPr>
            <a:noAutofit/>
          </a:bodyPr>
          <a:lstStyle/>
          <a:p>
            <a:r>
              <a:rPr lang="uk-UA" sz="4000" b="1" dirty="0">
                <a:latin typeface="Arimo" panose="020B0604020202020204" charset="0"/>
                <a:ea typeface="Arimo" panose="020B0604020202020204" charset="0"/>
                <a:cs typeface="Arimo" panose="020B0604020202020204" charset="0"/>
              </a:rPr>
              <a:t>Н</a:t>
            </a:r>
            <a:r>
              <a:rPr lang="ru-UA" sz="4000" b="1" dirty="0" err="1">
                <a:latin typeface="Arimo" panose="020B0604020202020204" charset="0"/>
                <a:ea typeface="Arimo" panose="020B0604020202020204" charset="0"/>
                <a:cs typeface="Arimo" panose="020B0604020202020204" charset="0"/>
              </a:rPr>
              <a:t>епрям</a:t>
            </a:r>
            <a:r>
              <a:rPr lang="uk-UA" sz="4000" b="1" dirty="0">
                <a:latin typeface="Arimo" panose="020B0604020202020204" charset="0"/>
                <a:ea typeface="Arimo" panose="020B0604020202020204" charset="0"/>
                <a:cs typeface="Arimo" panose="020B0604020202020204" charset="0"/>
              </a:rPr>
              <a:t>і</a:t>
            </a:r>
            <a:r>
              <a:rPr lang="ru-UA" sz="4000" b="1" dirty="0">
                <a:latin typeface="Arimo" panose="020B0604020202020204" charset="0"/>
                <a:ea typeface="Arimo" panose="020B0604020202020204" charset="0"/>
                <a:cs typeface="Arimo" panose="020B0604020202020204" charset="0"/>
              </a:rPr>
              <a:t> </a:t>
            </a:r>
            <a:r>
              <a:rPr lang="ru-UA" sz="4000" b="1" dirty="0" err="1">
                <a:latin typeface="Arimo" panose="020B0604020202020204" charset="0"/>
                <a:ea typeface="Arimo" panose="020B0604020202020204" charset="0"/>
                <a:cs typeface="Arimo" panose="020B0604020202020204" charset="0"/>
              </a:rPr>
              <a:t>витрати</a:t>
            </a:r>
            <a:endParaRPr lang="uk-UA" sz="4000" dirty="0"/>
          </a:p>
        </p:txBody>
      </p:sp>
      <p:sp>
        <p:nvSpPr>
          <p:cNvPr id="8" name="Подзаголовок 7">
            <a:extLst>
              <a:ext uri="{FF2B5EF4-FFF2-40B4-BE49-F238E27FC236}">
                <a16:creationId xmlns:a16="http://schemas.microsoft.com/office/drawing/2014/main" id="{4496179C-C7DD-A97E-9210-4449AC8B9131}"/>
              </a:ext>
            </a:extLst>
          </p:cNvPr>
          <p:cNvSpPr>
            <a:spLocks noGrp="1"/>
          </p:cNvSpPr>
          <p:nvPr>
            <p:ph type="subTitle" idx="1"/>
          </p:nvPr>
        </p:nvSpPr>
        <p:spPr>
          <a:xfrm>
            <a:off x="1143000" y="1049048"/>
            <a:ext cx="16459200" cy="8616043"/>
          </a:xfrm>
        </p:spPr>
        <p:txBody>
          <a:bodyPr>
            <a:noAutofit/>
          </a:bodyPr>
          <a:lstStyle/>
          <a:p>
            <a:pPr algn="just"/>
            <a:r>
              <a:rPr lang="uk-UA" sz="2000" b="1" dirty="0">
                <a:solidFill>
                  <a:schemeClr val="tx1"/>
                </a:solidFill>
                <a:latin typeface="Arimo" panose="020B0604020202020204" charset="0"/>
                <a:ea typeface="Arimo" panose="020B0604020202020204" charset="0"/>
                <a:cs typeface="Arimo" panose="020B0604020202020204" charset="0"/>
              </a:rPr>
              <a:t>Непрямі витрати </a:t>
            </a:r>
            <a:r>
              <a:rPr lang="uk-UA" sz="2000" dirty="0">
                <a:solidFill>
                  <a:schemeClr val="tx1"/>
                </a:solidFill>
                <a:latin typeface="Arimo" panose="020B0604020202020204" charset="0"/>
                <a:ea typeface="Arimo" panose="020B0604020202020204" charset="0"/>
                <a:cs typeface="Arimo" panose="020B0604020202020204" charset="0"/>
              </a:rPr>
              <a:t>відшкодовуються за фіксованою ставкою:</a:t>
            </a:r>
          </a:p>
          <a:p>
            <a:pPr lvl="0" algn="just"/>
            <a:r>
              <a:rPr lang="uk-UA" sz="2000" dirty="0">
                <a:solidFill>
                  <a:schemeClr val="tx1"/>
                </a:solidFill>
                <a:latin typeface="Arimo" panose="020B0604020202020204" charset="0"/>
                <a:ea typeface="Arimo" panose="020B0604020202020204" charset="0"/>
                <a:cs typeface="Arimo" panose="020B0604020202020204" charset="0"/>
              </a:rPr>
              <a:t>7 % на всі категорії витрат: прямі витрати, що підлягають відшкодуванню (категорії A-D, за винятком витрат на волонтерів та конкретних категорій витрат, що звільняються від оподаткування, якщо такі є);</a:t>
            </a:r>
          </a:p>
          <a:p>
            <a:pPr lvl="0" algn="just"/>
            <a:r>
              <a:rPr lang="uk-UA" sz="2000" dirty="0">
                <a:solidFill>
                  <a:schemeClr val="tx1"/>
                </a:solidFill>
                <a:latin typeface="Arimo" panose="020B0604020202020204" charset="0"/>
                <a:ea typeface="Arimo" panose="020B0604020202020204" charset="0"/>
                <a:cs typeface="Arimo" panose="020B0604020202020204" charset="0"/>
              </a:rPr>
              <a:t>25 % на придатні для відшкодування прямі витрати (категорії A-D, за винятком витрат на волонтерів, витрат на субпідряд, фінансової підтримки третіх сторін та вилучених конкретних категорій витрат, якщо такі є).</a:t>
            </a:r>
          </a:p>
          <a:p>
            <a:pPr algn="just"/>
            <a:r>
              <a:rPr lang="uk-UA" sz="2000" dirty="0">
                <a:solidFill>
                  <a:schemeClr val="tx1"/>
                </a:solidFill>
                <a:latin typeface="Arimo" panose="020B0604020202020204" charset="0"/>
                <a:ea typeface="Arimo" panose="020B0604020202020204" charset="0"/>
                <a:cs typeface="Arimo" panose="020B0604020202020204" charset="0"/>
              </a:rPr>
              <a:t>Для програми «Горизонт Європа» всі конкретні категорії витрат, крім D.7 Додаткові витрати ЄРК, звільняються від оподаткування (тобто НЕ враховуються для фіксованої ставки).</a:t>
            </a:r>
          </a:p>
          <a:p>
            <a:pPr algn="just"/>
            <a:r>
              <a:rPr lang="uk-UA" sz="2000" b="1" i="1" dirty="0">
                <a:solidFill>
                  <a:schemeClr val="tx1"/>
                </a:solidFill>
                <a:latin typeface="Arimo" panose="020B0604020202020204" charset="0"/>
                <a:ea typeface="Arimo" panose="020B0604020202020204" charset="0"/>
                <a:cs typeface="Arimo" panose="020B0604020202020204" charset="0"/>
              </a:rPr>
              <a:t>Приклад:</a:t>
            </a:r>
          </a:p>
          <a:p>
            <a:pPr algn="just"/>
            <a:r>
              <a:rPr lang="uk-UA" sz="2000" i="1" dirty="0">
                <a:solidFill>
                  <a:schemeClr val="tx1"/>
                </a:solidFill>
                <a:latin typeface="Arimo" panose="020B0604020202020204" charset="0"/>
                <a:ea typeface="Arimo" panose="020B0604020202020204" charset="0"/>
                <a:cs typeface="Arimo" panose="020B0604020202020204" charset="0"/>
              </a:rPr>
              <a:t>Державний університет є </a:t>
            </a:r>
            <a:r>
              <a:rPr lang="uk-UA" sz="2000" i="1" dirty="0" err="1">
                <a:solidFill>
                  <a:schemeClr val="tx1"/>
                </a:solidFill>
                <a:latin typeface="Arimo" panose="020B0604020202020204" charset="0"/>
                <a:ea typeface="Arimo" panose="020B0604020202020204" charset="0"/>
                <a:cs typeface="Arimo" panose="020B0604020202020204" charset="0"/>
              </a:rPr>
              <a:t>бенефіціаром</a:t>
            </a:r>
            <a:r>
              <a:rPr lang="uk-UA" sz="2000" i="1" dirty="0">
                <a:solidFill>
                  <a:schemeClr val="tx1"/>
                </a:solidFill>
                <a:latin typeface="Arimo" panose="020B0604020202020204" charset="0"/>
                <a:ea typeface="Arimo" panose="020B0604020202020204" charset="0"/>
                <a:cs typeface="Arimo" panose="020B0604020202020204" charset="0"/>
              </a:rPr>
              <a:t> за грантовою угодою і поніс такі витрати: 100 000 євро – витрати на персонал</a:t>
            </a:r>
            <a:endParaRPr lang="uk-UA" sz="2000" dirty="0">
              <a:solidFill>
                <a:schemeClr val="tx1"/>
              </a:solidFill>
              <a:latin typeface="Arimo" panose="020B0604020202020204" charset="0"/>
              <a:ea typeface="Arimo" panose="020B0604020202020204" charset="0"/>
              <a:cs typeface="Arimo" panose="020B0604020202020204" charset="0"/>
            </a:endParaRPr>
          </a:p>
          <a:p>
            <a:pPr algn="just"/>
            <a:r>
              <a:rPr lang="uk-UA" sz="2000" i="1" dirty="0">
                <a:solidFill>
                  <a:schemeClr val="tx1"/>
                </a:solidFill>
                <a:latin typeface="Arimo" panose="020B0604020202020204" charset="0"/>
                <a:ea typeface="Arimo" panose="020B0604020202020204" charset="0"/>
                <a:cs typeface="Arimo" panose="020B0604020202020204" charset="0"/>
              </a:rPr>
              <a:t>20 000 євро витрат на субпідряд</a:t>
            </a:r>
            <a:endParaRPr lang="uk-UA" sz="2000" dirty="0">
              <a:solidFill>
                <a:schemeClr val="tx1"/>
              </a:solidFill>
              <a:latin typeface="Arimo" panose="020B0604020202020204" charset="0"/>
              <a:ea typeface="Arimo" panose="020B0604020202020204" charset="0"/>
              <a:cs typeface="Arimo" panose="020B0604020202020204" charset="0"/>
            </a:endParaRPr>
          </a:p>
          <a:p>
            <a:pPr algn="just"/>
            <a:r>
              <a:rPr lang="uk-UA" sz="2000" i="1" dirty="0">
                <a:solidFill>
                  <a:schemeClr val="tx1"/>
                </a:solidFill>
                <a:latin typeface="Arimo" panose="020B0604020202020204" charset="0"/>
                <a:ea typeface="Arimo" panose="020B0604020202020204" charset="0"/>
                <a:cs typeface="Arimo" panose="020B0604020202020204" charset="0"/>
              </a:rPr>
              <a:t>10 000 євро на інші товари та послуги (витратні матеріали).</a:t>
            </a:r>
            <a:endParaRPr lang="uk-UA" sz="2000" dirty="0">
              <a:solidFill>
                <a:schemeClr val="tx1"/>
              </a:solidFill>
              <a:latin typeface="Arimo" panose="020B0604020202020204" charset="0"/>
              <a:ea typeface="Arimo" panose="020B0604020202020204" charset="0"/>
              <a:cs typeface="Arimo" panose="020B0604020202020204" charset="0"/>
            </a:endParaRPr>
          </a:p>
          <a:p>
            <a:pPr algn="just"/>
            <a:r>
              <a:rPr lang="uk-UA" sz="2000" i="1" dirty="0">
                <a:solidFill>
                  <a:schemeClr val="tx1"/>
                </a:solidFill>
                <a:latin typeface="Arimo" panose="020B0604020202020204" charset="0"/>
                <a:ea typeface="Arimo" panose="020B0604020202020204" charset="0"/>
                <a:cs typeface="Arimo" panose="020B0604020202020204" charset="0"/>
              </a:rPr>
              <a:t>Прямі витрати, що підлягають відшкодуванню: 100 000 + 20 000 + 10 000 = 130 000 євро</a:t>
            </a:r>
            <a:endParaRPr lang="uk-UA" sz="2000" dirty="0">
              <a:solidFill>
                <a:schemeClr val="tx1"/>
              </a:solidFill>
              <a:latin typeface="Arimo" panose="020B0604020202020204" charset="0"/>
              <a:ea typeface="Arimo" panose="020B0604020202020204" charset="0"/>
              <a:cs typeface="Arimo" panose="020B0604020202020204" charset="0"/>
            </a:endParaRPr>
          </a:p>
          <a:p>
            <a:pPr algn="just"/>
            <a:r>
              <a:rPr lang="uk-UA" sz="2000" i="1" dirty="0">
                <a:solidFill>
                  <a:schemeClr val="tx1"/>
                </a:solidFill>
                <a:latin typeface="Arimo" panose="020B0604020202020204" charset="0"/>
                <a:ea typeface="Arimo" panose="020B0604020202020204" charset="0"/>
                <a:cs typeface="Arimo" panose="020B0604020202020204" charset="0"/>
              </a:rPr>
              <a:t>Прямі витрати, що підлягають відшкодуванню: 25 % від (100 000 + 10 000) = 27 500 євро</a:t>
            </a:r>
            <a:endParaRPr lang="uk-UA" sz="2000" dirty="0">
              <a:solidFill>
                <a:schemeClr val="tx1"/>
              </a:solidFill>
              <a:latin typeface="Arimo" panose="020B0604020202020204" charset="0"/>
              <a:ea typeface="Arimo" panose="020B0604020202020204" charset="0"/>
              <a:cs typeface="Arimo" panose="020B0604020202020204" charset="0"/>
            </a:endParaRPr>
          </a:p>
          <a:p>
            <a:pPr algn="just"/>
            <a:r>
              <a:rPr lang="uk-UA" sz="2000" i="1" dirty="0">
                <a:solidFill>
                  <a:schemeClr val="tx1"/>
                </a:solidFill>
                <a:latin typeface="Arimo" panose="020B0604020202020204" charset="0"/>
                <a:ea typeface="Arimo" panose="020B0604020202020204" charset="0"/>
                <a:cs typeface="Arimo" panose="020B0604020202020204" charset="0"/>
              </a:rPr>
              <a:t>Загальні допустимі витрати: 157 500 євро</a:t>
            </a:r>
            <a:endParaRPr lang="uk-UA" sz="2000" dirty="0">
              <a:solidFill>
                <a:schemeClr val="tx1"/>
              </a:solidFill>
              <a:latin typeface="Arimo" panose="020B0604020202020204" charset="0"/>
              <a:ea typeface="Arimo" panose="020B0604020202020204" charset="0"/>
              <a:cs typeface="Arimo" panose="020B0604020202020204" charset="0"/>
            </a:endParaRPr>
          </a:p>
          <a:p>
            <a:pPr algn="just"/>
            <a:r>
              <a:rPr lang="uk-UA" sz="2000" i="1" dirty="0">
                <a:solidFill>
                  <a:schemeClr val="tx1"/>
                </a:solidFill>
                <a:latin typeface="Arimo" panose="020B0604020202020204" charset="0"/>
                <a:ea typeface="Arimo" panose="020B0604020202020204" charset="0"/>
                <a:cs typeface="Arimo" panose="020B0604020202020204" charset="0"/>
              </a:rPr>
              <a:t> </a:t>
            </a:r>
            <a:endParaRPr lang="uk-UA" sz="2000" dirty="0">
              <a:solidFill>
                <a:schemeClr val="tx1"/>
              </a:solidFill>
              <a:latin typeface="Arimo" panose="020B0604020202020204" charset="0"/>
              <a:ea typeface="Arimo" panose="020B0604020202020204" charset="0"/>
              <a:cs typeface="Arimo" panose="020B0604020202020204" charset="0"/>
            </a:endParaRPr>
          </a:p>
          <a:p>
            <a:pPr algn="just"/>
            <a:r>
              <a:rPr lang="uk-UA" sz="2000" b="1" dirty="0">
                <a:solidFill>
                  <a:schemeClr val="tx1"/>
                </a:solidFill>
                <a:latin typeface="Arimo" panose="020B0604020202020204" charset="0"/>
                <a:ea typeface="Arimo" panose="020B0604020202020204" charset="0"/>
                <a:cs typeface="Arimo" panose="020B0604020202020204" charset="0"/>
              </a:rPr>
              <a:t>Додаткові зауваження щодо консолідації бюджету</a:t>
            </a:r>
          </a:p>
          <a:p>
            <a:pPr algn="just"/>
            <a:r>
              <a:rPr lang="uk-UA" sz="2000" dirty="0">
                <a:solidFill>
                  <a:schemeClr val="tx1"/>
                </a:solidFill>
                <a:latin typeface="Arimo" panose="020B0604020202020204" charset="0"/>
                <a:ea typeface="Arimo" panose="020B0604020202020204" charset="0"/>
                <a:cs typeface="Arimo" panose="020B0604020202020204" charset="0"/>
              </a:rPr>
              <a:t>При консолідації бюджету проекту «Горизонт Європа» зверніть увагу на наступні додаткові поради:</a:t>
            </a:r>
          </a:p>
          <a:p>
            <a:pPr marL="342900" lvl="0" indent="-342900" algn="just">
              <a:buFont typeface="Arial" panose="020B0604020202020204" pitchFamily="34" charset="0"/>
              <a:buChar char="•"/>
            </a:pPr>
            <a:r>
              <a:rPr lang="uk-UA" sz="2000" dirty="0">
                <a:solidFill>
                  <a:schemeClr val="tx1"/>
                </a:solidFill>
                <a:latin typeface="Arimo" panose="020B0604020202020204" charset="0"/>
                <a:ea typeface="Arimo" panose="020B0604020202020204" charset="0"/>
                <a:cs typeface="Arimo" panose="020B0604020202020204" charset="0"/>
              </a:rPr>
              <a:t>Не виділяйте більше 30 % загального бюджету одному партнеру (включно з координатором).</a:t>
            </a:r>
          </a:p>
          <a:p>
            <a:pPr marL="342900" lvl="0" indent="-342900" algn="just">
              <a:buFont typeface="Arial" panose="020B0604020202020204" pitchFamily="34" charset="0"/>
              <a:buChar char="•"/>
            </a:pPr>
            <a:r>
              <a:rPr lang="uk-UA" sz="2000" dirty="0">
                <a:solidFill>
                  <a:schemeClr val="tx1"/>
                </a:solidFill>
                <a:latin typeface="Arimo" panose="020B0604020202020204" charset="0"/>
                <a:ea typeface="Arimo" panose="020B0604020202020204" charset="0"/>
                <a:cs typeface="Arimo" panose="020B0604020202020204" charset="0"/>
              </a:rPr>
              <a:t>Уникайте виділення більше 40 % загального бюджету на одну країну (всі партнери з однієї країни разом)</a:t>
            </a:r>
          </a:p>
          <a:p>
            <a:pPr marL="342900" lvl="0" indent="-342900" algn="just">
              <a:buFont typeface="Arial" panose="020B0604020202020204" pitchFamily="34" charset="0"/>
              <a:buChar char="•"/>
            </a:pPr>
            <a:r>
              <a:rPr lang="uk-UA" sz="2000" dirty="0">
                <a:solidFill>
                  <a:schemeClr val="tx1"/>
                </a:solidFill>
                <a:latin typeface="Arimo" panose="020B0604020202020204" charset="0"/>
                <a:ea typeface="Arimo" panose="020B0604020202020204" charset="0"/>
                <a:cs typeface="Arimo" panose="020B0604020202020204" charset="0"/>
              </a:rPr>
              <a:t>Бюджет, виділений на координацію та управління проектами (переважно координатором), повинен становити від 3% до 5,5% загального бюджету.</a:t>
            </a:r>
          </a:p>
          <a:p>
            <a:pPr algn="just"/>
            <a:r>
              <a:rPr lang="uk-UA" sz="2000" b="1" dirty="0">
                <a:solidFill>
                  <a:schemeClr val="tx1"/>
                </a:solidFill>
                <a:latin typeface="Arimo" panose="020B0604020202020204" charset="0"/>
                <a:ea typeface="Arimo" panose="020B0604020202020204" charset="0"/>
                <a:cs typeface="Arimo" panose="020B0604020202020204" charset="0"/>
              </a:rPr>
              <a:t> </a:t>
            </a:r>
          </a:p>
          <a:p>
            <a:pPr algn="just"/>
            <a:r>
              <a:rPr lang="uk-UA" sz="2000" b="1" dirty="0">
                <a:solidFill>
                  <a:schemeClr val="tx1"/>
                </a:solidFill>
                <a:latin typeface="Arimo" panose="020B0604020202020204" charset="0"/>
                <a:ea typeface="Arimo" panose="020B0604020202020204" charset="0"/>
                <a:cs typeface="Arimo" panose="020B0604020202020204" charset="0"/>
              </a:rPr>
              <a:t> </a:t>
            </a:r>
          </a:p>
          <a:p>
            <a:pPr algn="just"/>
            <a:r>
              <a:rPr lang="uk-UA" sz="2000" b="1" dirty="0">
                <a:solidFill>
                  <a:schemeClr val="tx1"/>
                </a:solidFill>
                <a:latin typeface="Arimo" panose="020B0604020202020204" charset="0"/>
                <a:ea typeface="Arimo" panose="020B0604020202020204" charset="0"/>
                <a:cs typeface="Arimo" panose="020B0604020202020204" charset="0"/>
              </a:rPr>
              <a:t> </a:t>
            </a:r>
          </a:p>
          <a:p>
            <a:pPr algn="just"/>
            <a:r>
              <a:rPr lang="uk-UA" sz="2000" b="1" dirty="0">
                <a:solidFill>
                  <a:schemeClr val="tx1"/>
                </a:solidFill>
                <a:latin typeface="Arimo" panose="020B0604020202020204" charset="0"/>
                <a:ea typeface="Arimo" panose="020B0604020202020204" charset="0"/>
                <a:cs typeface="Arimo" panose="020B0604020202020204" charset="0"/>
              </a:rPr>
              <a:t> </a:t>
            </a:r>
          </a:p>
          <a:p>
            <a:pPr algn="just"/>
            <a:r>
              <a:rPr lang="uk-UA" sz="2000" b="1" dirty="0">
                <a:solidFill>
                  <a:schemeClr val="tx1"/>
                </a:solidFill>
                <a:latin typeface="Arimo" panose="020B0604020202020204" charset="0"/>
                <a:ea typeface="Arimo" panose="020B0604020202020204" charset="0"/>
                <a:cs typeface="Arimo" panose="020B0604020202020204" charset="0"/>
              </a:rPr>
              <a:t> </a:t>
            </a:r>
          </a:p>
          <a:p>
            <a:pPr algn="just"/>
            <a:r>
              <a:rPr lang="uk-UA" sz="2000" b="1" dirty="0">
                <a:solidFill>
                  <a:schemeClr val="tx1"/>
                </a:solidFill>
                <a:latin typeface="Arimo" panose="020B0604020202020204" charset="0"/>
                <a:ea typeface="Arimo" panose="020B0604020202020204" charset="0"/>
                <a:cs typeface="Arimo" panose="020B0604020202020204" charset="0"/>
              </a:rPr>
              <a:t> </a:t>
            </a:r>
          </a:p>
          <a:p>
            <a:pPr algn="just"/>
            <a:r>
              <a:rPr lang="uk-UA" sz="2000" dirty="0">
                <a:solidFill>
                  <a:schemeClr val="tx1"/>
                </a:solidFill>
                <a:latin typeface="Arimo" panose="020B0604020202020204" charset="0"/>
                <a:ea typeface="Arimo" panose="020B0604020202020204" charset="0"/>
                <a:cs typeface="Arimo" panose="020B0604020202020204" charset="0"/>
              </a:rPr>
              <a:t> </a:t>
            </a:r>
          </a:p>
          <a:p>
            <a:pPr algn="just"/>
            <a:endParaRPr lang="uk-UA" sz="2000" dirty="0">
              <a:solidFill>
                <a:schemeClr val="tx1"/>
              </a:solidFill>
              <a:latin typeface="Arimo" panose="020B0604020202020204" charset="0"/>
              <a:ea typeface="Arimo" panose="020B0604020202020204" charset="0"/>
              <a:cs typeface="Arimo" panose="020B0604020202020204" charset="0"/>
            </a:endParaRPr>
          </a:p>
          <a:p>
            <a:pPr algn="just"/>
            <a:endParaRPr lang="uk-UA" sz="2000" dirty="0">
              <a:solidFill>
                <a:schemeClr val="tx1"/>
              </a:solidFill>
              <a:latin typeface="Arimo" panose="020B0604020202020204" charset="0"/>
              <a:ea typeface="Arimo" panose="020B0604020202020204" charset="0"/>
              <a:cs typeface="Arimo" panose="020B0604020202020204" charset="0"/>
            </a:endParaRPr>
          </a:p>
          <a:p>
            <a:pPr algn="just"/>
            <a:endParaRPr lang="uk-UA" sz="2000" dirty="0">
              <a:solidFill>
                <a:schemeClr val="tx1"/>
              </a:solidFill>
              <a:latin typeface="Arimo" panose="020B0604020202020204" charset="0"/>
              <a:ea typeface="Arimo" panose="020B0604020202020204" charset="0"/>
              <a:cs typeface="Arimo" panose="020B0604020202020204" charset="0"/>
            </a:endParaRPr>
          </a:p>
        </p:txBody>
      </p:sp>
      <p:sp>
        <p:nvSpPr>
          <p:cNvPr id="4" name="Rectangle 5">
            <a:extLst>
              <a:ext uri="{FF2B5EF4-FFF2-40B4-BE49-F238E27FC236}">
                <a16:creationId xmlns:a16="http://schemas.microsoft.com/office/drawing/2014/main" id="{AD0FB43C-C2EC-51CB-1E33-EAF36446E1AB}"/>
              </a:ext>
            </a:extLst>
          </p:cNvPr>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935" tIns="45720" rIns="77763" bIns="45720" numCol="1" anchor="ctr" anchorCtr="0" compatLnSpc="1">
            <a:prstTxWarp prst="textNoShape">
              <a:avLst/>
            </a:prstTxWarp>
            <a:spAutoFit/>
          </a:bodyPr>
          <a:lstStyle/>
          <a:p>
            <a:endParaRPr lang="uk-UA"/>
          </a:p>
        </p:txBody>
      </p:sp>
      <p:sp>
        <p:nvSpPr>
          <p:cNvPr id="9" name="Подзаголовок 7">
            <a:extLst>
              <a:ext uri="{FF2B5EF4-FFF2-40B4-BE49-F238E27FC236}">
                <a16:creationId xmlns:a16="http://schemas.microsoft.com/office/drawing/2014/main" id="{7CEA9609-C8C1-287D-90FD-E589ACAE4085}"/>
              </a:ext>
            </a:extLst>
          </p:cNvPr>
          <p:cNvSpPr txBox="1">
            <a:spLocks/>
          </p:cNvSpPr>
          <p:nvPr/>
        </p:nvSpPr>
        <p:spPr>
          <a:xfrm>
            <a:off x="2286000" y="1480068"/>
            <a:ext cx="15773400" cy="66293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ru-RU" altLang="uk-UA" sz="2900" dirty="0">
              <a:solidFill>
                <a:schemeClr val="tx1"/>
              </a:solidFill>
              <a:latin typeface="Arimo" panose="020B0604020202020204" charset="0"/>
              <a:ea typeface="Arimo" panose="020B0604020202020204" charset="0"/>
              <a:cs typeface="Arimo" panose="020B0604020202020204" charset="0"/>
            </a:endParaRPr>
          </a:p>
          <a:p>
            <a:pPr algn="just"/>
            <a:endParaRPr lang="uk-UA" altLang="uk-UA" sz="2900" dirty="0">
              <a:solidFill>
                <a:schemeClr val="tx1"/>
              </a:solidFill>
              <a:latin typeface="Arimo" panose="020B0604020202020204" charset="0"/>
              <a:ea typeface="Arimo" panose="020B0604020202020204" charset="0"/>
              <a:cs typeface="Arimo" panose="020B0604020202020204" charset="0"/>
            </a:endParaRPr>
          </a:p>
          <a:p>
            <a:pPr algn="just"/>
            <a:endParaRPr lang="en-US" sz="2000" dirty="0">
              <a:solidFill>
                <a:schemeClr val="tx1"/>
              </a:solidFill>
              <a:latin typeface="Arimo" panose="020B0604020202020204" charset="0"/>
              <a:ea typeface="Arimo" panose="020B0604020202020204" charset="0"/>
              <a:cs typeface="Arimo" panose="020B0604020202020204" charset="0"/>
            </a:endParaRPr>
          </a:p>
          <a:p>
            <a:pPr algn="just"/>
            <a:endParaRPr lang="uk-UA" sz="2000" dirty="0">
              <a:solidFill>
                <a:schemeClr val="tx1"/>
              </a:solidFill>
              <a:latin typeface="Arimo" panose="020B0604020202020204" charset="0"/>
              <a:ea typeface="Arimo" panose="020B0604020202020204" charset="0"/>
              <a:cs typeface="Arimo" panose="020B0604020202020204" charset="0"/>
            </a:endParaRPr>
          </a:p>
        </p:txBody>
      </p:sp>
    </p:spTree>
    <p:extLst>
      <p:ext uri="{BB962C8B-B14F-4D97-AF65-F5344CB8AC3E}">
        <p14:creationId xmlns:p14="http://schemas.microsoft.com/office/powerpoint/2010/main" val="3514198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1BFBC-0B08-A4C7-E916-F41D3D8D4033}"/>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F1F948B2-8E3A-63E3-303C-395F7E616B1E}"/>
              </a:ext>
            </a:extLst>
          </p:cNvPr>
          <p:cNvSpPr txBox="1"/>
          <p:nvPr/>
        </p:nvSpPr>
        <p:spPr>
          <a:xfrm>
            <a:off x="2156714" y="429260"/>
            <a:ext cx="15216886" cy="560923"/>
          </a:xfrm>
          <a:prstGeom prst="rect">
            <a:avLst/>
          </a:prstGeom>
        </p:spPr>
        <p:txBody>
          <a:bodyPr wrap="square" lIns="0" tIns="0" rIns="0" bIns="0" rtlCol="0" anchor="t">
            <a:spAutoFit/>
          </a:bodyPr>
          <a:lstStyle/>
          <a:p>
            <a:pPr algn="ctr">
              <a:lnSpc>
                <a:spcPts val="4759"/>
              </a:lnSpc>
              <a:spcBef>
                <a:spcPct val="0"/>
              </a:spcBef>
            </a:pPr>
            <a:r>
              <a:rPr lang="en-US" sz="3200" b="1" dirty="0">
                <a:solidFill>
                  <a:srgbClr val="000000"/>
                </a:solidFill>
                <a:latin typeface="Arimo Bold"/>
                <a:ea typeface="Arimo Bold"/>
                <a:cs typeface="Arimo Bold"/>
                <a:sym typeface="Arimo Bold"/>
              </a:rPr>
              <a:t>Actual grants and lump sum grants</a:t>
            </a:r>
            <a:endParaRPr lang="en-US" sz="3399" b="1" dirty="0">
              <a:solidFill>
                <a:srgbClr val="000000"/>
              </a:solidFill>
              <a:latin typeface="Arimo Bold"/>
              <a:ea typeface="Arimo Bold"/>
              <a:cs typeface="Arimo Bold"/>
              <a:sym typeface="Arimo Bold"/>
            </a:endParaRPr>
          </a:p>
        </p:txBody>
      </p:sp>
      <p:sp>
        <p:nvSpPr>
          <p:cNvPr id="5" name="TextBox 4">
            <a:extLst>
              <a:ext uri="{FF2B5EF4-FFF2-40B4-BE49-F238E27FC236}">
                <a16:creationId xmlns:a16="http://schemas.microsoft.com/office/drawing/2014/main" id="{4E5472CC-3782-CD85-D3CF-4850E0BCAD88}"/>
              </a:ext>
            </a:extLst>
          </p:cNvPr>
          <p:cNvSpPr txBox="1"/>
          <p:nvPr/>
        </p:nvSpPr>
        <p:spPr>
          <a:xfrm>
            <a:off x="762000" y="995626"/>
            <a:ext cx="16764000" cy="8586966"/>
          </a:xfrm>
          <a:prstGeom prst="rect">
            <a:avLst/>
          </a:prstGeom>
          <a:noFill/>
        </p:spPr>
        <p:txBody>
          <a:bodyPr wrap="square">
            <a:spAutoFit/>
          </a:bodyPr>
          <a:lstStyle/>
          <a:p>
            <a:pPr algn="just"/>
            <a:r>
              <a:rPr lang="uk-UA" sz="2400" b="1" dirty="0">
                <a:latin typeface="Arimo" panose="020B0604020202020204" charset="0"/>
                <a:ea typeface="Arimo" panose="020B0604020202020204" charset="0"/>
                <a:cs typeface="Arimo" panose="020B0604020202020204" charset="0"/>
              </a:rPr>
              <a:t>Грант на фактичні витрати</a:t>
            </a:r>
            <a:r>
              <a:rPr lang="en-US" sz="2400" b="1" dirty="0">
                <a:latin typeface="Arimo" panose="020B0604020202020204" charset="0"/>
                <a:ea typeface="Arimo" panose="020B0604020202020204" charset="0"/>
                <a:cs typeface="Arimo" panose="020B0604020202020204" charset="0"/>
              </a:rPr>
              <a:t> (Actual grants) </a:t>
            </a:r>
            <a:r>
              <a:rPr lang="en-US" sz="2400" dirty="0">
                <a:latin typeface="Arimo" panose="020B0604020202020204" charset="0"/>
                <a:ea typeface="Arimo" panose="020B0604020202020204" charset="0"/>
                <a:cs typeface="Arimo" panose="020B0604020202020204" charset="0"/>
              </a:rPr>
              <a:t>-</a:t>
            </a:r>
            <a:r>
              <a:rPr lang="uk-UA" sz="2400" dirty="0">
                <a:latin typeface="Arimo" panose="020B0604020202020204" charset="0"/>
                <a:ea typeface="Arimo" panose="020B0604020202020204" charset="0"/>
                <a:cs typeface="Arimo" panose="020B0604020202020204" charset="0"/>
              </a:rPr>
              <a:t> це класична модель фінансування. Сума гранту базується на фактичних витратах, понесених під час реалізації проекту, з урахуванням правил придатності. Ви складаєте бюджет, оцінюючи всі витрати на ваш проект (персонал, відрядження, обладнання тощо), а після отримання гранту ви вимагаєте відшкодування кожної витрати з наданням доказів. Наприклад, якщо ви витратили 50 000 євро на зарплату дослідника та 5000 євро на лабораторні матеріали, ви звітуєте про ці витрати і отримуєте їх відшкодування (зазвичай 100 % для грантів на дослідницьку діяльність). Ця модель вимагає детальної документації та дотримання суворих правил – витрати повинні бути пов'язані з проектом, бути обґрунтованими та зафіксованими у вашій бухгалтерії. Це стандартний режим у багатьох конкурсах і був єдиним варіантом у попередніх програмах, таких як </a:t>
            </a:r>
            <a:r>
              <a:rPr lang="en-US" sz="2400" dirty="0">
                <a:latin typeface="Arimo" panose="020B0604020202020204" charset="0"/>
                <a:ea typeface="Arimo" panose="020B0604020202020204" charset="0"/>
                <a:cs typeface="Arimo" panose="020B0604020202020204" charset="0"/>
              </a:rPr>
              <a:t>Horizon 2020.</a:t>
            </a:r>
          </a:p>
          <a:p>
            <a:pPr algn="just"/>
            <a:endParaRPr lang="en-US" sz="2400" dirty="0">
              <a:latin typeface="Arimo" panose="020B0604020202020204" charset="0"/>
              <a:ea typeface="Arimo" panose="020B0604020202020204" charset="0"/>
              <a:cs typeface="Arimo" panose="020B0604020202020204" charset="0"/>
            </a:endParaRPr>
          </a:p>
          <a:p>
            <a:pPr algn="just"/>
            <a:r>
              <a:rPr lang="uk-UA" sz="2400" b="1" dirty="0">
                <a:latin typeface="Arimo" panose="020B0604020202020204" charset="0"/>
                <a:ea typeface="Arimo" panose="020B0604020202020204" charset="0"/>
                <a:cs typeface="Arimo" panose="020B0604020202020204" charset="0"/>
              </a:rPr>
              <a:t>Грант у вигляді одноразової суми</a:t>
            </a:r>
            <a:r>
              <a:rPr lang="en-US" sz="2400" b="1" dirty="0">
                <a:latin typeface="Arimo" panose="020B0604020202020204" charset="0"/>
                <a:ea typeface="Arimo" panose="020B0604020202020204" charset="0"/>
                <a:cs typeface="Arimo" panose="020B0604020202020204" charset="0"/>
              </a:rPr>
              <a:t> (Lump sum grant) </a:t>
            </a:r>
            <a:r>
              <a:rPr lang="en-US" sz="2400" dirty="0">
                <a:latin typeface="Arimo" panose="020B0604020202020204" charset="0"/>
                <a:ea typeface="Arimo" panose="020B0604020202020204" charset="0"/>
                <a:cs typeface="Arimo" panose="020B0604020202020204" charset="0"/>
              </a:rPr>
              <a:t>- </a:t>
            </a:r>
            <a:r>
              <a:rPr lang="uk-UA" sz="2400" dirty="0">
                <a:latin typeface="Arimo" panose="020B0604020202020204" charset="0"/>
                <a:ea typeface="Arimo" panose="020B0604020202020204" charset="0"/>
                <a:cs typeface="Arimo" panose="020B0604020202020204" charset="0"/>
              </a:rPr>
              <a:t> це новіша, спрощена модель. Замість відшкодування кожної квитанції, Європейська комісія погоджується виплатити фіксовану загальну суму за проект, розділену на одноразові суми за кожним робочим пакетом (або за кожним результатом/етапом). Ви все одно пропонуєте бюджет і його розподіл, але виплата базується не на фактичних витратах, а на результатах. Якщо ви виконаєте завдання в </a:t>
            </a:r>
            <a:r>
              <a:rPr lang="en-US" sz="2400" dirty="0">
                <a:latin typeface="Arimo" panose="020B0604020202020204" charset="0"/>
                <a:ea typeface="Arimo" panose="020B0604020202020204" charset="0"/>
                <a:cs typeface="Arimo" panose="020B0604020202020204" charset="0"/>
              </a:rPr>
              <a:t>WP</a:t>
            </a:r>
            <a:r>
              <a:rPr lang="uk-UA" sz="2400" dirty="0">
                <a:latin typeface="Arimo" panose="020B0604020202020204" charset="0"/>
                <a:ea typeface="Arimo" panose="020B0604020202020204" charset="0"/>
                <a:cs typeface="Arimo" panose="020B0604020202020204" charset="0"/>
              </a:rPr>
              <a:t>1, як обіцяно, ви отримаєте заздалегідь встановлену суму для </a:t>
            </a:r>
            <a:r>
              <a:rPr lang="en-US" sz="2400" dirty="0">
                <a:latin typeface="Arimo" panose="020B0604020202020204" charset="0"/>
                <a:ea typeface="Arimo" panose="020B0604020202020204" charset="0"/>
                <a:cs typeface="Arimo" panose="020B0604020202020204" charset="0"/>
              </a:rPr>
              <a:t>WP1, </a:t>
            </a:r>
            <a:r>
              <a:rPr lang="uk-UA" sz="2400" dirty="0">
                <a:latin typeface="Arimo" panose="020B0604020202020204" charset="0"/>
                <a:ea typeface="Arimo" panose="020B0604020202020204" charset="0"/>
                <a:cs typeface="Arimo" panose="020B0604020202020204" charset="0"/>
              </a:rPr>
              <a:t>незалежно від того, чи витратили ви трохи більше чи менше на виконання роботи. Іншими словами, якщо ви досягли результатів, ЄС не питатиме, як ви витратили гроші. Ця модель була апробована в рамках </a:t>
            </a:r>
            <a:r>
              <a:rPr lang="en-US" sz="2400" dirty="0">
                <a:latin typeface="Arimo" panose="020B0604020202020204" charset="0"/>
                <a:ea typeface="Arimo" panose="020B0604020202020204" charset="0"/>
                <a:cs typeface="Arimo" panose="020B0604020202020204" charset="0"/>
              </a:rPr>
              <a:t>Horizon 2020 </a:t>
            </a:r>
            <a:r>
              <a:rPr lang="uk-UA" sz="2400" dirty="0">
                <a:latin typeface="Arimo" panose="020B0604020202020204" charset="0"/>
                <a:ea typeface="Arimo" panose="020B0604020202020204" charset="0"/>
                <a:cs typeface="Arimo" panose="020B0604020202020204" charset="0"/>
              </a:rPr>
              <a:t>і продемонструвала значне зменшення адміністративного навантаження при збереженні фокусу на результатах, особливо для МСП та нових організацій. Комісія прямо називає </a:t>
            </a:r>
            <a:r>
              <a:rPr lang="en-US" sz="2400" dirty="0">
                <a:latin typeface="Arimo" panose="020B0604020202020204" charset="0"/>
                <a:ea typeface="Arimo" panose="020B0604020202020204" charset="0"/>
                <a:cs typeface="Arimo" panose="020B0604020202020204" charset="0"/>
              </a:rPr>
              <a:t>Lump sum</a:t>
            </a:r>
            <a:r>
              <a:rPr lang="uk-UA" sz="2400" dirty="0">
                <a:latin typeface="Arimo" panose="020B0604020202020204" charset="0"/>
                <a:ea typeface="Arimo" panose="020B0604020202020204" charset="0"/>
                <a:cs typeface="Arimo" panose="020B0604020202020204" charset="0"/>
              </a:rPr>
              <a:t> ключовим інструментом для зменшення помилок і спрощення, змістивши увагу з фінансового управління на наукові та технічні результати. (</a:t>
            </a:r>
            <a:r>
              <a:rPr lang="en-US" sz="2400" dirty="0">
                <a:latin typeface="Arimo" panose="020B0604020202020204" charset="0"/>
                <a:ea typeface="Arimo" panose="020B0604020202020204" charset="0"/>
                <a:cs typeface="Arimo" panose="020B0604020202020204" charset="0"/>
                <a:hlinkClick r:id="rId2"/>
              </a:rPr>
              <a:t>ec.europa.eu</a:t>
            </a:r>
            <a:r>
              <a:rPr lang="en-US" sz="2400" dirty="0">
                <a:latin typeface="Arimo" panose="020B0604020202020204" charset="0"/>
                <a:ea typeface="Arimo" panose="020B0604020202020204" charset="0"/>
                <a:cs typeface="Arimo" panose="020B0604020202020204" charset="0"/>
              </a:rPr>
              <a:t>) </a:t>
            </a:r>
            <a:r>
              <a:rPr lang="uk-UA" sz="2400" dirty="0">
                <a:latin typeface="Arimo" panose="020B0604020202020204" charset="0"/>
                <a:ea typeface="Arimo" panose="020B0604020202020204" charset="0"/>
                <a:cs typeface="Arimo" panose="020B0604020202020204" charset="0"/>
              </a:rPr>
              <a:t>Більш свіжі дані про впровадження (до середини 2024 року) свідчать, що механізми паушальних сум все частіше застосовуються в багатьох конкурсах програми «Горизонт Європа», багато тем тепер пропонують або вимагають паушального фінансування, що відображає стратегічний крок ЄС щодо раціоналізації адміністрування проектів без шкоди для підзвітності (</a:t>
            </a:r>
            <a:r>
              <a:rPr lang="en-US" sz="2400" dirty="0">
                <a:latin typeface="Arimo" panose="020B0604020202020204" charset="0"/>
                <a:ea typeface="Arimo" panose="020B0604020202020204" charset="0"/>
                <a:cs typeface="Arimo" panose="020B0604020202020204" charset="0"/>
                <a:hlinkClick r:id="rId3"/>
              </a:rPr>
              <a:t>ec.europa.eu</a:t>
            </a:r>
            <a:r>
              <a:rPr lang="en-US" sz="2400" dirty="0">
                <a:latin typeface="Arimo" panose="020B0604020202020204" charset="0"/>
                <a:ea typeface="Arimo" panose="020B0604020202020204" charset="0"/>
                <a:cs typeface="Arimo" panose="020B0604020202020204" charset="0"/>
              </a:rPr>
              <a:t>).</a:t>
            </a:r>
          </a:p>
        </p:txBody>
      </p:sp>
    </p:spTree>
    <p:extLst>
      <p:ext uri="{BB962C8B-B14F-4D97-AF65-F5344CB8AC3E}">
        <p14:creationId xmlns:p14="http://schemas.microsoft.com/office/powerpoint/2010/main" val="3284926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42929-AB30-FBB2-7E6B-2D830AB56D9F}"/>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B01B9F2F-339A-D02D-7939-F0D9F0D253D3}"/>
              </a:ext>
            </a:extLst>
          </p:cNvPr>
          <p:cNvSpPr txBox="1"/>
          <p:nvPr/>
        </p:nvSpPr>
        <p:spPr>
          <a:xfrm>
            <a:off x="2156714" y="429260"/>
            <a:ext cx="15216886" cy="560923"/>
          </a:xfrm>
          <a:prstGeom prst="rect">
            <a:avLst/>
          </a:prstGeom>
        </p:spPr>
        <p:txBody>
          <a:bodyPr wrap="square" lIns="0" tIns="0" rIns="0" bIns="0" rtlCol="0" anchor="t">
            <a:spAutoFit/>
          </a:bodyPr>
          <a:lstStyle/>
          <a:p>
            <a:pPr algn="ctr">
              <a:lnSpc>
                <a:spcPts val="4759"/>
              </a:lnSpc>
              <a:spcBef>
                <a:spcPct val="0"/>
              </a:spcBef>
            </a:pPr>
            <a:r>
              <a:rPr lang="en-US" sz="3200" b="1" dirty="0">
                <a:solidFill>
                  <a:srgbClr val="000000"/>
                </a:solidFill>
                <a:latin typeface="Arimo Bold"/>
                <a:ea typeface="Arimo Bold"/>
                <a:cs typeface="Arimo Bold"/>
                <a:sym typeface="Arimo Bold"/>
              </a:rPr>
              <a:t>Actual grants and lump sum grants</a:t>
            </a:r>
            <a:endParaRPr lang="en-US" sz="3399" b="1" dirty="0">
              <a:solidFill>
                <a:srgbClr val="000000"/>
              </a:solidFill>
              <a:latin typeface="Arimo Bold"/>
              <a:ea typeface="Arimo Bold"/>
              <a:cs typeface="Arimo Bold"/>
              <a:sym typeface="Arimo Bold"/>
            </a:endParaRPr>
          </a:p>
        </p:txBody>
      </p:sp>
      <p:sp>
        <p:nvSpPr>
          <p:cNvPr id="4" name="TextBox 3">
            <a:extLst>
              <a:ext uri="{FF2B5EF4-FFF2-40B4-BE49-F238E27FC236}">
                <a16:creationId xmlns:a16="http://schemas.microsoft.com/office/drawing/2014/main" id="{47063969-85B5-353A-73DC-CFA32A78A891}"/>
              </a:ext>
            </a:extLst>
          </p:cNvPr>
          <p:cNvSpPr txBox="1"/>
          <p:nvPr/>
        </p:nvSpPr>
        <p:spPr>
          <a:xfrm>
            <a:off x="914400" y="1257300"/>
            <a:ext cx="16116300" cy="9325630"/>
          </a:xfrm>
          <a:prstGeom prst="rect">
            <a:avLst/>
          </a:prstGeom>
          <a:noFill/>
        </p:spPr>
        <p:txBody>
          <a:bodyPr wrap="square">
            <a:spAutoFit/>
          </a:bodyPr>
          <a:lstStyle/>
          <a:p>
            <a:pPr algn="just">
              <a:lnSpc>
                <a:spcPct val="150000"/>
              </a:lnSpc>
            </a:pPr>
            <a:r>
              <a:rPr lang="ru-RU" sz="2000" dirty="0" err="1">
                <a:latin typeface="Arimo" panose="020B0604020202020204" charset="0"/>
                <a:ea typeface="Arimo" panose="020B0604020202020204" charset="0"/>
                <a:cs typeface="Arimo" panose="020B0604020202020204" charset="0"/>
              </a:rPr>
              <a:t>Важливо</a:t>
            </a:r>
            <a:r>
              <a:rPr lang="ru-RU" sz="2000" dirty="0">
                <a:latin typeface="Arimo" panose="020B0604020202020204" charset="0"/>
                <a:ea typeface="Arimo" panose="020B0604020202020204" charset="0"/>
                <a:cs typeface="Arimo" panose="020B0604020202020204" charset="0"/>
              </a:rPr>
              <a:t> </a:t>
            </a:r>
            <a:r>
              <a:rPr lang="ru-RU" sz="2000" dirty="0" err="1">
                <a:latin typeface="Arimo" panose="020B0604020202020204" charset="0"/>
                <a:ea typeface="Arimo" panose="020B0604020202020204" charset="0"/>
                <a:cs typeface="Arimo" panose="020B0604020202020204" charset="0"/>
              </a:rPr>
              <a:t>зазначити</a:t>
            </a:r>
            <a:r>
              <a:rPr lang="ru-RU" sz="2000" dirty="0">
                <a:latin typeface="Arimo" panose="020B0604020202020204" charset="0"/>
                <a:ea typeface="Arimo" panose="020B0604020202020204" charset="0"/>
                <a:cs typeface="Arimo" panose="020B0604020202020204" charset="0"/>
              </a:rPr>
              <a:t>, </a:t>
            </a:r>
            <a:r>
              <a:rPr lang="ru-RU" sz="2000" dirty="0" err="1">
                <a:latin typeface="Arimo" panose="020B0604020202020204" charset="0"/>
                <a:ea typeface="Arimo" panose="020B0604020202020204" charset="0"/>
                <a:cs typeface="Arimo" panose="020B0604020202020204" charset="0"/>
              </a:rPr>
              <a:t>що</a:t>
            </a:r>
            <a:r>
              <a:rPr lang="ru-RU" sz="2000" dirty="0">
                <a:latin typeface="Arimo" panose="020B0604020202020204" charset="0"/>
                <a:ea typeface="Arimo" panose="020B0604020202020204" charset="0"/>
                <a:cs typeface="Arimo" panose="020B0604020202020204" charset="0"/>
              </a:rPr>
              <a:t> </a:t>
            </a:r>
            <a:r>
              <a:rPr lang="ru-RU" sz="2000" dirty="0" err="1">
                <a:latin typeface="Arimo" panose="020B0604020202020204" charset="0"/>
                <a:ea typeface="Arimo" panose="020B0604020202020204" charset="0"/>
                <a:cs typeface="Arimo" panose="020B0604020202020204" charset="0"/>
              </a:rPr>
              <a:t>ви</a:t>
            </a:r>
            <a:r>
              <a:rPr lang="ru-RU" sz="2000" dirty="0">
                <a:latin typeface="Arimo" panose="020B0604020202020204" charset="0"/>
                <a:ea typeface="Arimo" panose="020B0604020202020204" charset="0"/>
                <a:cs typeface="Arimo" panose="020B0604020202020204" charset="0"/>
              </a:rPr>
              <a:t> не можете </a:t>
            </a:r>
            <a:r>
              <a:rPr lang="ru-RU" sz="2000" dirty="0" err="1">
                <a:latin typeface="Arimo" panose="020B0604020202020204" charset="0"/>
                <a:ea typeface="Arimo" panose="020B0604020202020204" charset="0"/>
                <a:cs typeface="Arimo" panose="020B0604020202020204" charset="0"/>
              </a:rPr>
              <a:t>вільно</a:t>
            </a:r>
            <a:r>
              <a:rPr lang="ru-RU" sz="2000" dirty="0">
                <a:latin typeface="Arimo" panose="020B0604020202020204" charset="0"/>
                <a:ea typeface="Arimo" panose="020B0604020202020204" charset="0"/>
                <a:cs typeface="Arimo" panose="020B0604020202020204" charset="0"/>
              </a:rPr>
              <a:t> </a:t>
            </a:r>
            <a:r>
              <a:rPr lang="ru-RU" sz="2000" dirty="0" err="1">
                <a:latin typeface="Arimo" panose="020B0604020202020204" charset="0"/>
                <a:ea typeface="Arimo" panose="020B0604020202020204" charset="0"/>
                <a:cs typeface="Arimo" panose="020B0604020202020204" charset="0"/>
              </a:rPr>
              <a:t>обирати</a:t>
            </a:r>
            <a:r>
              <a:rPr lang="ru-RU" sz="2000" dirty="0">
                <a:latin typeface="Arimo" panose="020B0604020202020204" charset="0"/>
                <a:ea typeface="Arimo" panose="020B0604020202020204" charset="0"/>
                <a:cs typeface="Arimo" panose="020B0604020202020204" charset="0"/>
              </a:rPr>
              <a:t> модель. У кожному </a:t>
            </a:r>
            <a:r>
              <a:rPr lang="ru-RU" sz="2000" dirty="0" err="1">
                <a:latin typeface="Arimo" panose="020B0604020202020204" charset="0"/>
                <a:ea typeface="Arimo" panose="020B0604020202020204" charset="0"/>
                <a:cs typeface="Arimo" panose="020B0604020202020204" charset="0"/>
              </a:rPr>
              <a:t>конкурсі</a:t>
            </a:r>
            <a:r>
              <a:rPr lang="ru-RU" sz="2000" dirty="0">
                <a:latin typeface="Arimo" panose="020B0604020202020204" charset="0"/>
                <a:ea typeface="Arimo" panose="020B0604020202020204" charset="0"/>
                <a:cs typeface="Arimo" panose="020B0604020202020204" charset="0"/>
              </a:rPr>
              <a:t> </a:t>
            </a:r>
            <a:r>
              <a:rPr lang="ru-RU" sz="2000" dirty="0" err="1">
                <a:latin typeface="Arimo" panose="020B0604020202020204" charset="0"/>
                <a:ea typeface="Arimo" panose="020B0604020202020204" charset="0"/>
                <a:cs typeface="Arimo" panose="020B0604020202020204" charset="0"/>
              </a:rPr>
              <a:t>пропозицій</a:t>
            </a:r>
            <a:r>
              <a:rPr lang="ru-RU" sz="2000" dirty="0">
                <a:latin typeface="Arimo" panose="020B0604020202020204" charset="0"/>
                <a:ea typeface="Arimo" panose="020B0604020202020204" charset="0"/>
                <a:cs typeface="Arimo" panose="020B0604020202020204" charset="0"/>
              </a:rPr>
              <a:t> буде </a:t>
            </a:r>
            <a:r>
              <a:rPr lang="ru-RU" sz="2000" dirty="0" err="1">
                <a:latin typeface="Arimo" panose="020B0604020202020204" charset="0"/>
                <a:ea typeface="Arimo" panose="020B0604020202020204" charset="0"/>
                <a:cs typeface="Arimo" panose="020B0604020202020204" charset="0"/>
              </a:rPr>
              <a:t>вказано</a:t>
            </a:r>
            <a:r>
              <a:rPr lang="ru-RU" sz="2000" dirty="0">
                <a:latin typeface="Arimo" panose="020B0604020202020204" charset="0"/>
                <a:ea typeface="Arimo" panose="020B0604020202020204" charset="0"/>
                <a:cs typeface="Arimo" panose="020B0604020202020204" charset="0"/>
              </a:rPr>
              <a:t>, </a:t>
            </a:r>
            <a:r>
              <a:rPr lang="ru-RU" sz="2000" dirty="0" err="1">
                <a:latin typeface="Arimo" panose="020B0604020202020204" charset="0"/>
                <a:ea typeface="Arimo" panose="020B0604020202020204" charset="0"/>
                <a:cs typeface="Arimo" panose="020B0604020202020204" charset="0"/>
              </a:rPr>
              <a:t>чи</a:t>
            </a:r>
            <a:r>
              <a:rPr lang="ru-RU" sz="2000" dirty="0">
                <a:latin typeface="Arimo" panose="020B0604020202020204" charset="0"/>
                <a:ea typeface="Arimo" panose="020B0604020202020204" charset="0"/>
                <a:cs typeface="Arimo" panose="020B0604020202020204" charset="0"/>
              </a:rPr>
              <a:t> </a:t>
            </a:r>
            <a:r>
              <a:rPr lang="ru-RU" sz="2000" dirty="0" err="1">
                <a:latin typeface="Arimo" panose="020B0604020202020204" charset="0"/>
                <a:ea typeface="Arimo" panose="020B0604020202020204" charset="0"/>
                <a:cs typeface="Arimo" panose="020B0604020202020204" charset="0"/>
              </a:rPr>
              <a:t>використовуються</a:t>
            </a:r>
            <a:r>
              <a:rPr lang="ru-RU" sz="2000" dirty="0">
                <a:latin typeface="Arimo" panose="020B0604020202020204" charset="0"/>
                <a:ea typeface="Arimo" panose="020B0604020202020204" charset="0"/>
                <a:cs typeface="Arimo" panose="020B0604020202020204" charset="0"/>
              </a:rPr>
              <a:t> </a:t>
            </a:r>
            <a:r>
              <a:rPr lang="ru-RU" sz="2000" dirty="0" err="1">
                <a:latin typeface="Arimo" panose="020B0604020202020204" charset="0"/>
                <a:ea typeface="Arimo" panose="020B0604020202020204" charset="0"/>
                <a:cs typeface="Arimo" panose="020B0604020202020204" charset="0"/>
              </a:rPr>
              <a:t>фактичні</a:t>
            </a:r>
            <a:r>
              <a:rPr lang="ru-RU" sz="2000" dirty="0">
                <a:latin typeface="Arimo" panose="020B0604020202020204" charset="0"/>
                <a:ea typeface="Arimo" panose="020B0604020202020204" charset="0"/>
                <a:cs typeface="Arimo" panose="020B0604020202020204" charset="0"/>
              </a:rPr>
              <a:t> </a:t>
            </a:r>
            <a:r>
              <a:rPr lang="ru-RU" sz="2000" dirty="0" err="1">
                <a:latin typeface="Arimo" panose="020B0604020202020204" charset="0"/>
                <a:ea typeface="Arimo" panose="020B0604020202020204" charset="0"/>
                <a:cs typeface="Arimo" panose="020B0604020202020204" charset="0"/>
              </a:rPr>
              <a:t>витрати</a:t>
            </a:r>
            <a:r>
              <a:rPr lang="ru-RU" sz="2000" dirty="0">
                <a:latin typeface="Arimo" panose="020B0604020202020204" charset="0"/>
                <a:ea typeface="Arimo" panose="020B0604020202020204" charset="0"/>
                <a:cs typeface="Arimo" panose="020B0604020202020204" charset="0"/>
              </a:rPr>
              <a:t>, </a:t>
            </a:r>
            <a:r>
              <a:rPr lang="ru-RU" sz="2000" dirty="0" err="1">
                <a:latin typeface="Arimo" panose="020B0604020202020204" charset="0"/>
                <a:ea typeface="Arimo" panose="020B0604020202020204" charset="0"/>
                <a:cs typeface="Arimo" panose="020B0604020202020204" charset="0"/>
              </a:rPr>
              <a:t>чи</a:t>
            </a:r>
            <a:r>
              <a:rPr lang="ru-RU" sz="2000" dirty="0">
                <a:latin typeface="Arimo" panose="020B0604020202020204" charset="0"/>
                <a:ea typeface="Arimo" panose="020B0604020202020204" charset="0"/>
                <a:cs typeface="Arimo" panose="020B0604020202020204" charset="0"/>
              </a:rPr>
              <a:t> </a:t>
            </a:r>
            <a:r>
              <a:rPr lang="en-US" sz="2000" dirty="0">
                <a:latin typeface="Arimo" panose="020B0604020202020204" charset="0"/>
                <a:ea typeface="Arimo" panose="020B0604020202020204" charset="0"/>
                <a:cs typeface="Arimo" panose="020B0604020202020204" charset="0"/>
              </a:rPr>
              <a:t>lump sum</a:t>
            </a:r>
            <a:r>
              <a:rPr lang="ru-RU" sz="2000" dirty="0">
                <a:latin typeface="Arimo" panose="020B0604020202020204" charset="0"/>
                <a:ea typeface="Arimo" panose="020B0604020202020204" charset="0"/>
                <a:cs typeface="Arimo" panose="020B0604020202020204" charset="0"/>
              </a:rPr>
              <a:t>.</a:t>
            </a:r>
          </a:p>
          <a:p>
            <a:pPr algn="just">
              <a:lnSpc>
                <a:spcPct val="150000"/>
              </a:lnSpc>
            </a:pPr>
            <a:endParaRPr lang="ru-RU" sz="2000" dirty="0">
              <a:latin typeface="Arimo" panose="020B0604020202020204" charset="0"/>
              <a:ea typeface="Arimo" panose="020B0604020202020204" charset="0"/>
              <a:cs typeface="Arimo" panose="020B0604020202020204" charset="0"/>
            </a:endParaRPr>
          </a:p>
          <a:p>
            <a:pPr algn="just"/>
            <a:r>
              <a:rPr lang="ru-RU" sz="2000" b="1" i="1" dirty="0" err="1">
                <a:latin typeface="Arimo" panose="020B0604020202020204" charset="0"/>
                <a:ea typeface="Arimo" panose="020B0604020202020204" charset="0"/>
                <a:cs typeface="Arimo" panose="020B0604020202020204" charset="0"/>
              </a:rPr>
              <a:t>Наприклад</a:t>
            </a:r>
            <a:r>
              <a:rPr lang="ru-RU" sz="2000" i="1" dirty="0">
                <a:latin typeface="Arimo" panose="020B0604020202020204" charset="0"/>
                <a:ea typeface="Arimo" panose="020B0604020202020204" charset="0"/>
                <a:cs typeface="Arimo" panose="020B0604020202020204" charset="0"/>
              </a:rPr>
              <a:t>, конкурс </a:t>
            </a:r>
            <a:r>
              <a:rPr lang="ru-RU" sz="2000" i="1" dirty="0" err="1">
                <a:latin typeface="Arimo" panose="020B0604020202020204" charset="0"/>
                <a:ea typeface="Arimo" panose="020B0604020202020204" charset="0"/>
                <a:cs typeface="Arimo" panose="020B0604020202020204" charset="0"/>
              </a:rPr>
              <a:t>може</a:t>
            </a:r>
            <a:r>
              <a:rPr lang="ru-RU" sz="2000" i="1" dirty="0">
                <a:latin typeface="Arimo" panose="020B0604020202020204" charset="0"/>
                <a:ea typeface="Arimo" panose="020B0604020202020204" charset="0"/>
                <a:cs typeface="Arimo" panose="020B0604020202020204" charset="0"/>
              </a:rPr>
              <a:t> </a:t>
            </a:r>
            <a:r>
              <a:rPr lang="ru-RU" sz="2000" i="1" dirty="0" err="1">
                <a:latin typeface="Arimo" panose="020B0604020202020204" charset="0"/>
                <a:ea typeface="Arimo" panose="020B0604020202020204" charset="0"/>
                <a:cs typeface="Arimo" panose="020B0604020202020204" charset="0"/>
              </a:rPr>
              <a:t>мати</a:t>
            </a:r>
            <a:r>
              <a:rPr lang="ru-RU" sz="2000" i="1" dirty="0">
                <a:latin typeface="Arimo" panose="020B0604020202020204" charset="0"/>
                <a:ea typeface="Arimo" panose="020B0604020202020204" charset="0"/>
                <a:cs typeface="Arimo" panose="020B0604020202020204" charset="0"/>
              </a:rPr>
              <a:t> </a:t>
            </a:r>
            <a:r>
              <a:rPr lang="ru-RU" sz="2000" i="1" dirty="0" err="1">
                <a:latin typeface="Arimo" panose="020B0604020202020204" charset="0"/>
                <a:ea typeface="Arimo" panose="020B0604020202020204" charset="0"/>
                <a:cs typeface="Arimo" panose="020B0604020202020204" charset="0"/>
              </a:rPr>
              <a:t>назву</a:t>
            </a:r>
            <a:r>
              <a:rPr lang="ru-RU" sz="2000" i="1" dirty="0">
                <a:latin typeface="Arimo" panose="020B0604020202020204" charset="0"/>
                <a:ea typeface="Arimo" panose="020B0604020202020204" charset="0"/>
                <a:cs typeface="Arimo" panose="020B0604020202020204" charset="0"/>
              </a:rPr>
              <a:t> «XYZ (</a:t>
            </a:r>
            <a:r>
              <a:rPr lang="ru-RU" sz="2000" i="1" dirty="0" err="1">
                <a:latin typeface="Arimo" panose="020B0604020202020204" charset="0"/>
                <a:ea typeface="Arimo" panose="020B0604020202020204" charset="0"/>
                <a:cs typeface="Arimo" panose="020B0604020202020204" charset="0"/>
              </a:rPr>
              <a:t>пілотний</a:t>
            </a:r>
            <a:r>
              <a:rPr lang="ru-RU" sz="2000" i="1" dirty="0">
                <a:latin typeface="Arimo" panose="020B0604020202020204" charset="0"/>
                <a:ea typeface="Arimo" panose="020B0604020202020204" charset="0"/>
                <a:cs typeface="Arimo" panose="020B0604020202020204" charset="0"/>
              </a:rPr>
              <a:t> проект з одноразовою сумою)», </a:t>
            </a:r>
            <a:r>
              <a:rPr lang="ru-RU" sz="2000" i="1" dirty="0" err="1">
                <a:latin typeface="Arimo" panose="020B0604020202020204" charset="0"/>
                <a:ea typeface="Arimo" panose="020B0604020202020204" charset="0"/>
                <a:cs typeface="Arimo" panose="020B0604020202020204" charset="0"/>
              </a:rPr>
              <a:t>що</a:t>
            </a:r>
            <a:r>
              <a:rPr lang="ru-RU" sz="2000" i="1" dirty="0">
                <a:latin typeface="Arimo" panose="020B0604020202020204" charset="0"/>
                <a:ea typeface="Arimo" panose="020B0604020202020204" charset="0"/>
                <a:cs typeface="Arimo" panose="020B0604020202020204" charset="0"/>
              </a:rPr>
              <a:t> </a:t>
            </a:r>
            <a:r>
              <a:rPr lang="ru-RU" sz="2000" i="1" dirty="0" err="1">
                <a:latin typeface="Arimo" panose="020B0604020202020204" charset="0"/>
                <a:ea typeface="Arimo" panose="020B0604020202020204" charset="0"/>
                <a:cs typeface="Arimo" panose="020B0604020202020204" charset="0"/>
              </a:rPr>
              <a:t>вказує</a:t>
            </a:r>
            <a:r>
              <a:rPr lang="ru-RU" sz="2000" i="1" dirty="0">
                <a:latin typeface="Arimo" panose="020B0604020202020204" charset="0"/>
                <a:ea typeface="Arimo" panose="020B0604020202020204" charset="0"/>
                <a:cs typeface="Arimo" panose="020B0604020202020204" charset="0"/>
              </a:rPr>
              <a:t> на </a:t>
            </a:r>
            <a:r>
              <a:rPr lang="ru-RU" sz="2000" i="1" dirty="0" err="1">
                <a:latin typeface="Arimo" panose="020B0604020202020204" charset="0"/>
                <a:ea typeface="Arimo" panose="020B0604020202020204" charset="0"/>
                <a:cs typeface="Arimo" panose="020B0604020202020204" charset="0"/>
              </a:rPr>
              <a:t>використання</a:t>
            </a:r>
            <a:r>
              <a:rPr lang="ru-RU" sz="2000" i="1" dirty="0">
                <a:latin typeface="Arimo" panose="020B0604020202020204" charset="0"/>
                <a:ea typeface="Arimo" panose="020B0604020202020204" charset="0"/>
                <a:cs typeface="Arimo" panose="020B0604020202020204" charset="0"/>
              </a:rPr>
              <a:t> </a:t>
            </a:r>
            <a:r>
              <a:rPr lang="ru-RU" sz="2000" i="1" dirty="0" err="1">
                <a:latin typeface="Arimo" panose="020B0604020202020204" charset="0"/>
                <a:ea typeface="Arimo" panose="020B0604020202020204" charset="0"/>
                <a:cs typeface="Arimo" panose="020B0604020202020204" charset="0"/>
              </a:rPr>
              <a:t>одноразової</a:t>
            </a:r>
            <a:r>
              <a:rPr lang="ru-RU" sz="2000" i="1" dirty="0">
                <a:latin typeface="Arimo" panose="020B0604020202020204" charset="0"/>
                <a:ea typeface="Arimo" panose="020B0604020202020204" charset="0"/>
                <a:cs typeface="Arimo" panose="020B0604020202020204" charset="0"/>
              </a:rPr>
              <a:t> </a:t>
            </a:r>
            <a:r>
              <a:rPr lang="ru-RU" sz="2000" i="1" dirty="0" err="1">
                <a:latin typeface="Arimo" panose="020B0604020202020204" charset="0"/>
                <a:ea typeface="Arimo" panose="020B0604020202020204" charset="0"/>
                <a:cs typeface="Arimo" panose="020B0604020202020204" charset="0"/>
              </a:rPr>
              <a:t>суми</a:t>
            </a:r>
            <a:r>
              <a:rPr lang="ru-RU" sz="2000" i="1" dirty="0">
                <a:latin typeface="Arimo" panose="020B0604020202020204" charset="0"/>
                <a:ea typeface="Arimo" panose="020B0604020202020204" charset="0"/>
                <a:cs typeface="Arimo" panose="020B0604020202020204" charset="0"/>
              </a:rPr>
              <a:t>. Хороша новина </a:t>
            </a:r>
            <a:r>
              <a:rPr lang="ru-RU" sz="2000" i="1" dirty="0" err="1">
                <a:latin typeface="Arimo" panose="020B0604020202020204" charset="0"/>
                <a:ea typeface="Arimo" panose="020B0604020202020204" charset="0"/>
                <a:cs typeface="Arimo" panose="020B0604020202020204" charset="0"/>
              </a:rPr>
              <a:t>полягає</a:t>
            </a:r>
            <a:r>
              <a:rPr lang="ru-RU" sz="2000" i="1" dirty="0">
                <a:latin typeface="Arimo" panose="020B0604020202020204" charset="0"/>
                <a:ea typeface="Arimo" panose="020B0604020202020204" charset="0"/>
                <a:cs typeface="Arimo" panose="020B0604020202020204" charset="0"/>
              </a:rPr>
              <a:t> в тому, </a:t>
            </a:r>
            <a:r>
              <a:rPr lang="ru-RU" sz="2000" i="1" dirty="0" err="1">
                <a:latin typeface="Arimo" panose="020B0604020202020204" charset="0"/>
                <a:ea typeface="Arimo" panose="020B0604020202020204" charset="0"/>
                <a:cs typeface="Arimo" panose="020B0604020202020204" charset="0"/>
              </a:rPr>
              <a:t>що</a:t>
            </a:r>
            <a:r>
              <a:rPr lang="ru-RU" sz="2000" i="1" dirty="0">
                <a:latin typeface="Arimo" panose="020B0604020202020204" charset="0"/>
                <a:ea typeface="Arimo" panose="020B0604020202020204" charset="0"/>
                <a:cs typeface="Arimo" panose="020B0604020202020204" charset="0"/>
              </a:rPr>
              <a:t> </a:t>
            </a:r>
            <a:r>
              <a:rPr lang="ru-RU" sz="2000" i="1" dirty="0" err="1">
                <a:latin typeface="Arimo" panose="020B0604020202020204" charset="0"/>
                <a:ea typeface="Arimo" panose="020B0604020202020204" charset="0"/>
                <a:cs typeface="Arimo" panose="020B0604020202020204" charset="0"/>
              </a:rPr>
              <a:t>незалежно</a:t>
            </a:r>
            <a:r>
              <a:rPr lang="ru-RU" sz="2000" i="1" dirty="0">
                <a:latin typeface="Arimo" panose="020B0604020202020204" charset="0"/>
                <a:ea typeface="Arimo" panose="020B0604020202020204" charset="0"/>
                <a:cs typeface="Arimo" panose="020B0604020202020204" charset="0"/>
              </a:rPr>
              <a:t> </a:t>
            </a:r>
            <a:r>
              <a:rPr lang="ru-RU" sz="2000" i="1" dirty="0" err="1">
                <a:latin typeface="Arimo" panose="020B0604020202020204" charset="0"/>
                <a:ea typeface="Arimo" panose="020B0604020202020204" charset="0"/>
                <a:cs typeface="Arimo" panose="020B0604020202020204" charset="0"/>
              </a:rPr>
              <a:t>від</a:t>
            </a:r>
            <a:r>
              <a:rPr lang="ru-RU" sz="2000" i="1" dirty="0">
                <a:latin typeface="Arimo" panose="020B0604020202020204" charset="0"/>
                <a:ea typeface="Arimo" panose="020B0604020202020204" charset="0"/>
                <a:cs typeface="Arimo" panose="020B0604020202020204" charset="0"/>
              </a:rPr>
              <a:t> </a:t>
            </a:r>
            <a:r>
              <a:rPr lang="ru-RU" sz="2000" i="1" dirty="0" err="1">
                <a:latin typeface="Arimo" panose="020B0604020202020204" charset="0"/>
                <a:ea typeface="Arimo" panose="020B0604020202020204" charset="0"/>
                <a:cs typeface="Arimo" panose="020B0604020202020204" charset="0"/>
              </a:rPr>
              <a:t>моделі</a:t>
            </a:r>
            <a:r>
              <a:rPr lang="ru-RU" sz="2000" i="1" dirty="0">
                <a:latin typeface="Arimo" panose="020B0604020202020204" charset="0"/>
                <a:ea typeface="Arimo" panose="020B0604020202020204" charset="0"/>
                <a:cs typeface="Arimo" panose="020B0604020202020204" charset="0"/>
              </a:rPr>
              <a:t>, структура </a:t>
            </a:r>
            <a:r>
              <a:rPr lang="ru-RU" sz="2000" i="1" dirty="0" err="1">
                <a:latin typeface="Arimo" panose="020B0604020202020204" charset="0"/>
                <a:ea typeface="Arimo" panose="020B0604020202020204" charset="0"/>
                <a:cs typeface="Arimo" panose="020B0604020202020204" charset="0"/>
              </a:rPr>
              <a:t>пропозиції</a:t>
            </a:r>
            <a:r>
              <a:rPr lang="ru-RU" sz="2000" i="1" dirty="0">
                <a:latin typeface="Arimo" panose="020B0604020202020204" charset="0"/>
                <a:ea typeface="Arimo" panose="020B0604020202020204" charset="0"/>
                <a:cs typeface="Arimo" panose="020B0604020202020204" charset="0"/>
              </a:rPr>
              <a:t> та </a:t>
            </a:r>
            <a:r>
              <a:rPr lang="ru-RU" sz="2000" i="1" dirty="0" err="1">
                <a:latin typeface="Arimo" panose="020B0604020202020204" charset="0"/>
                <a:ea typeface="Arimo" panose="020B0604020202020204" charset="0"/>
                <a:cs typeface="Arimo" panose="020B0604020202020204" charset="0"/>
              </a:rPr>
              <a:t>критерії</a:t>
            </a:r>
            <a:r>
              <a:rPr lang="ru-RU" sz="2000" i="1" dirty="0">
                <a:latin typeface="Arimo" panose="020B0604020202020204" charset="0"/>
                <a:ea typeface="Arimo" panose="020B0604020202020204" charset="0"/>
                <a:cs typeface="Arimo" panose="020B0604020202020204" charset="0"/>
              </a:rPr>
              <a:t> </a:t>
            </a:r>
            <a:r>
              <a:rPr lang="ru-RU" sz="2000" i="1" dirty="0" err="1">
                <a:latin typeface="Arimo" panose="020B0604020202020204" charset="0"/>
                <a:ea typeface="Arimo" panose="020B0604020202020204" charset="0"/>
                <a:cs typeface="Arimo" panose="020B0604020202020204" charset="0"/>
              </a:rPr>
              <a:t>оцінки</a:t>
            </a:r>
            <a:r>
              <a:rPr lang="ru-RU" sz="2000" i="1" dirty="0">
                <a:latin typeface="Arimo" panose="020B0604020202020204" charset="0"/>
                <a:ea typeface="Arimo" panose="020B0604020202020204" charset="0"/>
                <a:cs typeface="Arimo" panose="020B0604020202020204" charset="0"/>
              </a:rPr>
              <a:t> </a:t>
            </a:r>
            <a:r>
              <a:rPr lang="ru-RU" sz="2000" i="1" dirty="0" err="1">
                <a:latin typeface="Arimo" panose="020B0604020202020204" charset="0"/>
                <a:ea typeface="Arimo" panose="020B0604020202020204" charset="0"/>
                <a:cs typeface="Arimo" panose="020B0604020202020204" charset="0"/>
              </a:rPr>
              <a:t>залишаються</a:t>
            </a:r>
            <a:r>
              <a:rPr lang="ru-RU" sz="2000" i="1" dirty="0">
                <a:latin typeface="Arimo" panose="020B0604020202020204" charset="0"/>
                <a:ea typeface="Arimo" panose="020B0604020202020204" charset="0"/>
                <a:cs typeface="Arimo" panose="020B0604020202020204" charset="0"/>
              </a:rPr>
              <a:t> в основному </a:t>
            </a:r>
            <a:r>
              <a:rPr lang="ru-RU" sz="2000" i="1" dirty="0" err="1">
                <a:latin typeface="Arimo" panose="020B0604020202020204" charset="0"/>
                <a:ea typeface="Arimo" panose="020B0604020202020204" charset="0"/>
                <a:cs typeface="Arimo" panose="020B0604020202020204" charset="0"/>
              </a:rPr>
              <a:t>незмінними</a:t>
            </a:r>
            <a:r>
              <a:rPr lang="ru-RU" sz="2000" i="1" dirty="0">
                <a:latin typeface="Arimo" panose="020B0604020202020204" charset="0"/>
                <a:ea typeface="Arimo" panose="020B0604020202020204" charset="0"/>
                <a:cs typeface="Arimo" panose="020B0604020202020204" charset="0"/>
              </a:rPr>
              <a:t>. </a:t>
            </a:r>
            <a:r>
              <a:rPr lang="ru-RU" sz="2000" i="1" dirty="0" err="1">
                <a:latin typeface="Arimo" panose="020B0604020202020204" charset="0"/>
                <a:ea typeface="Arimo" panose="020B0604020202020204" charset="0"/>
                <a:cs typeface="Arimo" panose="020B0604020202020204" charset="0"/>
              </a:rPr>
              <a:t>Комісія</a:t>
            </a:r>
            <a:r>
              <a:rPr lang="ru-RU" sz="2000" i="1" dirty="0">
                <a:latin typeface="Arimo" panose="020B0604020202020204" charset="0"/>
                <a:ea typeface="Arimo" panose="020B0604020202020204" charset="0"/>
                <a:cs typeface="Arimo" panose="020B0604020202020204" charset="0"/>
              </a:rPr>
              <a:t> все одно </a:t>
            </a:r>
            <a:r>
              <a:rPr lang="ru-RU" sz="2000" i="1" dirty="0" err="1">
                <a:latin typeface="Arimo" panose="020B0604020202020204" charset="0"/>
                <a:ea typeface="Arimo" panose="020B0604020202020204" charset="0"/>
                <a:cs typeface="Arimo" panose="020B0604020202020204" charset="0"/>
              </a:rPr>
              <a:t>перевірятиме</a:t>
            </a:r>
            <a:r>
              <a:rPr lang="ru-RU" sz="2000" i="1" dirty="0">
                <a:latin typeface="Arimo" panose="020B0604020202020204" charset="0"/>
                <a:ea typeface="Arimo" panose="020B0604020202020204" charset="0"/>
                <a:cs typeface="Arimo" panose="020B0604020202020204" charset="0"/>
              </a:rPr>
              <a:t>, </a:t>
            </a:r>
            <a:r>
              <a:rPr lang="ru-RU" sz="2000" i="1" dirty="0" err="1">
                <a:latin typeface="Arimo" panose="020B0604020202020204" charset="0"/>
                <a:ea typeface="Arimo" panose="020B0604020202020204" charset="0"/>
                <a:cs typeface="Arimo" panose="020B0604020202020204" charset="0"/>
              </a:rPr>
              <a:t>чи</a:t>
            </a:r>
            <a:r>
              <a:rPr lang="ru-RU" sz="2000" i="1" dirty="0">
                <a:latin typeface="Arimo" panose="020B0604020202020204" charset="0"/>
                <a:ea typeface="Arimo" panose="020B0604020202020204" charset="0"/>
                <a:cs typeface="Arimo" panose="020B0604020202020204" charset="0"/>
              </a:rPr>
              <a:t> є ваш бюджет </a:t>
            </a:r>
            <a:r>
              <a:rPr lang="ru-RU" sz="2000" i="1" dirty="0" err="1">
                <a:latin typeface="Arimo" panose="020B0604020202020204" charset="0"/>
                <a:ea typeface="Arimo" panose="020B0604020202020204" charset="0"/>
                <a:cs typeface="Arimo" panose="020B0604020202020204" charset="0"/>
              </a:rPr>
              <a:t>адекватним</a:t>
            </a:r>
            <a:r>
              <a:rPr lang="ru-RU" sz="2000" i="1" dirty="0">
                <a:latin typeface="Arimo" panose="020B0604020202020204" charset="0"/>
                <a:ea typeface="Arimo" panose="020B0604020202020204" charset="0"/>
                <a:cs typeface="Arimo" panose="020B0604020202020204" charset="0"/>
              </a:rPr>
              <a:t> і </a:t>
            </a:r>
            <a:r>
              <a:rPr lang="ru-RU" sz="2000" i="1" dirty="0" err="1">
                <a:latin typeface="Arimo" panose="020B0604020202020204" charset="0"/>
                <a:ea typeface="Arimo" panose="020B0604020202020204" charset="0"/>
                <a:cs typeface="Arimo" panose="020B0604020202020204" charset="0"/>
              </a:rPr>
              <a:t>обґрунтованим</a:t>
            </a:r>
            <a:r>
              <a:rPr lang="ru-RU" sz="2000" i="1" dirty="0">
                <a:latin typeface="Arimo" panose="020B0604020202020204" charset="0"/>
                <a:ea typeface="Arimo" panose="020B0604020202020204" charset="0"/>
                <a:cs typeface="Arimo" panose="020B0604020202020204" charset="0"/>
              </a:rPr>
              <a:t> для </a:t>
            </a:r>
            <a:r>
              <a:rPr lang="ru-RU" sz="2000" i="1" dirty="0" err="1">
                <a:latin typeface="Arimo" panose="020B0604020202020204" charset="0"/>
                <a:ea typeface="Arimo" panose="020B0604020202020204" charset="0"/>
                <a:cs typeface="Arimo" panose="020B0604020202020204" charset="0"/>
              </a:rPr>
              <a:t>запланованої</a:t>
            </a:r>
            <a:r>
              <a:rPr lang="ru-RU" sz="2000" i="1" dirty="0">
                <a:latin typeface="Arimo" panose="020B0604020202020204" charset="0"/>
                <a:ea typeface="Arimo" panose="020B0604020202020204" charset="0"/>
                <a:cs typeface="Arimo" panose="020B0604020202020204" charset="0"/>
              </a:rPr>
              <a:t> </a:t>
            </a:r>
            <a:r>
              <a:rPr lang="ru-RU" sz="2000" i="1" dirty="0" err="1">
                <a:latin typeface="Arimo" panose="020B0604020202020204" charset="0"/>
                <a:ea typeface="Arimo" panose="020B0604020202020204" charset="0"/>
                <a:cs typeface="Arimo" panose="020B0604020202020204" charset="0"/>
              </a:rPr>
              <a:t>роботи</a:t>
            </a:r>
            <a:r>
              <a:rPr lang="ru-RU" sz="2000" i="1" dirty="0">
                <a:latin typeface="Arimo" panose="020B0604020202020204" charset="0"/>
                <a:ea typeface="Arimo" panose="020B0604020202020204" charset="0"/>
                <a:cs typeface="Arimo" panose="020B0604020202020204" charset="0"/>
              </a:rPr>
              <a:t>. </a:t>
            </a:r>
            <a:endParaRPr lang="en-US" sz="2000" i="1" dirty="0">
              <a:latin typeface="Arimo" panose="020B0604020202020204" charset="0"/>
              <a:ea typeface="Arimo" panose="020B0604020202020204" charset="0"/>
              <a:cs typeface="Arimo" panose="020B0604020202020204" charset="0"/>
            </a:endParaRPr>
          </a:p>
          <a:p>
            <a:pPr algn="just"/>
            <a:endParaRPr lang="ru-RU" sz="2000" i="1" dirty="0">
              <a:latin typeface="Arimo" panose="020B0604020202020204" charset="0"/>
              <a:ea typeface="Arimo" panose="020B0604020202020204" charset="0"/>
              <a:cs typeface="Arimo" panose="020B0604020202020204" charset="0"/>
            </a:endParaRPr>
          </a:p>
          <a:p>
            <a:pPr>
              <a:lnSpc>
                <a:spcPct val="150000"/>
              </a:lnSpc>
            </a:pPr>
            <a:r>
              <a:rPr lang="uk-UA" sz="2000" b="1" dirty="0">
                <a:latin typeface="Arimo" panose="020B0604020202020204" charset="0"/>
                <a:ea typeface="Arimo" panose="020B0604020202020204" charset="0"/>
                <a:cs typeface="Arimo" panose="020B0604020202020204" charset="0"/>
              </a:rPr>
              <a:t>Чим схожі обидві моделі фінансування?</a:t>
            </a:r>
          </a:p>
          <a:p>
            <a:pPr>
              <a:lnSpc>
                <a:spcPct val="150000"/>
              </a:lnSpc>
            </a:pPr>
            <a:r>
              <a:rPr lang="uk-UA" sz="2000" dirty="0">
                <a:latin typeface="Arimo" panose="020B0604020202020204" charset="0"/>
                <a:ea typeface="Arimo" panose="020B0604020202020204" charset="0"/>
                <a:cs typeface="Arimo" panose="020B0604020202020204" charset="0"/>
              </a:rPr>
              <a:t> </a:t>
            </a:r>
          </a:p>
          <a:p>
            <a:pPr>
              <a:lnSpc>
                <a:spcPct val="150000"/>
              </a:lnSpc>
            </a:pPr>
            <a:r>
              <a:rPr lang="uk-UA" sz="2000" dirty="0">
                <a:latin typeface="Arimo" panose="020B0604020202020204" charset="0"/>
                <a:ea typeface="Arimo" panose="020B0604020202020204" charset="0"/>
                <a:cs typeface="Arimo" panose="020B0604020202020204" charset="0"/>
              </a:rPr>
              <a:t>Перш ніж перейти до відмінностей, запевнимо вас, що фактичні витрати та одноразові гранти мають більше спільного, ніж ви могли б подумати. Обидві моделі є механізмами фінансування однакових проектних заходів і вимагають ретельного планування бюджету та обґрунтування в пропозиції.</a:t>
            </a:r>
          </a:p>
          <a:p>
            <a:pPr marL="342900" indent="-342900">
              <a:lnSpc>
                <a:spcPct val="150000"/>
              </a:lnSpc>
              <a:buFont typeface="Arial" panose="020B0604020202020204" pitchFamily="34" charset="0"/>
              <a:buChar char="•"/>
            </a:pPr>
            <a:r>
              <a:rPr lang="uk-UA" sz="2000" dirty="0">
                <a:latin typeface="Arimo" panose="020B0604020202020204" charset="0"/>
                <a:ea typeface="Arimo" panose="020B0604020202020204" charset="0"/>
                <a:cs typeface="Arimo" panose="020B0604020202020204" charset="0"/>
              </a:rPr>
              <a:t> Планування проекту</a:t>
            </a:r>
            <a:endParaRPr lang="en-US" sz="2000" dirty="0">
              <a:latin typeface="Arimo" panose="020B0604020202020204" charset="0"/>
              <a:ea typeface="Arimo" panose="020B0604020202020204" charset="0"/>
              <a:cs typeface="Arimo" panose="020B0604020202020204" charset="0"/>
            </a:endParaRPr>
          </a:p>
          <a:p>
            <a:pPr marL="342900" indent="-342900">
              <a:lnSpc>
                <a:spcPct val="150000"/>
              </a:lnSpc>
              <a:buFont typeface="Arial" panose="020B0604020202020204" pitchFamily="34" charset="0"/>
              <a:buChar char="•"/>
            </a:pPr>
            <a:r>
              <a:rPr lang="uk-UA" sz="2000" dirty="0">
                <a:latin typeface="Arimo" panose="020B0604020202020204" charset="0"/>
                <a:ea typeface="Arimo" panose="020B0604020202020204" charset="0"/>
                <a:cs typeface="Arimo" panose="020B0604020202020204" charset="0"/>
              </a:rPr>
              <a:t>Структура пропозиції</a:t>
            </a:r>
          </a:p>
          <a:p>
            <a:pPr marL="342900" indent="-342900">
              <a:lnSpc>
                <a:spcPct val="150000"/>
              </a:lnSpc>
              <a:buFont typeface="Arial" panose="020B0604020202020204" pitchFamily="34" charset="0"/>
              <a:buChar char="•"/>
            </a:pPr>
            <a:r>
              <a:rPr lang="uk-UA" sz="2000" dirty="0">
                <a:latin typeface="Arimo" panose="020B0604020202020204" charset="0"/>
                <a:ea typeface="Arimo" panose="020B0604020202020204" charset="0"/>
                <a:cs typeface="Arimo" panose="020B0604020202020204" charset="0"/>
              </a:rPr>
              <a:t>Графік платежів </a:t>
            </a:r>
          </a:p>
          <a:p>
            <a:pPr marL="342900" indent="-342900">
              <a:lnSpc>
                <a:spcPct val="150000"/>
              </a:lnSpc>
              <a:buFont typeface="Arial" panose="020B0604020202020204" pitchFamily="34" charset="0"/>
              <a:buChar char="•"/>
            </a:pPr>
            <a:r>
              <a:rPr lang="uk-UA" sz="2000" dirty="0">
                <a:latin typeface="Arimo" panose="020B0604020202020204" charset="0"/>
                <a:ea typeface="Arimo" panose="020B0604020202020204" charset="0"/>
                <a:cs typeface="Arimo" panose="020B0604020202020204" charset="0"/>
              </a:rPr>
              <a:t>Відповідальність</a:t>
            </a:r>
          </a:p>
          <a:p>
            <a:pPr>
              <a:lnSpc>
                <a:spcPct val="150000"/>
              </a:lnSpc>
            </a:pPr>
            <a:endParaRPr lang="uk-UA" sz="2000" dirty="0">
              <a:latin typeface="Arimo" panose="020B0604020202020204" charset="0"/>
              <a:ea typeface="Arimo" panose="020B0604020202020204" charset="0"/>
              <a:cs typeface="Arimo" panose="020B0604020202020204" charset="0"/>
            </a:endParaRPr>
          </a:p>
          <a:p>
            <a:pPr>
              <a:lnSpc>
                <a:spcPct val="150000"/>
              </a:lnSpc>
            </a:pPr>
            <a:r>
              <a:rPr lang="uk-UA" sz="2000" dirty="0">
                <a:latin typeface="Arimo" panose="020B0604020202020204" charset="0"/>
                <a:ea typeface="Arimo" panose="020B0604020202020204" charset="0"/>
                <a:cs typeface="Arimo" panose="020B0604020202020204" charset="0"/>
              </a:rPr>
              <a:t>Отже, якщо ви добре володієте навичками бюджетування та управління проектами, ці навички можна застосувати до обох типів фінансування. Багато принципів, таких як «не перевищуйте типові витрати без обґрунтованих причин» або «забезпечте відповідність бюджету завданням робочого плану», застосовуються в усіх випадках.</a:t>
            </a:r>
          </a:p>
          <a:p>
            <a:pPr algn="just"/>
            <a:endParaRPr lang="ru-RU" sz="2000" dirty="0">
              <a:latin typeface="Arimo" panose="020B0604020202020204" charset="0"/>
              <a:ea typeface="Arimo" panose="020B0604020202020204" charset="0"/>
              <a:cs typeface="Arimo" panose="020B0604020202020204" charset="0"/>
            </a:endParaRPr>
          </a:p>
        </p:txBody>
      </p:sp>
    </p:spTree>
    <p:extLst>
      <p:ext uri="{BB962C8B-B14F-4D97-AF65-F5344CB8AC3E}">
        <p14:creationId xmlns:p14="http://schemas.microsoft.com/office/powerpoint/2010/main" val="967073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B650F-1954-4F3F-06BB-B589A8F87C5B}"/>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6F690127-7424-0399-FF8F-0CF8D70B5460}"/>
              </a:ext>
            </a:extLst>
          </p:cNvPr>
          <p:cNvSpPr txBox="1"/>
          <p:nvPr/>
        </p:nvSpPr>
        <p:spPr>
          <a:xfrm>
            <a:off x="2156714" y="429260"/>
            <a:ext cx="15216886" cy="560923"/>
          </a:xfrm>
          <a:prstGeom prst="rect">
            <a:avLst/>
          </a:prstGeom>
        </p:spPr>
        <p:txBody>
          <a:bodyPr wrap="square" lIns="0" tIns="0" rIns="0" bIns="0" rtlCol="0" anchor="t">
            <a:spAutoFit/>
          </a:bodyPr>
          <a:lstStyle/>
          <a:p>
            <a:pPr algn="ctr">
              <a:lnSpc>
                <a:spcPts val="4759"/>
              </a:lnSpc>
              <a:spcBef>
                <a:spcPct val="0"/>
              </a:spcBef>
            </a:pPr>
            <a:r>
              <a:rPr lang="en-US" sz="3200" b="1" dirty="0">
                <a:solidFill>
                  <a:srgbClr val="000000"/>
                </a:solidFill>
                <a:latin typeface="Arimo Bold"/>
                <a:ea typeface="Arimo Bold"/>
                <a:cs typeface="Arimo Bold"/>
                <a:sym typeface="Arimo Bold"/>
              </a:rPr>
              <a:t>Actual grants and lump sum grants</a:t>
            </a:r>
            <a:endParaRPr lang="en-US" sz="3399" b="1" dirty="0">
              <a:solidFill>
                <a:srgbClr val="000000"/>
              </a:solidFill>
              <a:latin typeface="Arimo Bold"/>
              <a:ea typeface="Arimo Bold"/>
              <a:cs typeface="Arimo Bold"/>
              <a:sym typeface="Arimo Bold"/>
            </a:endParaRPr>
          </a:p>
        </p:txBody>
      </p:sp>
      <p:sp>
        <p:nvSpPr>
          <p:cNvPr id="8" name="TextBox 7">
            <a:extLst>
              <a:ext uri="{FF2B5EF4-FFF2-40B4-BE49-F238E27FC236}">
                <a16:creationId xmlns:a16="http://schemas.microsoft.com/office/drawing/2014/main" id="{8397A1AB-873C-5743-DBC7-8640767E7D10}"/>
              </a:ext>
            </a:extLst>
          </p:cNvPr>
          <p:cNvSpPr txBox="1"/>
          <p:nvPr/>
        </p:nvSpPr>
        <p:spPr>
          <a:xfrm>
            <a:off x="914400" y="1409700"/>
            <a:ext cx="17068800" cy="8156079"/>
          </a:xfrm>
          <a:prstGeom prst="rect">
            <a:avLst/>
          </a:prstGeom>
          <a:noFill/>
        </p:spPr>
        <p:txBody>
          <a:bodyPr wrap="square">
            <a:spAutoFit/>
          </a:bodyPr>
          <a:lstStyle/>
          <a:p>
            <a:pPr algn="just"/>
            <a:r>
              <a:rPr lang="uk-UA" sz="2400" b="1" dirty="0">
                <a:latin typeface="Arimo" panose="020B0604020202020204" charset="0"/>
                <a:ea typeface="Arimo" panose="020B0604020202020204" charset="0"/>
                <a:cs typeface="Arimo" panose="020B0604020202020204" charset="0"/>
              </a:rPr>
              <a:t>Ключові відмінності в бюджеті за фактичними витратами та за фіксованою сумою</a:t>
            </a:r>
          </a:p>
          <a:p>
            <a:pPr algn="just"/>
            <a:endParaRPr lang="uk-UA" sz="2000" dirty="0">
              <a:latin typeface="Arimo" panose="020B0604020202020204" charset="0"/>
              <a:ea typeface="Arimo" panose="020B0604020202020204" charset="0"/>
              <a:cs typeface="Arimo" panose="020B0604020202020204" charset="0"/>
            </a:endParaRPr>
          </a:p>
          <a:p>
            <a:pPr algn="just"/>
            <a:r>
              <a:rPr lang="uk-UA" sz="2000" b="1" dirty="0">
                <a:latin typeface="Arimo" panose="020B0604020202020204" charset="0"/>
                <a:ea typeface="Arimo" panose="020B0604020202020204" charset="0"/>
                <a:cs typeface="Arimo" panose="020B0604020202020204" charset="0"/>
              </a:rPr>
              <a:t>1. Деталізація витрат проти розподілу суми: </a:t>
            </a:r>
            <a:r>
              <a:rPr lang="uk-UA" sz="2000" dirty="0">
                <a:latin typeface="Arimo" panose="020B0604020202020204" charset="0"/>
                <a:ea typeface="Arimo" panose="020B0604020202020204" charset="0"/>
                <a:cs typeface="Arimo" panose="020B0604020202020204" charset="0"/>
              </a:rPr>
              <a:t>У пропозиції з фактичними витратами ви повинні деталізувати кожну категорію витрат для кожного партнера. Бюджетна форма в </a:t>
            </a:r>
            <a:r>
              <a:rPr lang="en-US" sz="2000" dirty="0">
                <a:latin typeface="Arimo" panose="020B0604020202020204" charset="0"/>
                <a:ea typeface="Arimo" panose="020B0604020202020204" charset="0"/>
                <a:cs typeface="Arimo" panose="020B0604020202020204" charset="0"/>
              </a:rPr>
              <a:t>part</a:t>
            </a:r>
            <a:r>
              <a:rPr lang="uk-UA" sz="2000" dirty="0">
                <a:latin typeface="Arimo" panose="020B0604020202020204" charset="0"/>
                <a:ea typeface="Arimo" panose="020B0604020202020204" charset="0"/>
                <a:cs typeface="Arimo" panose="020B0604020202020204" charset="0"/>
              </a:rPr>
              <a:t> А матиме стовпці для персоналу, подорожей, обладнання тощо. Кожен партнер вносить цифри в кожну категорію за весь термін реалізації проекту.</a:t>
            </a:r>
          </a:p>
          <a:p>
            <a:pPr algn="just"/>
            <a:r>
              <a:rPr lang="uk-UA" sz="2000" b="1" i="1" dirty="0">
                <a:latin typeface="Arimo" panose="020B0604020202020204" charset="0"/>
                <a:ea typeface="Arimo" panose="020B0604020202020204" charset="0"/>
                <a:cs typeface="Arimo" panose="020B0604020202020204" charset="0"/>
              </a:rPr>
              <a:t>Наприклад, </a:t>
            </a:r>
            <a:r>
              <a:rPr lang="uk-UA" sz="2000" i="1" dirty="0">
                <a:latin typeface="Arimo" panose="020B0604020202020204" charset="0"/>
                <a:ea typeface="Arimo" panose="020B0604020202020204" charset="0"/>
                <a:cs typeface="Arimo" panose="020B0604020202020204" charset="0"/>
              </a:rPr>
              <a:t>партнер 1 може запросити 300 000 євро на персонал + 20 000 євро на відрядження + 30 000 євро на обладнання + ... тощо. Витрати всіх партнерів потім додаються до загальної вартості проекту. Форма також автоматично </a:t>
            </a:r>
            <a:r>
              <a:rPr lang="uk-UA" sz="2000" i="1" dirty="0" err="1">
                <a:latin typeface="Arimo" panose="020B0604020202020204" charset="0"/>
                <a:ea typeface="Arimo" panose="020B0604020202020204" charset="0"/>
                <a:cs typeface="Arimo" panose="020B0604020202020204" charset="0"/>
              </a:rPr>
              <a:t>додасть</a:t>
            </a:r>
            <a:r>
              <a:rPr lang="uk-UA" sz="2000" i="1" dirty="0">
                <a:latin typeface="Arimo" panose="020B0604020202020204" charset="0"/>
                <a:ea typeface="Arimo" panose="020B0604020202020204" charset="0"/>
                <a:cs typeface="Arimo" panose="020B0604020202020204" charset="0"/>
              </a:rPr>
              <a:t> 25% непрямих витрат до допустимих прямих витрат (крім субпідряду) – це накладні витрати, які кожен проект отримує для покриття адміністративних, комунальних, офісних витрат тощо. У частині Б ви пояснюєте ці цифри: можливо, партнер 1 має 30 людино-місяців дослідників (отже, 300 тис. євро), запланував 5 поїздок на конференції (отже, 20 тис. євро на відрядження) і потребує спеціалізованого обладнання (отже, 30 тис. євро).</a:t>
            </a:r>
          </a:p>
          <a:p>
            <a:pPr algn="just"/>
            <a:endParaRPr lang="uk-UA" sz="2000" dirty="0">
              <a:latin typeface="Arimo" panose="020B0604020202020204" charset="0"/>
              <a:ea typeface="Arimo" panose="020B0604020202020204" charset="0"/>
              <a:cs typeface="Arimo" panose="020B0604020202020204" charset="0"/>
            </a:endParaRPr>
          </a:p>
          <a:p>
            <a:pPr algn="just"/>
            <a:r>
              <a:rPr lang="uk-UA" sz="2000" dirty="0">
                <a:latin typeface="Arimo" panose="020B0604020202020204" charset="0"/>
                <a:ea typeface="Arimo" panose="020B0604020202020204" charset="0"/>
                <a:cs typeface="Arimo" panose="020B0604020202020204" charset="0"/>
              </a:rPr>
              <a:t>На відміну від цього, у пропозиції з фіксованою сумою форма </a:t>
            </a:r>
            <a:r>
              <a:rPr lang="en-US" sz="2000" dirty="0">
                <a:latin typeface="Arimo" panose="020B0604020202020204" charset="0"/>
                <a:ea typeface="Arimo" panose="020B0604020202020204" charset="0"/>
                <a:cs typeface="Arimo" panose="020B0604020202020204" charset="0"/>
              </a:rPr>
              <a:t>part</a:t>
            </a:r>
            <a:r>
              <a:rPr lang="uk-UA" sz="2000" dirty="0">
                <a:latin typeface="Arimo" panose="020B0604020202020204" charset="0"/>
                <a:ea typeface="Arimo" panose="020B0604020202020204" charset="0"/>
                <a:cs typeface="Arimo" panose="020B0604020202020204" charset="0"/>
              </a:rPr>
              <a:t> А не відображає всі ці категорії для кожного партнера. Замість цього, як правило, вона відображає лише фіксовану суму для кожного партнера. По суті, ви розподіляєте, скажімо, загальний бюджет проекту в розмірі 1 000 000 євро між робочими пакетами та партнерами, наприклад, </a:t>
            </a:r>
            <a:r>
              <a:rPr lang="en-US" sz="2000" dirty="0">
                <a:latin typeface="Arimo" panose="020B0604020202020204" charset="0"/>
                <a:ea typeface="Arimo" panose="020B0604020202020204" charset="0"/>
                <a:cs typeface="Arimo" panose="020B0604020202020204" charset="0"/>
              </a:rPr>
              <a:t>WP1 – 200 000 </a:t>
            </a:r>
            <a:r>
              <a:rPr lang="uk-UA" sz="2000" dirty="0">
                <a:latin typeface="Arimo" panose="020B0604020202020204" charset="0"/>
                <a:ea typeface="Arimo" panose="020B0604020202020204" charset="0"/>
                <a:cs typeface="Arimo" panose="020B0604020202020204" charset="0"/>
              </a:rPr>
              <a:t>євро, </a:t>
            </a:r>
            <a:r>
              <a:rPr lang="en-US" sz="2000" dirty="0">
                <a:latin typeface="Arimo" panose="020B0604020202020204" charset="0"/>
                <a:ea typeface="Arimo" panose="020B0604020202020204" charset="0"/>
                <a:cs typeface="Arimo" panose="020B0604020202020204" charset="0"/>
              </a:rPr>
              <a:t>WP2 – 500 000 </a:t>
            </a:r>
            <a:r>
              <a:rPr lang="uk-UA" sz="2000" dirty="0">
                <a:latin typeface="Arimo" panose="020B0604020202020204" charset="0"/>
                <a:ea typeface="Arimo" panose="020B0604020202020204" charset="0"/>
                <a:cs typeface="Arimo" panose="020B0604020202020204" charset="0"/>
              </a:rPr>
              <a:t>євро, </a:t>
            </a:r>
            <a:r>
              <a:rPr lang="en-US" sz="2000" dirty="0">
                <a:latin typeface="Arimo" panose="020B0604020202020204" charset="0"/>
                <a:ea typeface="Arimo" panose="020B0604020202020204" charset="0"/>
                <a:cs typeface="Arimo" panose="020B0604020202020204" charset="0"/>
              </a:rPr>
              <a:t>WP3 – 300 000 </a:t>
            </a:r>
            <a:r>
              <a:rPr lang="uk-UA" sz="2000" dirty="0">
                <a:latin typeface="Arimo" panose="020B0604020202020204" charset="0"/>
                <a:ea typeface="Arimo" panose="020B0604020202020204" charset="0"/>
                <a:cs typeface="Arimo" panose="020B0604020202020204" charset="0"/>
              </a:rPr>
              <a:t>євро, і загальна сума кожного</a:t>
            </a:r>
          </a:p>
          <a:p>
            <a:pPr algn="just"/>
            <a:endParaRPr lang="uk-UA" sz="2000" dirty="0">
              <a:latin typeface="Arimo" panose="020B0604020202020204" charset="0"/>
              <a:ea typeface="Arimo" panose="020B0604020202020204" charset="0"/>
              <a:cs typeface="Arimo" panose="020B0604020202020204" charset="0"/>
            </a:endParaRPr>
          </a:p>
          <a:p>
            <a:pPr algn="just"/>
            <a:r>
              <a:rPr lang="en-US" sz="2000" dirty="0">
                <a:latin typeface="Arimo" panose="020B0604020202020204" charset="0"/>
                <a:ea typeface="Arimo" panose="020B0604020202020204" charset="0"/>
                <a:cs typeface="Arimo" panose="020B0604020202020204" charset="0"/>
              </a:rPr>
              <a:t>WP </a:t>
            </a:r>
            <a:r>
              <a:rPr lang="uk-UA" sz="2000" dirty="0">
                <a:latin typeface="Arimo" panose="020B0604020202020204" charset="0"/>
                <a:ea typeface="Arimo" panose="020B0604020202020204" charset="0"/>
                <a:cs typeface="Arimo" panose="020B0604020202020204" charset="0"/>
              </a:rPr>
              <a:t>розподіляється між залученими партнерами. Ви не вказуєте у формі, скільки з </a:t>
            </a:r>
            <a:r>
              <a:rPr lang="en-US" sz="2000" dirty="0">
                <a:latin typeface="Arimo" panose="020B0604020202020204" charset="0"/>
                <a:ea typeface="Arimo" panose="020B0604020202020204" charset="0"/>
                <a:cs typeface="Arimo" panose="020B0604020202020204" charset="0"/>
              </a:rPr>
              <a:t>WP1 </a:t>
            </a:r>
            <a:r>
              <a:rPr lang="uk-UA" sz="2000" dirty="0">
                <a:latin typeface="Arimo" panose="020B0604020202020204" charset="0"/>
                <a:ea typeface="Arimo" panose="020B0604020202020204" charset="0"/>
                <a:cs typeface="Arimo" panose="020B0604020202020204" charset="0"/>
              </a:rPr>
              <a:t>припадає на персонал, а скільки на відрядження. Однак – і це дуже важливо – ви все одно повинні зробити розрахунки. Комісія вимагає додати до пропозицій про надання фіксованої суми детальну таблицю бюджету (</a:t>
            </a:r>
            <a:r>
              <a:rPr lang="en-US" sz="2000" dirty="0">
                <a:latin typeface="Arimo" panose="020B0604020202020204" charset="0"/>
                <a:ea typeface="Arimo" panose="020B0604020202020204" charset="0"/>
                <a:cs typeface="Arimo" panose="020B0604020202020204" charset="0"/>
              </a:rPr>
              <a:t>Excel), </a:t>
            </a:r>
            <a:r>
              <a:rPr lang="uk-UA" sz="2000" dirty="0">
                <a:latin typeface="Arimo" panose="020B0604020202020204" charset="0"/>
                <a:ea typeface="Arimo" panose="020B0604020202020204" charset="0"/>
                <a:cs typeface="Arimo" panose="020B0604020202020204" charset="0"/>
              </a:rPr>
              <a:t>в якій ви розбиваєте витрати за категоріями та партнерами, щоб обґрунтувати суму. Ця таблиця </a:t>
            </a:r>
            <a:r>
              <a:rPr lang="en-US" sz="2000" dirty="0">
                <a:latin typeface="Arimo" panose="020B0604020202020204" charset="0"/>
                <a:ea typeface="Arimo" panose="020B0604020202020204" charset="0"/>
                <a:cs typeface="Arimo" panose="020B0604020202020204" charset="0"/>
              </a:rPr>
              <a:t>Excel </a:t>
            </a:r>
            <a:r>
              <a:rPr lang="uk-UA" sz="2000" dirty="0">
                <a:latin typeface="Arimo" panose="020B0604020202020204" charset="0"/>
                <a:ea typeface="Arimo" panose="020B0604020202020204" charset="0"/>
                <a:cs typeface="Arimo" panose="020B0604020202020204" charset="0"/>
              </a:rPr>
              <a:t>не входить до грантової угоди, але оцінювачі використовують її, щоб перевірити, чи є ваша заявка на грант суму обґрунтованою (вони перевірять, чи ви дотрималися правил придатності та чи ваші цифри не взяті з повітря</a:t>
            </a:r>
            <a:r>
              <a:rPr lang="en-US" sz="2000" dirty="0">
                <a:latin typeface="Arimo" panose="020B0604020202020204" charset="0"/>
                <a:ea typeface="Arimo" panose="020B0604020202020204" charset="0"/>
                <a:cs typeface="Arimo" panose="020B0604020202020204" charset="0"/>
              </a:rPr>
              <a:t>. </a:t>
            </a:r>
            <a:endParaRPr lang="uk-UA" sz="2000" dirty="0">
              <a:latin typeface="Arimo" panose="020B0604020202020204" charset="0"/>
              <a:ea typeface="Arimo" panose="020B0604020202020204" charset="0"/>
              <a:cs typeface="Arimo" panose="020B0604020202020204" charset="0"/>
            </a:endParaRPr>
          </a:p>
          <a:p>
            <a:pPr algn="just"/>
            <a:endParaRPr lang="uk-UA" sz="2000" dirty="0">
              <a:latin typeface="Arimo" panose="020B0604020202020204" charset="0"/>
              <a:ea typeface="Arimo" panose="020B0604020202020204" charset="0"/>
              <a:cs typeface="Arimo" panose="020B0604020202020204" charset="0"/>
            </a:endParaRPr>
          </a:p>
          <a:p>
            <a:pPr algn="just"/>
            <a:r>
              <a:rPr lang="en-US" sz="2000" dirty="0">
                <a:latin typeface="Arimo" panose="020B0604020202020204" charset="0"/>
                <a:ea typeface="Arimo" panose="020B0604020202020204" charset="0"/>
                <a:cs typeface="Arimo" panose="020B0604020202020204" charset="0"/>
              </a:rPr>
              <a:t>Excel </a:t>
            </a:r>
            <a:r>
              <a:rPr lang="uk-UA" sz="2000" dirty="0">
                <a:latin typeface="Arimo" panose="020B0604020202020204" charset="0"/>
                <a:ea typeface="Arimo" panose="020B0604020202020204" charset="0"/>
                <a:cs typeface="Arimo" panose="020B0604020202020204" charset="0"/>
              </a:rPr>
              <a:t>вводить поняття «статті витрат», ви можете, наприклад, перерахувати 10 поїздок по 500 євро кожна в рамках </a:t>
            </a:r>
            <a:r>
              <a:rPr lang="en-US" sz="2000" dirty="0">
                <a:latin typeface="Arimo" panose="020B0604020202020204" charset="0"/>
                <a:ea typeface="Arimo" panose="020B0604020202020204" charset="0"/>
                <a:cs typeface="Arimo" panose="020B0604020202020204" charset="0"/>
              </a:rPr>
              <a:t>WP2, 100 </a:t>
            </a:r>
            <a:r>
              <a:rPr lang="uk-UA" sz="2000" dirty="0">
                <a:latin typeface="Arimo" panose="020B0604020202020204" charset="0"/>
                <a:ea typeface="Arimo" panose="020B0604020202020204" charset="0"/>
                <a:cs typeface="Arimo" panose="020B0604020202020204" charset="0"/>
              </a:rPr>
              <a:t>людино-місяців по 5000 євро кожна тощо, і це дасть суму вашої суми.</a:t>
            </a:r>
          </a:p>
          <a:p>
            <a:pPr algn="just"/>
            <a:r>
              <a:rPr lang="uk-UA" sz="2000" dirty="0">
                <a:latin typeface="Arimo" panose="020B0604020202020204" charset="0"/>
                <a:ea typeface="Arimo" panose="020B0604020202020204" charset="0"/>
                <a:cs typeface="Arimo" panose="020B0604020202020204" charset="0"/>
              </a:rPr>
              <a:t>Коротко кажучи: бюджетування фактичних витрат схоже на складання бюджету проекту по рядках у самій пропозиції. Бюджетування одноразової суми схоже на складання бюджету в </a:t>
            </a:r>
            <a:r>
              <a:rPr lang="en-US" sz="2000" dirty="0">
                <a:latin typeface="Arimo" panose="020B0604020202020204" charset="0"/>
                <a:ea typeface="Arimo" panose="020B0604020202020204" charset="0"/>
                <a:cs typeface="Arimo" panose="020B0604020202020204" charset="0"/>
              </a:rPr>
              <a:t>Excel </a:t>
            </a:r>
            <a:r>
              <a:rPr lang="uk-UA" sz="2000" dirty="0">
                <a:latin typeface="Arimo" panose="020B0604020202020204" charset="0"/>
                <a:ea typeface="Arimo" panose="020B0604020202020204" charset="0"/>
                <a:cs typeface="Arimo" panose="020B0604020202020204" charset="0"/>
              </a:rPr>
              <a:t>в автономному режимі, а потім просто відображення підсумованих частин у пропозиції. </a:t>
            </a:r>
          </a:p>
        </p:txBody>
      </p:sp>
    </p:spTree>
    <p:extLst>
      <p:ext uri="{BB962C8B-B14F-4D97-AF65-F5344CB8AC3E}">
        <p14:creationId xmlns:p14="http://schemas.microsoft.com/office/powerpoint/2010/main" val="2977832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05D37-621B-E97D-0CC2-C070A84713A7}"/>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EA20193B-DF66-F0A5-ECDB-C6E99F4F79E0}"/>
              </a:ext>
            </a:extLst>
          </p:cNvPr>
          <p:cNvSpPr txBox="1"/>
          <p:nvPr/>
        </p:nvSpPr>
        <p:spPr>
          <a:xfrm>
            <a:off x="2156714" y="429260"/>
            <a:ext cx="15216886" cy="560923"/>
          </a:xfrm>
          <a:prstGeom prst="rect">
            <a:avLst/>
          </a:prstGeom>
        </p:spPr>
        <p:txBody>
          <a:bodyPr wrap="square" lIns="0" tIns="0" rIns="0" bIns="0" rtlCol="0" anchor="t">
            <a:spAutoFit/>
          </a:bodyPr>
          <a:lstStyle/>
          <a:p>
            <a:pPr algn="ctr">
              <a:lnSpc>
                <a:spcPts val="4759"/>
              </a:lnSpc>
              <a:spcBef>
                <a:spcPct val="0"/>
              </a:spcBef>
            </a:pPr>
            <a:r>
              <a:rPr lang="en-US" sz="3200" b="1" dirty="0">
                <a:solidFill>
                  <a:srgbClr val="000000"/>
                </a:solidFill>
                <a:latin typeface="Arimo Bold"/>
                <a:ea typeface="Arimo Bold"/>
                <a:cs typeface="Arimo Bold"/>
                <a:sym typeface="Arimo Bold"/>
              </a:rPr>
              <a:t>Actual grants and lump sum grants</a:t>
            </a:r>
            <a:endParaRPr lang="en-US" sz="3399" b="1" dirty="0">
              <a:solidFill>
                <a:srgbClr val="000000"/>
              </a:solidFill>
              <a:latin typeface="Arimo Bold"/>
              <a:ea typeface="Arimo Bold"/>
              <a:cs typeface="Arimo Bold"/>
              <a:sym typeface="Arimo Bold"/>
            </a:endParaRPr>
          </a:p>
        </p:txBody>
      </p:sp>
      <p:sp>
        <p:nvSpPr>
          <p:cNvPr id="6" name="TextBox 5">
            <a:extLst>
              <a:ext uri="{FF2B5EF4-FFF2-40B4-BE49-F238E27FC236}">
                <a16:creationId xmlns:a16="http://schemas.microsoft.com/office/drawing/2014/main" id="{9576F424-10D1-D442-5436-9AC40718BD7D}"/>
              </a:ext>
            </a:extLst>
          </p:cNvPr>
          <p:cNvSpPr txBox="1"/>
          <p:nvPr/>
        </p:nvSpPr>
        <p:spPr>
          <a:xfrm>
            <a:off x="914400" y="1015583"/>
            <a:ext cx="16687800" cy="8217634"/>
          </a:xfrm>
          <a:prstGeom prst="rect">
            <a:avLst/>
          </a:prstGeom>
          <a:noFill/>
        </p:spPr>
        <p:txBody>
          <a:bodyPr wrap="square">
            <a:spAutoFit/>
          </a:bodyPr>
          <a:lstStyle/>
          <a:p>
            <a:pPr algn="just">
              <a:lnSpc>
                <a:spcPct val="150000"/>
              </a:lnSpc>
            </a:pPr>
            <a:r>
              <a:rPr lang="uk-UA" sz="2000" b="1" dirty="0">
                <a:latin typeface="Arimo" panose="020B0604020202020204" charset="0"/>
                <a:ea typeface="Arimo" panose="020B0604020202020204" charset="0"/>
                <a:cs typeface="Arimo" panose="020B0604020202020204" charset="0"/>
              </a:rPr>
              <a:t>2. Гнучкість у розподілі бюджету. </a:t>
            </a:r>
            <a:r>
              <a:rPr lang="uk-UA" sz="2000" dirty="0">
                <a:latin typeface="Arimo" panose="020B0604020202020204" charset="0"/>
                <a:ea typeface="Arimo" panose="020B0604020202020204" charset="0"/>
                <a:cs typeface="Arimo" panose="020B0604020202020204" charset="0"/>
              </a:rPr>
              <a:t>Під час підготовки пропозиції, якщо ви розумієте, що потрібно скоригувати витрати, модель фактичних витрат є дещо детальнішою ви можете скоригувати одну категорію для одного партнера. У разі загальної суми ви скоригуєте розподіл за робочим пакетом або часткою загальної суми партнера. Деякі заявники вважають, що бюджети з фіксованою сумою є жорсткими, оскільки після встановлення фіксованої суми за робочим пакетом її нелегко змінити під час підготовки грантової угоди (оцінювачі ЄС можуть запропонувати зміни, якщо щось виглядає не так, але не існує стандартних переговорів щодо перегляду бюджетів; </a:t>
            </a:r>
            <a:r>
              <a:rPr lang="en-US" sz="2000" dirty="0">
                <a:latin typeface="Arimo" panose="020B0604020202020204" charset="0"/>
                <a:ea typeface="Arimo" panose="020B0604020202020204" charset="0"/>
                <a:cs typeface="Arimo" panose="020B0604020202020204" charset="0"/>
              </a:rPr>
              <a:t>Horizon Europe </a:t>
            </a:r>
            <a:r>
              <a:rPr lang="uk-UA" sz="2000" dirty="0">
                <a:latin typeface="Arimo" panose="020B0604020202020204" charset="0"/>
                <a:ea typeface="Arimo" panose="020B0604020202020204" charset="0"/>
                <a:cs typeface="Arimo" panose="020B0604020202020204" charset="0"/>
              </a:rPr>
              <a:t>дотримується принципу відсутності переговорів). У разі фактичних витрат, якщо щось є високим, оцінювачі можуть просто скоротити ці витрати або попросити роз'яснення, але остаточний бюджет грантової угоди все одно містить категорії, між якими ви можете дещо переміщатися. У разі </a:t>
            </a:r>
            <a:r>
              <a:rPr lang="en-US" sz="2000" dirty="0">
                <a:latin typeface="Arimo" panose="020B0604020202020204" charset="0"/>
                <a:ea typeface="Arimo" panose="020B0604020202020204" charset="0"/>
                <a:cs typeface="Arimo" panose="020B0604020202020204" charset="0"/>
              </a:rPr>
              <a:t>Lump sum </a:t>
            </a:r>
            <a:r>
              <a:rPr lang="uk-UA" sz="2000" dirty="0">
                <a:latin typeface="Arimo" panose="020B0604020202020204" charset="0"/>
                <a:ea typeface="Arimo" panose="020B0604020202020204" charset="0"/>
                <a:cs typeface="Arimo" panose="020B0604020202020204" charset="0"/>
              </a:rPr>
              <a:t>грантова угода зафіксує фіксовану суму за робочим пакетом, яка стане ціною за цю частину роботи.</a:t>
            </a:r>
          </a:p>
          <a:p>
            <a:pPr algn="just">
              <a:lnSpc>
                <a:spcPct val="150000"/>
              </a:lnSpc>
            </a:pPr>
            <a:endParaRPr lang="uk-UA" sz="2000" dirty="0">
              <a:latin typeface="Arimo" panose="020B0604020202020204" charset="0"/>
              <a:ea typeface="Arimo" panose="020B0604020202020204" charset="0"/>
              <a:cs typeface="Arimo" panose="020B0604020202020204" charset="0"/>
            </a:endParaRPr>
          </a:p>
          <a:p>
            <a:pPr algn="just">
              <a:lnSpc>
                <a:spcPct val="150000"/>
              </a:lnSpc>
            </a:pPr>
            <a:r>
              <a:rPr lang="uk-UA" sz="2000" b="1" dirty="0">
                <a:latin typeface="Arimo" panose="020B0604020202020204" charset="0"/>
                <a:ea typeface="Arimo" panose="020B0604020202020204" charset="0"/>
                <a:cs typeface="Arimo" panose="020B0604020202020204" charset="0"/>
              </a:rPr>
              <a:t>3. Акцент на </a:t>
            </a:r>
            <a:r>
              <a:rPr lang="en-US" sz="2000" b="1" dirty="0">
                <a:latin typeface="Arimo" panose="020B0604020202020204" charset="0"/>
                <a:ea typeface="Arimo" panose="020B0604020202020204" charset="0"/>
                <a:cs typeface="Arimo" panose="020B0604020202020204" charset="0"/>
              </a:rPr>
              <a:t>part</a:t>
            </a:r>
            <a:r>
              <a:rPr lang="uk-UA" sz="2000" b="1" dirty="0">
                <a:latin typeface="Arimo" panose="020B0604020202020204" charset="0"/>
                <a:ea typeface="Arimo" panose="020B0604020202020204" charset="0"/>
                <a:cs typeface="Arimo" panose="020B0604020202020204" charset="0"/>
              </a:rPr>
              <a:t> А проти </a:t>
            </a:r>
            <a:r>
              <a:rPr lang="en-US" sz="2000" b="1" dirty="0">
                <a:latin typeface="Arimo" panose="020B0604020202020204" charset="0"/>
                <a:ea typeface="Arimo" panose="020B0604020202020204" charset="0"/>
                <a:cs typeface="Arimo" panose="020B0604020202020204" charset="0"/>
              </a:rPr>
              <a:t>part B.</a:t>
            </a:r>
            <a:r>
              <a:rPr lang="uk-UA" sz="2000" b="1" dirty="0">
                <a:latin typeface="Arimo" panose="020B0604020202020204" charset="0"/>
                <a:ea typeface="Arimo" panose="020B0604020202020204" charset="0"/>
                <a:cs typeface="Arimo" panose="020B0604020202020204" charset="0"/>
              </a:rPr>
              <a:t> </a:t>
            </a:r>
            <a:r>
              <a:rPr lang="uk-UA" sz="2000" dirty="0">
                <a:latin typeface="Arimo" panose="020B0604020202020204" charset="0"/>
                <a:ea typeface="Arimo" panose="020B0604020202020204" charset="0"/>
                <a:cs typeface="Arimo" panose="020B0604020202020204" charset="0"/>
              </a:rPr>
              <a:t>У пропозиціях з фактичними витратами цифри в </a:t>
            </a:r>
            <a:r>
              <a:rPr lang="en-US" sz="2000" dirty="0">
                <a:latin typeface="Arimo" panose="020B0604020202020204" charset="0"/>
                <a:ea typeface="Arimo" panose="020B0604020202020204" charset="0"/>
                <a:cs typeface="Arimo" panose="020B0604020202020204" charset="0"/>
              </a:rPr>
              <a:t>part</a:t>
            </a:r>
            <a:r>
              <a:rPr lang="uk-UA" sz="2000" dirty="0">
                <a:latin typeface="Arimo" panose="020B0604020202020204" charset="0"/>
                <a:ea typeface="Arimo" panose="020B0604020202020204" charset="0"/>
                <a:cs typeface="Arimo" panose="020B0604020202020204" charset="0"/>
              </a:rPr>
              <a:t> А мають велике значення (оскільки саме вони фінансуються, а потім відшкодовуються). У пропозиціях з фіксованими сумами цифри в </a:t>
            </a:r>
            <a:r>
              <a:rPr lang="en-US" sz="2000" dirty="0">
                <a:latin typeface="Arimo" panose="020B0604020202020204" charset="0"/>
                <a:ea typeface="Arimo" panose="020B0604020202020204" charset="0"/>
                <a:cs typeface="Arimo" panose="020B0604020202020204" charset="0"/>
              </a:rPr>
              <a:t>part</a:t>
            </a:r>
            <a:r>
              <a:rPr lang="uk-UA" sz="2000" dirty="0">
                <a:latin typeface="Arimo" panose="020B0604020202020204" charset="0"/>
                <a:ea typeface="Arimo" panose="020B0604020202020204" charset="0"/>
                <a:cs typeface="Arimo" panose="020B0604020202020204" charset="0"/>
              </a:rPr>
              <a:t> А (фіксовані суми за робочим пакетом) мають значення, але опис в </a:t>
            </a:r>
            <a:r>
              <a:rPr lang="en-US" sz="2000" dirty="0">
                <a:latin typeface="Arimo" panose="020B0604020202020204" charset="0"/>
                <a:ea typeface="Arimo" panose="020B0604020202020204" charset="0"/>
                <a:cs typeface="Arimo" panose="020B0604020202020204" charset="0"/>
              </a:rPr>
              <a:t>part B </a:t>
            </a:r>
            <a:r>
              <a:rPr lang="uk-UA" sz="2000" dirty="0">
                <a:latin typeface="Arimo" panose="020B0604020202020204" charset="0"/>
                <a:ea typeface="Arimo" panose="020B0604020202020204" charset="0"/>
                <a:cs typeface="Arimo" panose="020B0604020202020204" charset="0"/>
              </a:rPr>
              <a:t>має додаткову вагу, щоб переконати оцінювачів, що ці фіксовані суми є обґрунтованими. </a:t>
            </a:r>
            <a:endParaRPr lang="en-US" sz="2000" dirty="0">
              <a:latin typeface="Arimo" panose="020B0604020202020204" charset="0"/>
              <a:ea typeface="Arimo" panose="020B0604020202020204" charset="0"/>
              <a:cs typeface="Arimo" panose="020B0604020202020204" charset="0"/>
            </a:endParaRPr>
          </a:p>
          <a:p>
            <a:pPr algn="just">
              <a:lnSpc>
                <a:spcPct val="150000"/>
              </a:lnSpc>
            </a:pPr>
            <a:r>
              <a:rPr lang="uk-UA" sz="2000" dirty="0">
                <a:latin typeface="Arimo" panose="020B0604020202020204" charset="0"/>
                <a:ea typeface="Arimo" panose="020B0604020202020204" charset="0"/>
                <a:cs typeface="Arimo" panose="020B0604020202020204" charset="0"/>
              </a:rPr>
              <a:t>На практиці ви можете використовувати </a:t>
            </a:r>
            <a:r>
              <a:rPr lang="en-US" sz="2000" dirty="0">
                <a:latin typeface="Arimo" panose="020B0604020202020204" charset="0"/>
                <a:ea typeface="Arimo" panose="020B0604020202020204" charset="0"/>
                <a:cs typeface="Arimo" panose="020B0604020202020204" charset="0"/>
              </a:rPr>
              <a:t>part B</a:t>
            </a:r>
            <a:r>
              <a:rPr lang="uk-UA" sz="2000" dirty="0">
                <a:latin typeface="Arimo" panose="020B0604020202020204" charset="0"/>
                <a:ea typeface="Arimo" panose="020B0604020202020204" charset="0"/>
                <a:cs typeface="Arimo" panose="020B0604020202020204" charset="0"/>
              </a:rPr>
              <a:t> для деталізації потреб у ресурсах кожного робочого пакета: «WP2 – 50 людино- місяців, 50 тис. євро на відрядження, 100 тис. євро на обладнання... що в результаті дає суму 500 тис. євро». </a:t>
            </a:r>
            <a:endParaRPr lang="en-US" sz="2000" dirty="0">
              <a:latin typeface="Arimo" panose="020B0604020202020204" charset="0"/>
              <a:ea typeface="Arimo" panose="020B0604020202020204" charset="0"/>
              <a:cs typeface="Arimo" panose="020B0604020202020204" charset="0"/>
            </a:endParaRPr>
          </a:p>
          <a:p>
            <a:pPr algn="just">
              <a:lnSpc>
                <a:spcPct val="150000"/>
              </a:lnSpc>
            </a:pPr>
            <a:r>
              <a:rPr lang="uk-UA" sz="2000" dirty="0">
                <a:latin typeface="Arimo" panose="020B0604020202020204" charset="0"/>
                <a:ea typeface="Arimo" panose="020B0604020202020204" charset="0"/>
                <a:cs typeface="Arimo" panose="020B0604020202020204" charset="0"/>
              </a:rPr>
              <a:t>Отже, існує думка, що </a:t>
            </a:r>
            <a:r>
              <a:rPr lang="uk-UA" sz="2000" b="1" dirty="0">
                <a:latin typeface="Arimo" panose="020B0604020202020204" charset="0"/>
                <a:ea typeface="Arimo" panose="020B0604020202020204" charset="0"/>
                <a:cs typeface="Arimo" panose="020B0604020202020204" charset="0"/>
              </a:rPr>
              <a:t>пропозиції з фіксованою сумою потребують ще більше розповіді в обґрунтуванні бюджету</a:t>
            </a:r>
            <a:r>
              <a:rPr lang="uk-UA" sz="2000" dirty="0">
                <a:latin typeface="Arimo" panose="020B0604020202020204" charset="0"/>
                <a:ea typeface="Arimo" panose="020B0604020202020204" charset="0"/>
                <a:cs typeface="Arimo" panose="020B0604020202020204" charset="0"/>
              </a:rPr>
              <a:t>, оскільки ви не показуєте розбивку за категоріями в офіційній формі. Ви повинні переконати оцінювачів, що, наприклад, WP2 дійсно потребує 500 тис. євро, описавши завдання, команду та ресурси.</a:t>
            </a:r>
          </a:p>
          <a:p>
            <a:endParaRPr lang="uk-UA" dirty="0"/>
          </a:p>
        </p:txBody>
      </p:sp>
    </p:spTree>
    <p:extLst>
      <p:ext uri="{BB962C8B-B14F-4D97-AF65-F5344CB8AC3E}">
        <p14:creationId xmlns:p14="http://schemas.microsoft.com/office/powerpoint/2010/main" val="1447377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C8864-A080-038C-CC5A-3E753518CF65}"/>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ABA1ADAE-1C38-F5AE-BA18-8388A22160D1}"/>
              </a:ext>
            </a:extLst>
          </p:cNvPr>
          <p:cNvSpPr txBox="1"/>
          <p:nvPr/>
        </p:nvSpPr>
        <p:spPr>
          <a:xfrm>
            <a:off x="2156714" y="429260"/>
            <a:ext cx="15216886" cy="560923"/>
          </a:xfrm>
          <a:prstGeom prst="rect">
            <a:avLst/>
          </a:prstGeom>
        </p:spPr>
        <p:txBody>
          <a:bodyPr wrap="square" lIns="0" tIns="0" rIns="0" bIns="0" rtlCol="0" anchor="t">
            <a:spAutoFit/>
          </a:bodyPr>
          <a:lstStyle/>
          <a:p>
            <a:pPr algn="ctr">
              <a:lnSpc>
                <a:spcPts val="4759"/>
              </a:lnSpc>
              <a:spcBef>
                <a:spcPct val="0"/>
              </a:spcBef>
            </a:pPr>
            <a:r>
              <a:rPr lang="en-US" sz="3200" b="1" dirty="0">
                <a:solidFill>
                  <a:srgbClr val="000000"/>
                </a:solidFill>
                <a:latin typeface="Arimo Bold"/>
                <a:ea typeface="Arimo Bold"/>
                <a:cs typeface="Arimo Bold"/>
                <a:sym typeface="Arimo Bold"/>
              </a:rPr>
              <a:t>Actual grants and lump sum grants</a:t>
            </a:r>
            <a:endParaRPr lang="en-US" sz="3399" b="1" dirty="0">
              <a:solidFill>
                <a:srgbClr val="000000"/>
              </a:solidFill>
              <a:latin typeface="Arimo Bold"/>
              <a:ea typeface="Arimo Bold"/>
              <a:cs typeface="Arimo Bold"/>
              <a:sym typeface="Arimo Bold"/>
            </a:endParaRPr>
          </a:p>
        </p:txBody>
      </p:sp>
      <p:sp>
        <p:nvSpPr>
          <p:cNvPr id="6" name="TextBox 5">
            <a:extLst>
              <a:ext uri="{FF2B5EF4-FFF2-40B4-BE49-F238E27FC236}">
                <a16:creationId xmlns:a16="http://schemas.microsoft.com/office/drawing/2014/main" id="{7E7DB0F9-B50D-E2CB-8C92-1528B6D2DDD3}"/>
              </a:ext>
            </a:extLst>
          </p:cNvPr>
          <p:cNvSpPr txBox="1"/>
          <p:nvPr/>
        </p:nvSpPr>
        <p:spPr>
          <a:xfrm>
            <a:off x="1066800" y="1457107"/>
            <a:ext cx="16687800" cy="8402300"/>
          </a:xfrm>
          <a:prstGeom prst="rect">
            <a:avLst/>
          </a:prstGeom>
          <a:noFill/>
        </p:spPr>
        <p:txBody>
          <a:bodyPr wrap="square">
            <a:spAutoFit/>
          </a:bodyPr>
          <a:lstStyle/>
          <a:p>
            <a:pPr algn="just"/>
            <a:r>
              <a:rPr lang="uk-UA" sz="2000" b="1" dirty="0">
                <a:latin typeface="Arimo" panose="020B0604020202020204" charset="0"/>
                <a:ea typeface="Arimo" panose="020B0604020202020204" charset="0"/>
                <a:cs typeface="Arimo" panose="020B0604020202020204" charset="0"/>
              </a:rPr>
              <a:t>Переваги та недоліки кожної моделі</a:t>
            </a:r>
          </a:p>
          <a:p>
            <a:pPr algn="just"/>
            <a:endParaRPr lang="uk-UA" sz="2000" dirty="0">
              <a:latin typeface="Arimo" panose="020B0604020202020204" charset="0"/>
              <a:ea typeface="Arimo" panose="020B0604020202020204" charset="0"/>
              <a:cs typeface="Arimo" panose="020B0604020202020204" charset="0"/>
            </a:endParaRPr>
          </a:p>
          <a:p>
            <a:pPr algn="just"/>
            <a:r>
              <a:rPr lang="uk-UA" sz="2000" b="1" dirty="0">
                <a:latin typeface="Arimo" panose="020B0604020202020204" charset="0"/>
                <a:ea typeface="Arimo" panose="020B0604020202020204" charset="0"/>
                <a:cs typeface="Arimo" panose="020B0604020202020204" charset="0"/>
              </a:rPr>
              <a:t>Фактичні витрати – переваги:</a:t>
            </a:r>
          </a:p>
          <a:p>
            <a:pPr algn="just"/>
            <a:r>
              <a:rPr lang="uk-UA" sz="2000" dirty="0">
                <a:latin typeface="Arimo" panose="020B0604020202020204" charset="0"/>
                <a:ea typeface="Arimo" panose="020B0604020202020204" charset="0"/>
                <a:cs typeface="Arimo" panose="020B0604020202020204" charset="0"/>
              </a:rPr>
              <a:t>• Знайомість та поступові виплати. Ця модель знайома всім, хто раніше займався грантами – ви витрачаєте гроші за потреби і отримуєте відшкодування.</a:t>
            </a:r>
          </a:p>
          <a:p>
            <a:pPr algn="just"/>
            <a:r>
              <a:rPr lang="uk-UA" sz="2000" dirty="0">
                <a:latin typeface="Arimo" panose="020B0604020202020204" charset="0"/>
                <a:ea typeface="Arimo" panose="020B0604020202020204" charset="0"/>
                <a:cs typeface="Arimo" panose="020B0604020202020204" charset="0"/>
              </a:rPr>
              <a:t>• Гнучкість під час реалізації проекту. Ви часто можете коригувати свої витрати в межах затвердженого бюджету. Наприклад, ви запланували 100 тис. євро на обладнання, але зрозуміли, що вам потрібно лише 80 тис. євро, тож ви можете витратити додаткові 20 тис. євро на оплату роботи персоналу або додаткові експерименти (за наявності відповідного обґрунтування). Бюджет грантової угоди не підлягає </a:t>
            </a:r>
            <a:r>
              <a:rPr lang="uk-UA" sz="2000" dirty="0" err="1">
                <a:latin typeface="Arimo" panose="020B0604020202020204" charset="0"/>
                <a:ea typeface="Arimo" panose="020B0604020202020204" charset="0"/>
                <a:cs typeface="Arimo" panose="020B0604020202020204" charset="0"/>
              </a:rPr>
              <a:t>мікроуправлінню</a:t>
            </a:r>
            <a:r>
              <a:rPr lang="uk-UA" sz="2000" dirty="0">
                <a:latin typeface="Arimo" panose="020B0604020202020204" charset="0"/>
                <a:ea typeface="Arimo" panose="020B0604020202020204" charset="0"/>
                <a:cs typeface="Arimo" panose="020B0604020202020204" charset="0"/>
              </a:rPr>
              <a:t> на рівні кожної статті витрат, і якщо витрати є прийнятними та підтримують проект, ви маєте свободу дій. А в разі потреби офіційні поправки можуть змінювати розподіл бюджету між партнерами або категоріями.</a:t>
            </a:r>
          </a:p>
          <a:p>
            <a:pPr algn="just"/>
            <a:r>
              <a:rPr lang="uk-UA" sz="2000" dirty="0">
                <a:latin typeface="Arimo" panose="020B0604020202020204" charset="0"/>
                <a:ea typeface="Arimo" panose="020B0604020202020204" charset="0"/>
                <a:cs typeface="Arimo" panose="020B0604020202020204" charset="0"/>
              </a:rPr>
              <a:t>• Пристосовується до реальності. Якщо ціни зростають або вам потрібна додаткова поїздка, ви можете це зробити і заявити про це (в межах бюджету). Ви не прив'язані до фіксованої суми, яка може виявитися занадто низькою. Крім того, якщо партнер відмовляється від участі або не виконує свої зобов'язання, ви можете передати завдання та їх бюджет іншому партнеру шляхом внесення поправки до гранту.</a:t>
            </a:r>
          </a:p>
          <a:p>
            <a:pPr algn="just"/>
            <a:endParaRPr lang="uk-UA" sz="2000" dirty="0">
              <a:latin typeface="Arimo" panose="020B0604020202020204" charset="0"/>
              <a:ea typeface="Arimo" panose="020B0604020202020204" charset="0"/>
              <a:cs typeface="Arimo" panose="020B0604020202020204" charset="0"/>
            </a:endParaRPr>
          </a:p>
          <a:p>
            <a:pPr algn="just"/>
            <a:r>
              <a:rPr lang="uk-UA" sz="2000" b="1" dirty="0">
                <a:latin typeface="Arimo" panose="020B0604020202020204" charset="0"/>
                <a:ea typeface="Arimo" panose="020B0604020202020204" charset="0"/>
                <a:cs typeface="Arimo" panose="020B0604020202020204" charset="0"/>
              </a:rPr>
              <a:t>Фактичні витрати – недоліки:</a:t>
            </a:r>
          </a:p>
          <a:p>
            <a:pPr algn="just"/>
            <a:r>
              <a:rPr lang="uk-UA" sz="2000" dirty="0">
                <a:latin typeface="Arimo" panose="020B0604020202020204" charset="0"/>
                <a:ea typeface="Arimo" panose="020B0604020202020204" charset="0"/>
                <a:cs typeface="Arimo" panose="020B0604020202020204" charset="0"/>
              </a:rPr>
              <a:t>• Важке адміністративне навантаження. Ви повинні ретельно відстежувати кожну квитанцію, табель обліку робочого часу, замовлення на закупівлю або амортизацію обладнання. Саме високий рівень помилок став основною причиною переходу до спрощених варіантів фінансування, таких як </a:t>
            </a:r>
            <a:r>
              <a:rPr lang="en-US" sz="2000" dirty="0">
                <a:latin typeface="Arimo" panose="020B0604020202020204" charset="0"/>
                <a:ea typeface="Arimo" panose="020B0604020202020204" charset="0"/>
                <a:cs typeface="Arimo" panose="020B0604020202020204" charset="0"/>
              </a:rPr>
              <a:t>lump sum </a:t>
            </a:r>
            <a:r>
              <a:rPr lang="uk-UA" sz="2000" dirty="0">
                <a:latin typeface="Arimo" panose="020B0604020202020204" charset="0"/>
                <a:ea typeface="Arimo" panose="020B0604020202020204" charset="0"/>
                <a:cs typeface="Arimo" panose="020B0604020202020204" charset="0"/>
              </a:rPr>
              <a:t> суми та </a:t>
            </a:r>
            <a:r>
              <a:rPr lang="en-US" sz="2000" dirty="0">
                <a:latin typeface="Arimo" panose="020B0604020202020204" charset="0"/>
                <a:ea typeface="Arimo" panose="020B0604020202020204" charset="0"/>
                <a:cs typeface="Arimo" panose="020B0604020202020204" charset="0"/>
              </a:rPr>
              <a:t>unit costs (</a:t>
            </a:r>
            <a:r>
              <a:rPr lang="uk-UA" sz="2000" dirty="0">
                <a:latin typeface="Arimo" panose="020B0604020202020204" charset="0"/>
                <a:ea typeface="Arimo" panose="020B0604020202020204" charset="0"/>
                <a:cs typeface="Arimo" panose="020B0604020202020204" charset="0"/>
              </a:rPr>
              <a:t>одиничні витрати) в програмі «Горизонт Європа». Ця зміна має на меті розширити доступ та зменшити фінансові помилки, особливо для новачків або менших організацій з меншими адміністративними можливостями</a:t>
            </a:r>
            <a:r>
              <a:rPr lang="en-US" sz="2000" dirty="0">
                <a:latin typeface="Arimo" panose="020B0604020202020204" charset="0"/>
                <a:ea typeface="Arimo" panose="020B0604020202020204" charset="0"/>
                <a:cs typeface="Arimo" panose="020B0604020202020204" charset="0"/>
              </a:rPr>
              <a:t>.</a:t>
            </a:r>
          </a:p>
          <a:p>
            <a:pPr algn="just"/>
            <a:r>
              <a:rPr lang="en-US" sz="2000" dirty="0">
                <a:latin typeface="Arimo" panose="020B0604020202020204" charset="0"/>
                <a:ea typeface="Arimo" panose="020B0604020202020204" charset="0"/>
                <a:cs typeface="Arimo" panose="020B0604020202020204" charset="0"/>
              </a:rPr>
              <a:t>•</a:t>
            </a:r>
            <a:r>
              <a:rPr lang="uk-UA" sz="2000" dirty="0">
                <a:latin typeface="Arimo" panose="020B0604020202020204" charset="0"/>
                <a:ea typeface="Arimo" panose="020B0604020202020204" charset="0"/>
                <a:cs typeface="Arimo" panose="020B0604020202020204" charset="0"/>
              </a:rPr>
              <a:t> Ризик аудиту та стрес. Можливість проведення аудиту та побоювання, що доведеться повернути кошти (якщо аудитор виявить порушення), є великим мінусом. Це змушує іноді застосовувати дуже консервативний підхід (партнери можуть уникати певних корисних витрат тільки тому, що не впевнені, чи будуть вони прийнятними). Для невеликих гравців сам процес аудиту може бути складним.</a:t>
            </a:r>
          </a:p>
          <a:p>
            <a:pPr algn="just"/>
            <a:r>
              <a:rPr lang="uk-UA" sz="2000" dirty="0">
                <a:latin typeface="Arimo" panose="020B0604020202020204" charset="0"/>
                <a:ea typeface="Arimo" panose="020B0604020202020204" charset="0"/>
                <a:cs typeface="Arimo" panose="020B0604020202020204" charset="0"/>
              </a:rPr>
              <a:t>• Відсутність винагороди за ефективність. Якщо вам вдається виконати роботу дешевше, ніж передбачалося в бюджеті, вам відшкодовують лише ті витрати, які ви понесли. Ви не можете перерозподілити заощаджені кошти на інші роботи без схвалення, а невитрачені кошти залишаються у Комісії. Існує мало стимулів для економії; насправді, деякі побоюються, що це заохочує витратити кошти до кінця проекту за принципом «використовуй або втрачай».</a:t>
            </a:r>
          </a:p>
        </p:txBody>
      </p:sp>
    </p:spTree>
    <p:extLst>
      <p:ext uri="{BB962C8B-B14F-4D97-AF65-F5344CB8AC3E}">
        <p14:creationId xmlns:p14="http://schemas.microsoft.com/office/powerpoint/2010/main" val="1165276370"/>
      </p:ext>
    </p:extLst>
  </p:cSld>
  <p:clrMapOvr>
    <a:masterClrMapping/>
  </p:clrMapOvr>
</p:sld>
</file>

<file path=ppt/theme/theme1.xml><?xml version="1.0" encoding="utf-8"?>
<a:theme xmlns:a="http://schemas.openxmlformats.org/drawingml/2006/main" name="Тема &quot;Office 2013 – 2022&quot;">
  <a:themeElements>
    <a:clrScheme name="Тема &quot;Office 2013 – 2022&quot;">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quot;Office 2013 – 2022&quot;">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quot;Office 2013 – 2022&quot;">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458</TotalTime>
  <Words>9187</Words>
  <Application>Microsoft Office PowerPoint</Application>
  <PresentationFormat>Довільний</PresentationFormat>
  <Paragraphs>524</Paragraphs>
  <Slides>40</Slides>
  <Notes>4</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40</vt:i4>
      </vt:variant>
    </vt:vector>
  </HeadingPairs>
  <TitlesOfParts>
    <vt:vector size="47" baseType="lpstr">
      <vt:lpstr>Arimo</vt:lpstr>
      <vt:lpstr>Calibri</vt:lpstr>
      <vt:lpstr>Arial</vt:lpstr>
      <vt:lpstr>Aptos</vt:lpstr>
      <vt:lpstr>Arimo Bold</vt:lpstr>
      <vt:lpstr>Calibri Light</vt:lpstr>
      <vt:lpstr>Тема "Office 2013 – 2022"</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Компоненти бюджету в рамках Part B  </vt:lpstr>
      <vt:lpstr>Компоненти бюджету в рамках Part B  </vt:lpstr>
      <vt:lpstr>Презентація PowerPoint</vt:lpstr>
      <vt:lpstr>Компоненти бюджету в рамках Part В  </vt:lpstr>
      <vt:lpstr>Компоненти бюджету в рамках Part В  </vt:lpstr>
      <vt:lpstr>Компоненти бюджету в рамках Part В Таблиця 3.1g: Витрати на субпідряд   </vt:lpstr>
      <vt:lpstr>Компоненти бюджету в рамках Part В  </vt:lpstr>
      <vt:lpstr>Компоненти бюджету в рамках Part В </vt:lpstr>
      <vt:lpstr>Компоненти бюджету в рамках  Part В </vt:lpstr>
      <vt:lpstr>Компоненти бюджету в рамках Part В </vt:lpstr>
      <vt:lpstr>Презентація PowerPoint</vt:lpstr>
      <vt:lpstr>Компоненти бюджету в рамках  Part В</vt:lpstr>
      <vt:lpstr>Компоненти бюджету в рамках  Part В</vt:lpstr>
      <vt:lpstr>Компоненти бюджету в рамках Part В </vt:lpstr>
      <vt:lpstr>Компоненти бюджету в рамках  Part В</vt:lpstr>
      <vt:lpstr>Компоненти бюджету в рамках Part B</vt:lpstr>
      <vt:lpstr>Компоненти бюджету в рамках Part А </vt:lpstr>
      <vt:lpstr>Компоненти бюджету в рамках Part А </vt:lpstr>
      <vt:lpstr>Компоненти бюджету в рамках Part А </vt:lpstr>
      <vt:lpstr>Компоненти бюджету в рамках Part А </vt:lpstr>
      <vt:lpstr>Компоненти бюджету в рамках Part А </vt:lpstr>
      <vt:lpstr>Компоненти бюджету в рамках Part А </vt:lpstr>
      <vt:lpstr>Компоненти бюджету в рамках Part А </vt:lpstr>
      <vt:lpstr>Компоненти бюджету в рамках Part А </vt:lpstr>
      <vt:lpstr>Компоненти бюджету в рамках Part А </vt:lpstr>
      <vt:lpstr>Компоненти бюджету в рамках Part А </vt:lpstr>
      <vt:lpstr>Компоненти бюджету в рамках Part А </vt:lpstr>
      <vt:lpstr>Непрямі витрати</vt:lpstr>
      <vt:lpstr>Непрямі витрати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Види діяльності, передбачені програмою Horizon Europe Діяльністьу сфері досліджень та інновацій(RIA) — діяльність, спрямована насамперед на отримання нових знань або вивчення можливості впровадження нової або вдосконаленої технології, продукту, процесу,</dc:title>
  <dc:creator>REEFMC</dc:creator>
  <cp:lastModifiedBy>Oleksandr Soshenskyi</cp:lastModifiedBy>
  <cp:revision>35</cp:revision>
  <dcterms:created xsi:type="dcterms:W3CDTF">2006-08-16T00:00:00Z</dcterms:created>
  <dcterms:modified xsi:type="dcterms:W3CDTF">2025-11-20T08:40:14Z</dcterms:modified>
  <dc:identifier>DAG4saUR664</dc:identifier>
</cp:coreProperties>
</file>