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Dosis"/>
      <p:regular r:id="rId14"/>
      <p:bold r:id="rId15"/>
    </p:embeddedFont>
    <p:embeddedFont>
      <p:font typeface="Dosis Medium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iocFbbMRGV9Y6kQmUmmtrjMgBP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osis-bold.fntdata"/><Relationship Id="rId14" Type="http://schemas.openxmlformats.org/officeDocument/2006/relationships/font" Target="fonts/Dosis-regular.fntdata"/><Relationship Id="rId17" Type="http://schemas.openxmlformats.org/officeDocument/2006/relationships/font" Target="fonts/DosisMedium-bold.fntdata"/><Relationship Id="rId16" Type="http://schemas.openxmlformats.org/officeDocument/2006/relationships/font" Target="fonts/Dosis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9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9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Relationship Id="rId7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Relationship Id="rId4" Type="http://schemas.openxmlformats.org/officeDocument/2006/relationships/image" Target="../media/image9.png"/><Relationship Id="rId11" Type="http://schemas.openxmlformats.org/officeDocument/2006/relationships/image" Target="../media/image38.png"/><Relationship Id="rId10" Type="http://schemas.openxmlformats.org/officeDocument/2006/relationships/image" Target="../media/image36.png"/><Relationship Id="rId9" Type="http://schemas.openxmlformats.org/officeDocument/2006/relationships/image" Target="../media/image34.png"/><Relationship Id="rId5" Type="http://schemas.openxmlformats.org/officeDocument/2006/relationships/hyperlink" Target="https://nubip.edu.ua/events/v-kantivski-chytannya-v-nubip-ukrayiny-mizh-zoryanym-nebom-i-moralnym-zakonom" TargetMode="External"/><Relationship Id="rId6" Type="http://schemas.openxmlformats.org/officeDocument/2006/relationships/hyperlink" Target="https://nubip.edu.ua/events/v-kantivski-chytannya-v-nubip-ukrayiny-mizh-zoryanym-nebom-i-moralnym-zakonom" TargetMode="External"/><Relationship Id="rId7" Type="http://schemas.openxmlformats.org/officeDocument/2006/relationships/hyperlink" Target="https://nubip.edu.ua/news/iv-naukovo-praktychnyy-seminar-natsionalna-ukrayinska-identychnist-ochyma-molodykh-1" TargetMode="External"/><Relationship Id="rId8" Type="http://schemas.openxmlformats.org/officeDocument/2006/relationships/hyperlink" Target="https://nubip.edu.ua/events/imidzh-ukrayiny-v-naukovomu-dyskursi-vid-stratehiy-rozvytku-do-praktychnykh-aspektiv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2663033" y="6195861"/>
            <a:ext cx="6914093" cy="5028432"/>
          </a:xfrm>
          <a:custGeom>
            <a:rect b="b" l="l" r="r" t="t"/>
            <a:pathLst>
              <a:path extrusionOk="0" h="5028432" w="6914093">
                <a:moveTo>
                  <a:pt x="0" y="0"/>
                </a:moveTo>
                <a:lnTo>
                  <a:pt x="6914093" y="0"/>
                </a:lnTo>
                <a:lnTo>
                  <a:pt x="6914093" y="5028431"/>
                </a:lnTo>
                <a:lnTo>
                  <a:pt x="0" y="5028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4029971" y="4820778"/>
            <a:ext cx="10228058" cy="1710875"/>
          </a:xfrm>
          <a:custGeom>
            <a:rect b="b" l="l" r="r" t="t"/>
            <a:pathLst>
              <a:path extrusionOk="0" h="1710875" w="10228058">
                <a:moveTo>
                  <a:pt x="0" y="0"/>
                </a:moveTo>
                <a:lnTo>
                  <a:pt x="10228058" y="0"/>
                </a:lnTo>
                <a:lnTo>
                  <a:pt x="10228058" y="1710876"/>
                </a:lnTo>
                <a:lnTo>
                  <a:pt x="0" y="1710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3191843" y="4057392"/>
            <a:ext cx="12333900" cy="3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865" u="none" cap="none" strike="noStrike">
                <a:solidFill>
                  <a:srgbClr val="01070A"/>
                </a:solidFill>
                <a:latin typeface="Georgia"/>
                <a:ea typeface="Georgia"/>
                <a:cs typeface="Georgia"/>
                <a:sym typeface="Georgia"/>
              </a:rPr>
              <a:t>Звіт роботи </a:t>
            </a:r>
            <a:endParaRPr/>
          </a:p>
          <a:p>
            <a:pPr indent="0" lvl="0" marL="0" marR="0" rtl="0" algn="ctr">
              <a:lnSpc>
                <a:spcPct val="139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865" u="none" cap="none" strike="noStrike">
                <a:solidFill>
                  <a:srgbClr val="01070A"/>
                </a:solidFill>
                <a:latin typeface="Georgia"/>
                <a:ea typeface="Georgia"/>
                <a:cs typeface="Georgia"/>
                <a:sym typeface="Georgia"/>
              </a:rPr>
              <a:t>студентського наукового гуртка</a:t>
            </a:r>
            <a:endParaRPr b="0" i="0" sz="3865" u="none" cap="none" strike="noStrike">
              <a:solidFill>
                <a:srgbClr val="01070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35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865" u="none" cap="none" strike="noStrike">
                <a:solidFill>
                  <a:srgbClr val="01070A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i="0" lang="ru-RU" sz="4000" u="none" cap="none" strike="noStrike">
                <a:solidFill>
                  <a:srgbClr val="01070A"/>
                </a:solidFill>
                <a:latin typeface="Georgia"/>
                <a:ea typeface="Georgia"/>
                <a:cs typeface="Georgia"/>
                <a:sym typeface="Georgia"/>
              </a:rPr>
              <a:t>«Філософсько-дискусійний клуб»</a:t>
            </a:r>
            <a:endParaRPr/>
          </a:p>
          <a:p>
            <a:pPr indent="0" lvl="0" marL="0" marR="0" rtl="0" algn="ctr">
              <a:lnSpc>
                <a:spcPct val="169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3200" u="none" cap="none" strike="noStrike">
                <a:solidFill>
                  <a:srgbClr val="01070A"/>
                </a:solidFill>
                <a:latin typeface="Georgia"/>
                <a:ea typeface="Georgia"/>
                <a:cs typeface="Georgia"/>
                <a:sym typeface="Georgia"/>
              </a:rPr>
              <a:t>за 202</a:t>
            </a:r>
            <a:r>
              <a:rPr i="1" lang="ru-RU" sz="3200">
                <a:solidFill>
                  <a:srgbClr val="01070A"/>
                </a:solidFill>
                <a:latin typeface="Georgia"/>
                <a:ea typeface="Georgia"/>
                <a:cs typeface="Georgia"/>
                <a:sym typeface="Georgia"/>
              </a:rPr>
              <a:t>5</a:t>
            </a:r>
            <a:r>
              <a:rPr b="0" i="1" lang="ru-RU" sz="3200" u="none" cap="none" strike="noStrike">
                <a:solidFill>
                  <a:srgbClr val="01070A"/>
                </a:solidFill>
                <a:latin typeface="Georgia"/>
                <a:ea typeface="Georgia"/>
                <a:cs typeface="Georgia"/>
                <a:sym typeface="Georgia"/>
              </a:rPr>
              <a:t> рік</a:t>
            </a:r>
            <a:endParaRPr b="0" i="1" sz="3200" u="none" cap="none" strike="noStrike">
              <a:solidFill>
                <a:srgbClr val="01070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39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65" u="none" cap="none" strike="noStrike">
              <a:solidFill>
                <a:srgbClr val="01070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2456379" y="5404911"/>
            <a:ext cx="8246933" cy="6247677"/>
          </a:xfrm>
          <a:custGeom>
            <a:rect b="b" l="l" r="r" t="t"/>
            <a:pathLst>
              <a:path extrusionOk="0" h="6247677" w="8246933">
                <a:moveTo>
                  <a:pt x="0" y="0"/>
                </a:moveTo>
                <a:lnTo>
                  <a:pt x="8246933" y="0"/>
                </a:lnTo>
                <a:lnTo>
                  <a:pt x="8246933" y="6247677"/>
                </a:lnTo>
                <a:lnTo>
                  <a:pt x="0" y="62476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>
            <a:off x="15308980" y="-1652824"/>
            <a:ext cx="8905028" cy="5575060"/>
          </a:xfrm>
          <a:custGeom>
            <a:rect b="b" l="l" r="r" t="t"/>
            <a:pathLst>
              <a:path extrusionOk="0" h="5575060" w="8905028">
                <a:moveTo>
                  <a:pt x="0" y="0"/>
                </a:moveTo>
                <a:lnTo>
                  <a:pt x="8905029" y="0"/>
                </a:lnTo>
                <a:lnTo>
                  <a:pt x="8905029" y="5575060"/>
                </a:lnTo>
                <a:lnTo>
                  <a:pt x="0" y="5575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 rot="-3495846">
            <a:off x="-3929800" y="-2685694"/>
            <a:ext cx="5243739" cy="7338566"/>
          </a:xfrm>
          <a:custGeom>
            <a:rect b="b" l="l" r="r" t="t"/>
            <a:pathLst>
              <a:path extrusionOk="0" h="7338566" w="5243739">
                <a:moveTo>
                  <a:pt x="0" y="0"/>
                </a:moveTo>
                <a:lnTo>
                  <a:pt x="5243739" y="0"/>
                </a:lnTo>
                <a:lnTo>
                  <a:pt x="5243739" y="7338565"/>
                </a:lnTo>
                <a:lnTo>
                  <a:pt x="0" y="7338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7484620" y="963264"/>
            <a:ext cx="3124200" cy="3094128"/>
          </a:xfrm>
          <a:custGeom>
            <a:rect b="b" l="l" r="r" t="t"/>
            <a:pathLst>
              <a:path extrusionOk="0" h="2265165" w="2313774">
                <a:moveTo>
                  <a:pt x="0" y="0"/>
                </a:moveTo>
                <a:lnTo>
                  <a:pt x="2313774" y="0"/>
                </a:lnTo>
                <a:lnTo>
                  <a:pt x="2313774" y="2265165"/>
                </a:lnTo>
                <a:lnTo>
                  <a:pt x="0" y="2265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 txBox="1"/>
          <p:nvPr/>
        </p:nvSpPr>
        <p:spPr>
          <a:xfrm>
            <a:off x="4467939" y="8043110"/>
            <a:ext cx="8979456" cy="1526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8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95" u="none" cap="none" strike="noStrike">
                <a:solidFill>
                  <a:srgbClr val="01070A"/>
                </a:solidFill>
                <a:latin typeface="Georgia"/>
                <a:ea typeface="Georgia"/>
                <a:cs typeface="Georgia"/>
                <a:sym typeface="Georgia"/>
              </a:rPr>
              <a:t>НАУКОВИЙ КЕРІВНИК ГУРТКА :</a:t>
            </a:r>
            <a:endParaRPr/>
          </a:p>
          <a:p>
            <a:pPr indent="0" lvl="0" marL="0" marR="0" rtl="0" algn="ctr">
              <a:lnSpc>
                <a:spcPct val="1398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95" u="none" cap="none" strike="noStrike">
                <a:solidFill>
                  <a:srgbClr val="01070A"/>
                </a:solidFill>
                <a:latin typeface="Georgia"/>
                <a:ea typeface="Georgia"/>
                <a:cs typeface="Georgia"/>
                <a:sym typeface="Georgia"/>
              </a:rPr>
              <a:t> Асистент кафедри філософії та міжнародної комунікації</a:t>
            </a:r>
            <a:endParaRPr b="0" i="0" sz="2095" u="none" cap="none" strike="noStrike">
              <a:solidFill>
                <a:srgbClr val="01070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398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95" u="none" cap="none" strike="noStrike">
                <a:solidFill>
                  <a:srgbClr val="01070A"/>
                </a:solidFill>
                <a:latin typeface="Georgia"/>
                <a:ea typeface="Georgia"/>
                <a:cs typeface="Georgia"/>
                <a:sym typeface="Georgia"/>
              </a:rPr>
              <a:t> ШЕХОВЦОВА-БУРЯНОВА ВІКТОРІЯ АНАТОЛІЇВН</a:t>
            </a:r>
            <a:r>
              <a:rPr b="0" i="0" lang="ru-RU" sz="2095" u="none" cap="none" strike="noStrike">
                <a:solidFill>
                  <a:srgbClr val="01070A"/>
                </a:solidFill>
                <a:latin typeface="Georgia"/>
                <a:ea typeface="Georgia"/>
                <a:cs typeface="Georgia"/>
                <a:sym typeface="Georgia"/>
              </a:rPr>
              <a:t>А</a:t>
            </a:r>
            <a:endParaRPr/>
          </a:p>
          <a:p>
            <a:pPr indent="0" lvl="0" marL="0" marR="0" rtl="0" algn="ctr">
              <a:lnSpc>
                <a:spcPct val="1532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95" u="none" cap="none" strike="noStrike">
              <a:solidFill>
                <a:srgbClr val="01070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3037331" y="1849269"/>
            <a:ext cx="13293258" cy="6972390"/>
            <a:chOff x="0" y="-47625"/>
            <a:chExt cx="3501105" cy="1836350"/>
          </a:xfrm>
        </p:grpSpPr>
        <p:sp>
          <p:nvSpPr>
            <p:cNvPr id="97" name="Google Shape;97;p2"/>
            <p:cNvSpPr/>
            <p:nvPr/>
          </p:nvSpPr>
          <p:spPr>
            <a:xfrm>
              <a:off x="0" y="0"/>
              <a:ext cx="3501105" cy="1788725"/>
            </a:xfrm>
            <a:custGeom>
              <a:rect b="b" l="l" r="r" t="t"/>
              <a:pathLst>
                <a:path extrusionOk="0" h="1788725" w="350110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4"/>
              </a:srgbClr>
            </a:solidFill>
            <a:ln cap="sq" cmpd="sng" w="38100">
              <a:solidFill>
                <a:srgbClr val="000000">
                  <a:alpha val="31764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8" name="Google Shape;98;p2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 rot="-147716">
            <a:off x="2493487" y="1566975"/>
            <a:ext cx="13293258" cy="6972390"/>
            <a:chOff x="0" y="-47625"/>
            <a:chExt cx="3501105" cy="1836350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3501105" cy="1788725"/>
            </a:xfrm>
            <a:custGeom>
              <a:rect b="b" l="l" r="r" t="t"/>
              <a:pathLst>
                <a:path extrusionOk="0" h="1788725" w="350110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6928985" y="1314623"/>
            <a:ext cx="3667332" cy="946839"/>
          </a:xfrm>
          <a:custGeom>
            <a:rect b="b" l="l" r="r" t="t"/>
            <a:pathLst>
              <a:path extrusionOk="0"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2"/>
          <p:cNvSpPr/>
          <p:nvPr/>
        </p:nvSpPr>
        <p:spPr>
          <a:xfrm>
            <a:off x="12469465" y="5905716"/>
            <a:ext cx="6921795" cy="4114800"/>
          </a:xfrm>
          <a:custGeom>
            <a:rect b="b" l="l" r="r" t="t"/>
            <a:pathLst>
              <a:path extrusionOk="0"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2"/>
          <p:cNvSpPr/>
          <p:nvPr/>
        </p:nvSpPr>
        <p:spPr>
          <a:xfrm>
            <a:off x="3407016" y="3702827"/>
            <a:ext cx="11147184" cy="1870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0215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Метою гуртка</a:t>
            </a:r>
            <a:r>
              <a:rPr b="0" i="0" lang="ru-RU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є створення сприятливих умов для підготовки студентської молоді до самостійної творчої, навчальної та наукової роботи.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57133" y="-67659"/>
            <a:ext cx="2130867" cy="2110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3"/>
          <p:cNvGrpSpPr/>
          <p:nvPr/>
        </p:nvGrpSpPr>
        <p:grpSpPr>
          <a:xfrm>
            <a:off x="2007541" y="847874"/>
            <a:ext cx="14154503" cy="8410426"/>
            <a:chOff x="0" y="-47625"/>
            <a:chExt cx="3727935" cy="2215092"/>
          </a:xfrm>
        </p:grpSpPr>
        <p:sp>
          <p:nvSpPr>
            <p:cNvPr id="111" name="Google Shape;111;p3"/>
            <p:cNvSpPr/>
            <p:nvPr/>
          </p:nvSpPr>
          <p:spPr>
            <a:xfrm>
              <a:off x="0" y="0"/>
              <a:ext cx="3727935" cy="2167467"/>
            </a:xfrm>
            <a:custGeom>
              <a:rect b="b" l="l" r="r" t="t"/>
              <a:pathLst>
                <a:path extrusionOk="0" h="2167467" w="3727935">
                  <a:moveTo>
                    <a:pt x="6017" y="0"/>
                  </a:moveTo>
                  <a:lnTo>
                    <a:pt x="3721918" y="0"/>
                  </a:lnTo>
                  <a:cubicBezTo>
                    <a:pt x="3725241" y="0"/>
                    <a:pt x="3727935" y="2694"/>
                    <a:pt x="3727935" y="6017"/>
                  </a:cubicBezTo>
                  <a:lnTo>
                    <a:pt x="3727935" y="2161450"/>
                  </a:lnTo>
                  <a:cubicBezTo>
                    <a:pt x="3727935" y="2164773"/>
                    <a:pt x="3725241" y="2167467"/>
                    <a:pt x="3721918" y="2167467"/>
                  </a:cubicBezTo>
                  <a:lnTo>
                    <a:pt x="6017" y="2167467"/>
                  </a:lnTo>
                  <a:cubicBezTo>
                    <a:pt x="2694" y="2167467"/>
                    <a:pt x="0" y="2164773"/>
                    <a:pt x="0" y="2161450"/>
                  </a:cubicBezTo>
                  <a:lnTo>
                    <a:pt x="0" y="6017"/>
                  </a:lnTo>
                  <a:cubicBezTo>
                    <a:pt x="0" y="2694"/>
                    <a:pt x="2694" y="0"/>
                    <a:pt x="601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0" y="-47625"/>
              <a:ext cx="3727935" cy="2215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3387528" y="3271681"/>
            <a:ext cx="1855658" cy="1855658"/>
            <a:chOff x="0" y="0"/>
            <a:chExt cx="812800" cy="812800"/>
          </a:xfrm>
        </p:grpSpPr>
        <p:sp>
          <p:nvSpPr>
            <p:cNvPr id="114" name="Google Shape;11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3"/>
          <p:cNvSpPr/>
          <p:nvPr/>
        </p:nvSpPr>
        <p:spPr>
          <a:xfrm>
            <a:off x="3794018" y="3738417"/>
            <a:ext cx="1142391" cy="1113312"/>
          </a:xfrm>
          <a:custGeom>
            <a:rect b="b" l="l" r="r" t="t"/>
            <a:pathLst>
              <a:path extrusionOk="0" h="1113312" w="1142391">
                <a:moveTo>
                  <a:pt x="0" y="0"/>
                </a:moveTo>
                <a:lnTo>
                  <a:pt x="1142391" y="0"/>
                </a:lnTo>
                <a:lnTo>
                  <a:pt x="1142391" y="1113313"/>
                </a:lnTo>
                <a:lnTo>
                  <a:pt x="0" y="1113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3"/>
          <p:cNvSpPr/>
          <p:nvPr/>
        </p:nvSpPr>
        <p:spPr>
          <a:xfrm>
            <a:off x="276159" y="6894969"/>
            <a:ext cx="3835024" cy="3091905"/>
          </a:xfrm>
          <a:custGeom>
            <a:rect b="b" l="l" r="r" t="t"/>
            <a:pathLst>
              <a:path extrusionOk="0" h="3091905" w="3835024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8" name="Google Shape;118;p3"/>
          <p:cNvGrpSpPr/>
          <p:nvPr/>
        </p:nvGrpSpPr>
        <p:grpSpPr>
          <a:xfrm>
            <a:off x="6623173" y="3367245"/>
            <a:ext cx="1855658" cy="1855658"/>
            <a:chOff x="0" y="0"/>
            <a:chExt cx="812800" cy="812800"/>
          </a:xfrm>
        </p:grpSpPr>
        <p:sp>
          <p:nvSpPr>
            <p:cNvPr id="119" name="Google Shape;11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3"/>
          <p:cNvGrpSpPr/>
          <p:nvPr/>
        </p:nvGrpSpPr>
        <p:grpSpPr>
          <a:xfrm>
            <a:off x="9809169" y="3367245"/>
            <a:ext cx="1855658" cy="1855658"/>
            <a:chOff x="0" y="0"/>
            <a:chExt cx="812800" cy="812800"/>
          </a:xfrm>
        </p:grpSpPr>
        <p:sp>
          <p:nvSpPr>
            <p:cNvPr id="122" name="Google Shape;12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12798302" y="3367245"/>
            <a:ext cx="1855658" cy="1855658"/>
            <a:chOff x="0" y="0"/>
            <a:chExt cx="812800" cy="812800"/>
          </a:xfrm>
        </p:grpSpPr>
        <p:sp>
          <p:nvSpPr>
            <p:cNvPr id="125" name="Google Shape;12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3"/>
          <p:cNvSpPr/>
          <p:nvPr/>
        </p:nvSpPr>
        <p:spPr>
          <a:xfrm>
            <a:off x="7026068" y="3665981"/>
            <a:ext cx="1177785" cy="1346740"/>
          </a:xfrm>
          <a:custGeom>
            <a:rect b="b" l="l" r="r" t="t"/>
            <a:pathLst>
              <a:path extrusionOk="0" h="1346740" w="1177785">
                <a:moveTo>
                  <a:pt x="0" y="0"/>
                </a:moveTo>
                <a:lnTo>
                  <a:pt x="1177785" y="0"/>
                </a:lnTo>
                <a:lnTo>
                  <a:pt x="1177785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3"/>
          <p:cNvSpPr/>
          <p:nvPr/>
        </p:nvSpPr>
        <p:spPr>
          <a:xfrm>
            <a:off x="10301062" y="3723426"/>
            <a:ext cx="871871" cy="1128304"/>
          </a:xfrm>
          <a:custGeom>
            <a:rect b="b" l="l" r="r" t="t"/>
            <a:pathLst>
              <a:path extrusionOk="0" h="1128304" w="871871">
                <a:moveTo>
                  <a:pt x="0" y="0"/>
                </a:moveTo>
                <a:lnTo>
                  <a:pt x="871871" y="0"/>
                </a:lnTo>
                <a:lnTo>
                  <a:pt x="871871" y="1128304"/>
                </a:lnTo>
                <a:lnTo>
                  <a:pt x="0" y="1128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3"/>
          <p:cNvSpPr/>
          <p:nvPr/>
        </p:nvSpPr>
        <p:spPr>
          <a:xfrm>
            <a:off x="13236452" y="3621704"/>
            <a:ext cx="996588" cy="1346740"/>
          </a:xfrm>
          <a:custGeom>
            <a:rect b="b" l="l" r="r" t="t"/>
            <a:pathLst>
              <a:path extrusionOk="0" h="1346740" w="996588">
                <a:moveTo>
                  <a:pt x="0" y="0"/>
                </a:moveTo>
                <a:lnTo>
                  <a:pt x="996587" y="0"/>
                </a:lnTo>
                <a:lnTo>
                  <a:pt x="996587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3"/>
          <p:cNvSpPr/>
          <p:nvPr/>
        </p:nvSpPr>
        <p:spPr>
          <a:xfrm>
            <a:off x="11664827" y="7806013"/>
            <a:ext cx="5792103" cy="2522235"/>
          </a:xfrm>
          <a:custGeom>
            <a:rect b="b" l="l" r="r" t="t"/>
            <a:pathLst>
              <a:path extrusionOk="0" h="2522235" w="5792103">
                <a:moveTo>
                  <a:pt x="0" y="0"/>
                </a:moveTo>
                <a:lnTo>
                  <a:pt x="5792103" y="0"/>
                </a:lnTo>
                <a:lnTo>
                  <a:pt x="5792103" y="2522235"/>
                </a:lnTo>
                <a:lnTo>
                  <a:pt x="0" y="2522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3"/>
          <p:cNvSpPr txBox="1"/>
          <p:nvPr/>
        </p:nvSpPr>
        <p:spPr>
          <a:xfrm>
            <a:off x="4762897" y="1527166"/>
            <a:ext cx="8762207" cy="114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330" u="none" cap="none" strike="noStrike">
                <a:solidFill>
                  <a:srgbClr val="01070A"/>
                </a:solidFill>
                <a:latin typeface="Georgia"/>
                <a:ea typeface="Georgia"/>
                <a:cs typeface="Georgia"/>
                <a:sym typeface="Georgia"/>
              </a:rPr>
              <a:t>Завдання</a:t>
            </a:r>
            <a:endParaRPr b="1" i="0" sz="6330" u="none" cap="none" strike="noStrike">
              <a:solidFill>
                <a:srgbClr val="01070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2986632" y="5328280"/>
            <a:ext cx="2757164" cy="2575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Формування у студентів інтересу й потреби до наукових досліджень;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Виховання у студентів потреби у постійному удосконаленні знань, які були отриманні у процесі навчання;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1070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6372755" y="5246219"/>
            <a:ext cx="2757164" cy="39600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Розвиток у студентів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Вироблення у студентів стійких навичок самостійної дослідної діяльності;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1070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9358416" y="5328280"/>
            <a:ext cx="2757164" cy="3129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Вміння використовувати теоретичні знання у практичній діяльності; 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Залучення студентів до участі у наукових конференціях, семінарах, форумах, конкурсах та інших науково-дослідних і просвітницьких заходах; 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1070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12544205" y="5328280"/>
            <a:ext cx="2757164" cy="2513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Допомога студентам в оволодінні методикою й навичками проведення самостійних наукових досліджень і розробки наукових проблем.</a:t>
            </a:r>
            <a:endParaRPr/>
          </a:p>
          <a:p>
            <a:pPr indent="0" lvl="0" marL="0" marR="0" rtl="0" algn="ctr">
              <a:lnSpc>
                <a:spcPct val="1401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70" u="none" cap="none" strike="noStrike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257411" y="-67659"/>
            <a:ext cx="2030589" cy="201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4"/>
          <p:cNvGrpSpPr/>
          <p:nvPr/>
        </p:nvGrpSpPr>
        <p:grpSpPr>
          <a:xfrm>
            <a:off x="3641453" y="-430606"/>
            <a:ext cx="9048214" cy="12428277"/>
            <a:chOff x="0" y="-47625"/>
            <a:chExt cx="2383069" cy="3273291"/>
          </a:xfrm>
        </p:grpSpPr>
        <p:sp>
          <p:nvSpPr>
            <p:cNvPr id="142" name="Google Shape;142;p4"/>
            <p:cNvSpPr/>
            <p:nvPr/>
          </p:nvSpPr>
          <p:spPr>
            <a:xfrm>
              <a:off x="0" y="0"/>
              <a:ext cx="2383069" cy="3225666"/>
            </a:xfrm>
            <a:custGeom>
              <a:rect b="b" l="l" r="r" t="t"/>
              <a:pathLst>
                <a:path extrusionOk="0" h="3225666" w="2383069">
                  <a:moveTo>
                    <a:pt x="0" y="0"/>
                  </a:moveTo>
                  <a:lnTo>
                    <a:pt x="2383069" y="0"/>
                  </a:lnTo>
                  <a:lnTo>
                    <a:pt x="2383069" y="3225666"/>
                  </a:lnTo>
                  <a:lnTo>
                    <a:pt x="0" y="3225666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3" name="Google Shape;143;p4"/>
            <p:cNvSpPr txBox="1"/>
            <p:nvPr/>
          </p:nvSpPr>
          <p:spPr>
            <a:xfrm>
              <a:off x="0" y="-47625"/>
              <a:ext cx="2383069" cy="3273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4"/>
          <p:cNvSpPr/>
          <p:nvPr/>
        </p:nvSpPr>
        <p:spPr>
          <a:xfrm flipH="1">
            <a:off x="11887200" y="3759824"/>
            <a:ext cx="5565196" cy="4047415"/>
          </a:xfrm>
          <a:custGeom>
            <a:rect b="b" l="l" r="r" t="t"/>
            <a:pathLst>
              <a:path extrusionOk="0" h="4047415" w="5565196">
                <a:moveTo>
                  <a:pt x="5565195" y="0"/>
                </a:moveTo>
                <a:lnTo>
                  <a:pt x="0" y="0"/>
                </a:lnTo>
                <a:lnTo>
                  <a:pt x="0" y="4047415"/>
                </a:lnTo>
                <a:lnTo>
                  <a:pt x="5565195" y="4047415"/>
                </a:lnTo>
                <a:lnTo>
                  <a:pt x="556519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4"/>
          <p:cNvSpPr txBox="1"/>
          <p:nvPr/>
        </p:nvSpPr>
        <p:spPr>
          <a:xfrm>
            <a:off x="3287327" y="4249396"/>
            <a:ext cx="9206034" cy="3180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74979" lvl="1" marL="950595" marR="0" rtl="0" algn="ctr">
              <a:lnSpc>
                <a:spcPct val="19265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роботі гуртка беруть участь студенти гумантарно-педагогічного та механіко-технологічного факультету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1779" lvl="1" marL="950595" marR="0" rtl="0" algn="l">
              <a:lnSpc>
                <a:spcPct val="19265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46" name="Google Shape;146;p4"/>
          <p:cNvSpPr/>
          <p:nvPr/>
        </p:nvSpPr>
        <p:spPr>
          <a:xfrm flipH="1">
            <a:off x="1355002" y="5873946"/>
            <a:ext cx="3190321" cy="3316969"/>
          </a:xfrm>
          <a:custGeom>
            <a:rect b="b" l="l" r="r" t="t"/>
            <a:pathLst>
              <a:path extrusionOk="0" h="3316969" w="3190321">
                <a:moveTo>
                  <a:pt x="3190321" y="0"/>
                </a:moveTo>
                <a:lnTo>
                  <a:pt x="0" y="0"/>
                </a:lnTo>
                <a:lnTo>
                  <a:pt x="0" y="3316969"/>
                </a:lnTo>
                <a:lnTo>
                  <a:pt x="3190321" y="3316969"/>
                </a:lnTo>
                <a:lnTo>
                  <a:pt x="319032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47" name="Google Shape;14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2328" y="531666"/>
            <a:ext cx="3758752" cy="281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257411" y="-67659"/>
            <a:ext cx="2030589" cy="201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7">
            <a:alphaModFix/>
          </a:blip>
          <a:srcRect b="10941" l="0" r="0" t="43751"/>
          <a:stretch/>
        </p:blipFill>
        <p:spPr>
          <a:xfrm>
            <a:off x="8424173" y="7541681"/>
            <a:ext cx="3924361" cy="237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54521" y="503848"/>
            <a:ext cx="3799220" cy="284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46177" y="7436009"/>
            <a:ext cx="3518393" cy="2638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6"/>
          <p:cNvGrpSpPr/>
          <p:nvPr/>
        </p:nvGrpSpPr>
        <p:grpSpPr>
          <a:xfrm>
            <a:off x="3465865" y="2941709"/>
            <a:ext cx="3283874" cy="4248246"/>
            <a:chOff x="0" y="-47625"/>
            <a:chExt cx="1006794" cy="1302458"/>
          </a:xfrm>
        </p:grpSpPr>
        <p:sp>
          <p:nvSpPr>
            <p:cNvPr id="157" name="Google Shape;157;p6"/>
            <p:cNvSpPr/>
            <p:nvPr/>
          </p:nvSpPr>
          <p:spPr>
            <a:xfrm>
              <a:off x="0" y="0"/>
              <a:ext cx="1006794" cy="1254833"/>
            </a:xfrm>
            <a:custGeom>
              <a:rect b="b" l="l" r="r" t="t"/>
              <a:pathLst>
                <a:path extrusionOk="0" h="1254833" w="1006794">
                  <a:moveTo>
                    <a:pt x="25933" y="0"/>
                  </a:moveTo>
                  <a:lnTo>
                    <a:pt x="980861" y="0"/>
                  </a:lnTo>
                  <a:cubicBezTo>
                    <a:pt x="987739" y="0"/>
                    <a:pt x="994335" y="2732"/>
                    <a:pt x="999198" y="7596"/>
                  </a:cubicBezTo>
                  <a:cubicBezTo>
                    <a:pt x="1004062" y="12459"/>
                    <a:pt x="1006794" y="19055"/>
                    <a:pt x="1006794" y="25933"/>
                  </a:cubicBezTo>
                  <a:lnTo>
                    <a:pt x="1006794" y="1228899"/>
                  </a:lnTo>
                  <a:cubicBezTo>
                    <a:pt x="1006794" y="1243222"/>
                    <a:pt x="995183" y="1254833"/>
                    <a:pt x="980861" y="1254833"/>
                  </a:cubicBezTo>
                  <a:lnTo>
                    <a:pt x="25933" y="1254833"/>
                  </a:lnTo>
                  <a:cubicBezTo>
                    <a:pt x="11611" y="1254833"/>
                    <a:pt x="0" y="1243222"/>
                    <a:pt x="0" y="1228899"/>
                  </a:cubicBezTo>
                  <a:lnTo>
                    <a:pt x="0" y="25933"/>
                  </a:lnTo>
                  <a:cubicBezTo>
                    <a:pt x="0" y="19055"/>
                    <a:pt x="2732" y="12459"/>
                    <a:pt x="7596" y="7596"/>
                  </a:cubicBezTo>
                  <a:cubicBezTo>
                    <a:pt x="12459" y="2732"/>
                    <a:pt x="19055" y="0"/>
                    <a:pt x="2593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666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0" y="-47625"/>
              <a:ext cx="1006794" cy="1302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6"/>
          <p:cNvSpPr/>
          <p:nvPr/>
        </p:nvSpPr>
        <p:spPr>
          <a:xfrm>
            <a:off x="4373756" y="3369690"/>
            <a:ext cx="1468090" cy="1577050"/>
          </a:xfrm>
          <a:custGeom>
            <a:rect b="b" l="l" r="r" t="t"/>
            <a:pathLst>
              <a:path extrusionOk="0" h="1577050" w="1468090">
                <a:moveTo>
                  <a:pt x="0" y="0"/>
                </a:moveTo>
                <a:lnTo>
                  <a:pt x="1468091" y="0"/>
                </a:lnTo>
                <a:lnTo>
                  <a:pt x="1468091" y="1577051"/>
                </a:lnTo>
                <a:lnTo>
                  <a:pt x="0" y="1577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0" name="Google Shape;160;p6"/>
          <p:cNvGrpSpPr/>
          <p:nvPr/>
        </p:nvGrpSpPr>
        <p:grpSpPr>
          <a:xfrm>
            <a:off x="7768613" y="2941709"/>
            <a:ext cx="3283874" cy="4248246"/>
            <a:chOff x="0" y="-47625"/>
            <a:chExt cx="1006794" cy="130245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0"/>
              <a:ext cx="1006794" cy="1254833"/>
            </a:xfrm>
            <a:custGeom>
              <a:rect b="b" l="l" r="r" t="t"/>
              <a:pathLst>
                <a:path extrusionOk="0" h="1254833" w="1006794">
                  <a:moveTo>
                    <a:pt x="25933" y="0"/>
                  </a:moveTo>
                  <a:lnTo>
                    <a:pt x="980861" y="0"/>
                  </a:lnTo>
                  <a:cubicBezTo>
                    <a:pt x="987739" y="0"/>
                    <a:pt x="994335" y="2732"/>
                    <a:pt x="999198" y="7596"/>
                  </a:cubicBezTo>
                  <a:cubicBezTo>
                    <a:pt x="1004062" y="12459"/>
                    <a:pt x="1006794" y="19055"/>
                    <a:pt x="1006794" y="25933"/>
                  </a:cubicBezTo>
                  <a:lnTo>
                    <a:pt x="1006794" y="1228899"/>
                  </a:lnTo>
                  <a:cubicBezTo>
                    <a:pt x="1006794" y="1243222"/>
                    <a:pt x="995183" y="1254833"/>
                    <a:pt x="980861" y="1254833"/>
                  </a:cubicBezTo>
                  <a:lnTo>
                    <a:pt x="25933" y="1254833"/>
                  </a:lnTo>
                  <a:cubicBezTo>
                    <a:pt x="11611" y="1254833"/>
                    <a:pt x="0" y="1243222"/>
                    <a:pt x="0" y="1228899"/>
                  </a:cubicBezTo>
                  <a:lnTo>
                    <a:pt x="0" y="25933"/>
                  </a:lnTo>
                  <a:cubicBezTo>
                    <a:pt x="0" y="19055"/>
                    <a:pt x="2732" y="12459"/>
                    <a:pt x="7596" y="7596"/>
                  </a:cubicBezTo>
                  <a:cubicBezTo>
                    <a:pt x="12459" y="2732"/>
                    <a:pt x="19055" y="0"/>
                    <a:pt x="2593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666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0" y="-47625"/>
              <a:ext cx="1006794" cy="1302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6"/>
          <p:cNvGrpSpPr/>
          <p:nvPr/>
        </p:nvGrpSpPr>
        <p:grpSpPr>
          <a:xfrm>
            <a:off x="7254563" y="3360253"/>
            <a:ext cx="1066105" cy="1066105"/>
            <a:chOff x="0" y="0"/>
            <a:chExt cx="812800" cy="812800"/>
          </a:xfrm>
        </p:grpSpPr>
        <p:sp>
          <p:nvSpPr>
            <p:cNvPr id="164" name="Google Shape;164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2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6"/>
          <p:cNvGrpSpPr/>
          <p:nvPr/>
        </p:nvGrpSpPr>
        <p:grpSpPr>
          <a:xfrm>
            <a:off x="12052311" y="2941709"/>
            <a:ext cx="3283874" cy="4248246"/>
            <a:chOff x="0" y="-47625"/>
            <a:chExt cx="1006794" cy="1302458"/>
          </a:xfrm>
        </p:grpSpPr>
        <p:sp>
          <p:nvSpPr>
            <p:cNvPr id="167" name="Google Shape;167;p6"/>
            <p:cNvSpPr/>
            <p:nvPr/>
          </p:nvSpPr>
          <p:spPr>
            <a:xfrm>
              <a:off x="0" y="0"/>
              <a:ext cx="1006794" cy="1254833"/>
            </a:xfrm>
            <a:custGeom>
              <a:rect b="b" l="l" r="r" t="t"/>
              <a:pathLst>
                <a:path extrusionOk="0" h="1254833" w="1006794">
                  <a:moveTo>
                    <a:pt x="25933" y="0"/>
                  </a:moveTo>
                  <a:lnTo>
                    <a:pt x="980861" y="0"/>
                  </a:lnTo>
                  <a:cubicBezTo>
                    <a:pt x="987739" y="0"/>
                    <a:pt x="994335" y="2732"/>
                    <a:pt x="999198" y="7596"/>
                  </a:cubicBezTo>
                  <a:cubicBezTo>
                    <a:pt x="1004062" y="12459"/>
                    <a:pt x="1006794" y="19055"/>
                    <a:pt x="1006794" y="25933"/>
                  </a:cubicBezTo>
                  <a:lnTo>
                    <a:pt x="1006794" y="1228899"/>
                  </a:lnTo>
                  <a:cubicBezTo>
                    <a:pt x="1006794" y="1243222"/>
                    <a:pt x="995183" y="1254833"/>
                    <a:pt x="980861" y="1254833"/>
                  </a:cubicBezTo>
                  <a:lnTo>
                    <a:pt x="25933" y="1254833"/>
                  </a:lnTo>
                  <a:cubicBezTo>
                    <a:pt x="11611" y="1254833"/>
                    <a:pt x="0" y="1243222"/>
                    <a:pt x="0" y="1228899"/>
                  </a:cubicBezTo>
                  <a:lnTo>
                    <a:pt x="0" y="25933"/>
                  </a:lnTo>
                  <a:cubicBezTo>
                    <a:pt x="0" y="19055"/>
                    <a:pt x="2732" y="12459"/>
                    <a:pt x="7596" y="7596"/>
                  </a:cubicBezTo>
                  <a:cubicBezTo>
                    <a:pt x="12459" y="2732"/>
                    <a:pt x="19055" y="0"/>
                    <a:pt x="2593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666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0" y="-47625"/>
              <a:ext cx="1006794" cy="1302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6"/>
          <p:cNvGrpSpPr/>
          <p:nvPr/>
        </p:nvGrpSpPr>
        <p:grpSpPr>
          <a:xfrm>
            <a:off x="11538262" y="3360253"/>
            <a:ext cx="1066105" cy="1066105"/>
            <a:chOff x="0" y="0"/>
            <a:chExt cx="812800" cy="812800"/>
          </a:xfrm>
        </p:grpSpPr>
        <p:sp>
          <p:nvSpPr>
            <p:cNvPr id="170" name="Google Shape;170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2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8922512" y="3369690"/>
            <a:ext cx="1287446" cy="1577050"/>
          </a:xfrm>
          <a:custGeom>
            <a:rect b="b" l="l" r="r" t="t"/>
            <a:pathLst>
              <a:path extrusionOk="0" h="1577050" w="1287446">
                <a:moveTo>
                  <a:pt x="0" y="0"/>
                </a:moveTo>
                <a:lnTo>
                  <a:pt x="1287446" y="0"/>
                </a:lnTo>
                <a:lnTo>
                  <a:pt x="1287446" y="1577051"/>
                </a:lnTo>
                <a:lnTo>
                  <a:pt x="0" y="1577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6"/>
          <p:cNvSpPr/>
          <p:nvPr/>
        </p:nvSpPr>
        <p:spPr>
          <a:xfrm>
            <a:off x="13086769" y="3424821"/>
            <a:ext cx="1214958" cy="1386363"/>
          </a:xfrm>
          <a:custGeom>
            <a:rect b="b" l="l" r="r" t="t"/>
            <a:pathLst>
              <a:path extrusionOk="0" h="1386363" w="1214958">
                <a:moveTo>
                  <a:pt x="0" y="0"/>
                </a:moveTo>
                <a:lnTo>
                  <a:pt x="1214958" y="0"/>
                </a:lnTo>
                <a:lnTo>
                  <a:pt x="1214958" y="1386362"/>
                </a:lnTo>
                <a:lnTo>
                  <a:pt x="0" y="1386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6"/>
          <p:cNvSpPr/>
          <p:nvPr/>
        </p:nvSpPr>
        <p:spPr>
          <a:xfrm>
            <a:off x="-2039029" y="5483634"/>
            <a:ext cx="6367078" cy="5335932"/>
          </a:xfrm>
          <a:custGeom>
            <a:rect b="b" l="l" r="r" t="t"/>
            <a:pathLst>
              <a:path extrusionOk="0" h="5335932" w="6367078">
                <a:moveTo>
                  <a:pt x="0" y="0"/>
                </a:moveTo>
                <a:lnTo>
                  <a:pt x="6367078" y="0"/>
                </a:lnTo>
                <a:lnTo>
                  <a:pt x="6367078" y="5335932"/>
                </a:lnTo>
                <a:lnTo>
                  <a:pt x="0" y="5335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6"/>
          <p:cNvSpPr/>
          <p:nvPr/>
        </p:nvSpPr>
        <p:spPr>
          <a:xfrm>
            <a:off x="14076256" y="7189952"/>
            <a:ext cx="5261408" cy="3309904"/>
          </a:xfrm>
          <a:custGeom>
            <a:rect b="b" l="l" r="r" t="t"/>
            <a:pathLst>
              <a:path extrusionOk="0" h="3309904" w="5261408">
                <a:moveTo>
                  <a:pt x="0" y="0"/>
                </a:moveTo>
                <a:lnTo>
                  <a:pt x="5261408" y="0"/>
                </a:lnTo>
                <a:lnTo>
                  <a:pt x="5261408" y="3309904"/>
                </a:lnTo>
                <a:lnTo>
                  <a:pt x="0" y="3309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6"/>
          <p:cNvSpPr txBox="1"/>
          <p:nvPr/>
        </p:nvSpPr>
        <p:spPr>
          <a:xfrm>
            <a:off x="1302512" y="1327891"/>
            <a:ext cx="15240000" cy="114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43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Досягнуті результати гуртка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7906139" y="5190808"/>
            <a:ext cx="3008700" cy="14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Кількість тез, матеріалів доповідей 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3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ctr">
              <a:lnSpc>
                <a:spcPct val="13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  <a:r>
              <a:rPr b="0" i="0" lang="ru-RU" sz="1779" u="none" cap="none" strike="noStrike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b="0" i="0" sz="1779" u="none" cap="none" strike="noStrike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12189838" y="5190808"/>
            <a:ext cx="300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Кількість виступів студентів-учасників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гуртка в семінарах, конференціях, тощо 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ru-RU" sz="1800" u="none" cap="none" strike="noStrike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b="0" i="0" sz="1800" u="none" cap="none" strike="noStrike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62891" y="3338613"/>
            <a:ext cx="1066892" cy="106689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/>
          <p:nvPr/>
        </p:nvSpPr>
        <p:spPr>
          <a:xfrm>
            <a:off x="7506910" y="3512653"/>
            <a:ext cx="866210" cy="96615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1" marL="0" marR="0" rtl="0" algn="ctr">
              <a:lnSpc>
                <a:spcPct val="28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3733234" y="5483634"/>
            <a:ext cx="276383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Кількість членів гуртка 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30  чол.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257411" y="-67659"/>
            <a:ext cx="2030589" cy="201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5"/>
          <p:cNvGrpSpPr/>
          <p:nvPr/>
        </p:nvGrpSpPr>
        <p:grpSpPr>
          <a:xfrm>
            <a:off x="1973208" y="2614093"/>
            <a:ext cx="3320006" cy="5684549"/>
            <a:chOff x="0" y="-47625"/>
            <a:chExt cx="1415529" cy="2423685"/>
          </a:xfrm>
        </p:grpSpPr>
        <p:sp>
          <p:nvSpPr>
            <p:cNvPr id="188" name="Google Shape;188;p5"/>
            <p:cNvSpPr/>
            <p:nvPr/>
          </p:nvSpPr>
          <p:spPr>
            <a:xfrm>
              <a:off x="0" y="0"/>
              <a:ext cx="1415529" cy="2376060"/>
            </a:xfrm>
            <a:custGeom>
              <a:rect b="b" l="l" r="r" t="t"/>
              <a:pathLst>
                <a:path extrusionOk="0" h="2376060" w="1415529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2303771"/>
                  </a:lnTo>
                  <a:cubicBezTo>
                    <a:pt x="1415529" y="2343695"/>
                    <a:pt x="1383165" y="2376060"/>
                    <a:pt x="1343240" y="2376060"/>
                  </a:cubicBezTo>
                  <a:lnTo>
                    <a:pt x="72289" y="2376060"/>
                  </a:lnTo>
                  <a:cubicBezTo>
                    <a:pt x="53117" y="2376060"/>
                    <a:pt x="34730" y="2368443"/>
                    <a:pt x="21173" y="2354887"/>
                  </a:cubicBezTo>
                  <a:cubicBezTo>
                    <a:pt x="7616" y="2341330"/>
                    <a:pt x="0" y="2322943"/>
                    <a:pt x="0" y="2303771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 txBox="1"/>
            <p:nvPr/>
          </p:nvSpPr>
          <p:spPr>
            <a:xfrm>
              <a:off x="0" y="-47625"/>
              <a:ext cx="1415529" cy="2423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5"/>
          <p:cNvGrpSpPr/>
          <p:nvPr/>
        </p:nvGrpSpPr>
        <p:grpSpPr>
          <a:xfrm>
            <a:off x="5590443" y="2580468"/>
            <a:ext cx="3320006" cy="5684549"/>
            <a:chOff x="0" y="-47625"/>
            <a:chExt cx="1415529" cy="2423685"/>
          </a:xfrm>
        </p:grpSpPr>
        <p:sp>
          <p:nvSpPr>
            <p:cNvPr id="191" name="Google Shape;191;p5"/>
            <p:cNvSpPr/>
            <p:nvPr/>
          </p:nvSpPr>
          <p:spPr>
            <a:xfrm>
              <a:off x="0" y="0"/>
              <a:ext cx="1415529" cy="2376060"/>
            </a:xfrm>
            <a:custGeom>
              <a:rect b="b" l="l" r="r" t="t"/>
              <a:pathLst>
                <a:path extrusionOk="0" h="2376060" w="1415529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2303771"/>
                  </a:lnTo>
                  <a:cubicBezTo>
                    <a:pt x="1415529" y="2343695"/>
                    <a:pt x="1383165" y="2376060"/>
                    <a:pt x="1343240" y="2376060"/>
                  </a:cubicBezTo>
                  <a:lnTo>
                    <a:pt x="72289" y="2376060"/>
                  </a:lnTo>
                  <a:cubicBezTo>
                    <a:pt x="53117" y="2376060"/>
                    <a:pt x="34730" y="2368443"/>
                    <a:pt x="21173" y="2354887"/>
                  </a:cubicBezTo>
                  <a:cubicBezTo>
                    <a:pt x="7616" y="2341330"/>
                    <a:pt x="0" y="2322943"/>
                    <a:pt x="0" y="2303771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0" y="-47625"/>
              <a:ext cx="1415529" cy="2423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5"/>
          <p:cNvSpPr/>
          <p:nvPr/>
        </p:nvSpPr>
        <p:spPr>
          <a:xfrm>
            <a:off x="5973505" y="6187563"/>
            <a:ext cx="2664364" cy="329412"/>
          </a:xfrm>
          <a:custGeom>
            <a:rect b="b" l="l" r="r" t="t"/>
            <a:pathLst>
              <a:path extrusionOk="0" h="329412" w="2664364">
                <a:moveTo>
                  <a:pt x="0" y="0"/>
                </a:moveTo>
                <a:lnTo>
                  <a:pt x="2664364" y="0"/>
                </a:lnTo>
                <a:lnTo>
                  <a:pt x="2664364" y="329412"/>
                </a:lnTo>
                <a:lnTo>
                  <a:pt x="0" y="329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4" name="Google Shape;194;p5"/>
          <p:cNvGrpSpPr/>
          <p:nvPr/>
        </p:nvGrpSpPr>
        <p:grpSpPr>
          <a:xfrm>
            <a:off x="9321327" y="2669849"/>
            <a:ext cx="3320006" cy="5684549"/>
            <a:chOff x="0" y="-47625"/>
            <a:chExt cx="1415529" cy="2423685"/>
          </a:xfrm>
        </p:grpSpPr>
        <p:sp>
          <p:nvSpPr>
            <p:cNvPr id="195" name="Google Shape;195;p5"/>
            <p:cNvSpPr/>
            <p:nvPr/>
          </p:nvSpPr>
          <p:spPr>
            <a:xfrm>
              <a:off x="0" y="0"/>
              <a:ext cx="1415529" cy="2376060"/>
            </a:xfrm>
            <a:custGeom>
              <a:rect b="b" l="l" r="r" t="t"/>
              <a:pathLst>
                <a:path extrusionOk="0" h="2376060" w="1415529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2303771"/>
                  </a:lnTo>
                  <a:cubicBezTo>
                    <a:pt x="1415529" y="2343695"/>
                    <a:pt x="1383165" y="2376060"/>
                    <a:pt x="1343240" y="2376060"/>
                  </a:cubicBezTo>
                  <a:lnTo>
                    <a:pt x="72289" y="2376060"/>
                  </a:lnTo>
                  <a:cubicBezTo>
                    <a:pt x="53117" y="2376060"/>
                    <a:pt x="34730" y="2368443"/>
                    <a:pt x="21173" y="2354887"/>
                  </a:cubicBezTo>
                  <a:cubicBezTo>
                    <a:pt x="7616" y="2341330"/>
                    <a:pt x="0" y="2322943"/>
                    <a:pt x="0" y="2303771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0" y="-47625"/>
              <a:ext cx="1415529" cy="2423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5"/>
          <p:cNvSpPr/>
          <p:nvPr/>
        </p:nvSpPr>
        <p:spPr>
          <a:xfrm>
            <a:off x="9646965" y="6243319"/>
            <a:ext cx="2664364" cy="329412"/>
          </a:xfrm>
          <a:custGeom>
            <a:rect b="b" l="l" r="r" t="t"/>
            <a:pathLst>
              <a:path extrusionOk="0" h="329412" w="2664364">
                <a:moveTo>
                  <a:pt x="0" y="0"/>
                </a:moveTo>
                <a:lnTo>
                  <a:pt x="2664364" y="0"/>
                </a:lnTo>
                <a:lnTo>
                  <a:pt x="2664364" y="329412"/>
                </a:lnTo>
                <a:lnTo>
                  <a:pt x="0" y="329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8" name="Google Shape;198;p5"/>
          <p:cNvGrpSpPr/>
          <p:nvPr/>
        </p:nvGrpSpPr>
        <p:grpSpPr>
          <a:xfrm>
            <a:off x="12994787" y="2614093"/>
            <a:ext cx="3320006" cy="5684549"/>
            <a:chOff x="0" y="-47625"/>
            <a:chExt cx="1415529" cy="2423685"/>
          </a:xfrm>
        </p:grpSpPr>
        <p:sp>
          <p:nvSpPr>
            <p:cNvPr id="199" name="Google Shape;199;p5"/>
            <p:cNvSpPr/>
            <p:nvPr/>
          </p:nvSpPr>
          <p:spPr>
            <a:xfrm>
              <a:off x="0" y="0"/>
              <a:ext cx="1415529" cy="2376060"/>
            </a:xfrm>
            <a:custGeom>
              <a:rect b="b" l="l" r="r" t="t"/>
              <a:pathLst>
                <a:path extrusionOk="0" h="2376060" w="1415529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2303771"/>
                  </a:lnTo>
                  <a:cubicBezTo>
                    <a:pt x="1415529" y="2343695"/>
                    <a:pt x="1383165" y="2376060"/>
                    <a:pt x="1343240" y="2376060"/>
                  </a:cubicBezTo>
                  <a:lnTo>
                    <a:pt x="72289" y="2376060"/>
                  </a:lnTo>
                  <a:cubicBezTo>
                    <a:pt x="53117" y="2376060"/>
                    <a:pt x="34730" y="2368443"/>
                    <a:pt x="21173" y="2354887"/>
                  </a:cubicBezTo>
                  <a:cubicBezTo>
                    <a:pt x="7616" y="2341330"/>
                    <a:pt x="0" y="2322943"/>
                    <a:pt x="0" y="2303771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5"/>
            <p:cNvSpPr txBox="1"/>
            <p:nvPr/>
          </p:nvSpPr>
          <p:spPr>
            <a:xfrm>
              <a:off x="0" y="-47625"/>
              <a:ext cx="1415529" cy="2423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5"/>
          <p:cNvSpPr/>
          <p:nvPr/>
        </p:nvSpPr>
        <p:spPr>
          <a:xfrm>
            <a:off x="2298846" y="6187563"/>
            <a:ext cx="2664364" cy="329412"/>
          </a:xfrm>
          <a:custGeom>
            <a:rect b="b" l="l" r="r" t="t"/>
            <a:pathLst>
              <a:path extrusionOk="0" h="329412" w="2664364">
                <a:moveTo>
                  <a:pt x="0" y="0"/>
                </a:moveTo>
                <a:lnTo>
                  <a:pt x="2664364" y="0"/>
                </a:lnTo>
                <a:lnTo>
                  <a:pt x="2664364" y="329412"/>
                </a:lnTo>
                <a:lnTo>
                  <a:pt x="0" y="329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5"/>
          <p:cNvSpPr/>
          <p:nvPr/>
        </p:nvSpPr>
        <p:spPr>
          <a:xfrm>
            <a:off x="13496103" y="6103849"/>
            <a:ext cx="2317374" cy="640438"/>
          </a:xfrm>
          <a:custGeom>
            <a:rect b="b" l="l" r="r" t="t"/>
            <a:pathLst>
              <a:path extrusionOk="0" h="640438" w="2317374">
                <a:moveTo>
                  <a:pt x="0" y="0"/>
                </a:moveTo>
                <a:lnTo>
                  <a:pt x="2317373" y="0"/>
                </a:lnTo>
                <a:lnTo>
                  <a:pt x="2317373" y="640438"/>
                </a:lnTo>
                <a:lnTo>
                  <a:pt x="0" y="640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5"/>
          <p:cNvSpPr/>
          <p:nvPr/>
        </p:nvSpPr>
        <p:spPr>
          <a:xfrm>
            <a:off x="14957345" y="6744287"/>
            <a:ext cx="6266893" cy="4307065"/>
          </a:xfrm>
          <a:custGeom>
            <a:rect b="b" l="l" r="r" t="t"/>
            <a:pathLst>
              <a:path extrusionOk="0" h="4307065" w="6266893">
                <a:moveTo>
                  <a:pt x="0" y="0"/>
                </a:moveTo>
                <a:lnTo>
                  <a:pt x="6266894" y="0"/>
                </a:lnTo>
                <a:lnTo>
                  <a:pt x="6266894" y="4307064"/>
                </a:lnTo>
                <a:lnTo>
                  <a:pt x="0" y="43070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5"/>
          <p:cNvSpPr/>
          <p:nvPr/>
        </p:nvSpPr>
        <p:spPr>
          <a:xfrm>
            <a:off x="-2023959" y="6897975"/>
            <a:ext cx="4793068" cy="3485868"/>
          </a:xfrm>
          <a:custGeom>
            <a:rect b="b" l="l" r="r" t="t"/>
            <a:pathLst>
              <a:path extrusionOk="0" h="3485868" w="4793068">
                <a:moveTo>
                  <a:pt x="0" y="0"/>
                </a:moveTo>
                <a:lnTo>
                  <a:pt x="4793068" y="0"/>
                </a:lnTo>
                <a:lnTo>
                  <a:pt x="4793068" y="3485868"/>
                </a:lnTo>
                <a:lnTo>
                  <a:pt x="0" y="3485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5"/>
          <p:cNvSpPr txBox="1"/>
          <p:nvPr/>
        </p:nvSpPr>
        <p:spPr>
          <a:xfrm>
            <a:off x="2971800" y="611318"/>
            <a:ext cx="123789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250" u="none" cap="none" strike="noStrike">
                <a:solidFill>
                  <a:srgbClr val="01070A"/>
                </a:solidFill>
                <a:latin typeface="Georgia"/>
                <a:ea typeface="Georgia"/>
                <a:cs typeface="Georgia"/>
                <a:sym typeface="Georgia"/>
              </a:rPr>
              <a:t>Заходи проведені гуртком</a:t>
            </a:r>
            <a:endParaRPr b="1" i="0" sz="5250" u="none" cap="none" strike="noStrike">
              <a:solidFill>
                <a:srgbClr val="01070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за 2025  рік</a:t>
            </a:r>
            <a:endParaRPr b="1" i="0" sz="5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6" name="Google Shape;206;p5"/>
          <p:cNvSpPr txBox="1"/>
          <p:nvPr/>
        </p:nvSpPr>
        <p:spPr>
          <a:xfrm>
            <a:off x="9383430" y="4625353"/>
            <a:ext cx="316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Обговорення теми</a:t>
            </a:r>
            <a:endParaRPr/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«Роль і значення любові в процесі самореалізації особистості» (за працею Е. Фромма «Мистецтво любові»).</a:t>
            </a:r>
            <a:endParaRPr b="1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7" name="Google Shape;207;p5"/>
          <p:cNvSpPr txBox="1"/>
          <p:nvPr/>
        </p:nvSpPr>
        <p:spPr>
          <a:xfrm>
            <a:off x="2272125" y="4698368"/>
            <a:ext cx="2823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Обговорення теми «Роль філософії в сучасному суспільстві». </a:t>
            </a:r>
            <a:endParaRPr b="1" i="0" sz="1800" u="none" cap="none" strike="noStrike">
              <a:solidFill>
                <a:srgbClr val="01070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5474975" y="4516141"/>
            <a:ext cx="3466500" cy="4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Обговорення теми «Проблема смислу життя і смерті» (за працею В. Франкла «Людина в пошуках справжнього сенсу»).</a:t>
            </a:r>
            <a:endParaRPr/>
          </a:p>
        </p:txBody>
      </p:sp>
      <p:pic>
        <p:nvPicPr>
          <p:cNvPr id="209" name="Google Shape;20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257411" y="-67659"/>
            <a:ext cx="2030589" cy="201075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5"/>
          <p:cNvSpPr txBox="1"/>
          <p:nvPr/>
        </p:nvSpPr>
        <p:spPr>
          <a:xfrm>
            <a:off x="13434474" y="4728001"/>
            <a:ext cx="2823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Обговорення теми «Штучний інтелект: можливость і межі».</a:t>
            </a:r>
            <a:endParaRPr b="1" i="0" sz="1800" u="none" cap="none" strike="noStrike">
              <a:solidFill>
                <a:srgbClr val="01070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"/>
          <p:cNvSpPr/>
          <p:nvPr/>
        </p:nvSpPr>
        <p:spPr>
          <a:xfrm>
            <a:off x="7170581" y="3913024"/>
            <a:ext cx="4318000" cy="5032375"/>
          </a:xfrm>
          <a:custGeom>
            <a:rect b="b" l="l" r="r" t="t"/>
            <a:pathLst>
              <a:path extrusionOk="0" h="6350000" w="6350000">
                <a:moveTo>
                  <a:pt x="5953760" y="6350000"/>
                </a:moveTo>
                <a:lnTo>
                  <a:pt x="396240" y="6350000"/>
                </a:lnTo>
                <a:cubicBezTo>
                  <a:pt x="177800" y="6350000"/>
                  <a:pt x="0" y="6172200"/>
                  <a:pt x="0" y="5953760"/>
                </a:cubicBezTo>
                <a:lnTo>
                  <a:pt x="0" y="396240"/>
                </a:lnTo>
                <a:cubicBezTo>
                  <a:pt x="0" y="177800"/>
                  <a:pt x="177800" y="0"/>
                  <a:pt x="396240" y="0"/>
                </a:cubicBezTo>
                <a:lnTo>
                  <a:pt x="5955030" y="0"/>
                </a:lnTo>
                <a:cubicBezTo>
                  <a:pt x="6172200" y="0"/>
                  <a:pt x="6350000" y="177800"/>
                  <a:pt x="6350000" y="396240"/>
                </a:cubicBezTo>
                <a:lnTo>
                  <a:pt x="6350000" y="5955030"/>
                </a:lnTo>
                <a:cubicBezTo>
                  <a:pt x="6350000" y="6172200"/>
                  <a:pt x="6172200" y="6350000"/>
                  <a:pt x="5953760" y="6350000"/>
                </a:cubicBezTo>
                <a:close/>
                <a:moveTo>
                  <a:pt x="396240" y="179070"/>
                </a:moveTo>
                <a:cubicBezTo>
                  <a:pt x="276860" y="179070"/>
                  <a:pt x="179070" y="276860"/>
                  <a:pt x="179070" y="396240"/>
                </a:cubicBezTo>
                <a:lnTo>
                  <a:pt x="179070" y="5955030"/>
                </a:lnTo>
                <a:cubicBezTo>
                  <a:pt x="179070" y="6074410"/>
                  <a:pt x="276860" y="6172200"/>
                  <a:pt x="396240" y="6172200"/>
                </a:cubicBezTo>
                <a:lnTo>
                  <a:pt x="5955030" y="6172200"/>
                </a:lnTo>
                <a:cubicBezTo>
                  <a:pt x="6074410" y="6172200"/>
                  <a:pt x="6172200" y="6074410"/>
                  <a:pt x="6172200" y="5955030"/>
                </a:cubicBezTo>
                <a:lnTo>
                  <a:pt x="6172200" y="396240"/>
                </a:lnTo>
                <a:cubicBezTo>
                  <a:pt x="6172200" y="276860"/>
                  <a:pt x="6074410" y="179070"/>
                  <a:pt x="5955030" y="179070"/>
                </a:cubicBezTo>
                <a:lnTo>
                  <a:pt x="396240" y="179070"/>
                </a:lnTo>
                <a:close/>
              </a:path>
            </a:pathLst>
          </a:custGeom>
          <a:solidFill>
            <a:srgbClr val="1E3F48"/>
          </a:solidFill>
          <a:ln>
            <a:noFill/>
          </a:ln>
        </p:spPr>
        <p:txBody>
          <a:bodyPr anchorCtr="0" anchor="ctr" bIns="137400" lIns="137400" spcFirstLastPara="1" rIns="137400" wrap="square" tIns="13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"/>
          <p:cNvSpPr/>
          <p:nvPr/>
        </p:nvSpPr>
        <p:spPr>
          <a:xfrm>
            <a:off x="12968724" y="3950542"/>
            <a:ext cx="4318000" cy="5032375"/>
          </a:xfrm>
          <a:custGeom>
            <a:rect b="b" l="l" r="r" t="t"/>
            <a:pathLst>
              <a:path extrusionOk="0" h="6350000" w="6350000">
                <a:moveTo>
                  <a:pt x="5953760" y="6350000"/>
                </a:moveTo>
                <a:lnTo>
                  <a:pt x="396240" y="6350000"/>
                </a:lnTo>
                <a:cubicBezTo>
                  <a:pt x="177800" y="6350000"/>
                  <a:pt x="0" y="6172200"/>
                  <a:pt x="0" y="5953760"/>
                </a:cubicBezTo>
                <a:lnTo>
                  <a:pt x="0" y="396240"/>
                </a:lnTo>
                <a:cubicBezTo>
                  <a:pt x="0" y="177800"/>
                  <a:pt x="177800" y="0"/>
                  <a:pt x="396240" y="0"/>
                </a:cubicBezTo>
                <a:lnTo>
                  <a:pt x="5955030" y="0"/>
                </a:lnTo>
                <a:cubicBezTo>
                  <a:pt x="6172200" y="0"/>
                  <a:pt x="6350000" y="177800"/>
                  <a:pt x="6350000" y="396240"/>
                </a:cubicBezTo>
                <a:lnTo>
                  <a:pt x="6350000" y="5955030"/>
                </a:lnTo>
                <a:cubicBezTo>
                  <a:pt x="6350000" y="6172200"/>
                  <a:pt x="6172200" y="6350000"/>
                  <a:pt x="5953760" y="6350000"/>
                </a:cubicBezTo>
                <a:close/>
                <a:moveTo>
                  <a:pt x="396240" y="179070"/>
                </a:moveTo>
                <a:cubicBezTo>
                  <a:pt x="276860" y="179070"/>
                  <a:pt x="179070" y="276860"/>
                  <a:pt x="179070" y="396240"/>
                </a:cubicBezTo>
                <a:lnTo>
                  <a:pt x="179070" y="5955030"/>
                </a:lnTo>
                <a:cubicBezTo>
                  <a:pt x="179070" y="6074410"/>
                  <a:pt x="276860" y="6172200"/>
                  <a:pt x="396240" y="6172200"/>
                </a:cubicBezTo>
                <a:lnTo>
                  <a:pt x="5955030" y="6172200"/>
                </a:lnTo>
                <a:cubicBezTo>
                  <a:pt x="6074410" y="6172200"/>
                  <a:pt x="6172200" y="6074410"/>
                  <a:pt x="6172200" y="5955030"/>
                </a:cubicBezTo>
                <a:lnTo>
                  <a:pt x="6172200" y="396240"/>
                </a:lnTo>
                <a:cubicBezTo>
                  <a:pt x="6172200" y="276860"/>
                  <a:pt x="6074410" y="179070"/>
                  <a:pt x="5955030" y="179070"/>
                </a:cubicBezTo>
                <a:lnTo>
                  <a:pt x="396240" y="179070"/>
                </a:lnTo>
                <a:close/>
              </a:path>
            </a:pathLst>
          </a:custGeom>
          <a:solidFill>
            <a:srgbClr val="1E3F48"/>
          </a:solidFill>
          <a:ln>
            <a:noFill/>
          </a:ln>
        </p:spPr>
        <p:txBody>
          <a:bodyPr anchorCtr="0" anchor="ctr" bIns="137400" lIns="137400" spcFirstLastPara="1" rIns="137400" wrap="square" tIns="13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7"/>
          <p:cNvGrpSpPr/>
          <p:nvPr/>
        </p:nvGrpSpPr>
        <p:grpSpPr>
          <a:xfrm>
            <a:off x="1887605" y="3205578"/>
            <a:ext cx="3223306" cy="1163095"/>
            <a:chOff x="0" y="-52639"/>
            <a:chExt cx="519101" cy="187312"/>
          </a:xfrm>
        </p:grpSpPr>
        <p:sp>
          <p:nvSpPr>
            <p:cNvPr id="218" name="Google Shape;218;p7"/>
            <p:cNvSpPr/>
            <p:nvPr/>
          </p:nvSpPr>
          <p:spPr>
            <a:xfrm>
              <a:off x="0" y="0"/>
              <a:ext cx="513202" cy="134673"/>
            </a:xfrm>
            <a:custGeom>
              <a:rect b="b" l="l" r="r" t="t"/>
              <a:pathLst>
                <a:path extrusionOk="0" h="134673" w="513202">
                  <a:moveTo>
                    <a:pt x="29209" y="0"/>
                  </a:moveTo>
                  <a:lnTo>
                    <a:pt x="483993" y="0"/>
                  </a:lnTo>
                  <a:cubicBezTo>
                    <a:pt x="500124" y="0"/>
                    <a:pt x="513202" y="13077"/>
                    <a:pt x="513202" y="29209"/>
                  </a:cubicBezTo>
                  <a:lnTo>
                    <a:pt x="513202" y="105463"/>
                  </a:lnTo>
                  <a:cubicBezTo>
                    <a:pt x="513202" y="113210"/>
                    <a:pt x="510124" y="120640"/>
                    <a:pt x="504647" y="126117"/>
                  </a:cubicBezTo>
                  <a:cubicBezTo>
                    <a:pt x="499169" y="131595"/>
                    <a:pt x="491739" y="134673"/>
                    <a:pt x="483993" y="134673"/>
                  </a:cubicBezTo>
                  <a:lnTo>
                    <a:pt x="29209" y="134673"/>
                  </a:lnTo>
                  <a:cubicBezTo>
                    <a:pt x="21462" y="134673"/>
                    <a:pt x="14033" y="131595"/>
                    <a:pt x="8555" y="126117"/>
                  </a:cubicBezTo>
                  <a:cubicBezTo>
                    <a:pt x="3077" y="120640"/>
                    <a:pt x="0" y="113210"/>
                    <a:pt x="0" y="105463"/>
                  </a:cubicBezTo>
                  <a:lnTo>
                    <a:pt x="0" y="29209"/>
                  </a:lnTo>
                  <a:cubicBezTo>
                    <a:pt x="0" y="21462"/>
                    <a:pt x="3077" y="14033"/>
                    <a:pt x="8555" y="8555"/>
                  </a:cubicBezTo>
                  <a:cubicBezTo>
                    <a:pt x="14033" y="3077"/>
                    <a:pt x="21462" y="0"/>
                    <a:pt x="29209" y="0"/>
                  </a:cubicBezTo>
                  <a:close/>
                </a:path>
              </a:pathLst>
            </a:custGeom>
            <a:solidFill>
              <a:srgbClr val="1E3F48"/>
            </a:solidFill>
            <a:ln>
              <a:noFill/>
            </a:ln>
          </p:spPr>
          <p:txBody>
            <a:bodyPr anchorCtr="0" anchor="ctr" bIns="137400" lIns="137400" spcFirstLastPara="1" rIns="137400" wrap="square" tIns="137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7"/>
            <p:cNvSpPr txBox="1"/>
            <p:nvPr/>
          </p:nvSpPr>
          <p:spPr>
            <a:xfrm>
              <a:off x="5899" y="-52639"/>
              <a:ext cx="513202" cy="172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325" lIns="76325" spcFirstLastPara="1" rIns="76325" wrap="square" tIns="76325">
              <a:noAutofit/>
            </a:bodyPr>
            <a:lstStyle/>
            <a:p>
              <a:pPr indent="0" lvl="1" marL="0" marR="0" rtl="0" algn="ctr">
                <a:lnSpc>
                  <a:spcPct val="1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5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20" name="Google Shape;220;p7"/>
          <p:cNvGrpSpPr/>
          <p:nvPr/>
        </p:nvGrpSpPr>
        <p:grpSpPr>
          <a:xfrm>
            <a:off x="7716712" y="3295856"/>
            <a:ext cx="3186676" cy="1072817"/>
            <a:chOff x="0" y="-38100"/>
            <a:chExt cx="513202" cy="172773"/>
          </a:xfrm>
        </p:grpSpPr>
        <p:sp>
          <p:nvSpPr>
            <p:cNvPr id="221" name="Google Shape;221;p7"/>
            <p:cNvSpPr/>
            <p:nvPr/>
          </p:nvSpPr>
          <p:spPr>
            <a:xfrm>
              <a:off x="0" y="0"/>
              <a:ext cx="513202" cy="134673"/>
            </a:xfrm>
            <a:custGeom>
              <a:rect b="b" l="l" r="r" t="t"/>
              <a:pathLst>
                <a:path extrusionOk="0" h="134673" w="513202">
                  <a:moveTo>
                    <a:pt x="29209" y="0"/>
                  </a:moveTo>
                  <a:lnTo>
                    <a:pt x="483993" y="0"/>
                  </a:lnTo>
                  <a:cubicBezTo>
                    <a:pt x="500124" y="0"/>
                    <a:pt x="513202" y="13077"/>
                    <a:pt x="513202" y="29209"/>
                  </a:cubicBezTo>
                  <a:lnTo>
                    <a:pt x="513202" y="105463"/>
                  </a:lnTo>
                  <a:cubicBezTo>
                    <a:pt x="513202" y="113210"/>
                    <a:pt x="510124" y="120640"/>
                    <a:pt x="504647" y="126117"/>
                  </a:cubicBezTo>
                  <a:cubicBezTo>
                    <a:pt x="499169" y="131595"/>
                    <a:pt x="491739" y="134673"/>
                    <a:pt x="483993" y="134673"/>
                  </a:cubicBezTo>
                  <a:lnTo>
                    <a:pt x="29209" y="134673"/>
                  </a:lnTo>
                  <a:cubicBezTo>
                    <a:pt x="21462" y="134673"/>
                    <a:pt x="14033" y="131595"/>
                    <a:pt x="8555" y="126117"/>
                  </a:cubicBezTo>
                  <a:cubicBezTo>
                    <a:pt x="3077" y="120640"/>
                    <a:pt x="0" y="113210"/>
                    <a:pt x="0" y="105463"/>
                  </a:cubicBezTo>
                  <a:lnTo>
                    <a:pt x="0" y="29209"/>
                  </a:lnTo>
                  <a:cubicBezTo>
                    <a:pt x="0" y="21462"/>
                    <a:pt x="3077" y="14033"/>
                    <a:pt x="8555" y="8555"/>
                  </a:cubicBezTo>
                  <a:cubicBezTo>
                    <a:pt x="14033" y="3077"/>
                    <a:pt x="21462" y="0"/>
                    <a:pt x="29209" y="0"/>
                  </a:cubicBezTo>
                  <a:close/>
                </a:path>
              </a:pathLst>
            </a:custGeom>
            <a:solidFill>
              <a:srgbClr val="1E3F48"/>
            </a:solidFill>
            <a:ln>
              <a:noFill/>
            </a:ln>
          </p:spPr>
          <p:txBody>
            <a:bodyPr anchorCtr="0" anchor="ctr" bIns="137400" lIns="137400" spcFirstLastPara="1" rIns="137400" wrap="square" tIns="137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0" y="-38100"/>
              <a:ext cx="513202" cy="172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325" lIns="76325" spcFirstLastPara="1" rIns="76325" wrap="square" tIns="76325">
              <a:noAutofit/>
            </a:bodyPr>
            <a:lstStyle/>
            <a:p>
              <a:pPr indent="0" lvl="1" marL="0" marR="0" rtl="0" algn="l">
                <a:lnSpc>
                  <a:spcPct val="21714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3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23" name="Google Shape;223;p7"/>
          <p:cNvGrpSpPr/>
          <p:nvPr/>
        </p:nvGrpSpPr>
        <p:grpSpPr>
          <a:xfrm>
            <a:off x="13545079" y="3295856"/>
            <a:ext cx="3186676" cy="1072817"/>
            <a:chOff x="0" y="-38100"/>
            <a:chExt cx="513202" cy="172773"/>
          </a:xfrm>
        </p:grpSpPr>
        <p:sp>
          <p:nvSpPr>
            <p:cNvPr id="224" name="Google Shape;224;p7"/>
            <p:cNvSpPr/>
            <p:nvPr/>
          </p:nvSpPr>
          <p:spPr>
            <a:xfrm>
              <a:off x="0" y="0"/>
              <a:ext cx="513202" cy="134673"/>
            </a:xfrm>
            <a:custGeom>
              <a:rect b="b" l="l" r="r" t="t"/>
              <a:pathLst>
                <a:path extrusionOk="0" h="134673" w="513202">
                  <a:moveTo>
                    <a:pt x="29209" y="0"/>
                  </a:moveTo>
                  <a:lnTo>
                    <a:pt x="483993" y="0"/>
                  </a:lnTo>
                  <a:cubicBezTo>
                    <a:pt x="500124" y="0"/>
                    <a:pt x="513202" y="13077"/>
                    <a:pt x="513202" y="29209"/>
                  </a:cubicBezTo>
                  <a:lnTo>
                    <a:pt x="513202" y="105463"/>
                  </a:lnTo>
                  <a:cubicBezTo>
                    <a:pt x="513202" y="113210"/>
                    <a:pt x="510124" y="120640"/>
                    <a:pt x="504647" y="126117"/>
                  </a:cubicBezTo>
                  <a:cubicBezTo>
                    <a:pt x="499169" y="131595"/>
                    <a:pt x="491739" y="134673"/>
                    <a:pt x="483993" y="134673"/>
                  </a:cubicBezTo>
                  <a:lnTo>
                    <a:pt x="29209" y="134673"/>
                  </a:lnTo>
                  <a:cubicBezTo>
                    <a:pt x="21462" y="134673"/>
                    <a:pt x="14033" y="131595"/>
                    <a:pt x="8555" y="126117"/>
                  </a:cubicBezTo>
                  <a:cubicBezTo>
                    <a:pt x="3077" y="120640"/>
                    <a:pt x="0" y="113210"/>
                    <a:pt x="0" y="105463"/>
                  </a:cubicBezTo>
                  <a:lnTo>
                    <a:pt x="0" y="29209"/>
                  </a:lnTo>
                  <a:cubicBezTo>
                    <a:pt x="0" y="21462"/>
                    <a:pt x="3077" y="14033"/>
                    <a:pt x="8555" y="8555"/>
                  </a:cubicBezTo>
                  <a:cubicBezTo>
                    <a:pt x="14033" y="3077"/>
                    <a:pt x="21462" y="0"/>
                    <a:pt x="29209" y="0"/>
                  </a:cubicBezTo>
                  <a:close/>
                </a:path>
              </a:pathLst>
            </a:custGeom>
            <a:solidFill>
              <a:srgbClr val="1E3F48"/>
            </a:solidFill>
            <a:ln>
              <a:noFill/>
            </a:ln>
          </p:spPr>
          <p:txBody>
            <a:bodyPr anchorCtr="0" anchor="ctr" bIns="137400" lIns="137400" spcFirstLastPara="1" rIns="137400" wrap="square" tIns="137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 txBox="1"/>
            <p:nvPr/>
          </p:nvSpPr>
          <p:spPr>
            <a:xfrm>
              <a:off x="0" y="-38100"/>
              <a:ext cx="513202" cy="172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325" lIns="76325" spcFirstLastPara="1" rIns="76325" wrap="square" tIns="76325">
              <a:noAutofit/>
            </a:bodyPr>
            <a:lstStyle/>
            <a:p>
              <a:pPr indent="0" lvl="1" marL="0" marR="0" rtl="0" algn="ctr">
                <a:lnSpc>
                  <a:spcPct val="1400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61" u="none" cap="none" strike="noStrike">
                <a:solidFill>
                  <a:srgbClr val="FFFFFF"/>
                </a:solidFill>
                <a:latin typeface="Dosis Medium"/>
                <a:ea typeface="Dosis Medium"/>
                <a:cs typeface="Dosis Medium"/>
                <a:sym typeface="Dosis Medium"/>
              </a:endParaRPr>
            </a:p>
          </p:txBody>
        </p:sp>
      </p:grpSp>
      <p:sp>
        <p:nvSpPr>
          <p:cNvPr id="226" name="Google Shape;226;p7"/>
          <p:cNvSpPr/>
          <p:nvPr/>
        </p:nvSpPr>
        <p:spPr>
          <a:xfrm>
            <a:off x="15470572" y="7947795"/>
            <a:ext cx="4653210" cy="3244906"/>
          </a:xfrm>
          <a:custGeom>
            <a:rect b="b" l="l" r="r" t="t"/>
            <a:pathLst>
              <a:path extrusionOk="0" h="3244906" w="4653210">
                <a:moveTo>
                  <a:pt x="0" y="0"/>
                </a:moveTo>
                <a:lnTo>
                  <a:pt x="4653209" y="0"/>
                </a:lnTo>
                <a:lnTo>
                  <a:pt x="4653209" y="3244906"/>
                </a:lnTo>
                <a:lnTo>
                  <a:pt x="0" y="324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7"/>
          <p:cNvSpPr txBox="1"/>
          <p:nvPr/>
        </p:nvSpPr>
        <p:spPr>
          <a:xfrm>
            <a:off x="13775818" y="3414145"/>
            <a:ext cx="3186900" cy="10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325" lIns="76325" spcFirstLastPara="1" rIns="76325" wrap="square" tIns="76325">
            <a:noAutofit/>
          </a:bodyPr>
          <a:lstStyle/>
          <a:p>
            <a:pPr indent="0" lvl="1" marL="0" marR="0" rtl="0" algn="ctr">
              <a:lnSpc>
                <a:spcPct val="21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03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2451628" y="912780"/>
            <a:ext cx="1256641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Участь у всеукраїнських конференціях,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семінарах, вебінарах</a:t>
            </a:r>
            <a:endParaRPr b="1" sz="4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83816" y="853632"/>
            <a:ext cx="2030589" cy="201075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7"/>
          <p:cNvSpPr/>
          <p:nvPr/>
        </p:nvSpPr>
        <p:spPr>
          <a:xfrm>
            <a:off x="1225500" y="3950542"/>
            <a:ext cx="4318000" cy="5032375"/>
          </a:xfrm>
          <a:custGeom>
            <a:rect b="b" l="l" r="r" t="t"/>
            <a:pathLst>
              <a:path extrusionOk="0" h="6350000" w="6350000">
                <a:moveTo>
                  <a:pt x="5953760" y="6350000"/>
                </a:moveTo>
                <a:lnTo>
                  <a:pt x="396240" y="6350000"/>
                </a:lnTo>
                <a:cubicBezTo>
                  <a:pt x="177800" y="6350000"/>
                  <a:pt x="0" y="6172200"/>
                  <a:pt x="0" y="5953760"/>
                </a:cubicBezTo>
                <a:lnTo>
                  <a:pt x="0" y="396240"/>
                </a:lnTo>
                <a:cubicBezTo>
                  <a:pt x="0" y="177800"/>
                  <a:pt x="177800" y="0"/>
                  <a:pt x="396240" y="0"/>
                </a:cubicBezTo>
                <a:lnTo>
                  <a:pt x="5955030" y="0"/>
                </a:lnTo>
                <a:cubicBezTo>
                  <a:pt x="6172200" y="0"/>
                  <a:pt x="6350000" y="177800"/>
                  <a:pt x="6350000" y="396240"/>
                </a:cubicBezTo>
                <a:lnTo>
                  <a:pt x="6350000" y="5955030"/>
                </a:lnTo>
                <a:cubicBezTo>
                  <a:pt x="6350000" y="6172200"/>
                  <a:pt x="6172200" y="6350000"/>
                  <a:pt x="5953760" y="6350000"/>
                </a:cubicBezTo>
                <a:close/>
                <a:moveTo>
                  <a:pt x="396240" y="179070"/>
                </a:moveTo>
                <a:cubicBezTo>
                  <a:pt x="276860" y="179070"/>
                  <a:pt x="179070" y="276860"/>
                  <a:pt x="179070" y="396240"/>
                </a:cubicBezTo>
                <a:lnTo>
                  <a:pt x="179070" y="5955030"/>
                </a:lnTo>
                <a:cubicBezTo>
                  <a:pt x="179070" y="6074410"/>
                  <a:pt x="276860" y="6172200"/>
                  <a:pt x="396240" y="6172200"/>
                </a:cubicBezTo>
                <a:lnTo>
                  <a:pt x="5955030" y="6172200"/>
                </a:lnTo>
                <a:cubicBezTo>
                  <a:pt x="6074410" y="6172200"/>
                  <a:pt x="6172200" y="6074410"/>
                  <a:pt x="6172200" y="5955030"/>
                </a:cubicBezTo>
                <a:lnTo>
                  <a:pt x="6172200" y="396240"/>
                </a:lnTo>
                <a:cubicBezTo>
                  <a:pt x="6172200" y="276860"/>
                  <a:pt x="6074410" y="179070"/>
                  <a:pt x="5955030" y="179070"/>
                </a:cubicBezTo>
                <a:lnTo>
                  <a:pt x="396240" y="179070"/>
                </a:lnTo>
                <a:close/>
              </a:path>
            </a:pathLst>
          </a:custGeom>
          <a:solidFill>
            <a:srgbClr val="1E3F48"/>
          </a:solidFill>
          <a:ln>
            <a:noFill/>
          </a:ln>
        </p:spPr>
        <p:txBody>
          <a:bodyPr anchorCtr="0" anchor="ctr" bIns="137400" lIns="137400" spcFirstLastPara="1" rIns="137400" wrap="square" tIns="13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7"/>
          <p:cNvSpPr/>
          <p:nvPr/>
        </p:nvSpPr>
        <p:spPr>
          <a:xfrm>
            <a:off x="1384741" y="6705145"/>
            <a:ext cx="37263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700" lIns="137400" spcFirstLastPara="1" rIns="137400" wrap="square" tIns="68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3" u="sng">
                <a:solidFill>
                  <a:srgbClr val="235AA6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Міжнародний науково-практичний семінар «V Кантівські читання»,</a:t>
            </a:r>
            <a:endParaRPr sz="2103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3" u="sng">
                <a:solidFill>
                  <a:srgbClr val="235AA6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23 квітня 2025 року.</a:t>
            </a:r>
            <a:endParaRPr sz="210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12999501" y="7103927"/>
            <a:ext cx="41220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700" lIns="137400" spcFirstLastPara="1" rIns="137400" wrap="square" tIns="68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75" u="sng">
                <a:solidFill>
                  <a:srgbClr val="235AA6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IV науково-практичний семінар «Національна українська ідентичність очима молодих науковців»», 14 травня 2025 року</a:t>
            </a:r>
            <a:endParaRPr sz="1352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3" name="Google Shape;233;p7"/>
          <p:cNvSpPr/>
          <p:nvPr/>
        </p:nvSpPr>
        <p:spPr>
          <a:xfrm>
            <a:off x="7137018" y="7216554"/>
            <a:ext cx="38481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700" lIns="137400" spcFirstLastPara="1" rIns="137400" wrap="square" tIns="68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75" u="sng">
                <a:solidFill>
                  <a:srgbClr val="235AA6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Міжнародна науково-практична конференція «Міжнародна і міжкультурна комунікація у формуванні іміджу держави: стратегії розвитку», 01 травня 2025 року.</a:t>
            </a:r>
            <a:endParaRPr sz="165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4" name="Google Shape;234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93555" y="4368670"/>
            <a:ext cx="3738947" cy="219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6199" y="4664312"/>
            <a:ext cx="3283590" cy="219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540214" y="4843622"/>
            <a:ext cx="3283568" cy="190344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7"/>
          <p:cNvSpPr/>
          <p:nvPr/>
        </p:nvSpPr>
        <p:spPr>
          <a:xfrm>
            <a:off x="-1787525" y="7566048"/>
            <a:ext cx="4653210" cy="3244906"/>
          </a:xfrm>
          <a:custGeom>
            <a:rect b="b" l="l" r="r" t="t"/>
            <a:pathLst>
              <a:path extrusionOk="0" h="3244906" w="4653210">
                <a:moveTo>
                  <a:pt x="0" y="0"/>
                </a:moveTo>
                <a:lnTo>
                  <a:pt x="4653210" y="0"/>
                </a:lnTo>
                <a:lnTo>
                  <a:pt x="4653210" y="3244906"/>
                </a:lnTo>
                <a:lnTo>
                  <a:pt x="0" y="324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2"/>
          <p:cNvGrpSpPr/>
          <p:nvPr/>
        </p:nvGrpSpPr>
        <p:grpSpPr>
          <a:xfrm>
            <a:off x="0" y="-1418908"/>
            <a:ext cx="18516595" cy="11953726"/>
            <a:chOff x="0" y="-47625"/>
            <a:chExt cx="4876799" cy="3148306"/>
          </a:xfrm>
        </p:grpSpPr>
        <p:sp>
          <p:nvSpPr>
            <p:cNvPr id="243" name="Google Shape;243;p12"/>
            <p:cNvSpPr/>
            <p:nvPr/>
          </p:nvSpPr>
          <p:spPr>
            <a:xfrm>
              <a:off x="60207" y="391348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657225">
              <a:solidFill>
                <a:srgbClr val="1E3F48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4" name="Google Shape;244;p12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12"/>
          <p:cNvSpPr/>
          <p:nvPr/>
        </p:nvSpPr>
        <p:spPr>
          <a:xfrm>
            <a:off x="10195682" y="4955439"/>
            <a:ext cx="9448343" cy="5616757"/>
          </a:xfrm>
          <a:custGeom>
            <a:rect b="b" l="l" r="r" t="t"/>
            <a:pathLst>
              <a:path extrusionOk="0" h="5616757" w="9448343">
                <a:moveTo>
                  <a:pt x="0" y="0"/>
                </a:moveTo>
                <a:lnTo>
                  <a:pt x="9448342" y="0"/>
                </a:lnTo>
                <a:lnTo>
                  <a:pt x="9448342" y="5616757"/>
                </a:lnTo>
                <a:lnTo>
                  <a:pt x="0" y="5616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2"/>
          <p:cNvSpPr/>
          <p:nvPr/>
        </p:nvSpPr>
        <p:spPr>
          <a:xfrm>
            <a:off x="-1400634" y="5428244"/>
            <a:ext cx="8436357" cy="5844796"/>
          </a:xfrm>
          <a:custGeom>
            <a:rect b="b" l="l" r="r" t="t"/>
            <a:pathLst>
              <a:path extrusionOk="0" h="5844796" w="8436357">
                <a:moveTo>
                  <a:pt x="0" y="0"/>
                </a:moveTo>
                <a:lnTo>
                  <a:pt x="8436357" y="0"/>
                </a:lnTo>
                <a:lnTo>
                  <a:pt x="8436357" y="5844796"/>
                </a:lnTo>
                <a:lnTo>
                  <a:pt x="0" y="5844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12"/>
          <p:cNvSpPr txBox="1"/>
          <p:nvPr/>
        </p:nvSpPr>
        <p:spPr>
          <a:xfrm>
            <a:off x="2855075" y="4733215"/>
            <a:ext cx="13321088" cy="961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380">
                <a:solidFill>
                  <a:srgbClr val="01070A"/>
                </a:solidFill>
                <a:latin typeface="Georgia"/>
                <a:ea typeface="Georgia"/>
                <a:cs typeface="Georgia"/>
                <a:sym typeface="Georgia"/>
              </a:rPr>
              <a:t>Дякую за увагу</a:t>
            </a:r>
            <a:r>
              <a:rPr lang="ru-RU" sz="6000">
                <a:solidFill>
                  <a:srgbClr val="01070A"/>
                </a:solidFill>
                <a:latin typeface="Georgia"/>
                <a:ea typeface="Georgia"/>
                <a:cs typeface="Georgia"/>
                <a:sym typeface="Georgia"/>
              </a:rPr>
              <a:t>!</a:t>
            </a:r>
            <a:endParaRPr sz="5380">
              <a:solidFill>
                <a:srgbClr val="01070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3800" y="834288"/>
            <a:ext cx="3782748" cy="374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899A04F96C5F4BAD9331F30FC6038406_13</vt:lpwstr>
  </property>
  <property fmtid="{D5CDD505-2E9C-101B-9397-08002B2CF9AE}" pid="3" name="KSOProductBuildVer">
    <vt:lpwstr>1033-12.2.0.13306</vt:lpwstr>
  </property>
</Properties>
</file>