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66" r:id="rId5"/>
    <p:sldId id="267" r:id="rId6"/>
    <p:sldId id="268" r:id="rId7"/>
    <p:sldId id="271" r:id="rId8"/>
    <p:sldId id="260" r:id="rId9"/>
    <p:sldId id="272" r:id="rId10"/>
    <p:sldId id="276" r:id="rId11"/>
    <p:sldId id="273" r:id="rId12"/>
    <p:sldId id="274" r:id="rId13"/>
    <p:sldId id="262" r:id="rId14"/>
    <p:sldId id="275" r:id="rId15"/>
    <p:sldId id="282" r:id="rId16"/>
    <p:sldId id="280" r:id="rId17"/>
    <p:sldId id="281" r:id="rId18"/>
    <p:sldId id="26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961"/>
    <a:srgbClr val="FFCC00"/>
    <a:srgbClr val="55A839"/>
    <a:srgbClr val="69B3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910" autoAdjust="0"/>
    <p:restoredTop sz="94660"/>
  </p:normalViewPr>
  <p:slideViewPr>
    <p:cSldViewPr showGuides="1">
      <p:cViewPr varScale="1">
        <p:scale>
          <a:sx n="80" d="100"/>
          <a:sy n="80" d="100"/>
        </p:scale>
        <p:origin x="96" y="1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702449" y="594001"/>
            <a:ext cx="6493500" cy="855000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1"/>
          </p:nvPr>
        </p:nvSpPr>
        <p:spPr>
          <a:xfrm>
            <a:off x="670949" y="1736324"/>
            <a:ext cx="6525000" cy="855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Прямоугольник 5"/>
          <p:cNvSpPr/>
          <p:nvPr userDrawn="1"/>
        </p:nvSpPr>
        <p:spPr>
          <a:xfrm flipH="1">
            <a:off x="-1" y="6308998"/>
            <a:ext cx="7423501" cy="54900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Текст 11"/>
          <p:cNvSpPr>
            <a:spLocks noGrp="1"/>
          </p:cNvSpPr>
          <p:nvPr>
            <p:ph type="body" sz="quarter" idx="13"/>
          </p:nvPr>
        </p:nvSpPr>
        <p:spPr>
          <a:xfrm>
            <a:off x="7625999" y="594001"/>
            <a:ext cx="4410001" cy="566999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Рисунок 7"/>
          <p:cNvSpPr>
            <a:spLocks noGrp="1"/>
          </p:cNvSpPr>
          <p:nvPr>
            <p:ph type="pic" sz="quarter" idx="12"/>
          </p:nvPr>
        </p:nvSpPr>
        <p:spPr>
          <a:xfrm>
            <a:off x="702449" y="2915548"/>
            <a:ext cx="2970897" cy="3667949"/>
          </a:xfrm>
        </p:spPr>
        <p:txBody>
          <a:bodyPr/>
          <a:lstStyle/>
          <a:p>
            <a:endParaRPr lang="ru-RU"/>
          </a:p>
        </p:txBody>
      </p:sp>
      <p:sp>
        <p:nvSpPr>
          <p:cNvPr id="11" name="Рисунок 7"/>
          <p:cNvSpPr>
            <a:spLocks noGrp="1"/>
          </p:cNvSpPr>
          <p:nvPr>
            <p:ph type="pic" sz="quarter" idx="14"/>
          </p:nvPr>
        </p:nvSpPr>
        <p:spPr>
          <a:xfrm>
            <a:off x="4050448" y="2915547"/>
            <a:ext cx="2970897" cy="3667949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02074" y="363655"/>
            <a:ext cx="7261501" cy="855000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1"/>
          </p:nvPr>
        </p:nvSpPr>
        <p:spPr>
          <a:xfrm>
            <a:off x="388574" y="1407123"/>
            <a:ext cx="7261501" cy="168556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Прямоугольник 5"/>
          <p:cNvSpPr/>
          <p:nvPr userDrawn="1"/>
        </p:nvSpPr>
        <p:spPr>
          <a:xfrm flipH="1">
            <a:off x="364496" y="3159001"/>
            <a:ext cx="11860355" cy="334591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исунок 7"/>
          <p:cNvSpPr>
            <a:spLocks noGrp="1"/>
          </p:cNvSpPr>
          <p:nvPr>
            <p:ph type="pic" sz="quarter" idx="13"/>
          </p:nvPr>
        </p:nvSpPr>
        <p:spPr>
          <a:xfrm>
            <a:off x="8128951" y="729000"/>
            <a:ext cx="3698551" cy="5306698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 flipH="1" flipV="1">
            <a:off x="-2" y="-2"/>
            <a:ext cx="12224851" cy="342900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Рисунок 7"/>
          <p:cNvSpPr>
            <a:spLocks noGrp="1"/>
          </p:cNvSpPr>
          <p:nvPr>
            <p:ph type="pic" sz="quarter" idx="13"/>
          </p:nvPr>
        </p:nvSpPr>
        <p:spPr>
          <a:xfrm>
            <a:off x="433724" y="440624"/>
            <a:ext cx="3698551" cy="5868376"/>
          </a:xfrm>
        </p:spPr>
        <p:txBody>
          <a:bodyPr/>
          <a:lstStyle/>
          <a:p>
            <a:endParaRPr lang="ru-RU"/>
          </a:p>
        </p:txBody>
      </p:sp>
      <p:sp>
        <p:nvSpPr>
          <p:cNvPr id="8" name="Текст 11"/>
          <p:cNvSpPr>
            <a:spLocks noGrp="1"/>
          </p:cNvSpPr>
          <p:nvPr>
            <p:ph type="body" sz="quarter" idx="14"/>
          </p:nvPr>
        </p:nvSpPr>
        <p:spPr>
          <a:xfrm>
            <a:off x="4579917" y="1584000"/>
            <a:ext cx="7261501" cy="168556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Текст 11"/>
          <p:cNvSpPr>
            <a:spLocks noGrp="1"/>
          </p:cNvSpPr>
          <p:nvPr>
            <p:ph type="body" sz="quarter" idx="15"/>
          </p:nvPr>
        </p:nvSpPr>
        <p:spPr>
          <a:xfrm>
            <a:off x="4566001" y="3617466"/>
            <a:ext cx="7261501" cy="269153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6001" y="388935"/>
            <a:ext cx="7275418" cy="1195065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 flipH="1" flipV="1">
            <a:off x="-3" y="-3"/>
            <a:ext cx="12224851" cy="685800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2406650" y="3429000"/>
            <a:ext cx="7334250" cy="14843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5975" y="1944000"/>
            <a:ext cx="10515600" cy="1325563"/>
          </a:xfrm>
        </p:spPr>
        <p:txBody>
          <a:bodyPr/>
          <a:lstStyle>
            <a:lvl1pPr algn="ctr">
              <a:defRPr b="1" i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‹№›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4836000" y="6361400"/>
            <a:ext cx="7356000" cy="5326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1740188"/>
            <a:ext cx="606000" cy="515381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>
            <a:off x="2091000" y="447750"/>
            <a:ext cx="9675000" cy="5962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10"/>
          </p:nvPr>
        </p:nvSpPr>
        <p:spPr>
          <a:xfrm>
            <a:off x="381000" y="1021555"/>
            <a:ext cx="3420000" cy="4814887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3862862" y="1172162"/>
            <a:ext cx="652675" cy="4320000"/>
          </a:xfrm>
          <a:prstGeom prst="rect">
            <a:avLst/>
          </a:prstGeom>
          <a:pattFill prst="pct5">
            <a:fgClr>
              <a:schemeClr val="bg1"/>
            </a:fgClr>
            <a:bgClr>
              <a:srgbClr val="55A839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881000" y="1578587"/>
            <a:ext cx="6525000" cy="1325563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1"/>
          </p:nvPr>
        </p:nvSpPr>
        <p:spPr>
          <a:xfrm>
            <a:off x="4892850" y="3330574"/>
            <a:ext cx="6525000" cy="132556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>
            <a:off x="381000" y="447748"/>
            <a:ext cx="9675000" cy="5962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10"/>
          </p:nvPr>
        </p:nvSpPr>
        <p:spPr>
          <a:xfrm>
            <a:off x="7941000" y="1021554"/>
            <a:ext cx="4098388" cy="4814887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090597" y="1008954"/>
            <a:ext cx="6525000" cy="1325563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1"/>
          </p:nvPr>
        </p:nvSpPr>
        <p:spPr>
          <a:xfrm>
            <a:off x="1066747" y="2574000"/>
            <a:ext cx="6525000" cy="3262441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>
            <a:off x="8031000" y="447747"/>
            <a:ext cx="3735000" cy="5962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10"/>
          </p:nvPr>
        </p:nvSpPr>
        <p:spPr>
          <a:xfrm>
            <a:off x="898502" y="3654002"/>
            <a:ext cx="6525000" cy="260999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898501" y="594001"/>
            <a:ext cx="6525000" cy="855000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1"/>
          </p:nvPr>
        </p:nvSpPr>
        <p:spPr>
          <a:xfrm>
            <a:off x="898501" y="1764001"/>
            <a:ext cx="6525000" cy="168556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 flipH="1">
            <a:off x="0" y="0"/>
            <a:ext cx="2091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10"/>
          </p:nvPr>
        </p:nvSpPr>
        <p:spPr>
          <a:xfrm>
            <a:off x="381000" y="369001"/>
            <a:ext cx="4050000" cy="6165000"/>
          </a:xfrm>
        </p:spPr>
        <p:txBody>
          <a:bodyPr/>
          <a:lstStyle/>
          <a:p>
            <a:endParaRPr lang="ru-RU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1"/>
          </p:nvPr>
        </p:nvSpPr>
        <p:spPr>
          <a:xfrm>
            <a:off x="4892850" y="864000"/>
            <a:ext cx="6918150" cy="5265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/>
          <p:cNvSpPr>
            <a:spLocks noGrp="1"/>
          </p:cNvSpPr>
          <p:nvPr>
            <p:ph type="pic" sz="quarter" idx="10"/>
          </p:nvPr>
        </p:nvSpPr>
        <p:spPr>
          <a:xfrm>
            <a:off x="7626000" y="594000"/>
            <a:ext cx="4140000" cy="5714999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898501" y="594001"/>
            <a:ext cx="6525000" cy="855000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1"/>
          </p:nvPr>
        </p:nvSpPr>
        <p:spPr>
          <a:xfrm>
            <a:off x="898501" y="1764001"/>
            <a:ext cx="6525000" cy="168556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Рисунок 7"/>
          <p:cNvSpPr>
            <a:spLocks noGrp="1"/>
          </p:cNvSpPr>
          <p:nvPr>
            <p:ph type="pic" sz="quarter" idx="12"/>
          </p:nvPr>
        </p:nvSpPr>
        <p:spPr>
          <a:xfrm>
            <a:off x="4566001" y="4079565"/>
            <a:ext cx="4140000" cy="2544434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3ADA9-3231-4B22-B735-3A52651D148F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56CB4-3EC1-4CF1-BDF9-8FB1FCC6B657}" type="slidenum">
              <a:rPr lang="ru-RU" smtClean="0"/>
              <a:t>‹№›</a:t>
            </a:fld>
            <a:endParaRPr lang="ru-RU"/>
          </a:p>
        </p:txBody>
      </p:sp>
      <p:pic>
        <p:nvPicPr>
          <p:cNvPr id="7" name="Рисунок 6">
            <a:hlinkClick r:id="rId22"/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-1194000" y="367393"/>
            <a:ext cx="757762" cy="75776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3790031" y="3032222"/>
            <a:ext cx="839164" cy="29315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Заголовок 1"/>
          <p:cNvSpPr txBox="1"/>
          <p:nvPr/>
        </p:nvSpPr>
        <p:spPr>
          <a:xfrm>
            <a:off x="3889724" y="1201110"/>
            <a:ext cx="8395063" cy="11113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sz="3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uk-UA" sz="3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uk-UA" sz="3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uk-UA" sz="3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Економічний факультет</a:t>
            </a:r>
            <a:b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фінансів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46000" y="3103846"/>
            <a:ext cx="80269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СТУДЕНТСЬКИЙ НАУКОВИЙ ГУРТОК</a:t>
            </a:r>
          </a:p>
          <a:p>
            <a:pPr algn="ctr"/>
            <a:r>
              <a:rPr lang="uk-UA" sz="3200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«ФІНАНСИСТ»</a:t>
            </a:r>
            <a:endParaRPr lang="ru-RU" sz="3200" b="1" dirty="0">
              <a:solidFill>
                <a:srgbClr val="FFD9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02734" y="270957"/>
            <a:ext cx="85134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uk-UA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uk-UA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Національний університет біоресурсів і природокористування України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uk-UA" sz="2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37" y="188128"/>
            <a:ext cx="1709580" cy="202596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7113" y="1142943"/>
            <a:ext cx="945000" cy="94878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7113" y="2091723"/>
            <a:ext cx="945000" cy="945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00" y="3984470"/>
            <a:ext cx="3082726" cy="285934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687222" y="5859000"/>
            <a:ext cx="654449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Звіт за 2025-2026 н. р</a:t>
            </a:r>
            <a:r>
              <a:rPr lang="uk-UA" sz="2800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>
              <a:solidFill>
                <a:srgbClr val="FFD9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901000" y="471219"/>
            <a:ext cx="7290000" cy="1260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51000" y="405656"/>
            <a:ext cx="5625000" cy="1325563"/>
          </a:xfrm>
        </p:spPr>
        <p:txBody>
          <a:bodyPr/>
          <a:lstStyle/>
          <a:p>
            <a:r>
              <a:rPr lang="uk-U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Наші досягнення!</a:t>
            </a:r>
            <a:endParaRPr lang="uk-U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2" name="Picture 4" descr="Досягненн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000" y="2214000"/>
            <a:ext cx="6660000" cy="415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601014" y="3528763"/>
            <a:ext cx="7638751" cy="1170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оловина рамки 16"/>
          <p:cNvSpPr/>
          <p:nvPr/>
        </p:nvSpPr>
        <p:spPr>
          <a:xfrm rot="16200000">
            <a:off x="1101000" y="5485500"/>
            <a:ext cx="1417500" cy="1327500"/>
          </a:xfrm>
          <a:prstGeom prst="halfFrame">
            <a:avLst/>
          </a:prstGeom>
          <a:solidFill>
            <a:srgbClr val="FFD961"/>
          </a:solidFill>
          <a:ln>
            <a:solidFill>
              <a:srgbClr val="FFD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19" name="Половина рамки 18"/>
          <p:cNvSpPr/>
          <p:nvPr/>
        </p:nvSpPr>
        <p:spPr>
          <a:xfrm rot="5400000">
            <a:off x="10174826" y="1041900"/>
            <a:ext cx="1435800" cy="1350000"/>
          </a:xfrm>
          <a:prstGeom prst="halfFrame">
            <a:avLst/>
          </a:prstGeom>
          <a:solidFill>
            <a:srgbClr val="FFD961"/>
          </a:solidFill>
          <a:ln>
            <a:solidFill>
              <a:srgbClr val="FFD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014" y="3967474"/>
            <a:ext cx="3459261" cy="26310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6973" y="3939618"/>
            <a:ext cx="3740549" cy="23927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000" y="4249783"/>
            <a:ext cx="3138748" cy="2381434"/>
          </a:xfrm>
          <a:prstGeom prst="rect">
            <a:avLst/>
          </a:prstGeom>
        </p:spPr>
      </p:pic>
      <p:sp>
        <p:nvSpPr>
          <p:cNvPr id="7" name="Прямокутник 6"/>
          <p:cNvSpPr/>
          <p:nvPr/>
        </p:nvSpPr>
        <p:spPr>
          <a:xfrm>
            <a:off x="426000" y="397894"/>
            <a:ext cx="7065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Протягом навчального року було організовано та проведено</a:t>
            </a:r>
            <a:r>
              <a:rPr lang="uk-UA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endParaRPr lang="uk-UA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uk-UA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засідань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, на яких розглядалися такі питання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uk-UA" sz="1600" i="1" dirty="0">
                <a:latin typeface="Arial" panose="020B0604020202020204" pitchFamily="34" charset="0"/>
                <a:cs typeface="Arial" panose="020B0604020202020204" pitchFamily="34" charset="0"/>
              </a:rPr>
              <a:t>сучасні тенденції розвитку фінансової системи;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uk-UA" sz="1600" i="1" dirty="0">
                <a:latin typeface="Arial" panose="020B0604020202020204" pitchFamily="34" charset="0"/>
                <a:cs typeface="Arial" panose="020B0604020202020204" pitchFamily="34" charset="0"/>
              </a:rPr>
              <a:t>аналіз фінансової стійкості підприємств;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uk-UA" sz="1600" i="1" dirty="0">
                <a:latin typeface="Arial" panose="020B0604020202020204" pitchFamily="34" charset="0"/>
                <a:cs typeface="Arial" panose="020B0604020202020204" pitchFamily="34" charset="0"/>
              </a:rPr>
              <a:t>методи оцінювання ліквідності та платоспроможності;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uk-UA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цифровізація</a:t>
            </a:r>
            <a:r>
              <a:rPr lang="uk-UA" sz="1600" i="1" dirty="0">
                <a:latin typeface="Arial" panose="020B0604020202020204" pitchFamily="34" charset="0"/>
                <a:cs typeface="Arial" panose="020B0604020202020204" pitchFamily="34" charset="0"/>
              </a:rPr>
              <a:t> фінансового сектору;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uk-UA" sz="1600" i="1" dirty="0">
                <a:latin typeface="Arial" panose="020B0604020202020204" pitchFamily="34" charset="0"/>
                <a:cs typeface="Arial" panose="020B0604020202020204" pitchFamily="34" charset="0"/>
              </a:rPr>
              <a:t>практичні кейси з корпоративних фінансів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uk-UA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кутник 9"/>
          <p:cNvSpPr/>
          <p:nvPr/>
        </p:nvSpPr>
        <p:spPr>
          <a:xfrm>
            <a:off x="8083725" y="2102013"/>
            <a:ext cx="35915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етап захисту конкурсних 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наукових робіт</a:t>
            </a:r>
            <a:endParaRPr lang="uk-UA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586000" y="189001"/>
            <a:ext cx="9090000" cy="140421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Прямоугольник 2"/>
          <p:cNvSpPr/>
          <p:nvPr/>
        </p:nvSpPr>
        <p:spPr>
          <a:xfrm>
            <a:off x="5646000" y="1665939"/>
            <a:ext cx="2117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квітня 2026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року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00" y="1688430"/>
            <a:ext cx="2680220" cy="35371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220" y="2107991"/>
            <a:ext cx="3159030" cy="379337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125" y="2529000"/>
            <a:ext cx="3115971" cy="358928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6971" y="1694824"/>
            <a:ext cx="2643103" cy="3279890"/>
          </a:xfrm>
          <a:prstGeom prst="rect">
            <a:avLst/>
          </a:prstGeom>
        </p:spPr>
      </p:pic>
      <p:sp>
        <p:nvSpPr>
          <p:cNvPr id="16" name="Прямокутник 15"/>
          <p:cNvSpPr/>
          <p:nvPr/>
        </p:nvSpPr>
        <p:spPr>
          <a:xfrm>
            <a:off x="79250" y="233338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uk-UA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Результати наукової </a:t>
            </a:r>
            <a:endParaRPr lang="uk-UA" sz="14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uk-UA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роботи студентів</a:t>
            </a:r>
            <a:endParaRPr lang="uk-UA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кутник 16"/>
          <p:cNvSpPr/>
          <p:nvPr/>
        </p:nvSpPr>
        <p:spPr>
          <a:xfrm>
            <a:off x="2946000" y="189001"/>
            <a:ext cx="8550000" cy="14042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uk-UA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uk-UA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результатами діяльності гуртка</a:t>
            </a:r>
            <a:r>
              <a:rPr lang="uk-UA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/>
            <a:endParaRPr lang="uk-UA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uk-UA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підготовлено </a:t>
            </a:r>
            <a:r>
              <a:rPr lang="uk-UA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uk-UA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наукових доповідей</a:t>
            </a:r>
            <a:r>
              <a:rPr lang="uk-UA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uk-UA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опубліковано </a:t>
            </a:r>
            <a:r>
              <a:rPr lang="uk-UA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uk-UA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тез доповідей</a:t>
            </a:r>
            <a:r>
              <a:rPr lang="uk-UA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 матеріалах конференцій;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uk-UA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студенти брали участь у конкурсах наукових робіт;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uk-UA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окремі учасники гуртка стали призерами університетських заходів.</a:t>
            </a:r>
            <a:endParaRPr lang="uk-UA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Стрілка вправо 17"/>
          <p:cNvSpPr/>
          <p:nvPr/>
        </p:nvSpPr>
        <p:spPr>
          <a:xfrm>
            <a:off x="2091000" y="733610"/>
            <a:ext cx="495000" cy="315000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9" name="Рисунок 18" descr="Golden cup 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348" y="5076319"/>
            <a:ext cx="1320652" cy="163240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2"/>
          <p:cNvSpPr txBox="1"/>
          <p:nvPr/>
        </p:nvSpPr>
        <p:spPr>
          <a:xfrm>
            <a:off x="624674" y="3429000"/>
            <a:ext cx="7261501" cy="283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4" name="Половина рамки 3"/>
          <p:cNvSpPr/>
          <p:nvPr/>
        </p:nvSpPr>
        <p:spPr>
          <a:xfrm rot="5400000">
            <a:off x="11181000" y="125560"/>
            <a:ext cx="945000" cy="945000"/>
          </a:xfrm>
          <a:prstGeom prst="halfFrame">
            <a:avLst/>
          </a:prstGeom>
          <a:solidFill>
            <a:srgbClr val="FFD961"/>
          </a:solidFill>
          <a:ln>
            <a:solidFill>
              <a:srgbClr val="FFD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6" name="Половина рамки 5"/>
          <p:cNvSpPr/>
          <p:nvPr/>
        </p:nvSpPr>
        <p:spPr>
          <a:xfrm rot="16200000">
            <a:off x="642048" y="5018728"/>
            <a:ext cx="990000" cy="1026420"/>
          </a:xfrm>
          <a:prstGeom prst="halfFrame">
            <a:avLst/>
          </a:prstGeom>
          <a:solidFill>
            <a:srgbClr val="FFD961"/>
          </a:solidFill>
          <a:ln>
            <a:solidFill>
              <a:srgbClr val="FFD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66" y="1224000"/>
            <a:ext cx="6262698" cy="3185338"/>
          </a:xfrm>
          <a:prstGeom prst="rect">
            <a:avLst/>
          </a:prstGeom>
        </p:spPr>
      </p:pic>
      <p:sp>
        <p:nvSpPr>
          <p:cNvPr id="11" name="Прямокутник 10"/>
          <p:cNvSpPr/>
          <p:nvPr/>
        </p:nvSpPr>
        <p:spPr>
          <a:xfrm>
            <a:off x="6444163" y="132910"/>
            <a:ext cx="541183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Протягом навчального року гуртком були проведені науково-практичні 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заходи:</a:t>
            </a:r>
          </a:p>
          <a:p>
            <a:pPr algn="just"/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uk-UA" i="1" dirty="0">
                <a:latin typeface="Arial" panose="020B0604020202020204" pitchFamily="34" charset="0"/>
                <a:cs typeface="Arial" panose="020B0604020202020204" pitchFamily="34" charset="0"/>
              </a:rPr>
              <a:t>участь у студентських наукових </a:t>
            </a:r>
            <a:r>
              <a:rPr lang="uk-UA" i="1" dirty="0" smtClean="0">
                <a:latin typeface="Arial" panose="020B0604020202020204" pitchFamily="34" charset="0"/>
                <a:cs typeface="Arial" panose="020B0604020202020204" pitchFamily="34" charset="0"/>
              </a:rPr>
              <a:t>конференціях, олімпіадах; </a:t>
            </a:r>
            <a:endParaRPr lang="uk-UA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uk-UA" i="1" dirty="0">
                <a:latin typeface="Arial" panose="020B0604020202020204" pitchFamily="34" charset="0"/>
                <a:cs typeface="Arial" panose="020B0604020202020204" pitchFamily="34" charset="0"/>
              </a:rPr>
              <a:t>організація круглих столів;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uk-UA" i="1" dirty="0">
                <a:latin typeface="Arial" panose="020B0604020202020204" pitchFamily="34" charset="0"/>
                <a:cs typeface="Arial" panose="020B0604020202020204" pitchFamily="34" charset="0"/>
              </a:rPr>
              <a:t>проведення відкритих дискусій на тему фінансової безпеки;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uk-UA" i="1" dirty="0">
                <a:latin typeface="Arial" panose="020B0604020202020204" pitchFamily="34" charset="0"/>
                <a:cs typeface="Arial" panose="020B0604020202020204" pitchFamily="34" charset="0"/>
              </a:rPr>
              <a:t>участь у всеукраїнських конкурсах студентських наукових </a:t>
            </a:r>
            <a:r>
              <a:rPr lang="uk-UA" i="1" dirty="0" smtClean="0">
                <a:latin typeface="Arial" panose="020B0604020202020204" pitchFamily="34" charset="0"/>
                <a:cs typeface="Arial" panose="020B0604020202020204" pitchFamily="34" charset="0"/>
              </a:rPr>
              <a:t>робіт, у дні відкритих дверей.</a:t>
            </a:r>
            <a:endParaRPr lang="uk-UA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uk-UA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1000" y="3265706"/>
            <a:ext cx="1658351" cy="3171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26000" y="144000"/>
            <a:ext cx="8280000" cy="1755000"/>
          </a:xfrm>
          <a:prstGeom prst="rect">
            <a:avLst/>
          </a:prstGeom>
          <a:solidFill>
            <a:srgbClr val="FFD961"/>
          </a:solidFill>
          <a:ln>
            <a:solidFill>
              <a:srgbClr val="FFD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0700" y="226458"/>
            <a:ext cx="8010000" cy="124127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uk-UA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звітному періоді було впроваджено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1. використання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кейс-методів навчання; </a:t>
            </a:r>
            <a:b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2. інтеграцію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цифрових інструментів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Excel-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моделювання, фінансові розрахунки); </a:t>
            </a:r>
            <a:b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3. застосування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елементів економічного моделювання; </a:t>
            </a:r>
            <a:b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4. обговорення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актуальних проблем фінансової безпеки в умовах воєнного стану. </a:t>
            </a:r>
            <a:b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000" y="2529000"/>
            <a:ext cx="5639178" cy="36110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1000" y="3557796"/>
            <a:ext cx="4452337" cy="2596044"/>
          </a:xfrm>
          <a:prstGeom prst="rect">
            <a:avLst/>
          </a:prstGeom>
        </p:spPr>
      </p:pic>
      <p:sp>
        <p:nvSpPr>
          <p:cNvPr id="10" name="Округлений прямокутник 9"/>
          <p:cNvSpPr/>
          <p:nvPr/>
        </p:nvSpPr>
        <p:spPr>
          <a:xfrm>
            <a:off x="6830178" y="1708274"/>
            <a:ext cx="4598322" cy="18495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600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uk-UA" sz="1600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uk-UA" sz="1600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У процесі роботи гуртка виявлено такі проблеми:</a:t>
            </a:r>
            <a:br>
              <a:rPr lang="uk-UA" sz="1600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uk-UA" sz="1600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нерівномірна </a:t>
            </a:r>
            <a:r>
              <a:rPr lang="uk-UA" sz="16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активність студентів; </a:t>
            </a:r>
            <a:br>
              <a:rPr lang="uk-UA" sz="16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uk-UA" sz="1600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обмеженість </a:t>
            </a:r>
            <a:r>
              <a:rPr lang="uk-UA" sz="16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часу через навчальне навантаження; </a:t>
            </a:r>
            <a:br>
              <a:rPr lang="uk-UA" sz="16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uk-UA" sz="1600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недостатній </a:t>
            </a:r>
            <a:r>
              <a:rPr lang="uk-UA" sz="16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рівень практичної підготовки окремих учасників.</a:t>
            </a:r>
            <a:endParaRPr lang="uk-UA" dirty="0"/>
          </a:p>
        </p:txBody>
      </p:sp>
      <p:sp>
        <p:nvSpPr>
          <p:cNvPr id="12" name="Прямокутник 11"/>
          <p:cNvSpPr/>
          <p:nvPr/>
        </p:nvSpPr>
        <p:spPr>
          <a:xfrm>
            <a:off x="9201000" y="594000"/>
            <a:ext cx="1665000" cy="810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АЛЕ!!!</a:t>
            </a:r>
            <a:endParaRPr lang="uk-UA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Вигнута вправо стрілка 12"/>
          <p:cNvSpPr/>
          <p:nvPr/>
        </p:nvSpPr>
        <p:spPr>
          <a:xfrm>
            <a:off x="10866000" y="864000"/>
            <a:ext cx="900000" cy="1215000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239324" y="1293061"/>
            <a:ext cx="7566676" cy="810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 нас можна знайти?</a:t>
            </a:r>
            <a:endParaRPr lang="uk-UA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1"/>
          </p:nvPr>
        </p:nvSpPr>
        <p:spPr>
          <a:xfrm>
            <a:off x="388574" y="1407123"/>
            <a:ext cx="7261501" cy="581877"/>
          </a:xfrm>
        </p:spPr>
        <p:txBody>
          <a:bodyPr>
            <a:normAutofit fontScale="92500"/>
          </a:bodyPr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 Київ,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корпус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№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Героїв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Оборони, 11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324" y="2252142"/>
            <a:ext cx="5040000" cy="26822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216224" y="4104000"/>
            <a:ext cx="39757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 а ще на</a:t>
            </a:r>
          </a:p>
          <a:p>
            <a:pPr algn="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різних цікавих фестивалях, </a:t>
            </a:r>
          </a:p>
          <a:p>
            <a:pPr algn="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виставках </a:t>
            </a:r>
          </a:p>
          <a:p>
            <a:pPr algn="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 лекціях!)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1000" y="200466"/>
            <a:ext cx="3160448" cy="24133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000" y="2200959"/>
            <a:ext cx="3389812" cy="2551096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651000" y="4849953"/>
            <a:ext cx="48931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https://www.tiktok.com/@kf_nubip?_r=1&amp;_t=ZS-95wb4Ra256y</a:t>
            </a:r>
          </a:p>
          <a:p>
            <a:endParaRPr lang="en-US" b="1" dirty="0"/>
          </a:p>
          <a:p>
            <a:r>
              <a:rPr lang="en-US" b="1" dirty="0" smtClean="0"/>
              <a:t>https</a:t>
            </a:r>
            <a:r>
              <a:rPr lang="en-US" b="1" dirty="0"/>
              <a:t>://www.instagram.com/kf.nubipchik?igsh=MWZsMXAxOGYybzA3cQ==</a:t>
            </a:r>
            <a:endParaRPr lang="uk-UA" b="1" dirty="0"/>
          </a:p>
        </p:txBody>
      </p:sp>
      <p:sp>
        <p:nvSpPr>
          <p:cNvPr id="5" name="Стрілка вліво 4"/>
          <p:cNvSpPr/>
          <p:nvPr/>
        </p:nvSpPr>
        <p:spPr>
          <a:xfrm>
            <a:off x="5819324" y="5588617"/>
            <a:ext cx="1440000" cy="45437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7259324" y="5183999"/>
            <a:ext cx="1986676" cy="114328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Підписуйся! </a:t>
            </a:r>
          </a:p>
          <a:p>
            <a:pPr algn="ctr"/>
            <a:r>
              <a:rPr lang="uk-UA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 нами цікаво!</a:t>
            </a:r>
            <a:endParaRPr lang="uk-UA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101000" y="954000"/>
            <a:ext cx="84697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 НА НАСТУПНИЙ РІК…</a:t>
            </a:r>
            <a:endParaRPr lang="uk-UA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2" descr="ÐÐ°ÑÑÐ¸Ð½ÐºÐ¸ Ð¿Ð¾ Ð·Ð°Ð¿ÑÐ¾ÑÑ ÐÐÐÐ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58852" y="1854000"/>
            <a:ext cx="4754049" cy="4156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51000" y="183157"/>
            <a:ext cx="11385000" cy="1575000"/>
          </a:xfrm>
          <a:prstGeom prst="rect">
            <a:avLst/>
          </a:prstGeom>
          <a:solidFill>
            <a:srgbClr val="FFD961"/>
          </a:solidFill>
          <a:ln>
            <a:solidFill>
              <a:srgbClr val="FFD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6000" y="365125"/>
            <a:ext cx="11520000" cy="1325563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20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-20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н.р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для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студентського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наукового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гуртка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ФІНАНСИСТ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заплановано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заходи:</a:t>
            </a:r>
            <a:endParaRPr lang="uk-UA" sz="36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 algn="just">
              <a:lnSpc>
                <a:spcPct val="110000"/>
              </a:lnSpc>
              <a:buFont typeface="Trebuchet MS" panose="020B0603020202020204" pitchFamily="34" charset="0"/>
              <a:buAutoNum type="arabicPeriod"/>
            </a:pP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студентів-гуртківців у Всеукраїнських олімпіадах</a:t>
            </a:r>
          </a:p>
          <a:p>
            <a:pPr marL="342900" indent="-342900" algn="just">
              <a:lnSpc>
                <a:spcPct val="110000"/>
              </a:lnSpc>
              <a:buFont typeface="Trebuchet MS" panose="020B0603020202020204" pitchFamily="34" charset="0"/>
              <a:buAutoNum type="arabicPeriod"/>
            </a:pP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студентів-гуртківців у Всеукраїнських та міжнародних науково-практичних конференціях</a:t>
            </a:r>
          </a:p>
          <a:p>
            <a:pPr marL="342900" indent="-342900" algn="just">
              <a:lnSpc>
                <a:spcPct val="110000"/>
              </a:lnSpc>
              <a:buFont typeface="Trebuchet MS" panose="020B0603020202020204" pitchFamily="34" charset="0"/>
              <a:buAutoNum type="arabicPeriod"/>
            </a:pP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Зустрічі з науковцями та представниками бізнесу</a:t>
            </a:r>
          </a:p>
          <a:p>
            <a:pPr marL="342900" indent="-342900" algn="just">
              <a:lnSpc>
                <a:spcPct val="110000"/>
              </a:lnSpc>
              <a:buFont typeface="Trebuchet MS" panose="020B0603020202020204" pitchFamily="34" charset="0"/>
              <a:buAutoNum type="arabicPeriod"/>
            </a:pP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  наукових дискусій та семінарів</a:t>
            </a:r>
          </a:p>
          <a:p>
            <a:pPr marL="342900" indent="-342900" algn="just">
              <a:lnSpc>
                <a:spcPct val="110000"/>
              </a:lnSpc>
              <a:buFont typeface="Trebuchet MS" panose="020B0603020202020204" pitchFamily="34" charset="0"/>
              <a:buAutoNum type="arabicPeriod"/>
            </a:pP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 круглого столу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0000"/>
              </a:lnSpc>
              <a:buFont typeface="Trebuchet MS" panose="020B0603020202020204" pitchFamily="34" charset="0"/>
              <a:buAutoNum type="arabicPeriod"/>
            </a:pP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 студентів до участі у конкурсі наукових 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робіт</a:t>
            </a:r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85998" y="639000"/>
            <a:ext cx="10515600" cy="1325563"/>
          </a:xfrm>
        </p:spPr>
        <p:txBody>
          <a:bodyPr>
            <a:normAutofit/>
          </a:bodyPr>
          <a:lstStyle/>
          <a:p>
            <a:r>
              <a:rPr lang="uk-UA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Дякуємо за увагу!</a:t>
            </a:r>
            <a:endParaRPr lang="ru-RU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52" y="2214000"/>
            <a:ext cx="4461891" cy="4138566"/>
          </a:xfrm>
          <a:prstGeom prst="rect">
            <a:avLst/>
          </a:prstGeom>
        </p:spPr>
      </p:pic>
      <p:sp>
        <p:nvSpPr>
          <p:cNvPr id="5" name="Половина рамки 4"/>
          <p:cNvSpPr/>
          <p:nvPr/>
        </p:nvSpPr>
        <p:spPr>
          <a:xfrm rot="16200000">
            <a:off x="3363219" y="5788583"/>
            <a:ext cx="1035000" cy="1059437"/>
          </a:xfrm>
          <a:prstGeom prst="halfFrame">
            <a:avLst/>
          </a:prstGeom>
          <a:solidFill>
            <a:srgbClr val="FFD961"/>
          </a:solidFill>
          <a:ln>
            <a:solidFill>
              <a:srgbClr val="FFD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12" name="Половина рамки 11"/>
          <p:cNvSpPr/>
          <p:nvPr/>
        </p:nvSpPr>
        <p:spPr>
          <a:xfrm rot="5400000">
            <a:off x="7626000" y="1674000"/>
            <a:ext cx="1125000" cy="1215000"/>
          </a:xfrm>
          <a:prstGeom prst="halfFrame">
            <a:avLst/>
          </a:prstGeom>
          <a:solidFill>
            <a:srgbClr val="FFD961"/>
          </a:solidFill>
          <a:ln>
            <a:solidFill>
              <a:srgbClr val="FFD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233500" y="4078796"/>
            <a:ext cx="3836996" cy="1307107"/>
          </a:xfrm>
          <a:prstGeom prst="rect">
            <a:avLst/>
          </a:prstGeom>
          <a:solidFill>
            <a:srgbClr val="FFD961"/>
          </a:solidFill>
          <a:ln>
            <a:solidFill>
              <a:srgbClr val="FFD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Текст 7"/>
          <p:cNvSpPr txBox="1"/>
          <p:nvPr/>
        </p:nvSpPr>
        <p:spPr>
          <a:xfrm>
            <a:off x="836232" y="1772937"/>
            <a:ext cx="7824768" cy="41760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Студентський науковий гурток кафедри фінансів </a:t>
            </a:r>
            <a:r>
              <a:rPr lang="uk-UA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«Фінансист» </a:t>
            </a: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розпочав свою діяльність </a:t>
            </a:r>
            <a:r>
              <a:rPr lang="uk-UA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вересні 2018 року</a:t>
            </a: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/>
            <a:r>
              <a:rPr lang="uk-UA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 наукового </a:t>
            </a: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гуртка спрямована на розвиток творчих здібностей студентів з метою набуття ними фахових (професійних), особистісних компетенцій, а також досвіду одержання знань та умінь через дослідження.</a:t>
            </a:r>
          </a:p>
          <a:p>
            <a:pPr fontAlgn="base"/>
            <a:r>
              <a:rPr lang="uk-UA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Метою гуртка</a:t>
            </a: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є створення сприятливих умов для підготовки студентської молоді до самостійної творчої, навчальної та наукової роботи. </a:t>
            </a:r>
          </a:p>
          <a:p>
            <a:endParaRPr lang="uk-UA" sz="1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020" y="1837317"/>
            <a:ext cx="266700" cy="2667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020" y="2924920"/>
            <a:ext cx="266700" cy="2667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020" y="4599000"/>
            <a:ext cx="266700" cy="266700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696000" y="447374"/>
            <a:ext cx="6525000" cy="1325563"/>
          </a:xfrm>
        </p:spPr>
        <p:txBody>
          <a:bodyPr>
            <a:normAutofit/>
          </a:bodyPr>
          <a:lstStyle/>
          <a:p>
            <a:r>
              <a:rPr lang="uk-UA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 гурток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098500" y="4070629"/>
            <a:ext cx="39719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 гуртка: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Біляк Юлія Вікторівна</a:t>
            </a:r>
          </a:p>
          <a:p>
            <a:pPr algn="r" fontAlgn="base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 економічних наук, доцент кафедри фінансів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1615" y="0"/>
            <a:ext cx="2730500" cy="40728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3"/>
          <p:cNvSpPr txBox="1"/>
          <p:nvPr/>
        </p:nvSpPr>
        <p:spPr>
          <a:xfrm>
            <a:off x="561001" y="1898099"/>
            <a:ext cx="9355034" cy="9777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buNone/>
            </a:pPr>
            <a:r>
              <a:rPr lang="uk-U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ознайомитися з принципами, методами, інструментарієм наукової та дослідницької роботи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056000" y="2006764"/>
            <a:ext cx="706083" cy="70608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D96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87699" y="2070994"/>
            <a:ext cx="442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1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1" name="Текст 3"/>
          <p:cNvSpPr txBox="1"/>
          <p:nvPr/>
        </p:nvSpPr>
        <p:spPr>
          <a:xfrm>
            <a:off x="561001" y="2771548"/>
            <a:ext cx="9374947" cy="9777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buNone/>
            </a:pPr>
            <a:r>
              <a:rPr lang="uk-U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приймати участь в науковому житті НУБіП (написання статей, тез доповідей, наукових робіт), що публікуються в різних наукових виданнях; </a:t>
            </a:r>
            <a:endParaRPr lang="uk-UA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56000" y="2879539"/>
            <a:ext cx="706083" cy="70608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192259" y="2928083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2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4" name="Текст 3"/>
          <p:cNvSpPr txBox="1"/>
          <p:nvPr/>
        </p:nvSpPr>
        <p:spPr>
          <a:xfrm>
            <a:off x="561001" y="3830826"/>
            <a:ext cx="9359997" cy="9777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buNone/>
            </a:pPr>
            <a:r>
              <a:rPr lang="uk-U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розвивати свої творчі здібності, виступаючи на наукових семінарах та конференціях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056000" y="3919807"/>
            <a:ext cx="706083" cy="70608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10214116" y="397078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3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7" name="Текст 3"/>
          <p:cNvSpPr txBox="1"/>
          <p:nvPr/>
        </p:nvSpPr>
        <p:spPr>
          <a:xfrm>
            <a:off x="557871" y="4701478"/>
            <a:ext cx="9353233" cy="9777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buNone/>
            </a:pPr>
            <a:r>
              <a:rPr lang="uk-U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брати участь у проведенні «круглих столів», дебатів, де обговорюються актуальні проблеми розвитку фінансових відносин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056000" y="4812266"/>
            <a:ext cx="706083" cy="70608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10192259" y="487436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4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0" name="Заголовок 1"/>
          <p:cNvSpPr txBox="1"/>
          <p:nvPr/>
        </p:nvSpPr>
        <p:spPr>
          <a:xfrm>
            <a:off x="495885" y="688822"/>
            <a:ext cx="9454560" cy="113055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 мають можливість робити студенти, які відвідують гурток?</a:t>
            </a:r>
            <a:endParaRPr lang="ru-RU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056000" y="5695635"/>
            <a:ext cx="706083" cy="70608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10213175" y="5766762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5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61002" y="5616781"/>
            <a:ext cx="93351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застосовувати набутий досвід дослідницької роботи в процесі навчання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/>
          <p:nvPr/>
        </p:nvSpPr>
        <p:spPr>
          <a:xfrm>
            <a:off x="876000" y="1674000"/>
            <a:ext cx="5476306" cy="940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емблема: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000" y="324000"/>
            <a:ext cx="4185000" cy="3881739"/>
          </a:xfrm>
          <a:prstGeom prst="rect">
            <a:avLst/>
          </a:prstGeom>
        </p:spPr>
      </p:pic>
      <p:sp>
        <p:nvSpPr>
          <p:cNvPr id="10" name="Заголовок 1"/>
          <p:cNvSpPr txBox="1"/>
          <p:nvPr/>
        </p:nvSpPr>
        <p:spPr>
          <a:xfrm>
            <a:off x="1011000" y="4374000"/>
            <a:ext cx="3693036" cy="940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девіз: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97405" y="5139000"/>
            <a:ext cx="110206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«Ти можеш лягти спати зараз, і тобі насняться твої мрії. А можеш сісти – навчатися і працювати для їх реалізації»</a:t>
            </a:r>
            <a:endParaRPr lang="uk-UA" sz="32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оловина рамки 1"/>
          <p:cNvSpPr/>
          <p:nvPr/>
        </p:nvSpPr>
        <p:spPr>
          <a:xfrm>
            <a:off x="6613500" y="0"/>
            <a:ext cx="1215000" cy="1170000"/>
          </a:xfrm>
          <a:prstGeom prst="halfFrame">
            <a:avLst/>
          </a:prstGeom>
          <a:solidFill>
            <a:srgbClr val="FFD961"/>
          </a:solidFill>
          <a:ln>
            <a:solidFill>
              <a:srgbClr val="FFD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3" name="Половина рамки 2"/>
          <p:cNvSpPr/>
          <p:nvPr/>
        </p:nvSpPr>
        <p:spPr>
          <a:xfrm rot="10800000">
            <a:off x="10641624" y="3521237"/>
            <a:ext cx="1346754" cy="1235263"/>
          </a:xfrm>
          <a:prstGeom prst="halfFrame">
            <a:avLst/>
          </a:prstGeom>
          <a:solidFill>
            <a:srgbClr val="FFD961"/>
          </a:solidFill>
          <a:ln>
            <a:solidFill>
              <a:srgbClr val="FFD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234000"/>
            <a:ext cx="10515600" cy="1325563"/>
          </a:xfrm>
        </p:spPr>
        <p:txBody>
          <a:bodyPr>
            <a:normAutofit/>
          </a:bodyPr>
          <a:lstStyle/>
          <a:p>
            <a:r>
              <a:rPr lang="uk-UA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Члени гуртка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696" y="5184104"/>
            <a:ext cx="1776323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Жовнір</a:t>
            </a:r>
          </a:p>
          <a:p>
            <a:pPr algn="ctr"/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Ліза</a:t>
            </a:r>
          </a:p>
          <a:p>
            <a:pPr algn="ctr"/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курс 8 група</a:t>
            </a:r>
            <a:endParaRPr lang="ru-RU" b="1" dirty="0">
              <a:solidFill>
                <a:srgbClr val="FFD9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26158" y="5258516"/>
            <a:ext cx="1776323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Царенко</a:t>
            </a:r>
          </a:p>
          <a:p>
            <a:pPr algn="ctr"/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Аліна, </a:t>
            </a:r>
          </a:p>
          <a:p>
            <a:pPr algn="ctr"/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курс 8 група</a:t>
            </a:r>
            <a:endParaRPr lang="uk-UA" b="1" dirty="0">
              <a:solidFill>
                <a:srgbClr val="FFD9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05338" y="5262209"/>
            <a:ext cx="1776323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Марченко</a:t>
            </a:r>
          </a:p>
          <a:p>
            <a:pPr algn="ctr"/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Інна, </a:t>
            </a:r>
          </a:p>
          <a:p>
            <a:pPr algn="ctr"/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курс 8 група</a:t>
            </a:r>
            <a:endParaRPr lang="ru-RU" b="1" dirty="0">
              <a:solidFill>
                <a:srgbClr val="FFD9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746723" y="5258735"/>
            <a:ext cx="1776323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</a:t>
            </a:r>
          </a:p>
          <a:p>
            <a:pPr algn="ctr"/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Дарія, </a:t>
            </a:r>
          </a:p>
          <a:p>
            <a:pPr algn="ctr"/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курс 7 група</a:t>
            </a:r>
            <a:endParaRPr lang="ru-RU" b="1" dirty="0">
              <a:solidFill>
                <a:srgbClr val="FFD9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960" y="1449070"/>
            <a:ext cx="2611120" cy="33674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895" y="1449070"/>
            <a:ext cx="3094355" cy="33883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5920" y="1403985"/>
            <a:ext cx="2416810" cy="33839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6405" y="1403985"/>
            <a:ext cx="2683510" cy="32962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9014" y="240452"/>
            <a:ext cx="10515600" cy="1325563"/>
          </a:xfrm>
        </p:spPr>
        <p:txBody>
          <a:bodyPr>
            <a:normAutofit/>
          </a:bodyPr>
          <a:lstStyle/>
          <a:p>
            <a:r>
              <a:rPr lang="uk-UA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Члени гуртка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8203" y="5262209"/>
            <a:ext cx="1776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Смутчак</a:t>
            </a:r>
          </a:p>
          <a:p>
            <a:pPr algn="ctr"/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Маргарита</a:t>
            </a:r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uk-UA" b="1" dirty="0" smtClean="0">
              <a:solidFill>
                <a:srgbClr val="FFD9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курс, 8 група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58056" y="5232188"/>
            <a:ext cx="1776323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Величук</a:t>
            </a:r>
          </a:p>
          <a:p>
            <a:pPr algn="ctr"/>
            <a:r>
              <a:rPr lang="uk-UA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Дар</a:t>
            </a:r>
            <a:r>
              <a:rPr lang="en-US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`</a:t>
            </a:r>
            <a:r>
              <a:rPr lang="uk-UA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я, </a:t>
            </a:r>
            <a:endParaRPr lang="uk-UA" b="1" dirty="0" smtClean="0">
              <a:solidFill>
                <a:srgbClr val="FFD9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курс 7 група</a:t>
            </a:r>
            <a:endParaRPr lang="ru-RU" b="1" dirty="0">
              <a:solidFill>
                <a:srgbClr val="FFD9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56576" y="5260440"/>
            <a:ext cx="1776323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ru-RU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Козаченко </a:t>
            </a:r>
          </a:p>
          <a:p>
            <a:pPr algn="ctr"/>
            <a:r>
              <a:rPr lang="uk-UA" altLang="ru-RU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Анна,</a:t>
            </a:r>
          </a:p>
          <a:p>
            <a:pPr algn="ctr"/>
            <a:r>
              <a:rPr lang="uk-UA" altLang="ru-RU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курс 7 група</a:t>
            </a:r>
            <a:endParaRPr lang="uk-UA" b="1" dirty="0" smtClean="0">
              <a:solidFill>
                <a:srgbClr val="FFD9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85877" y="5260440"/>
            <a:ext cx="1776323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Гарбар</a:t>
            </a:r>
          </a:p>
          <a:p>
            <a:pPr algn="ctr"/>
            <a:r>
              <a:rPr lang="uk-UA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Віталіна, </a:t>
            </a:r>
            <a:endParaRPr lang="uk-UA" b="1" dirty="0" smtClean="0">
              <a:solidFill>
                <a:srgbClr val="FFD9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курс </a:t>
            </a:r>
            <a:r>
              <a:rPr lang="uk-UA" altLang="ru-RU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група</a:t>
            </a:r>
            <a:endParaRPr lang="ru-RU" b="1" dirty="0">
              <a:solidFill>
                <a:srgbClr val="FFD9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170" y="1089025"/>
            <a:ext cx="2393950" cy="4048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6435" y="1314450"/>
            <a:ext cx="2958465" cy="3422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045" y="1539240"/>
            <a:ext cx="2807970" cy="30695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4185" y="1179195"/>
            <a:ext cx="2639695" cy="34124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6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ЗАСІДАННЯ, КОНФЕРЕНЦІЇ, ОЛІМПІАДИ, БРЕЙН-РИНГИ</a:t>
            </a:r>
            <a:endParaRPr lang="ru-RU" sz="6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В БГУФК начал работу круглогодичный цикл научно-практических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000" y="106101"/>
            <a:ext cx="5536590" cy="311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/>
          <p:nvPr/>
        </p:nvSpPr>
        <p:spPr>
          <a:xfrm>
            <a:off x="113295" y="383400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ЗАСІДАННЯ, КОНФЕРЕНЦІЇ, ОЛІМПІАДИ, БРЕЙН-РИНГИ</a:t>
            </a:r>
            <a:endParaRPr lang="ru-RU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3575" y="212202"/>
            <a:ext cx="4345137" cy="2898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1"/>
          </p:nvPr>
        </p:nvSpPr>
        <p:spPr>
          <a:xfrm>
            <a:off x="3630120" y="324000"/>
            <a:ext cx="8571000" cy="2925000"/>
          </a:xfrm>
        </p:spPr>
        <p:txBody>
          <a:bodyPr>
            <a:noAutofit/>
          </a:bodyPr>
          <a:lstStyle/>
          <a:p>
            <a:r>
              <a:rPr lang="en-US" alt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2025–2026 навчальному році діяльність гуртка була спрямована на: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формування системного економічного мислення;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розвиток навичок аналітичної роботи;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залучення студентів до наукових досліджень;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підготовку до участі у конференціях, конкурсах та олімпіадах;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інтеграцію освітнього процесу з практикою фінансової діяльності.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154"/>
            <a:ext cx="3556850" cy="881928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5151000" y="3607548"/>
            <a:ext cx="7131000" cy="3001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Робота </a:t>
            </a:r>
            <a:r>
              <a:rPr lang="uk-UA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гуртка здійснювалася за такими ключовими напрямами: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uk-UA" sz="1600" i="1" dirty="0">
                <a:latin typeface="Arial" panose="020B0604020202020204" pitchFamily="34" charset="0"/>
                <a:cs typeface="Arial" panose="020B0604020202020204" pitchFamily="34" charset="0"/>
              </a:rPr>
              <a:t>фінансова безпека підприємств в умовах економічних конфліктів;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uk-UA" sz="1600" i="1" dirty="0">
                <a:latin typeface="Arial" panose="020B0604020202020204" pitchFamily="34" charset="0"/>
                <a:cs typeface="Arial" panose="020B0604020202020204" pitchFamily="34" charset="0"/>
              </a:rPr>
              <a:t>корпоративні фінанси та управління прибутком;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uk-UA" sz="1600" i="1" dirty="0">
                <a:latin typeface="Arial" panose="020B0604020202020204" pitchFamily="34" charset="0"/>
                <a:cs typeface="Arial" panose="020B0604020202020204" pitchFamily="34" charset="0"/>
              </a:rPr>
              <a:t>державні та місцеві фінанси;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uk-UA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цифровізація</a:t>
            </a:r>
            <a:r>
              <a:rPr lang="uk-UA" sz="1600" i="1" dirty="0">
                <a:latin typeface="Arial" panose="020B0604020202020204" pitchFamily="34" charset="0"/>
                <a:cs typeface="Arial" panose="020B0604020202020204" pitchFamily="34" charset="0"/>
              </a:rPr>
              <a:t> фінансових процесів;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uk-UA" sz="1600" i="1" dirty="0">
                <a:latin typeface="Arial" panose="020B0604020202020204" pitchFamily="34" charset="0"/>
                <a:cs typeface="Arial" panose="020B0604020202020204" pitchFamily="34" charset="0"/>
              </a:rPr>
              <a:t>енергетична та фінансова стійкість аграрних підприємств;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uk-UA" sz="1600" i="1" dirty="0">
                <a:latin typeface="Arial" panose="020B0604020202020204" pitchFamily="34" charset="0"/>
                <a:cs typeface="Arial" panose="020B0604020202020204" pitchFamily="34" charset="0"/>
              </a:rPr>
              <a:t>протидія рейдерству та цифровим загрозам у фінансовій сфері;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uk-UA" sz="1600" i="1" dirty="0">
                <a:latin typeface="Arial" panose="020B0604020202020204" pitchFamily="34" charset="0"/>
                <a:cs typeface="Arial" panose="020B0604020202020204" pitchFamily="34" charset="0"/>
              </a:rPr>
              <a:t>міжнародні фінанси та валютні ринки.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116" y="3695728"/>
            <a:ext cx="4257769" cy="27298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1" y="1390605"/>
            <a:ext cx="3567559" cy="180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734806" y="1180125"/>
            <a:ext cx="10725563" cy="1080000"/>
          </a:xfrm>
          <a:prstGeom prst="rect">
            <a:avLst/>
          </a:prstGeom>
          <a:solidFill>
            <a:srgbClr val="FFD961"/>
          </a:solidFill>
          <a:ln>
            <a:solidFill>
              <a:srgbClr val="FFD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1000" y="131816"/>
            <a:ext cx="11970000" cy="1042163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29 </a:t>
            </a:r>
            <a:r>
              <a:rPr lang="uk-UA" sz="4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квітня 2026 року </a:t>
            </a:r>
            <a:r>
              <a:rPr lang="uk-U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відбулося </a:t>
            </a:r>
            <a:r>
              <a: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ідсумкове </a:t>
            </a:r>
            <a:r>
              <a: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засідання наукового </a:t>
            </a:r>
            <a:r>
              <a:rPr lang="uk-U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гуртка в 2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семестрі</a:t>
            </a:r>
            <a:endParaRPr lang="uk-UA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956315" y="1308169"/>
            <a:ext cx="10515600" cy="823912"/>
          </a:xfrm>
        </p:spPr>
        <p:txBody>
          <a:bodyPr>
            <a:noAutofit/>
          </a:bodyPr>
          <a:lstStyle/>
          <a:p>
            <a:pPr algn="ctr"/>
            <a:r>
              <a:rPr lang="uk-UA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Студенти разом з науковим керівником Біляк Юлією підбили підсумки проробленої роботи і затвердили план на 2 семестр 2026 року.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258" y="2529000"/>
            <a:ext cx="7049484" cy="38486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576</Words>
  <Application>Microsoft Office PowerPoint</Application>
  <PresentationFormat>Широкий екран</PresentationFormat>
  <Paragraphs>118</Paragraphs>
  <Slides>18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Trebuchet MS</vt:lpstr>
      <vt:lpstr>Wingdings</vt:lpstr>
      <vt:lpstr>Тема Office</vt:lpstr>
      <vt:lpstr>Презентація PowerPoint</vt:lpstr>
      <vt:lpstr>Про гурток</vt:lpstr>
      <vt:lpstr>Презентація PowerPoint</vt:lpstr>
      <vt:lpstr>Презентація PowerPoint</vt:lpstr>
      <vt:lpstr>Члени гуртка</vt:lpstr>
      <vt:lpstr>Члени гуртка</vt:lpstr>
      <vt:lpstr>ЗАСІДАННЯ, КОНФЕРЕНЦІЇ, ОЛІМПІАДИ, БРЕЙН-РИНГИ</vt:lpstr>
      <vt:lpstr>Презентація PowerPoint</vt:lpstr>
      <vt:lpstr>29 квітня 2026 року відбулося підсумкове засідання наукового гуртка в 2 семестрі</vt:lpstr>
      <vt:lpstr>Наші досягнення!</vt:lpstr>
      <vt:lpstr>Презентація PowerPoint</vt:lpstr>
      <vt:lpstr>Презентація PowerPoint</vt:lpstr>
      <vt:lpstr>Презентація PowerPoint</vt:lpstr>
      <vt:lpstr>  У звітному періоді було впроваджено:  1. використання кейс-методів навчання;  2. інтеграцію цифрових інструментів (Excel-моделювання, фінансові розрахунки);  3. застосування елементів економічного моделювання;  4. обговорення актуальних проблем фінансової безпеки в умовах воєнного стану.  </vt:lpstr>
      <vt:lpstr>Де нас можна знайти?</vt:lpstr>
      <vt:lpstr>Презентація PowerPoint</vt:lpstr>
      <vt:lpstr>На 2026-2027 н.р. для студентського наукового гуртка «ФІНАНСИСТ» заплановано такі заходи:</vt:lpstr>
      <vt:lpstr>Дякуємо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Козырев</dc:creator>
  <cp:lastModifiedBy>ASUS</cp:lastModifiedBy>
  <cp:revision>75</cp:revision>
  <dcterms:created xsi:type="dcterms:W3CDTF">2020-05-04T14:52:00Z</dcterms:created>
  <dcterms:modified xsi:type="dcterms:W3CDTF">2026-04-29T15:56:29Z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1033-12.1.0.25242</vt:lpwstr>
  </property>
  <property fmtid="{D5CDD505-2E9C-101B-9397-08002B2CF9AE}" pid="3" name="ICV">
    <vt:lpwstr>E39BAB90EDF04F4E9FC462AA2F9CA671_13</vt:lpwstr>
  </property>
</Properties>
</file>