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84" r:id="rId8"/>
    <p:sldId id="271" r:id="rId9"/>
    <p:sldId id="260" r:id="rId10"/>
    <p:sldId id="272" r:id="rId11"/>
    <p:sldId id="276" r:id="rId12"/>
    <p:sldId id="273" r:id="rId13"/>
    <p:sldId id="274" r:id="rId14"/>
    <p:sldId id="262" r:id="rId15"/>
    <p:sldId id="275" r:id="rId16"/>
    <p:sldId id="282" r:id="rId17"/>
    <p:sldId id="280" r:id="rId18"/>
    <p:sldId id="281" r:id="rId19"/>
    <p:sldId id="2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1"/>
    <a:srgbClr val="FFCC00"/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10" autoAdjust="0"/>
    <p:restoredTop sz="94660"/>
  </p:normalViewPr>
  <p:slideViewPr>
    <p:cSldViewPr showGuides="1">
      <p:cViewPr varScale="1">
        <p:scale>
          <a:sx n="88" d="100"/>
          <a:sy n="88" d="100"/>
        </p:scale>
        <p:origin x="73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02449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 flipH="1">
            <a:off x="-1" y="6308998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/>
          <p:cNvSpPr>
            <a:spLocks noGrp="1"/>
          </p:cNvSpPr>
          <p:nvPr>
            <p:ph type="body" sz="quarter" idx="13"/>
          </p:nvPr>
        </p:nvSpPr>
        <p:spPr>
          <a:xfrm>
            <a:off x="7625999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2"/>
          </p:nvPr>
        </p:nvSpPr>
        <p:spPr>
          <a:xfrm>
            <a:off x="702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/>
          <p:cNvSpPr>
            <a:spLocks noGrp="1"/>
          </p:cNvSpPr>
          <p:nvPr>
            <p:ph type="pic" sz="quarter" idx="14"/>
          </p:nvPr>
        </p:nvSpPr>
        <p:spPr>
          <a:xfrm>
            <a:off x="4050448" y="2915547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2074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 flipH="1">
            <a:off x="364496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3"/>
          </p:nvPr>
        </p:nvSpPr>
        <p:spPr>
          <a:xfrm>
            <a:off x="8128951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3"/>
          </p:nvPr>
        </p:nvSpPr>
        <p:spPr>
          <a:xfrm>
            <a:off x="433724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4"/>
          </p:nvPr>
        </p:nvSpPr>
        <p:spPr>
          <a:xfrm>
            <a:off x="4579917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/>
          <p:cNvSpPr>
            <a:spLocks noGrp="1"/>
          </p:cNvSpPr>
          <p:nvPr>
            <p:ph type="body" sz="quarter" idx="15"/>
          </p:nvPr>
        </p:nvSpPr>
        <p:spPr>
          <a:xfrm>
            <a:off x="4566001" y="3617466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001" y="388935"/>
            <a:ext cx="7275418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406650" y="3429000"/>
            <a:ext cx="7334250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75" y="1944000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740188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81000" y="1021555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862862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881000" y="1578587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4892850" y="3330574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7941000" y="1021554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0597" y="1008954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1066747" y="2574000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0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7626000" y="594000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01.05.2026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‹№›</a:t>
            </a:fld>
            <a:endParaRPr lang="ru-RU"/>
          </a:p>
        </p:txBody>
      </p:sp>
      <p:pic>
        <p:nvPicPr>
          <p:cNvPr id="7" name="Рисунок 6">
            <a:hlinkClick r:id="rId22"/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3790031" y="3032222"/>
            <a:ext cx="839164" cy="29315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/>
          <p:cNvSpPr txBox="1"/>
          <p:nvPr/>
        </p:nvSpPr>
        <p:spPr>
          <a:xfrm>
            <a:off x="3889724" y="1201110"/>
            <a:ext cx="8395063" cy="1111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факультет</a:t>
            </a:r>
            <a:b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фінансів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6000" y="3103846"/>
            <a:ext cx="802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«ФІНАНСИСТ»</a:t>
            </a:r>
            <a:endParaRPr lang="ru-RU" sz="32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734" y="270957"/>
            <a:ext cx="8513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uk-UA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7" y="188128"/>
            <a:ext cx="1709580" cy="2025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3" y="1142943"/>
            <a:ext cx="945000" cy="9487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113" y="2091723"/>
            <a:ext cx="945000" cy="945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3984470"/>
            <a:ext cx="3082726" cy="28593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87222" y="5859000"/>
            <a:ext cx="65444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2025-2026 н. р</a:t>
            </a:r>
            <a:r>
              <a:rPr lang="uk-UA" sz="2800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34806" y="1180125"/>
            <a:ext cx="10725563" cy="1080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000" y="131816"/>
            <a:ext cx="11970000" cy="10421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квітня 2026 року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ідсумкове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наукового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в 2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семестрі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956315" y="1308169"/>
            <a:ext cx="10515600" cy="823912"/>
          </a:xfrm>
        </p:spPr>
        <p:txBody>
          <a:bodyPr>
            <a:noAutofit/>
          </a:bodyPr>
          <a:lstStyle/>
          <a:p>
            <a:pPr algn="ctr"/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разом з науковим керівником Біляк Юлією підбили підсумки проробленої роботи і затвердили план на 2 семестр 2026 року.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58" y="2529000"/>
            <a:ext cx="7049484" cy="3848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01000" y="471219"/>
            <a:ext cx="7290000" cy="12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51000" y="405656"/>
            <a:ext cx="5625000" cy="13255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Наші досягнення!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Досягн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2214000"/>
            <a:ext cx="6660000" cy="41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1014" y="3528763"/>
            <a:ext cx="7638751" cy="117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оловина рамки 16"/>
          <p:cNvSpPr/>
          <p:nvPr/>
        </p:nvSpPr>
        <p:spPr>
          <a:xfrm rot="16200000">
            <a:off x="1101000" y="5485500"/>
            <a:ext cx="1417500" cy="13275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5400000">
            <a:off x="10174826" y="1041900"/>
            <a:ext cx="1435800" cy="135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4" y="3967474"/>
            <a:ext cx="3459261" cy="2631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973" y="3939618"/>
            <a:ext cx="3740549" cy="2392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000" y="4249783"/>
            <a:ext cx="3138748" cy="238143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26000" y="397894"/>
            <a:ext cx="706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Протягом навчального року було організовано та проведено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засідань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на яких розглядалися такі питання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сучасні тенденції розвитку фінансової системи;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аналіз фінансової стійкості підприємств;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методи оцінювання ліквідності та платоспроможності;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цифровізація</a:t>
            </a: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 фінансового сектору;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практичні кейси з корпоративних фінансів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8083725" y="2102013"/>
            <a:ext cx="359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 захисту конкурсних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 робіт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86000" y="189001"/>
            <a:ext cx="9090000" cy="1404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5646000" y="1665939"/>
            <a:ext cx="211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квітня 2026 року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88430"/>
            <a:ext cx="2680220" cy="3537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20" y="2107991"/>
            <a:ext cx="3159030" cy="37933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25" y="2529000"/>
            <a:ext cx="3115971" cy="35892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971" y="1694824"/>
            <a:ext cx="2643103" cy="3279890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79250" y="23333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 наукової </a:t>
            </a:r>
            <a:endParaRPr lang="uk-UA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 студентів</a:t>
            </a:r>
            <a:endParaRPr lang="uk-UA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2946000" y="189001"/>
            <a:ext cx="8550000" cy="1404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результатами діяльності гуртка</a:t>
            </a:r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uk-UA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підготовлено </a:t>
            </a:r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наукових доповідей</a:t>
            </a: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опубліковано </a:t>
            </a:r>
            <a:r>
              <a:rPr lang="uk-U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uk-U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 доповідей</a:t>
            </a: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матеріалах конференцій;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брали участь у конкурсах наукових робіт;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окремі учасники гуртка стали призерами університетських заходів.</a:t>
            </a:r>
          </a:p>
        </p:txBody>
      </p:sp>
      <p:sp>
        <p:nvSpPr>
          <p:cNvPr id="18" name="Стрілка вправо 17"/>
          <p:cNvSpPr/>
          <p:nvPr/>
        </p:nvSpPr>
        <p:spPr>
          <a:xfrm>
            <a:off x="2091000" y="733610"/>
            <a:ext cx="495000" cy="3150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9" name="Рисунок 18" descr="Golden cup 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48" y="5076319"/>
            <a:ext cx="1320652" cy="16324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2"/>
          <p:cNvSpPr txBox="1"/>
          <p:nvPr/>
        </p:nvSpPr>
        <p:spPr>
          <a:xfrm>
            <a:off x="624674" y="3429000"/>
            <a:ext cx="7261501" cy="283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оловина рамки 3"/>
          <p:cNvSpPr/>
          <p:nvPr/>
        </p:nvSpPr>
        <p:spPr>
          <a:xfrm rot="5400000">
            <a:off x="11181000" y="125560"/>
            <a:ext cx="945000" cy="94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642048" y="5018728"/>
            <a:ext cx="990000" cy="102642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6" y="1224000"/>
            <a:ext cx="6262698" cy="3185338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6444163" y="132910"/>
            <a:ext cx="54118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Протягом навчального року гуртком були проведені науково-практичні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заходи:</a:t>
            </a:r>
          </a:p>
          <a:p>
            <a:pPr algn="just"/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участь у студентських наукових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конференціях, олімпіадах; </a:t>
            </a:r>
            <a:endParaRPr lang="uk-UA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організація круглих столів;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проведення відкритих дискусій на тему фінансової безпеки;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i="1" dirty="0">
                <a:latin typeface="Arial" panose="020B0604020202020204" pitchFamily="34" charset="0"/>
                <a:cs typeface="Arial" panose="020B0604020202020204" pitchFamily="34" charset="0"/>
              </a:rPr>
              <a:t>участь у всеукраїнських конкурсах студентських наукових 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робіт, у дні відкритих дверей.</a:t>
            </a:r>
            <a:endParaRPr lang="uk-UA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000" y="3265706"/>
            <a:ext cx="1658351" cy="3171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6000" y="144000"/>
            <a:ext cx="8280000" cy="1755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700" y="226458"/>
            <a:ext cx="8010000" cy="12412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звітному періоді було впроваджено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використання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кейс-методів навчання;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інтеграцію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цифрових інструментів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Excel-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моделювання, фінансові розрахунки);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застосування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елементів економічного моделювання;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обговорення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актуальних проблем фінансової безпеки в умовах воєнного стану.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00" y="2529000"/>
            <a:ext cx="5639178" cy="3611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000" y="3557796"/>
            <a:ext cx="4452337" cy="2596044"/>
          </a:xfrm>
          <a:prstGeom prst="rect">
            <a:avLst/>
          </a:prstGeom>
        </p:spPr>
      </p:pic>
      <p:sp>
        <p:nvSpPr>
          <p:cNvPr id="10" name="Округлений прямокутник 9"/>
          <p:cNvSpPr/>
          <p:nvPr/>
        </p:nvSpPr>
        <p:spPr>
          <a:xfrm>
            <a:off x="6830178" y="1708274"/>
            <a:ext cx="4598322" cy="1849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 процесі роботи гуртка виявлено такі проблеми:</a:t>
            </a:r>
            <a:b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нерівномірна </a:t>
            </a:r>
            <a: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активність студентів; </a:t>
            </a:r>
            <a:b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обмеженість </a:t>
            </a:r>
            <a: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часу через навчальне навантаження; </a:t>
            </a:r>
            <a:b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недостатній </a:t>
            </a:r>
            <a:r>
              <a:rPr lang="uk-UA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рівень практичної підготовки окремих учасників.</a:t>
            </a:r>
            <a:endParaRPr lang="uk-UA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9201000" y="594000"/>
            <a:ext cx="1665000" cy="81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АЛЕ!!!</a:t>
            </a:r>
            <a:endParaRPr lang="uk-U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Вигнута вправо стрілка 12"/>
          <p:cNvSpPr/>
          <p:nvPr/>
        </p:nvSpPr>
        <p:spPr>
          <a:xfrm>
            <a:off x="10866000" y="864000"/>
            <a:ext cx="900000" cy="12150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39324" y="1293061"/>
            <a:ext cx="7566676" cy="81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нас можна знайти?</a:t>
            </a:r>
            <a:endParaRPr lang="uk-U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581877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Київ,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№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Оборони, 11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24" y="2252142"/>
            <a:ext cx="5040000" cy="2682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16224" y="4104000"/>
            <a:ext cx="3975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 а ще на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різних цікавих фестивалях, 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виставках 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лекціях!)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000" y="200466"/>
            <a:ext cx="3160448" cy="2413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200959"/>
            <a:ext cx="3389812" cy="255109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51000" y="4849953"/>
            <a:ext cx="4893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https://www.tiktok.com/@kf_nubip?_r=1&amp;_t=ZS-95wb4Ra256y</a:t>
            </a:r>
          </a:p>
          <a:p>
            <a:endParaRPr lang="en-US" b="1" dirty="0"/>
          </a:p>
          <a:p>
            <a:r>
              <a:rPr lang="en-US" b="1" dirty="0" smtClean="0"/>
              <a:t>https</a:t>
            </a:r>
            <a:r>
              <a:rPr lang="en-US" b="1" dirty="0"/>
              <a:t>://www.instagram.com/kf.nubipchik?igsh=MWZsMXAxOGYybzA3cQ==</a:t>
            </a:r>
            <a:endParaRPr lang="uk-UA" b="1" dirty="0"/>
          </a:p>
        </p:txBody>
      </p:sp>
      <p:sp>
        <p:nvSpPr>
          <p:cNvPr id="5" name="Стрілка вліво 4"/>
          <p:cNvSpPr/>
          <p:nvPr/>
        </p:nvSpPr>
        <p:spPr>
          <a:xfrm>
            <a:off x="5819324" y="5588617"/>
            <a:ext cx="1440000" cy="4543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7259324" y="5183999"/>
            <a:ext cx="1986676" cy="11432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Підписуйся!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нами цікаво!</a:t>
            </a:r>
            <a:endParaRPr lang="uk-UA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01000" y="954000"/>
            <a:ext cx="8469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НАСТУПНИЙ РІК…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ÐÐ°ÑÑÐ¸Ð½ÐºÐ¸ Ð¿Ð¾ Ð·Ð°Ð¿ÑÐ¾ÑÑ ÐÐÐÐ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852" y="1854000"/>
            <a:ext cx="4754049" cy="415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1000" y="183157"/>
            <a:ext cx="11385000" cy="1575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6000" y="365125"/>
            <a:ext cx="115200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заходи:</a:t>
            </a:r>
            <a:endParaRPr lang="uk-UA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олімпіадах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та міжнародних науково-практичних конференціях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науковцями та представниками бізнесу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 наукових дискусій та семінарів</a:t>
            </a: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круглого столу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Font typeface="Trebuchet MS" panose="020B0603020202020204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студентів до участі у конкурсі наукових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998" y="639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52" y="2214000"/>
            <a:ext cx="4461891" cy="4138566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16200000">
            <a:off x="3363219" y="5788583"/>
            <a:ext cx="1035000" cy="1059437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5400000">
            <a:off x="7626000" y="1674000"/>
            <a:ext cx="1125000" cy="121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33500" y="4078796"/>
            <a:ext cx="3836996" cy="1307107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Текст 7"/>
          <p:cNvSpPr txBox="1"/>
          <p:nvPr/>
        </p:nvSpPr>
        <p:spPr>
          <a:xfrm>
            <a:off x="836232" y="1772937"/>
            <a:ext cx="7824768" cy="41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 кафедри фінансів 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«Фінансист»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 свою діяльність 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вересні 2018 року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наукового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спрямована на розвиток творчих здібностей студентів з метою набуття ними фахових (професійних), особистісних компетенцій, а також досвіду одержання знань та умінь через дослідження.</a:t>
            </a:r>
          </a:p>
          <a:p>
            <a:pPr fontAlgn="base"/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гуртка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є створення сприятливих умов для підготовки студентської молоді до самостійної творчої, навчальної та наукової роботи. </a:t>
            </a:r>
          </a:p>
          <a:p>
            <a:endParaRPr lang="uk-UA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020" y="1837317"/>
            <a:ext cx="266700" cy="266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020" y="2924920"/>
            <a:ext cx="266700" cy="266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020" y="4599000"/>
            <a:ext cx="266700" cy="266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96000" y="447374"/>
            <a:ext cx="6525000" cy="132556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гурток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98500" y="4070629"/>
            <a:ext cx="3971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гуртка: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Біляк Юлія Вікторівна</a:t>
            </a:r>
          </a:p>
          <a:p>
            <a:pPr algn="r" fontAlgn="base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економічних наук, доцент кафедри фінансів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15" y="0"/>
            <a:ext cx="2730500" cy="4072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 txBox="1"/>
          <p:nvPr/>
        </p:nvSpPr>
        <p:spPr>
          <a:xfrm>
            <a:off x="561001" y="1898099"/>
            <a:ext cx="9355034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 з принципами, методами, інструментарієм наукової та дослідницької роботи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56000" y="2006764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D96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87699" y="2070994"/>
            <a:ext cx="44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Текст 3"/>
          <p:cNvSpPr txBox="1"/>
          <p:nvPr/>
        </p:nvSpPr>
        <p:spPr>
          <a:xfrm>
            <a:off x="561001" y="2771548"/>
            <a:ext cx="937494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 участь в науковому житті НУБіП (написання статей, тез доповідей, наукових робіт), що публікуються в різних наукових виданнях; 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56000" y="2879539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192259" y="292808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Текст 3"/>
          <p:cNvSpPr txBox="1"/>
          <p:nvPr/>
        </p:nvSpPr>
        <p:spPr>
          <a:xfrm>
            <a:off x="561001" y="3830826"/>
            <a:ext cx="935999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свої творчі здібності, виступаючи на наукових семінарах та конференціях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56000" y="3919807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214116" y="397078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Текст 3"/>
          <p:cNvSpPr txBox="1"/>
          <p:nvPr/>
        </p:nvSpPr>
        <p:spPr>
          <a:xfrm>
            <a:off x="557871" y="4701478"/>
            <a:ext cx="9353233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 участь у проведенні «круглих столів», дебатів, де обговорюються актуальні проблеми розвитку фінансових відносин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56000" y="481226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0192259" y="487436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1"/>
          <p:cNvSpPr txBox="1"/>
          <p:nvPr/>
        </p:nvSpPr>
        <p:spPr>
          <a:xfrm>
            <a:off x="495885" y="688822"/>
            <a:ext cx="9454560" cy="11305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мають можливість робити студенти, які відвідують гурток?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056000" y="5695635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0213175" y="57667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1002" y="5616781"/>
            <a:ext cx="9335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 набутий досвід дослідницької роботи в процесі навчання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/>
          <p:nvPr/>
        </p:nvSpPr>
        <p:spPr>
          <a:xfrm>
            <a:off x="876000" y="1674000"/>
            <a:ext cx="547630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емблема: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00" y="324000"/>
            <a:ext cx="4185000" cy="3881739"/>
          </a:xfrm>
          <a:prstGeom prst="rect">
            <a:avLst/>
          </a:prstGeom>
        </p:spPr>
      </p:pic>
      <p:sp>
        <p:nvSpPr>
          <p:cNvPr id="10" name="Заголовок 1"/>
          <p:cNvSpPr txBox="1"/>
          <p:nvPr/>
        </p:nvSpPr>
        <p:spPr>
          <a:xfrm>
            <a:off x="1011000" y="4374000"/>
            <a:ext cx="369303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девіз: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7405" y="5139000"/>
            <a:ext cx="11020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«Ти можеш лягти спати зараз, і тобі насняться твої мрії. А можеш сісти – навчатися і працювати для їх реалізації»</a:t>
            </a:r>
            <a:endParaRPr lang="uk-UA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овина рамки 1"/>
          <p:cNvSpPr/>
          <p:nvPr/>
        </p:nvSpPr>
        <p:spPr>
          <a:xfrm>
            <a:off x="6613500" y="0"/>
            <a:ext cx="1215000" cy="117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Половина рамки 2"/>
          <p:cNvSpPr/>
          <p:nvPr/>
        </p:nvSpPr>
        <p:spPr>
          <a:xfrm rot="10800000">
            <a:off x="10641624" y="3521237"/>
            <a:ext cx="1346754" cy="1235263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696" y="5184104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Жовнір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Ліза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8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6158" y="5258516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Царенко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Аліна,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8 група</a:t>
            </a:r>
            <a:endParaRPr lang="uk-UA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5338" y="5262209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Марченко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8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6723" y="5258735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Дарія,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7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449070"/>
            <a:ext cx="2611120" cy="336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95" y="1449070"/>
            <a:ext cx="3094355" cy="338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20" y="1403985"/>
            <a:ext cx="2416810" cy="3383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405" y="1403985"/>
            <a:ext cx="2683510" cy="329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014" y="240452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203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Смутчак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Маргарита,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курс, 8 група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8056" y="5232188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Величук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</a:t>
            </a:r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7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6576" y="5260440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Козаченко </a:t>
            </a:r>
          </a:p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Анна,</a:t>
            </a:r>
          </a:p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7 група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5877" y="5260440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Гарбар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Віталіна,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</a:t>
            </a:r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" y="1089025"/>
            <a:ext cx="2393950" cy="404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35" y="1314450"/>
            <a:ext cx="2958465" cy="342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5" y="1539240"/>
            <a:ext cx="2807970" cy="3069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185" y="1179195"/>
            <a:ext cx="2639695" cy="3412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014" y="240453"/>
            <a:ext cx="10515600" cy="893548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2972" y="5259130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Бідненко 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Діана,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3 група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1000" y="5259130"/>
            <a:ext cx="1776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Кулик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Альона,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</a:t>
            </a:r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група</a:t>
            </a:r>
          </a:p>
          <a:p>
            <a:pPr algn="ctr"/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9028" y="5212963"/>
            <a:ext cx="177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Делідон Уляна,</a:t>
            </a:r>
            <a:endParaRPr lang="uk-UA" alt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</a:t>
            </a:r>
            <a:r>
              <a:rPr lang="uk-UA" alt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alt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6000" y="5196701"/>
            <a:ext cx="17763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Ляшенко Олександра, 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курс </a:t>
            </a:r>
            <a:r>
              <a:rPr lang="uk-UA" alt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40" y="1134000"/>
            <a:ext cx="2797988" cy="319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715" y="1134000"/>
            <a:ext cx="2536892" cy="3224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194" y="1304759"/>
            <a:ext cx="2950201" cy="30242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00" y="1261430"/>
            <a:ext cx="2520000" cy="30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ЗАСІДАННЯ, КОНФЕРЕНЦІЇ, ОЛІМПІАДИ, БРЕЙН-РИНГИ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В БГУФК начал работу круглогодичный цикл научно-практически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00" y="106101"/>
            <a:ext cx="5536590" cy="31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/>
          <p:nvPr/>
        </p:nvSpPr>
        <p:spPr>
          <a:xfrm>
            <a:off x="113295" y="38340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ЗАСІДАННЯ, КОНФЕРЕНЦІЇ, ОЛІМПІАДИ, БРЕЙН-РИНГИ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575" y="212202"/>
            <a:ext cx="4345137" cy="289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3630120" y="324000"/>
            <a:ext cx="8571000" cy="2925000"/>
          </a:xfrm>
        </p:spPr>
        <p:txBody>
          <a:bodyPr>
            <a:noAutofit/>
          </a:bodyPr>
          <a:lstStyle/>
          <a:p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2025–2026 навчальному році діяльність гуртка була спрямована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системного економічного мислення;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навичок аналітичної роботи;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залучення студентів до наукових досліджень;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підготовку до участі у конференціях, конкурсах та олімпіадах;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інтеграцію освітнього процесу з практикою фінансової діяльності.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54"/>
            <a:ext cx="3556850" cy="88192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151000" y="3607548"/>
            <a:ext cx="7131000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Робота </a:t>
            </a:r>
            <a:r>
              <a:rPr lang="uk-UA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гуртка здійснювалася за такими ключовими напрямами: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фінансова безпека підприємств в умовах економічних конфліктів;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корпоративні фінанси та управління прибутком;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державні та місцеві фінанси;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цифровізація</a:t>
            </a: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 фінансових процесів;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енергетична та фінансова стійкість аграрних підприємств;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протидія рейдерству та цифровим загрозам у фінансовій сфері;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i="1" dirty="0">
                <a:latin typeface="Arial" panose="020B0604020202020204" pitchFamily="34" charset="0"/>
                <a:cs typeface="Arial" panose="020B0604020202020204" pitchFamily="34" charset="0"/>
              </a:rPr>
              <a:t>міжнародні фінанси та валютні ринки.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16" y="3695728"/>
            <a:ext cx="4257769" cy="2729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1" y="1390605"/>
            <a:ext cx="3567559" cy="180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606</Words>
  <Application>Microsoft Office PowerPoint</Application>
  <PresentationFormat>Широкий екран</PresentationFormat>
  <Paragraphs>128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Trebuchet MS</vt:lpstr>
      <vt:lpstr>Wingdings</vt:lpstr>
      <vt:lpstr>Тема Office</vt:lpstr>
      <vt:lpstr>Презентація PowerPoint</vt:lpstr>
      <vt:lpstr>Про гурток</vt:lpstr>
      <vt:lpstr>Презентація PowerPoint</vt:lpstr>
      <vt:lpstr>Презентація PowerPoint</vt:lpstr>
      <vt:lpstr>Члени гуртка</vt:lpstr>
      <vt:lpstr>Члени гуртка</vt:lpstr>
      <vt:lpstr>Члени гуртка</vt:lpstr>
      <vt:lpstr>ЗАСІДАННЯ, КОНФЕРЕНЦІЇ, ОЛІМПІАДИ, БРЕЙН-РИНГИ</vt:lpstr>
      <vt:lpstr>Презентація PowerPoint</vt:lpstr>
      <vt:lpstr>29 квітня 2026 року відбулося підсумкове засідання наукового гуртка в 2 семестрі</vt:lpstr>
      <vt:lpstr>Наші досягнення!</vt:lpstr>
      <vt:lpstr>Презентація PowerPoint</vt:lpstr>
      <vt:lpstr>Презентація PowerPoint</vt:lpstr>
      <vt:lpstr>Презентація PowerPoint</vt:lpstr>
      <vt:lpstr>  У звітному періоді було впроваджено:  1. використання кейс-методів навчання;  2. інтеграцію цифрових інструментів (Excel-моделювання, фінансові розрахунки);  3. застосування елементів економічного моделювання;  4. обговорення актуальних проблем фінансової безпеки в умовах воєнного стану.  </vt:lpstr>
      <vt:lpstr>Де нас можна знайти?</vt:lpstr>
      <vt:lpstr>Презентація PowerPoint</vt:lpstr>
      <vt:lpstr>На 2026-2027 н.р. для студентського наукового гуртка «ФІНАНСИСТ» заплановано такі заходи: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ASUS</cp:lastModifiedBy>
  <cp:revision>77</cp:revision>
  <dcterms:created xsi:type="dcterms:W3CDTF">2020-05-04T14:52:00Z</dcterms:created>
  <dcterms:modified xsi:type="dcterms:W3CDTF">2026-05-01T13:32:07Z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E39BAB90EDF04F4E9FC462AA2F9CA671_13</vt:lpwstr>
  </property>
</Properties>
</file>