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301" r:id="rId3"/>
    <p:sldId id="308" r:id="rId4"/>
    <p:sldId id="319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18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65337D-FED5-BF61-CDC3-241CB61216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E480067-8512-F08B-59D0-7D8331846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0ADEEC5-0D36-ED8C-F54F-84A1FA464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D3E5-1498-474A-A9DA-32CE5F9F2E1A}" type="datetimeFigureOut">
              <a:rPr lang="uk-UA" smtClean="0"/>
              <a:t>21.08.2026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98380BA-3BB7-9001-3230-B7FE04223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9B345C7-A48D-5A26-AB0C-94C346381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DD52-5F88-4629-9CF3-ED388680627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2176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FB56E7-4CF4-250D-43C4-9722BEB0C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78DE233-8F00-6E74-C951-4A15A81BA8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C845FF1-6B89-71F6-8210-6A9096B86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D3E5-1498-474A-A9DA-32CE5F9F2E1A}" type="datetimeFigureOut">
              <a:rPr lang="uk-UA" smtClean="0"/>
              <a:t>21.08.2026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D7C6283-7ABC-4303-7D8F-98AA6CE08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44972C3-AE6A-F2B8-1BB6-BEB51100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DD52-5F88-4629-9CF3-ED388680627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70129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687CDC6C-F77C-98DC-732E-F54FF91AB2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0ACFBA3-F1DE-4225-8080-2540B3E42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8C794B0-0E6E-86E0-ECA2-8E003BE1A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D3E5-1498-474A-A9DA-32CE5F9F2E1A}" type="datetimeFigureOut">
              <a:rPr lang="uk-UA" smtClean="0"/>
              <a:t>21.08.2026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FFE0C16-F431-45D0-4F28-EDBD5A952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DB57C29-5E9B-143B-B069-2EBBF01F5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DD52-5F88-4629-9CF3-ED388680627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643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757C00-E446-AB34-269A-2622AAAF2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3603483-7580-C7FB-B78F-2516F98BB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A90682C-DAA7-5B58-19D0-4F00E8AE3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D3E5-1498-474A-A9DA-32CE5F9F2E1A}" type="datetimeFigureOut">
              <a:rPr lang="uk-UA" smtClean="0"/>
              <a:t>21.08.2026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C0007F0-5976-F2BB-F388-5FE84218F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AA4A0AB-4C75-3082-8B5F-9AEE5AB89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DD52-5F88-4629-9CF3-ED388680627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2047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FF41BF-16FB-E4CD-365A-7A6C13EB8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750F8B3-3C9F-CEED-CD8B-03477A809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03C157D-9ED7-96FC-DBB7-BFA9D2D6F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D3E5-1498-474A-A9DA-32CE5F9F2E1A}" type="datetimeFigureOut">
              <a:rPr lang="uk-UA" smtClean="0"/>
              <a:t>21.08.2026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E1C867F-47E1-34B6-011D-7F48BC202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8A1A6EC-45A8-2496-D538-AB47CAA7D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DD52-5F88-4629-9CF3-ED388680627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916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1E6270-3D4D-565F-85F5-27F52F525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D9161-A796-96AD-B12C-23A96969BF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CB95D5B-5C97-8282-60AC-EDF49CC78F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B033833-60DA-7E35-857A-5FC4DCF67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D3E5-1498-474A-A9DA-32CE5F9F2E1A}" type="datetimeFigureOut">
              <a:rPr lang="uk-UA" smtClean="0"/>
              <a:t>21.08.2026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235C29E-A69F-50C4-93A5-59F61D03C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F6E3FC1-227F-BC7A-AE1F-BF0E53227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DD52-5F88-4629-9CF3-ED388680627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4440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0AB20-6ECF-4366-6483-671D87F05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E0A5889-AC90-191D-F532-B0B77746E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79DE4E0-36F6-ADD5-9E05-0065541155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62CBB4A-8ED0-0D2B-7F26-610652D010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6D42A1F-2AD1-C154-31D3-3812C9B604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A90EEE99-6F8F-0222-4DC2-25ABD983D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D3E5-1498-474A-A9DA-32CE5F9F2E1A}" type="datetimeFigureOut">
              <a:rPr lang="uk-UA" smtClean="0"/>
              <a:t>21.08.2026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4F246F4-9245-F308-0AC5-29C437252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E02706A-6A02-2EB7-0342-5F226F452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DD52-5F88-4629-9CF3-ED388680627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1614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3D2207-2BEF-8B15-4E93-ABAAD8769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F5A77FF4-E435-5958-DB0F-03FC2C1C1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D3E5-1498-474A-A9DA-32CE5F9F2E1A}" type="datetimeFigureOut">
              <a:rPr lang="uk-UA" smtClean="0"/>
              <a:t>21.08.2026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70A0DF8-FE2A-EE35-5BDD-4B019DC44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8AD121D4-2F74-57BA-ADF8-22E39ED42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DD52-5F88-4629-9CF3-ED388680627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1571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6B4D4C30-99E1-AEBB-4316-B9E1527DB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D3E5-1498-474A-A9DA-32CE5F9F2E1A}" type="datetimeFigureOut">
              <a:rPr lang="uk-UA" smtClean="0"/>
              <a:t>21.08.2026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EA7268BA-9061-1EAE-DEBF-33E6F1F88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D04CC059-657B-5F9B-9C90-DD046FC1D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DD52-5F88-4629-9CF3-ED388680627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3556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78CABC-CE0E-4EAA-A523-B894CC89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CC7B221-4414-0387-AF3A-7CFEC68F6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E0B7E9D-4C53-D370-8598-8DA822DA0F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1B7E2CB-F338-1564-3557-ED1F72065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D3E5-1498-474A-A9DA-32CE5F9F2E1A}" type="datetimeFigureOut">
              <a:rPr lang="uk-UA" smtClean="0"/>
              <a:t>21.08.2026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40AC6D1-F26F-D9E1-E830-3A7DB0195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7522C5A-F95C-E66D-9D35-7483A4C77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DD52-5F88-4629-9CF3-ED388680627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7021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22F04A-C492-0BB0-2BE0-D59F69302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938D80C5-DC5D-AE53-36E3-F54264AB03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01A8994-CA17-EAAB-CCCA-9159556BF8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EE2A033-8A71-F41E-BFC9-C8BC512E9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8D3E5-1498-474A-A9DA-32CE5F9F2E1A}" type="datetimeFigureOut">
              <a:rPr lang="uk-UA" smtClean="0"/>
              <a:t>21.08.2026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C04BED2-CE54-8EDB-E3A7-2DE98FBD5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8261D5F-3818-272A-5818-B03AE4820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DD52-5F88-4629-9CF3-ED388680627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847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4ECACB22-4590-F3BC-E7D8-E5984C44E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EFC1D74-FC4A-52C7-6A2C-55468E13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1EDC550-F16F-B37E-0449-E2E7297823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8D3E5-1498-474A-A9DA-32CE5F9F2E1A}" type="datetimeFigureOut">
              <a:rPr lang="uk-UA" smtClean="0"/>
              <a:t>21.08.2026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7E72BCB-7D33-37E9-B90E-EAD8C8999D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73668C8-E22C-DF05-5508-8B045B6FA7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9DD52-5F88-4629-9CF3-ED388680627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3264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3.emf"/><Relationship Id="rId7" Type="http://schemas.openxmlformats.org/officeDocument/2006/relationships/oleObject" Target="../embeddings/oleObject2.bin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w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7.emf"/><Relationship Id="rId7" Type="http://schemas.openxmlformats.org/officeDocument/2006/relationships/oleObject" Target="../embeddings/oleObject7.bin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w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F983CDE-AAD1-D7CD-9E27-EBA718048F71}"/>
              </a:ext>
            </a:extLst>
          </p:cNvPr>
          <p:cNvSpPr txBox="1"/>
          <p:nvPr/>
        </p:nvSpPr>
        <p:spPr>
          <a:xfrm>
            <a:off x="-1" y="489382"/>
            <a:ext cx="12192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Наукова робота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РН/52-2024</a:t>
            </a:r>
          </a:p>
          <a:p>
            <a:pPr algn="ctr"/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«Система виробництва і використання біогазу для забезпечення енергоефективності агропромислових підприємств»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36E510-45A7-79BC-1592-FC91BBF66858}"/>
              </a:ext>
            </a:extLst>
          </p:cNvPr>
          <p:cNvSpPr txBox="1"/>
          <p:nvPr/>
        </p:nvSpPr>
        <p:spPr>
          <a:xfrm>
            <a:off x="0" y="2786722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фінансуються за рахунок зовнішнього інструменту допомоги Європейського Союзу для виконання зобов’язань України у Рамковій програмі Європейського Союзу з наукових досліджень та інновацій "Горизонт 2020" 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6BD690-0594-4FCD-EB65-226F17C3D7D7}"/>
              </a:ext>
            </a:extLst>
          </p:cNvPr>
          <p:cNvSpPr txBox="1"/>
          <p:nvPr/>
        </p:nvSpPr>
        <p:spPr>
          <a:xfrm>
            <a:off x="4702221" y="4397688"/>
            <a:ext cx="2787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Звіт за етап № 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1A02AD-289C-686D-FF9A-2B85670244A7}"/>
              </a:ext>
            </a:extLst>
          </p:cNvPr>
          <p:cNvSpPr txBox="1"/>
          <p:nvPr/>
        </p:nvSpPr>
        <p:spPr>
          <a:xfrm>
            <a:off x="0" y="5402366"/>
            <a:ext cx="12191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Загальна вартість НТР на 2024-2026 рр. становить 2200,00 тис. гривень</a:t>
            </a:r>
          </a:p>
          <a:p>
            <a:endParaRPr lang="uk-UA" sz="2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Вартість І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етапу </a:t>
            </a:r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січень 2026 р - серпень 2026 р</a:t>
            </a:r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550,000 тис. гривень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106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8BF37A8-D0EE-F0B5-519C-4C2B6C2C1E0A}"/>
              </a:ext>
            </a:extLst>
          </p:cNvPr>
          <p:cNvSpPr txBox="1"/>
          <p:nvPr/>
        </p:nvSpPr>
        <p:spPr>
          <a:xfrm>
            <a:off x="0" y="0"/>
            <a:ext cx="116650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Порівняння економічної ефективності впровадження в сільській місцевості </a:t>
            </a:r>
            <a:r>
              <a:rPr lang="uk-UA" sz="1800" b="1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що працює при сумісному метановому зброджуванні гною ВРХ і сокових вод крохмальних виробництв і що працює при </a:t>
            </a:r>
            <a:r>
              <a:rPr lang="uk-UA" sz="1800" b="1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монозброджуванні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гною ВРХ</a:t>
            </a:r>
            <a:endParaRPr lang="uk-UA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3D04B142-A6EB-3E86-E525-FE64A1013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3330"/>
            <a:ext cx="5973526" cy="37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>
            <a:extLst>
              <a:ext uri="{FF2B5EF4-FFF2-40B4-BE49-F238E27FC236}">
                <a16:creationId xmlns:a16="http://schemas.microsoft.com/office/drawing/2014/main" id="{D22A5A19-B895-AAA4-99BC-D5B53DDAA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54027"/>
            <a:ext cx="5984345" cy="37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E251B2-5E9E-EC5A-A65B-FA4DD1CC9174}"/>
              </a:ext>
            </a:extLst>
          </p:cNvPr>
          <p:cNvSpPr txBox="1"/>
          <p:nvPr/>
        </p:nvSpPr>
        <p:spPr>
          <a:xfrm>
            <a:off x="9525" y="4709024"/>
            <a:ext cx="617860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Порівняння терміну окупності </a:t>
            </a:r>
            <a:r>
              <a:rPr lang="uk-UA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який працює при </a:t>
            </a:r>
            <a:r>
              <a:rPr lang="uk-UA" sz="1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сумісному метановому зброджуванні гною ВРХ і сокових вод крохмальних виробництв із вмістом крохмалю 6%, і при </a:t>
            </a:r>
            <a:r>
              <a:rPr lang="uk-UA" sz="1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монозброджуванні</a:t>
            </a:r>
            <a:r>
              <a:rPr lang="uk-UA" sz="1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гною ВРХ, 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нормі дисконтування 0,06:</a:t>
            </a:r>
            <a:endParaRPr lang="uk-UA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98A90B-E8BA-99E8-D7B6-7E3D059B841E}"/>
              </a:ext>
            </a:extLst>
          </p:cNvPr>
          <p:cNvSpPr txBox="1"/>
          <p:nvPr/>
        </p:nvSpPr>
        <p:spPr>
          <a:xfrm>
            <a:off x="6356875" y="4709024"/>
            <a:ext cx="61871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Порівняння внутрішньої норми дохідності </a:t>
            </a:r>
            <a:r>
              <a:rPr lang="uk-UA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який працює при </a:t>
            </a:r>
            <a:r>
              <a:rPr lang="uk-UA" sz="1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сумісному метановому зброджуванні гною ВРХ і сокових вод крохмальних виробництв із вмістом крохмалю 6%, і при </a:t>
            </a:r>
            <a:r>
              <a:rPr lang="uk-UA" sz="1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монозброджуванні</a:t>
            </a:r>
            <a:r>
              <a:rPr lang="uk-UA" sz="1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гною ВРХ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1400" dirty="0"/>
          </a:p>
        </p:txBody>
      </p:sp>
      <p:pic>
        <p:nvPicPr>
          <p:cNvPr id="11" name="Рисунок 10" descr="Зображення, що містить текст, знімок екрана, Шрифт, ряд&#10;&#10;Автоматично згенерований опис">
            <a:extLst>
              <a:ext uri="{FF2B5EF4-FFF2-40B4-BE49-F238E27FC236}">
                <a16:creationId xmlns:a16="http://schemas.microsoft.com/office/drawing/2014/main" id="{8ABFF843-CD63-1120-2722-AE56607966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829" y="5724525"/>
            <a:ext cx="5467350" cy="11334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6465BD-2BB0-2BF5-8ED5-2A0824720B84}"/>
              </a:ext>
            </a:extLst>
          </p:cNvPr>
          <p:cNvSpPr txBox="1"/>
          <p:nvPr/>
        </p:nvSpPr>
        <p:spPr>
          <a:xfrm>
            <a:off x="11699557" y="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939902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941EED-0C47-360B-019E-DF5741B4568B}"/>
              </a:ext>
            </a:extLst>
          </p:cNvPr>
          <p:cNvSpPr txBox="1"/>
          <p:nvPr/>
        </p:nvSpPr>
        <p:spPr>
          <a:xfrm>
            <a:off x="-31335" y="0"/>
            <a:ext cx="1162228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Порівняння економічної ефективності впровадження в сільській місцевості </a:t>
            </a:r>
            <a:r>
              <a:rPr lang="uk-UA" sz="1800" b="1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що працює при сумісному метановому зброджуванні гною ВРХ і сокових вод крохмальних виробництв і що працює при </a:t>
            </a:r>
            <a:r>
              <a:rPr lang="uk-UA" sz="1800" b="1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монозброджуванні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сокових вод крохмальних виробництв</a:t>
            </a:r>
            <a:endParaRPr lang="uk-UA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632261C5-7F61-4683-AAB5-C49AA24F7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3330"/>
            <a:ext cx="539115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AA301EC7-74B2-5F8A-DAEC-0CFF95F5B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2" y="913805"/>
            <a:ext cx="5419725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Зображення, що містить текст, знімок екрана, Шрифт, ряд&#10;&#10;Автоматично згенерований опис">
            <a:extLst>
              <a:ext uri="{FF2B5EF4-FFF2-40B4-BE49-F238E27FC236}">
                <a16:creationId xmlns:a16="http://schemas.microsoft.com/office/drawing/2014/main" id="{76E48568-958C-41AE-BFCD-8398ED2AB3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325" y="5514975"/>
            <a:ext cx="5467350" cy="13430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33F7EE5-383F-A356-14E6-533B1803F30C}"/>
              </a:ext>
            </a:extLst>
          </p:cNvPr>
          <p:cNvSpPr txBox="1"/>
          <p:nvPr/>
        </p:nvSpPr>
        <p:spPr>
          <a:xfrm>
            <a:off x="6659746" y="4161500"/>
            <a:ext cx="55322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Порівняння внутрішньої норми дохідності </a:t>
            </a:r>
            <a:r>
              <a:rPr lang="uk-UA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який працює при </a:t>
            </a:r>
            <a:r>
              <a:rPr lang="uk-UA" sz="16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сумісному метановому зброджуванні гною ВРХ і сокових вод крохмальних виробництв із вмістом крохмалю 6%, і при метановому </a:t>
            </a:r>
            <a:r>
              <a:rPr lang="uk-UA" sz="16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монозброджуванні</a:t>
            </a:r>
            <a:r>
              <a:rPr lang="uk-UA" sz="16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сокових вод крохмальних виробництв</a:t>
            </a:r>
            <a:r>
              <a:rPr lang="uk-UA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CF7944-30BB-747F-4225-0500F399AF11}"/>
              </a:ext>
            </a:extLst>
          </p:cNvPr>
          <p:cNvSpPr txBox="1"/>
          <p:nvPr/>
        </p:nvSpPr>
        <p:spPr>
          <a:xfrm>
            <a:off x="-31335" y="4177131"/>
            <a:ext cx="61273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Порівняння терміну окупності </a:t>
            </a:r>
            <a:r>
              <a:rPr lang="uk-UA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який працює при </a:t>
            </a:r>
            <a:r>
              <a:rPr lang="uk-UA" sz="16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сумісному метановому зброджуванні гною ВРХ і сокових вод крохмальних виробництв із вмістом крохмалю 6%, і при </a:t>
            </a:r>
            <a:r>
              <a:rPr lang="uk-UA" sz="16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монозброджуванні</a:t>
            </a:r>
            <a:r>
              <a:rPr lang="uk-UA" sz="16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сокових вод крохмальних виробництв, </a:t>
            </a:r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нормі дисконтування 0,06:</a:t>
            </a:r>
            <a:endParaRPr lang="uk-UA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B83153-3787-2A20-331D-1919327CB6C1}"/>
              </a:ext>
            </a:extLst>
          </p:cNvPr>
          <p:cNvSpPr txBox="1"/>
          <p:nvPr/>
        </p:nvSpPr>
        <p:spPr>
          <a:xfrm>
            <a:off x="11699557" y="0"/>
            <a:ext cx="481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834342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F4FBD28-486D-0A0E-6F56-0FA88F2786D3}"/>
              </a:ext>
            </a:extLst>
          </p:cNvPr>
          <p:cNvSpPr txBox="1"/>
          <p:nvPr/>
        </p:nvSpPr>
        <p:spPr>
          <a:xfrm>
            <a:off x="188007" y="0"/>
            <a:ext cx="116308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Економічна ефективність впровадження в сільській місцевості крохмального заводу для виробництва крохмалю і отримання сокових вод крохмальних виробництв для використання в якості сировини для </a:t>
            </a:r>
            <a:r>
              <a:rPr lang="uk-UA" sz="1800" b="1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</a:t>
            </a:r>
            <a:endParaRPr lang="uk-UA" dirty="0"/>
          </a:p>
        </p:txBody>
      </p:sp>
      <p:pic>
        <p:nvPicPr>
          <p:cNvPr id="7" name="Рисунок 6" descr="Зображення, що містить текст, число, Шрифт, квитанція&#10;&#10;Автоматично згенерований опис">
            <a:extLst>
              <a:ext uri="{FF2B5EF4-FFF2-40B4-BE49-F238E27FC236}">
                <a16:creationId xmlns:a16="http://schemas.microsoft.com/office/drawing/2014/main" id="{64C0C509-E729-6F84-D9B1-6D0E82A63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07" y="923330"/>
            <a:ext cx="5657850" cy="5886450"/>
          </a:xfrm>
          <a:prstGeom prst="rect">
            <a:avLst/>
          </a:prstGeom>
        </p:spPr>
      </p:pic>
      <p:pic>
        <p:nvPicPr>
          <p:cNvPr id="9" name="Рисунок 8" descr="Зображення, що містить текст, число, Шрифт,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AEC65D6D-2346-F78C-D74D-B916EAF4D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23330"/>
            <a:ext cx="5676900" cy="42767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6F3149C-CACB-3466-828B-CE0E30D0118D}"/>
              </a:ext>
            </a:extLst>
          </p:cNvPr>
          <p:cNvSpPr txBox="1"/>
          <p:nvPr/>
        </p:nvSpPr>
        <p:spPr>
          <a:xfrm>
            <a:off x="6003420" y="5200055"/>
            <a:ext cx="60974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Вартість зерна пшениці на лютий 2026 р.: </a:t>
            </a:r>
          </a:p>
          <a:p>
            <a:r>
              <a:rPr lang="uk-UA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класу </a:t>
            </a:r>
            <a:r>
              <a:rPr lang="uk-UA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10300-10600 грн./т, </a:t>
            </a:r>
          </a:p>
          <a:p>
            <a:r>
              <a:rPr lang="uk-UA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класу </a:t>
            </a:r>
            <a:r>
              <a:rPr lang="uk-UA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9400-10100 грн./т, </a:t>
            </a:r>
          </a:p>
          <a:p>
            <a:r>
              <a:rPr lang="uk-UA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 класу </a:t>
            </a:r>
            <a:r>
              <a:rPr lang="uk-UA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8500-9800 грн./т, </a:t>
            </a:r>
          </a:p>
          <a:p>
            <a:r>
              <a:rPr lang="uk-UA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фуражна (5 класу) </a:t>
            </a:r>
            <a:r>
              <a:rPr lang="uk-UA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7000-8000 грн./т; </a:t>
            </a:r>
            <a:endParaRPr lang="uk-UA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224AB3-78C0-21E1-602C-7D4AA97A35F6}"/>
              </a:ext>
            </a:extLst>
          </p:cNvPr>
          <p:cNvSpPr txBox="1"/>
          <p:nvPr/>
        </p:nvSpPr>
        <p:spPr>
          <a:xfrm>
            <a:off x="11699557" y="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886AF8-D58F-D13F-1923-015C3BEDB0D9}"/>
              </a:ext>
            </a:extLst>
          </p:cNvPr>
          <p:cNvSpPr txBox="1"/>
          <p:nvPr/>
        </p:nvSpPr>
        <p:spPr>
          <a:xfrm>
            <a:off x="5918497" y="6440448"/>
            <a:ext cx="61401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обівартість вирощування пшениці становить 6377 грн./т.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98912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D7FB8D-960E-46F1-6B72-F3C8062CC012}"/>
              </a:ext>
            </a:extLst>
          </p:cNvPr>
          <p:cNvSpPr txBox="1"/>
          <p:nvPr/>
        </p:nvSpPr>
        <p:spPr>
          <a:xfrm>
            <a:off x="3899971" y="2842352"/>
            <a:ext cx="39220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874246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4D1347C-8F06-E48B-B48F-124EBE2906D7}"/>
              </a:ext>
            </a:extLst>
          </p:cNvPr>
          <p:cNvSpPr txBox="1"/>
          <p:nvPr/>
        </p:nvSpPr>
        <p:spPr>
          <a:xfrm>
            <a:off x="4446204" y="0"/>
            <a:ext cx="30332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на </a:t>
            </a:r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етап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0D0A4E-3202-63A9-27DF-42A361E931B8}"/>
              </a:ext>
            </a:extLst>
          </p:cNvPr>
          <p:cNvSpPr txBox="1"/>
          <p:nvPr/>
        </p:nvSpPr>
        <p:spPr>
          <a:xfrm>
            <a:off x="11851842" y="-2733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A5F3F-E86A-F555-CD6C-961C8B23984A}"/>
              </a:ext>
            </a:extLst>
          </p:cNvPr>
          <p:cNvSpPr txBox="1"/>
          <p:nvPr/>
        </p:nvSpPr>
        <p:spPr>
          <a:xfrm>
            <a:off x="0" y="5657671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Остаточний звіт за НТР,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рекомендації з ефективного функціонування системи виробництва і використання біогазу в агропромислових підприємствах та у сільській місцевості для різних типів переробних підприємств,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наукова монографія, заявка на винахід «Спосіб покращення виходу біогазу», одна стаття у виданнях, що індексуються БД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Scopus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WoS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одна стаття у періодичних фахових виданнях України, чотири тези доповідей на міжнародних конференціях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Зображення, що містить текст, знімок екрана, Шрифт, число&#10;&#10;Автоматично згенерований опис">
            <a:extLst>
              <a:ext uri="{FF2B5EF4-FFF2-40B4-BE49-F238E27FC236}">
                <a16:creationId xmlns:a16="http://schemas.microsoft.com/office/drawing/2014/main" id="{DBE48E41-B9A9-FBED-4053-469433A53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8" y="461666"/>
            <a:ext cx="10277804" cy="522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391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F07D66F5-FDA5-80CF-98FA-C2D5506E7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561859"/>
            <a:ext cx="2229281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BCB8F5-42B4-F60A-F33A-B90E9005B0B6}"/>
              </a:ext>
            </a:extLst>
          </p:cNvPr>
          <p:cNvSpPr txBox="1"/>
          <p:nvPr/>
        </p:nvSpPr>
        <p:spPr>
          <a:xfrm>
            <a:off x="11699557" y="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68BE12-A966-F1A4-9986-D9E5F339B5D0}"/>
              </a:ext>
            </a:extLst>
          </p:cNvPr>
          <p:cNvSpPr txBox="1"/>
          <p:nvPr/>
        </p:nvSpPr>
        <p:spPr>
          <a:xfrm>
            <a:off x="153889" y="0"/>
            <a:ext cx="116995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Економічна ефективність впровадження в сільській місцевості </a:t>
            </a:r>
            <a:r>
              <a:rPr lang="uk-UA" sz="1800" b="1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в якому субстратом є гній ВРХ</a:t>
            </a:r>
            <a:endParaRPr lang="uk-UA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FB41AB0-3C78-A10F-490F-872B5267F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8" y="332690"/>
            <a:ext cx="525780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28EA25FB-B34E-760A-9559-5F846A23B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707" y="323165"/>
            <a:ext cx="527685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6F2064-63F0-2D92-5861-38E12B767512}"/>
              </a:ext>
            </a:extLst>
          </p:cNvPr>
          <p:cNvSpPr txBox="1"/>
          <p:nvPr/>
        </p:nvSpPr>
        <p:spPr>
          <a:xfrm>
            <a:off x="362278" y="3509142"/>
            <a:ext cx="137020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орма дисконтування 0,155</a:t>
            </a:r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B7CF23-D2C7-18BC-78C1-F3709701F1F4}"/>
              </a:ext>
            </a:extLst>
          </p:cNvPr>
          <p:cNvSpPr txBox="1"/>
          <p:nvPr/>
        </p:nvSpPr>
        <p:spPr>
          <a:xfrm>
            <a:off x="8612395" y="3565136"/>
            <a:ext cx="137020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орма дисконтування 0,06</a:t>
            </a:r>
            <a:endParaRPr lang="uk-UA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A69D7E7-411F-C1F0-5BC8-654B97DB1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911" y="3416432"/>
            <a:ext cx="539115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6">
            <a:extLst>
              <a:ext uri="{FF2B5EF4-FFF2-40B4-BE49-F238E27FC236}">
                <a16:creationId xmlns:a16="http://schemas.microsoft.com/office/drawing/2014/main" id="{9C23B00B-BDB2-DE53-3055-4BAC64E55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889" y="4053253"/>
            <a:ext cx="1034227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3" name="Об'єкт 12">
            <a:extLst>
              <a:ext uri="{FF2B5EF4-FFF2-40B4-BE49-F238E27FC236}">
                <a16:creationId xmlns:a16="http://schemas.microsoft.com/office/drawing/2014/main" id="{DB2FE9EB-5AEF-A2CA-A0E1-9DC3895EB0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01371"/>
              </p:ext>
            </p:extLst>
          </p:nvPr>
        </p:nvGraphicFramePr>
        <p:xfrm>
          <a:off x="22777" y="4053254"/>
          <a:ext cx="3552515" cy="523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5" imgW="3556000" imgH="520700" progId="Equation.3">
                  <p:embed/>
                </p:oleObj>
              </mc:Choice>
              <mc:Fallback>
                <p:oleObj name="Формула" r:id="rId5" imgW="3556000" imgH="5207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77" y="4053254"/>
                        <a:ext cx="3552515" cy="5238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9BAEBAB-DF05-3CB8-04F9-D18D8EA9EF17}"/>
              </a:ext>
            </a:extLst>
          </p:cNvPr>
          <p:cNvSpPr txBox="1"/>
          <p:nvPr/>
        </p:nvSpPr>
        <p:spPr>
          <a:xfrm>
            <a:off x="0" y="4683263"/>
            <a:ext cx="3164686" cy="17377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9000"/>
              </a:lnSpc>
              <a:spcAft>
                <a:spcPts val="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 </a:t>
            </a:r>
            <a:r>
              <a:rPr lang="uk-UA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ВНД</a:t>
            </a:r>
            <a:r>
              <a:rPr lang="uk-UA" sz="1800" i="1" baseline="-25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Гзт</a:t>
            </a:r>
            <a:r>
              <a:rPr lang="uk-UA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внутрішня норма дохідності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який працює при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монозброджуванні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гною ВРХ за «зеленим» тарифом; </a:t>
            </a:r>
            <a:r>
              <a:rPr lang="uk-UA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</a:t>
            </a:r>
            <a:r>
              <a:rPr lang="uk-UA" sz="1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кількість корів, гол.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D0FDB888-C916-D9D0-52A9-6A6ED0C3B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4920" y="4046038"/>
            <a:ext cx="1265688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7" name="Об'єкт 16">
            <a:extLst>
              <a:ext uri="{FF2B5EF4-FFF2-40B4-BE49-F238E27FC236}">
                <a16:creationId xmlns:a16="http://schemas.microsoft.com/office/drawing/2014/main" id="{EBF548F2-1AF3-1F83-7C57-6ABD527922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1295154"/>
              </p:ext>
            </p:extLst>
          </p:nvPr>
        </p:nvGraphicFramePr>
        <p:xfrm>
          <a:off x="8545459" y="4046038"/>
          <a:ext cx="3552515" cy="5412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7" imgW="3441700" imgH="520700" progId="Equation.3">
                  <p:embed/>
                </p:oleObj>
              </mc:Choice>
              <mc:Fallback>
                <p:oleObj name="Формула" r:id="rId7" imgW="3441700" imgH="5207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5459" y="4046038"/>
                        <a:ext cx="3552515" cy="5412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1153DF79-9A2D-17DD-768F-7AEA21E00762}"/>
              </a:ext>
            </a:extLst>
          </p:cNvPr>
          <p:cNvSpPr txBox="1"/>
          <p:nvPr/>
        </p:nvSpPr>
        <p:spPr>
          <a:xfrm>
            <a:off x="8612395" y="4551712"/>
            <a:ext cx="3639740" cy="1704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7000"/>
              </a:lnSpc>
              <a:spcAft>
                <a:spcPts val="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 </a:t>
            </a:r>
            <a:r>
              <a:rPr lang="uk-UA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ВНД</a:t>
            </a:r>
            <a:r>
              <a:rPr lang="uk-UA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внутрішня норма дохідності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який </a:t>
            </a:r>
            <a:r>
              <a:rPr lang="uk-UA" sz="18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працює при </a:t>
            </a:r>
            <a:r>
              <a:rPr lang="uk-UA" sz="18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монозброджуванні</a:t>
            </a:r>
            <a:r>
              <a:rPr lang="uk-UA" sz="18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гною ВРХ без «зеленого» тарифу; </a:t>
            </a:r>
            <a:r>
              <a:rPr lang="uk-UA" sz="1800" i="1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</a:t>
            </a:r>
            <a:r>
              <a:rPr lang="uk-UA" sz="1800" spc="-1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кількість корів, гол.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93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F07D66F5-FDA5-80CF-98FA-C2D5506E7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561859"/>
            <a:ext cx="2229281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BCB8F5-42B4-F60A-F33A-B90E9005B0B6}"/>
              </a:ext>
            </a:extLst>
          </p:cNvPr>
          <p:cNvSpPr txBox="1"/>
          <p:nvPr/>
        </p:nvSpPr>
        <p:spPr>
          <a:xfrm>
            <a:off x="11699557" y="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CF500F-CDA1-1FDE-C134-CEC67C0260FF}"/>
              </a:ext>
            </a:extLst>
          </p:cNvPr>
          <p:cNvSpPr txBox="1"/>
          <p:nvPr/>
        </p:nvSpPr>
        <p:spPr>
          <a:xfrm>
            <a:off x="0" y="-38753"/>
            <a:ext cx="118256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Економічна ефективність впровадження в сільській місцевості </a:t>
            </a:r>
            <a:r>
              <a:rPr lang="uk-UA" sz="1800" b="1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що працює при метановому </a:t>
            </a:r>
            <a:r>
              <a:rPr lang="uk-UA" sz="1800" b="1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монозброджуванні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подрібненої соломи пшениці</a:t>
            </a:r>
            <a:endParaRPr lang="uk-UA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A67F2DC-6924-A605-0BDF-595869F9E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0" y="681254"/>
            <a:ext cx="542925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FB252B-F6BD-23F9-8798-DB969914796A}"/>
              </a:ext>
            </a:extLst>
          </p:cNvPr>
          <p:cNvSpPr txBox="1"/>
          <p:nvPr/>
        </p:nvSpPr>
        <p:spPr>
          <a:xfrm>
            <a:off x="99280" y="4062629"/>
            <a:ext cx="51035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Залежність терміну окупності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 при нормі дисконтування 0,06, який працює про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монозброджуванні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соломи пшениці, а сировину отримує за собівартістю</a:t>
            </a:r>
            <a:endParaRPr lang="uk-UA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14321C27-534C-577B-B56D-1E92075C1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4038" y="63602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2" name="Об'єкт 11">
            <a:extLst>
              <a:ext uri="{FF2B5EF4-FFF2-40B4-BE49-F238E27FC236}">
                <a16:creationId xmlns:a16="http://schemas.microsoft.com/office/drawing/2014/main" id="{964BB4B6-F1A5-5CFB-62CE-56857BC219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9121657"/>
              </p:ext>
            </p:extLst>
          </p:nvPr>
        </p:nvGraphicFramePr>
        <p:xfrm>
          <a:off x="6814038" y="636026"/>
          <a:ext cx="435292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3" imgW="4356100" imgH="520700" progId="Equation.3">
                  <p:embed/>
                </p:oleObj>
              </mc:Choice>
              <mc:Fallback>
                <p:oleObj name="Формула" r:id="rId3" imgW="4356100" imgH="5207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4038" y="636026"/>
                        <a:ext cx="4352925" cy="523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C2A4CE27-608F-D1DF-FD81-EDAEFAEDCE38}"/>
              </a:ext>
            </a:extLst>
          </p:cNvPr>
          <p:cNvSpPr txBox="1"/>
          <p:nvPr/>
        </p:nvSpPr>
        <p:spPr>
          <a:xfrm>
            <a:off x="5697416" y="1172584"/>
            <a:ext cx="67539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 </a:t>
            </a:r>
            <a:r>
              <a:rPr lang="uk-UA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ВНД</a:t>
            </a:r>
            <a:r>
              <a:rPr lang="uk-UA" sz="1800" i="1" baseline="-25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С_зт</a:t>
            </a:r>
            <a:r>
              <a:rPr lang="uk-UA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внутрішня норма дохідності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який працює при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монозброджуванні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соломи пшениці за її собівартістю за «зеленим» тарифом; </a:t>
            </a:r>
            <a:r>
              <a:rPr lang="uk-UA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</a:t>
            </a:r>
            <a:r>
              <a:rPr lang="uk-UA" sz="1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річне споживання соломи пшениці, т/рік; </a:t>
            </a:r>
            <a:r>
              <a:rPr lang="uk-UA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</a:t>
            </a:r>
            <a:r>
              <a:rPr lang="uk-UA" sz="1800" i="1" baseline="-25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</a:t>
            </a:r>
            <a:r>
              <a:rPr lang="uk-UA" sz="1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собівартість соломи, євро/т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с.р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dirty="0"/>
          </a:p>
        </p:txBody>
      </p:sp>
      <p:pic>
        <p:nvPicPr>
          <p:cNvPr id="16" name="Рисунок 15" descr="Зображення, що містить знімок екрана, схема, Прямокутник, текст&#10;&#10;Автоматично згенерований опис">
            <a:extLst>
              <a:ext uri="{FF2B5EF4-FFF2-40B4-BE49-F238E27FC236}">
                <a16:creationId xmlns:a16="http://schemas.microsoft.com/office/drawing/2014/main" id="{67569114-6733-C6E8-0498-318CBE3A2E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38" y="2371942"/>
            <a:ext cx="4810125" cy="37979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F00508F-441E-A95E-1678-0D603B5237E5}"/>
              </a:ext>
            </a:extLst>
          </p:cNvPr>
          <p:cNvSpPr txBox="1"/>
          <p:nvPr/>
        </p:nvSpPr>
        <p:spPr>
          <a:xfrm>
            <a:off x="3560151" y="5934670"/>
            <a:ext cx="86318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Поверхня відгуку, що описує залежність внутрішньої норми дохідності </a:t>
            </a:r>
            <a:r>
              <a:rPr lang="uk-UA" sz="18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який працює при </a:t>
            </a:r>
            <a:r>
              <a:rPr lang="uk-UA" sz="18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монозброджуванні</a:t>
            </a:r>
            <a:r>
              <a:rPr lang="uk-UA" sz="18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соломи пшениці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її собівартістю, від річного споживання соломи </a:t>
            </a:r>
            <a:r>
              <a:rPr lang="uk-UA" sz="18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біогазовим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комплексом і собівартості соломи</a:t>
            </a:r>
            <a:endParaRPr lang="uk-UA" dirty="0"/>
          </a:p>
        </p:txBody>
      </p:sp>
      <p:pic>
        <p:nvPicPr>
          <p:cNvPr id="20" name="Рисунок 19" descr="Зображення, що містить текст, Шрифт, число,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3110B969-2776-2CA2-D876-C7CA5EFEA9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65" y="5636481"/>
            <a:ext cx="3076575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365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F07D66F5-FDA5-80CF-98FA-C2D5506E7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561859"/>
            <a:ext cx="2229281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BCB8F5-42B4-F60A-F33A-B90E9005B0B6}"/>
              </a:ext>
            </a:extLst>
          </p:cNvPr>
          <p:cNvSpPr txBox="1"/>
          <p:nvPr/>
        </p:nvSpPr>
        <p:spPr>
          <a:xfrm>
            <a:off x="11699557" y="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6F2064-63F0-2D92-5861-38E12B767512}"/>
              </a:ext>
            </a:extLst>
          </p:cNvPr>
          <p:cNvSpPr txBox="1"/>
          <p:nvPr/>
        </p:nvSpPr>
        <p:spPr>
          <a:xfrm>
            <a:off x="4776016" y="886441"/>
            <a:ext cx="137020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орма дисконтування 0,155</a:t>
            </a:r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B7CF23-D2C7-18BC-78C1-F3709701F1F4}"/>
              </a:ext>
            </a:extLst>
          </p:cNvPr>
          <p:cNvSpPr txBox="1"/>
          <p:nvPr/>
        </p:nvSpPr>
        <p:spPr>
          <a:xfrm>
            <a:off x="4040395" y="3564536"/>
            <a:ext cx="137020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орма дисконтування 0,06</a:t>
            </a:r>
            <a:endParaRPr lang="uk-UA" dirty="0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9C23B00B-BDB2-DE53-3055-4BAC64E55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889" y="4053253"/>
            <a:ext cx="1034227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D0FDB888-C916-D9D0-52A9-6A6ED0C3B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4920" y="4046038"/>
            <a:ext cx="1265688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7DB2F3-79EC-27EC-EF10-0BB25DEF9329}"/>
              </a:ext>
            </a:extLst>
          </p:cNvPr>
          <p:cNvSpPr txBox="1"/>
          <p:nvPr/>
        </p:nvSpPr>
        <p:spPr>
          <a:xfrm>
            <a:off x="0" y="0"/>
            <a:ext cx="118432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кономічна ефективність впровадження в сільській місцевості </a:t>
            </a:r>
            <a:r>
              <a:rPr lang="uk-UA" sz="1800" b="1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що працює при сумісному метановому зброджуванні кисломолочної сироватки і гною ВРХ</a:t>
            </a:r>
            <a:endParaRPr lang="uk-UA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A83A83D-83EE-2DA0-B3E8-33EC07C44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54959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0BAE8336-3B0F-49E7-BE2E-F472019CA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357" y="3427674"/>
            <a:ext cx="54102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435F5C01-943D-D12D-1C46-36F097D59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9" y="484282"/>
            <a:ext cx="4984587" cy="3105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Зображення, що містить текст, Шрифт, знімок екрана, число&#10;&#10;Автоматично згенерований опис">
            <a:extLst>
              <a:ext uri="{FF2B5EF4-FFF2-40B4-BE49-F238E27FC236}">
                <a16:creationId xmlns:a16="http://schemas.microsoft.com/office/drawing/2014/main" id="{C32C208C-E0B0-A9EB-E0DC-031020AC71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732" y="1501811"/>
            <a:ext cx="4314825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49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8D7EE14C-5232-3EE9-4E39-3B5CCD11C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5457825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8AD59FE8-E7B4-D2C9-BEE9-AE3381CE8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1713" y="923731"/>
            <a:ext cx="1249546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601BF5-D811-C8DD-4CD3-58ABA2E4F5CE}"/>
              </a:ext>
            </a:extLst>
          </p:cNvPr>
          <p:cNvSpPr txBox="1"/>
          <p:nvPr/>
        </p:nvSpPr>
        <p:spPr>
          <a:xfrm>
            <a:off x="5462588" y="1104320"/>
            <a:ext cx="633260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 </a:t>
            </a:r>
            <a:r>
              <a:rPr lang="uk-UA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ВНД</a:t>
            </a:r>
            <a:r>
              <a:rPr lang="uk-UA" sz="1800" i="1" baseline="-25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ГСир_зт</a:t>
            </a:r>
            <a:r>
              <a:rPr lang="uk-UA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внутрішня норма дохідності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який працює при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сумісному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метановому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зброджуванні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гною ВРХ,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отримує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його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собівартістю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кисломолочної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сироватки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купує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1800" spc="-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ринковою</a:t>
            </a:r>
            <a:r>
              <a:rPr lang="ru-RU" sz="18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spc="-2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вартістю</a:t>
            </a:r>
            <a:r>
              <a:rPr lang="ru-RU" sz="18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uk-UA" sz="18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електроенергію продає за «зеленим» тарифом; </a:t>
            </a:r>
            <a:r>
              <a:rPr lang="uk-UA" sz="1800" i="1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</a:t>
            </a:r>
            <a:r>
              <a:rPr lang="uk-UA" sz="1800" spc="-2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річне споживання гною ВРХ, т/рік; </a:t>
            </a:r>
            <a:r>
              <a:rPr lang="en-US" sz="1800" i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en-US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вміст кисломолочної сироватки в субстраті, %.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 descr="Зображення, що містить схема, ряд, Барвистість, дизайн&#10;&#10;Автоматично згенерований опис">
            <a:extLst>
              <a:ext uri="{FF2B5EF4-FFF2-40B4-BE49-F238E27FC236}">
                <a16:creationId xmlns:a16="http://schemas.microsoft.com/office/drawing/2014/main" id="{0EFF454F-4198-BE49-33E7-9DD517EDF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048000"/>
            <a:ext cx="5229225" cy="3810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E1E2D87-F002-DA98-19D7-9327CD81291E}"/>
              </a:ext>
            </a:extLst>
          </p:cNvPr>
          <p:cNvSpPr txBox="1"/>
          <p:nvPr/>
        </p:nvSpPr>
        <p:spPr>
          <a:xfrm>
            <a:off x="336307" y="4267914"/>
            <a:ext cx="563367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Поверхня відгуку, що описує залежність внутрішньої норми дохідності </a:t>
            </a:r>
            <a:r>
              <a:rPr lang="uk-UA" sz="18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який працює при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сумісному метановому зброджуванні гною ВРХ, отримує його за собівартістю, і кисломолочної сироватки, яку купує за ринковою вартістю, в електроенергію продає за «зеленим» тарифом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від річного споживання гною ВРХ </a:t>
            </a:r>
            <a:r>
              <a:rPr lang="uk-UA" sz="1800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біогазовим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комплексом і </a:t>
            </a:r>
            <a:r>
              <a:rPr lang="uk-UA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вмісту кисломолочної сироватки в субстраті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34B64132-76D0-0A96-5249-2F1F7C6D3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9165" y="125062"/>
            <a:ext cx="1400806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3" name="Об'єкт 12">
            <a:extLst>
              <a:ext uri="{FF2B5EF4-FFF2-40B4-BE49-F238E27FC236}">
                <a16:creationId xmlns:a16="http://schemas.microsoft.com/office/drawing/2014/main" id="{6B2095DC-B259-4ECE-20D6-853343E093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8866194"/>
              </p:ext>
            </p:extLst>
          </p:nvPr>
        </p:nvGraphicFramePr>
        <p:xfrm>
          <a:off x="5224403" y="494339"/>
          <a:ext cx="6962834" cy="69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4" imgW="4940300" imgH="495300" progId="Equation.3">
                  <p:embed/>
                </p:oleObj>
              </mc:Choice>
              <mc:Fallback>
                <p:oleObj name="Формула" r:id="rId4" imgW="4940300" imgH="495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4403" y="494339"/>
                        <a:ext cx="6962834" cy="6976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7787FAD6-B6D2-EF99-AA8E-2CF6A5CCC4FD}"/>
              </a:ext>
            </a:extLst>
          </p:cNvPr>
          <p:cNvSpPr txBox="1"/>
          <p:nvPr/>
        </p:nvSpPr>
        <p:spPr>
          <a:xfrm>
            <a:off x="11699557" y="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425441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F07D66F5-FDA5-80CF-98FA-C2D5506E7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561859"/>
            <a:ext cx="2229281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BCB8F5-42B4-F60A-F33A-B90E9005B0B6}"/>
              </a:ext>
            </a:extLst>
          </p:cNvPr>
          <p:cNvSpPr txBox="1"/>
          <p:nvPr/>
        </p:nvSpPr>
        <p:spPr>
          <a:xfrm>
            <a:off x="11699557" y="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B7CF23-D2C7-18BC-78C1-F3709701F1F4}"/>
              </a:ext>
            </a:extLst>
          </p:cNvPr>
          <p:cNvSpPr txBox="1"/>
          <p:nvPr/>
        </p:nvSpPr>
        <p:spPr>
          <a:xfrm>
            <a:off x="927918" y="3861372"/>
            <a:ext cx="137020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орма дисконтування 0,06</a:t>
            </a:r>
            <a:endParaRPr lang="uk-UA" dirty="0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9C23B00B-BDB2-DE53-3055-4BAC64E55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889" y="4053253"/>
            <a:ext cx="1034227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D0FDB888-C916-D9D0-52A9-6A6ED0C3B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4920" y="4046038"/>
            <a:ext cx="1265688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B51A22-97FE-40E7-6354-E34011DB036F}"/>
              </a:ext>
            </a:extLst>
          </p:cNvPr>
          <p:cNvSpPr txBox="1"/>
          <p:nvPr/>
        </p:nvSpPr>
        <p:spPr>
          <a:xfrm>
            <a:off x="0" y="0"/>
            <a:ext cx="11887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кономічна ефективність впровадження в сільській місцевості </a:t>
            </a:r>
            <a:r>
              <a:rPr lang="uk-UA" sz="1800" b="1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що працює при метановому </a:t>
            </a:r>
            <a:r>
              <a:rPr lang="uk-UA" sz="1800" b="1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монозброджуванні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сокових вод крохмальних виробництв</a:t>
            </a:r>
            <a:endParaRPr lang="uk-UA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3194316-3810-5E68-B876-BC87B3689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850"/>
            <a:ext cx="5372100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5C7AA44E-86D9-BBFC-0B9C-03FA0B5C5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18" y="3429000"/>
            <a:ext cx="5419725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BEF2E6BF-16E7-382E-CDB3-9C67F54D7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9901" y="702408"/>
            <a:ext cx="1243537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8" name="Об'єкт 7">
            <a:extLst>
              <a:ext uri="{FF2B5EF4-FFF2-40B4-BE49-F238E27FC236}">
                <a16:creationId xmlns:a16="http://schemas.microsoft.com/office/drawing/2014/main" id="{2F5666FF-3494-75AF-EB06-165BE6EAA5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7591208"/>
              </p:ext>
            </p:extLst>
          </p:nvPr>
        </p:nvGraphicFramePr>
        <p:xfrm>
          <a:off x="6819901" y="1161406"/>
          <a:ext cx="3612939" cy="3375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4" imgW="2755900" imgH="254000" progId="Equation.3">
                  <p:embed/>
                </p:oleObj>
              </mc:Choice>
              <mc:Fallback>
                <p:oleObj name="Формула" r:id="rId4" imgW="2755900" imgH="254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9901" y="1161406"/>
                        <a:ext cx="3612939" cy="3375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83C8CD61-8E2A-8150-87FB-7293649E3B0E}"/>
              </a:ext>
            </a:extLst>
          </p:cNvPr>
          <p:cNvSpPr txBox="1"/>
          <p:nvPr/>
        </p:nvSpPr>
        <p:spPr>
          <a:xfrm>
            <a:off x="5536881" y="1739717"/>
            <a:ext cx="64725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 </a:t>
            </a:r>
            <a:r>
              <a:rPr lang="uk-UA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ВНД</a:t>
            </a:r>
            <a:r>
              <a:rPr lang="uk-UA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внутрішня норма дохідності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який працює при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метановому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зброджуванні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сокових вод крохмальних виробництв; </a:t>
            </a:r>
            <a:r>
              <a:rPr lang="uk-UA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</a:t>
            </a:r>
            <a:r>
              <a:rPr lang="uk-UA" sz="1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річне споживання сокових вод крохмальних виробництв, т/рік.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" name="Рисунок 19" descr="Зображення, що містить текст, Шрифт, число, ряд&#10;&#10;Автоматично згенерований опис">
            <a:extLst>
              <a:ext uri="{FF2B5EF4-FFF2-40B4-BE49-F238E27FC236}">
                <a16:creationId xmlns:a16="http://schemas.microsoft.com/office/drawing/2014/main" id="{9A087F89-BEB2-2E48-823F-EC3CBC7DE2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5324090"/>
            <a:ext cx="5657850" cy="135255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8AFE298-51BD-86CD-6657-097903A2DE36}"/>
              </a:ext>
            </a:extLst>
          </p:cNvPr>
          <p:cNvSpPr txBox="1"/>
          <p:nvPr/>
        </p:nvSpPr>
        <p:spPr>
          <a:xfrm>
            <a:off x="1550353" y="4823026"/>
            <a:ext cx="3128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Коефіцієнти лінійної функції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77781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F07D66F5-FDA5-80CF-98FA-C2D5506E7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561859"/>
            <a:ext cx="2229281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BCB8F5-42B4-F60A-F33A-B90E9005B0B6}"/>
              </a:ext>
            </a:extLst>
          </p:cNvPr>
          <p:cNvSpPr txBox="1"/>
          <p:nvPr/>
        </p:nvSpPr>
        <p:spPr>
          <a:xfrm>
            <a:off x="11699557" y="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B7CF23-D2C7-18BC-78C1-F3709701F1F4}"/>
              </a:ext>
            </a:extLst>
          </p:cNvPr>
          <p:cNvSpPr txBox="1"/>
          <p:nvPr/>
        </p:nvSpPr>
        <p:spPr>
          <a:xfrm>
            <a:off x="4242618" y="742807"/>
            <a:ext cx="137020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орма дисконтування 0,06</a:t>
            </a:r>
            <a:endParaRPr lang="uk-UA" dirty="0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9C23B00B-BDB2-DE53-3055-4BAC64E55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889" y="4053253"/>
            <a:ext cx="1034227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D0FDB888-C916-D9D0-52A9-6A6ED0C3B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4920" y="4046038"/>
            <a:ext cx="1265688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6B9EB1-0501-5CBE-88DB-B7004DA88CF6}"/>
              </a:ext>
            </a:extLst>
          </p:cNvPr>
          <p:cNvSpPr txBox="1"/>
          <p:nvPr/>
        </p:nvSpPr>
        <p:spPr>
          <a:xfrm>
            <a:off x="0" y="-31538"/>
            <a:ext cx="116995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кономічна ефективність впровадження в сільській місцевості </a:t>
            </a:r>
            <a:r>
              <a:rPr lang="uk-UA" sz="1800" b="1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що працює при сумісному метановому зброджуванні гною ВРХ і сокових вод крохмальних виробництв</a:t>
            </a:r>
            <a:endParaRPr lang="uk-UA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312069E9-A49F-6265-29CB-13CBB469C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2139"/>
            <a:ext cx="6022731" cy="3752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id="{76BA711D-D1F0-5D93-0F08-09F99FA5D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361" y="1137534"/>
            <a:ext cx="5949462" cy="3701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Зображення, що містить текст, Шрифт, знімок екрана, число&#10;&#10;Автоматично згенерований опис">
            <a:extLst>
              <a:ext uri="{FF2B5EF4-FFF2-40B4-BE49-F238E27FC236}">
                <a16:creationId xmlns:a16="http://schemas.microsoft.com/office/drawing/2014/main" id="{A875DE4E-C3D1-F60C-6679-9EED506677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89" y="5099494"/>
            <a:ext cx="5719537" cy="969980"/>
          </a:xfrm>
          <a:prstGeom prst="rect">
            <a:avLst/>
          </a:prstGeom>
        </p:spPr>
      </p:pic>
      <p:pic>
        <p:nvPicPr>
          <p:cNvPr id="13" name="Рисунок 12" descr="Зображення, що містить текст, Шрифт, знімок екрана, число&#10;&#10;Автоматично згенерований опис">
            <a:extLst>
              <a:ext uri="{FF2B5EF4-FFF2-40B4-BE49-F238E27FC236}">
                <a16:creationId xmlns:a16="http://schemas.microsoft.com/office/drawing/2014/main" id="{0618CE33-4E25-1218-DD0F-280834A7FB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395" y="5099494"/>
            <a:ext cx="5808468" cy="96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650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8AD59FE8-E7B4-D2C9-BEE9-AE3381CE8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1713" y="923731"/>
            <a:ext cx="1249546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34B64132-76D0-0A96-5249-2F1F7C6D3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9165" y="125062"/>
            <a:ext cx="1400806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76B333F1-E8D9-88FB-1889-FF77BFE6D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5882293" cy="366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>
            <a:extLst>
              <a:ext uri="{FF2B5EF4-FFF2-40B4-BE49-F238E27FC236}">
                <a16:creationId xmlns:a16="http://schemas.microsoft.com/office/drawing/2014/main" id="{4A74ADB9-5D34-3E1A-727C-1F94DFAB6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578" y="4764"/>
            <a:ext cx="5873869" cy="3662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FA07E264-0350-E426-4CD5-ABD97D84E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477" y="37415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Об'єкт 2">
            <a:extLst>
              <a:ext uri="{FF2B5EF4-FFF2-40B4-BE49-F238E27FC236}">
                <a16:creationId xmlns:a16="http://schemas.microsoft.com/office/drawing/2014/main" id="{BBFE2726-8A6E-2B65-AA56-757CB31B89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3100113"/>
              </p:ext>
            </p:extLst>
          </p:nvPr>
        </p:nvGraphicFramePr>
        <p:xfrm>
          <a:off x="1492539" y="3741575"/>
          <a:ext cx="2580171" cy="33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4" imgW="1968500" imgH="254000" progId="Equation.3">
                  <p:embed/>
                </p:oleObj>
              </mc:Choice>
              <mc:Fallback>
                <p:oleObj name="Формула" r:id="rId4" imgW="1968500" imgH="254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2539" y="3741575"/>
                        <a:ext cx="2580171" cy="3365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B472294-02D7-1EA4-1F67-5E2028FEA716}"/>
              </a:ext>
            </a:extLst>
          </p:cNvPr>
          <p:cNvSpPr txBox="1"/>
          <p:nvPr/>
        </p:nvSpPr>
        <p:spPr>
          <a:xfrm>
            <a:off x="38100" y="4129090"/>
            <a:ext cx="56593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 </a:t>
            </a:r>
            <a:r>
              <a:rPr lang="uk-UA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ВНД</a:t>
            </a:r>
            <a:r>
              <a:rPr lang="uk-UA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ГСВ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внутрішня норма дохідності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який працює при сумісному метановому зброджуванні гною ВРХ і сокових вод крохмальних виробництв; </a:t>
            </a:r>
            <a:r>
              <a:rPr lang="uk-UA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uk-UA" sz="1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кількість корів у стаді, гол.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 descr="Зображення, що містить текст, Шрифт, число,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5971D592-317C-8596-8D9D-89104E64B7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5380388"/>
            <a:ext cx="5676900" cy="1352550"/>
          </a:xfrm>
          <a:prstGeom prst="rect">
            <a:avLst/>
          </a:prstGeom>
        </p:spPr>
      </p:pic>
      <p:sp>
        <p:nvSpPr>
          <p:cNvPr id="14" name="Rectangle 7">
            <a:extLst>
              <a:ext uri="{FF2B5EF4-FFF2-40B4-BE49-F238E27FC236}">
                <a16:creationId xmlns:a16="http://schemas.microsoft.com/office/drawing/2014/main" id="{0B3F064B-8BAD-6C35-A29B-3A92057E3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6923" y="362906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5" name="Об'єкт 14">
            <a:extLst>
              <a:ext uri="{FF2B5EF4-FFF2-40B4-BE49-F238E27FC236}">
                <a16:creationId xmlns:a16="http://schemas.microsoft.com/office/drawing/2014/main" id="{069F74BF-A696-95CE-B5C3-0C7E340F2E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4118056"/>
              </p:ext>
            </p:extLst>
          </p:nvPr>
        </p:nvGraphicFramePr>
        <p:xfrm>
          <a:off x="8119292" y="3638354"/>
          <a:ext cx="2792044" cy="3365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7" imgW="2133600" imgH="254000" progId="Equation.3">
                  <p:embed/>
                </p:oleObj>
              </mc:Choice>
              <mc:Fallback>
                <p:oleObj name="Формула" r:id="rId7" imgW="2133600" imgH="254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9292" y="3638354"/>
                        <a:ext cx="2792044" cy="3365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B7856F02-5AE5-ED3F-29CF-B9AD497F6924}"/>
              </a:ext>
            </a:extLst>
          </p:cNvPr>
          <p:cNvSpPr txBox="1"/>
          <p:nvPr/>
        </p:nvSpPr>
        <p:spPr>
          <a:xfrm>
            <a:off x="5887056" y="3987777"/>
            <a:ext cx="62668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 </a:t>
            </a:r>
            <a:r>
              <a:rPr lang="uk-UA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ВНД</a:t>
            </a:r>
            <a:r>
              <a:rPr lang="uk-UA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ГСВ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внутрішня норма дохідності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біогазового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комплексу, який працює при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сумісному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метановому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зброджуванні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гною ВРХ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сокових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вод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крохмальних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uk-UA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</a:t>
            </a:r>
            <a:r>
              <a:rPr lang="uk-UA" sz="1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річне споживання сокових вод крохмальних виробництв, т/рік.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9" name="Рисунок 18" descr="Зображення, що містить текст, Шрифт, число, ряд&#10;&#10;Автоматично згенерований опис">
            <a:extLst>
              <a:ext uri="{FF2B5EF4-FFF2-40B4-BE49-F238E27FC236}">
                <a16:creationId xmlns:a16="http://schemas.microsoft.com/office/drawing/2014/main" id="{67586E0B-5255-686B-6D81-072C03320C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805" y="5394470"/>
            <a:ext cx="5686425" cy="135255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4DB6DA5-9275-1688-AE51-C6B54FEEA489}"/>
              </a:ext>
            </a:extLst>
          </p:cNvPr>
          <p:cNvSpPr txBox="1"/>
          <p:nvPr/>
        </p:nvSpPr>
        <p:spPr>
          <a:xfrm>
            <a:off x="11699557" y="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0060935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1879</TotalTime>
  <Words>935</Words>
  <Application>Microsoft Office PowerPoint</Application>
  <PresentationFormat>Широкий екран</PresentationFormat>
  <Paragraphs>57</Paragraphs>
  <Slides>13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Формула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Віктор Поліщук</dc:creator>
  <cp:lastModifiedBy>Іван Роговський</cp:lastModifiedBy>
  <cp:revision>256</cp:revision>
  <dcterms:created xsi:type="dcterms:W3CDTF">2024-11-11T07:51:44Z</dcterms:created>
  <dcterms:modified xsi:type="dcterms:W3CDTF">2026-08-21T08:32:55Z</dcterms:modified>
</cp:coreProperties>
</file>