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57" r:id="rId6"/>
    <p:sldId id="259" r:id="rId7"/>
  </p:sldIdLst>
  <p:sldSz cx="12192000" cy="6858000"/>
  <p:notesSz cx="6858000" cy="9144000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850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9"/>
  </p:normalViewPr>
  <p:slideViewPr>
    <p:cSldViewPr snapToGrid="0">
      <p:cViewPr varScale="1">
        <p:scale>
          <a:sx n="79" d="100"/>
          <a:sy n="79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442BF-2163-1E69-39A1-A1537892C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436BC-9248-0815-B633-5C8C8151B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9ECD3-286D-14D9-3949-09425B72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8D563-F4D4-6E2A-192A-3C82DF93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D6C5F-5963-C1C2-BD99-C78E9B77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04628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6762A-EF1A-7AC0-EB16-F0342104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0804E-1328-A656-154A-4FFF4C8D4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54253-0D0F-F380-1A5F-935BB62B0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572F1-E489-C44F-733B-55F35CAB3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1027F-A572-78CA-0567-E77D93CFD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97745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69EEE0-7FFA-4F92-1C16-CDC622A0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72E05-C6FC-E4EA-224C-E659CE868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BD45E-1CEE-DFBF-E56D-358EEEDD7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370A4-AEAB-A083-DEC3-A4266FACB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9D3ED-F07A-D202-E732-50ABEC44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88493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49ACE-BC4E-3A8D-8B58-16BAA6A9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DABFB-4EEB-8CD7-F020-FFF066C4E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5A082-0CBC-15E5-905A-033E9CF93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9AF9-3510-9676-440C-BA529E60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1F631-98DA-0139-A801-5642F2B43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54364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6582B-0AC2-5F51-497D-2FFEC7BB1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277F2-0863-9A21-5A6D-2BE4A746C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190F5-0F73-11D7-0652-45F0F351D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B3229-9375-BC96-4FBC-B7E4C853B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5785D-BF01-6304-C4A6-7726F5F0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360091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0A06-C574-9A70-F786-F431114BB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83DB0-9741-1CED-7570-47798002C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EC1C6-7E8B-B3E6-D747-9F9A536A7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3C417-35BB-DB68-CB3F-7B741B875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509C8-6B5D-F2F8-1227-39559C38E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97B7-DCF1-EF8E-CF64-EC84C5D0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02451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6FC23-20E9-DAB5-A3EB-21B37F66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2F850-322B-7876-F3B6-D2F799165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1EBFD-CB63-A7AC-79F6-43D1F3643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A1CDB1-C73D-F66A-E3B2-2C343F08D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A30D1-16B4-A933-0C6A-6D059B3AF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4BAD3-0054-E4EB-EE69-90F578A4F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6D5D00-463B-C1CC-EEE1-C44578FF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E253D-1243-5C09-8C23-8FE1BB0B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02204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17E77-E0D1-4986-1C9A-2E536E0C6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8BB0AF-2159-448E-0FAE-123CE107B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4C859-AC71-92E5-EE8D-8160EC44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5348A-31D7-B795-0B33-F6CC8F82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25247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926251-8D05-5ED6-07EE-40784A72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B510FE-F4E9-3B66-FBCA-81E2730F4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78E90-E875-04CB-7502-5254B05C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68891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22BAC-C71E-407D-9309-B70A15F6A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5559A-5926-36F3-4127-135AB8B3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369D4-912B-4F3E-9A76-B9C29F5AB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C0985-858A-1B64-7AF5-CAB911FB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E480F-5E11-DA3A-6D82-31C0CD24A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5AED7-4B38-7C56-0F84-3D88B547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19255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1ED6-8881-7AA6-30B8-E5D2F4EF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61126-EF74-4CC8-7E66-CA75E334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9FA8B6-E42D-0D56-7B40-17B3A5314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7A74A-D2AF-D71E-9274-62482747E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CC276-EDD8-EF5E-6536-C6FC416D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22A33-650D-156E-9D65-50CDE754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07100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1E0B7-3F19-0B59-CBCB-A09A7A1B5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97F69-B6A2-E03E-34F6-B3AB782DC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8E83B-134E-F9B9-5B24-01D885987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5683-04CC-AC4F-92F5-C03400589A8A}" type="datetimeFigureOut">
              <a:rPr lang="en-UA" smtClean="0"/>
              <a:t>04/29/2026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AD272-80CF-33A8-0099-1081EB971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4F2B-7490-A770-FCBE-B98D68C55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DDCBA-0622-5247-A99E-577DB03B44B4}" type="slidenum">
              <a:rPr lang="en-UA" smtClean="0"/>
              <a:t>‹№›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9046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32F61-36D2-5E2B-E4F1-C73559028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9298"/>
            <a:ext cx="9144000" cy="4059264"/>
          </a:xfrm>
        </p:spPr>
        <p:txBody>
          <a:bodyPr>
            <a:normAutofit fontScale="90000"/>
          </a:bodyPr>
          <a:lstStyle/>
          <a:p>
            <a:pPr indent="540385" algn="r"/>
            <a:r>
              <a:rPr lang="uk-UA" sz="44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44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4400" dirty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4400" dirty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44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4400" dirty="0" smtClean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44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Науковий </a:t>
            </a:r>
            <a:r>
              <a:rPr lang="uk-UA" sz="44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гурток </a:t>
            </a:r>
            <a:br>
              <a:rPr lang="uk-UA" sz="44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44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440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4400" b="1" i="1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«КІНО ЯК ВИД МИСТЕЦТВА</a:t>
            </a:r>
            <a:r>
              <a:rPr lang="uk-UA" sz="4400" b="1" i="1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»  </a:t>
            </a:r>
            <a:r>
              <a:rPr lang="uk-UA" sz="2800" b="1" i="1" dirty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2800" b="1" i="1" dirty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2800" b="1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sz="2800" b="1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2800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науковий керівник </a:t>
            </a:r>
            <a:r>
              <a:rPr lang="uk-UA" sz="2800" b="1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– Сидоренко </a:t>
            </a:r>
            <a:br>
              <a:rPr lang="uk-UA" sz="2800" b="1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2800" b="1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Ірина Григорівна</a:t>
            </a:r>
            <a:r>
              <a:rPr lang="en-UA" sz="4400" b="1" i="1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en-UA" sz="4400" b="1" i="1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44757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27A1-9C71-0B17-84AF-86B286597F33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/>
            </a:r>
            <a:b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Наукова спрямованість гуртка</a:t>
            </a:r>
            <a:b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en-UA" i="1" dirty="0">
                <a:latin typeface="Georgia" panose="02040502050405020303" pitchFamily="18" charset="0"/>
              </a:rPr>
              <a:t/>
            </a:r>
            <a:br>
              <a:rPr lang="en-UA" i="1" dirty="0">
                <a:latin typeface="Georgia" panose="02040502050405020303" pitchFamily="18" charset="0"/>
              </a:rPr>
            </a:br>
            <a:endParaRPr lang="en-U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D0410-EA47-CE0E-F635-C1E020B5217C}"/>
              </a:ext>
            </a:extLst>
          </p:cNvPr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uk-UA" i="1" dirty="0" err="1">
                <a:latin typeface="Georgia" panose="02040502050405020303" pitchFamily="18" charset="0"/>
                <a:ea typeface="Times New Roman" panose="02020603050405020304" pitchFamily="18" charset="0"/>
              </a:rPr>
              <a:t>філософсько</a:t>
            </a:r>
            <a:r>
              <a:rPr lang="uk-UA" i="1" dirty="0">
                <a:latin typeface="Georgia" panose="02040502050405020303" pitchFamily="18" charset="0"/>
                <a:ea typeface="Times New Roman" panose="02020603050405020304" pitchFamily="18" charset="0"/>
              </a:rPr>
              <a:t>-культурологічний аналіз творів кіномистецтва;</a:t>
            </a:r>
          </a:p>
          <a:p>
            <a:r>
              <a:rPr lang="uk-UA" i="1" dirty="0">
                <a:latin typeface="Georgia" panose="02040502050405020303" pitchFamily="18" charset="0"/>
              </a:rPr>
              <a:t>дослідження моральних, культурних і соціальних проблем у кінематографі;</a:t>
            </a:r>
          </a:p>
          <a:p>
            <a:r>
              <a:rPr lang="uk-UA" i="1" dirty="0">
                <a:latin typeface="Georgia" panose="02040502050405020303" pitchFamily="18" charset="0"/>
              </a:rPr>
              <a:t>дослідження людини та комунікації у кінематографі.</a:t>
            </a:r>
          </a:p>
          <a:p>
            <a:endParaRPr lang="uk-UA" i="1" dirty="0">
              <a:latin typeface="Georgia" panose="02040502050405020303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55926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B9F0A-AE9D-87D8-D368-DFC96A54656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67000"/>
            </a:schemeClr>
          </a:solidFill>
        </p:spPr>
        <p:txBody>
          <a:bodyPr/>
          <a:lstStyle/>
          <a:p>
            <a:pPr algn="ctr"/>
            <a:r>
              <a:rPr lang="uk-UA" b="1" i="1" dirty="0">
                <a:latin typeface="Georgia" panose="02040502050405020303" pitchFamily="18" charset="0"/>
              </a:rPr>
              <a:t>Основне завдання роботи гуртка</a:t>
            </a:r>
            <a:endParaRPr lang="en-UA" b="1" i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A9008-3979-643C-0E50-26B997CD381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  <a:alpha val="66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sz="3600" dirty="0">
                <a:latin typeface="Georgia" panose="02040502050405020303" pitchFamily="18" charset="0"/>
              </a:rPr>
              <a:t>через кіномистецтво осмислювати людину, суспільство та моральні виклики нашого часу</a:t>
            </a:r>
            <a:endParaRPr lang="en-UA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90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76000"/>
            </a:schemeClr>
          </a:solidFill>
        </p:spPr>
        <p:txBody>
          <a:bodyPr/>
          <a:lstStyle/>
          <a:p>
            <a:pPr algn="ctr"/>
            <a:r>
              <a:rPr lang="uk-UA" b="1" i="1" dirty="0" smtClean="0"/>
              <a:t>Наше покликання</a:t>
            </a: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solidFill>
            <a:srgbClr val="7AB850"/>
          </a:solidFill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 smtClean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uk-UA" i="1" dirty="0" smtClean="0">
                <a:latin typeface="Georgia" panose="02040502050405020303" pitchFamily="18" charset="0"/>
              </a:rPr>
              <a:t>Ділитися набутим досвідом</a:t>
            </a:r>
            <a:endParaRPr lang="uk-UA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83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6F61-C3F2-8372-192B-D397FACF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>
                <a:latin typeface="Georgia" panose="02040502050405020303" pitchFamily="18" charset="0"/>
              </a:rPr>
              <a:t>Види роботи</a:t>
            </a:r>
            <a:endParaRPr lang="en-UA" i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CDF4-726D-8860-756D-4CB474F33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Самостійні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перегляди кінематографічних творів з подальшим їх обговоренням.</a:t>
            </a:r>
            <a:endParaRPr lang="uk-UA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Семінари-колоквіуми – представлення та обговорення доповідей. </a:t>
            </a:r>
          </a:p>
          <a:p>
            <a:r>
              <a:rPr lang="uk-UA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Наукові розвідки, представлені у вигляді тез та наукових рефератів.</a:t>
            </a:r>
            <a:r>
              <a:rPr lang="en-UA" dirty="0">
                <a:effectLst/>
                <a:latin typeface="Georgia" panose="02040502050405020303" pitchFamily="18" charset="0"/>
              </a:rPr>
              <a:t> </a:t>
            </a:r>
            <a:endParaRPr lang="uk-UA" dirty="0">
              <a:effectLst/>
              <a:latin typeface="Georgia" panose="02040502050405020303" pitchFamily="18" charset="0"/>
            </a:endParaRPr>
          </a:p>
          <a:p>
            <a:r>
              <a:rPr lang="uk-UA" dirty="0">
                <a:latin typeface="Georgia" panose="02040502050405020303" pitchFamily="18" charset="0"/>
              </a:rPr>
              <a:t>Участь в </a:t>
            </a:r>
            <a:r>
              <a:rPr lang="uk-UA" dirty="0" smtClean="0">
                <a:latin typeface="Georgia" panose="02040502050405020303" pitchFamily="18" charset="0"/>
              </a:rPr>
              <a:t>конкурсах, олімпіадах та конференціях. </a:t>
            </a:r>
          </a:p>
          <a:p>
            <a:r>
              <a:rPr lang="uk-UA" dirty="0">
                <a:latin typeface="Georgia" panose="02040502050405020303" pitchFamily="18" charset="0"/>
              </a:rPr>
              <a:t>Підготовка тез доповідей для наукових конференцій.</a:t>
            </a:r>
            <a:endParaRPr lang="en-UA" dirty="0"/>
          </a:p>
          <a:p>
            <a:endParaRPr lang="uk-UA" dirty="0">
              <a:latin typeface="Georgia" panose="02040502050405020303" pitchFamily="18" charset="0"/>
            </a:endParaRPr>
          </a:p>
          <a:p>
            <a:endParaRPr lang="uk-UA" dirty="0"/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94148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F2E57-91FA-6CFF-59D7-3A75002F6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7213"/>
            <a:ext cx="10515600" cy="5619750"/>
          </a:xfrm>
        </p:spPr>
        <p:txBody>
          <a:bodyPr>
            <a:normAutofit/>
          </a:bodyPr>
          <a:lstStyle/>
          <a:p>
            <a:endParaRPr lang="uk-UA" sz="22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200" dirty="0">
              <a:effectLst/>
              <a:latin typeface="Georgia" panose="02040502050405020303" pitchFamily="18" charset="0"/>
            </a:endParaRPr>
          </a:p>
          <a:p>
            <a:r>
              <a:rPr lang="uk-UA" sz="2200" dirty="0" smtClean="0">
                <a:latin typeface="Georgia" panose="02040502050405020303" pitchFamily="18" charset="0"/>
              </a:rPr>
              <a:t>Серед призерів у 2025/2026 </a:t>
            </a:r>
            <a:r>
              <a:rPr lang="uk-UA" sz="2200" dirty="0" err="1" smtClean="0">
                <a:latin typeface="Georgia" panose="02040502050405020303" pitchFamily="18" charset="0"/>
              </a:rPr>
              <a:t>н.р</a:t>
            </a:r>
            <a:r>
              <a:rPr lang="uk-UA" sz="2200" dirty="0" smtClean="0">
                <a:latin typeface="Georgia" panose="02040502050405020303" pitchFamily="18" charset="0"/>
              </a:rPr>
              <a:t>.:</a:t>
            </a:r>
            <a:endParaRPr lang="uk-UA" sz="2200" dirty="0">
              <a:latin typeface="Georgia" panose="02040502050405020303" pitchFamily="18" charset="0"/>
            </a:endParaRPr>
          </a:p>
          <a:p>
            <a:pPr marL="685800" indent="-457200" algn="just"/>
            <a:r>
              <a:rPr lang="uk-UA" sz="2400" b="1" i="1" dirty="0">
                <a:latin typeface="Georgia" panose="02040502050405020303" pitchFamily="18" charset="0"/>
              </a:rPr>
              <a:t>Владислав Висоцький</a:t>
            </a:r>
            <a:r>
              <a:rPr lang="uk-UA" sz="2400" dirty="0">
                <a:latin typeface="Georgia" panose="02040502050405020303" pitchFamily="18" charset="0"/>
              </a:rPr>
              <a:t> 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став переможцем в номінації «Наукові розвідки про життєвий шлях та творчу спадщину Григорія Сковороди (у формі </a:t>
            </a:r>
            <a:r>
              <a:rPr lang="uk-UA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есеїв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, доповідей, рефератів, презентацій)» Всеукраїнського конкурсу «З Григорієм Сковородою крокуємо в майбутнє»;</a:t>
            </a:r>
          </a:p>
          <a:p>
            <a:pPr marL="685800" indent="-457200" algn="just"/>
            <a:r>
              <a:rPr lang="uk-UA" sz="2400" b="1" i="1" dirty="0">
                <a:latin typeface="Georgia" panose="02040502050405020303" pitchFamily="18" charset="0"/>
                <a:ea typeface="Times New Roman" panose="02020603050405020304" pitchFamily="18" charset="0"/>
              </a:rPr>
              <a:t>Анна Волинець 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посіла 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І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І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місце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VI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Всеукраїнського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к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о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нкурсу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есе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учнівської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та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студентської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молоді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«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Мій</a:t>
            </a:r>
            <a:r>
              <a:rPr lang="en-GB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 err="1">
                <a:latin typeface="Georgia" panose="02040502050405020303" pitchFamily="18" charset="0"/>
                <a:ea typeface="Times New Roman" panose="02020603050405020304" pitchFamily="18" charset="0"/>
              </a:rPr>
              <a:t>Шевченко</a:t>
            </a:r>
            <a:r>
              <a:rPr lang="en-GB" sz="24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»</a:t>
            </a:r>
            <a:r>
              <a:rPr lang="uk-UA" sz="2400" dirty="0">
                <a:latin typeface="Georgia" panose="02040502050405020303" pitchFamily="18" charset="0"/>
                <a:ea typeface="Times New Roman" panose="02020603050405020304" pitchFamily="18" charset="0"/>
              </a:rPr>
              <a:t>;</a:t>
            </a:r>
            <a:endParaRPr lang="uk-UA" sz="16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685800" indent="-457200" algn="just"/>
            <a:r>
              <a:rPr lang="uk-UA" sz="2400" dirty="0" smtClean="0">
                <a:latin typeface="Georgia" panose="02040502050405020303" pitchFamily="18" charset="0"/>
              </a:rPr>
              <a:t>переможці </a:t>
            </a:r>
            <a:r>
              <a:rPr lang="uk-UA" sz="2400" dirty="0">
                <a:latin typeface="Georgia" panose="02040502050405020303" pitchFamily="18" charset="0"/>
              </a:rPr>
              <a:t>І етапу Всеукраїнської студентської олімпіади з </a:t>
            </a:r>
            <a:r>
              <a:rPr lang="uk-UA" sz="2400" dirty="0" err="1">
                <a:latin typeface="Georgia" panose="02040502050405020303" pitchFamily="18" charset="0"/>
              </a:rPr>
              <a:t>етнокультурології</a:t>
            </a:r>
            <a:r>
              <a:rPr lang="uk-UA" sz="2400" dirty="0">
                <a:latin typeface="Georgia" panose="02040502050405020303" pitchFamily="18" charset="0"/>
              </a:rPr>
              <a:t> та Всеукраїнського конкурсу студентських наукових робіт у секціях «Історія української культури» та «Культурологія».</a:t>
            </a:r>
          </a:p>
          <a:p>
            <a:endParaRPr lang="uk-UA" sz="2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514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209</Words>
  <Application>Microsoft Office PowerPoint</Application>
  <PresentationFormat>Широкий екран</PresentationFormat>
  <Paragraphs>27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Times New Roman</vt:lpstr>
      <vt:lpstr>Office Theme</vt:lpstr>
      <vt:lpstr>   Науковий гурток   «КІНО ЯК ВИД МИСТЕЦТВА»    науковий керівник – Сидоренко  Ірина Григорівна    </vt:lpstr>
      <vt:lpstr>  Наукова спрямованість гуртка  </vt:lpstr>
      <vt:lpstr>Основне завдання роботи гуртка</vt:lpstr>
      <vt:lpstr>Наше покликання</vt:lpstr>
      <vt:lpstr>Види роботи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Науковий гурток   «КІНО ЯК ВИД МИСТЕЦТВА»    </dc:title>
  <dc:creator>Microsoft Office User</dc:creator>
  <cp:lastModifiedBy>user</cp:lastModifiedBy>
  <cp:revision>4</cp:revision>
  <dcterms:created xsi:type="dcterms:W3CDTF">2026-04-28T17:20:15Z</dcterms:created>
  <dcterms:modified xsi:type="dcterms:W3CDTF">2026-04-29T10:15:03Z</dcterms:modified>
</cp:coreProperties>
</file>