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4"/>
  </p:notesMasterIdLst>
  <p:sldIdLst>
    <p:sldId id="284" r:id="rId2"/>
    <p:sldId id="273"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288" r:id="rId31"/>
    <p:sldId id="312" r:id="rId32"/>
    <p:sldId id="30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06665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1241" autoAdjust="0"/>
  </p:normalViewPr>
  <p:slideViewPr>
    <p:cSldViewPr>
      <p:cViewPr varScale="1">
        <p:scale>
          <a:sx n="63" d="100"/>
          <a:sy n="63" d="100"/>
        </p:scale>
        <p:origin x="1626" y="72"/>
      </p:cViewPr>
      <p:guideLst>
        <p:guide orient="horz" pos="2160"/>
        <p:guide pos="2880"/>
      </p:guideLst>
    </p:cSldViewPr>
  </p:slideViewPr>
  <p:outlineViewPr>
    <p:cViewPr>
      <p:scale>
        <a:sx n="100" d="100"/>
        <a:sy n="100" d="100"/>
      </p:scale>
      <p:origin x="0" y="1704"/>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393CA-234F-4874-A21E-193CFF9D275E}" type="datetimeFigureOut">
              <a:rPr lang="uk-UA" smtClean="0"/>
              <a:pPr/>
              <a:t>16.04.2026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BA852-A06D-4370-A72A-67BB87F948DB}" type="slidenum">
              <a:rPr lang="uk-UA" smtClean="0"/>
              <a:pPr/>
              <a:t>‹#›</a:t>
            </a:fld>
            <a:endParaRPr lang="uk-UA"/>
          </a:p>
        </p:txBody>
      </p:sp>
    </p:spTree>
    <p:extLst>
      <p:ext uri="{BB962C8B-B14F-4D97-AF65-F5344CB8AC3E}">
        <p14:creationId xmlns:p14="http://schemas.microsoft.com/office/powerpoint/2010/main" val="148902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07833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72535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56612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176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01737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130668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40048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47363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972145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03464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49419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79975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999633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0717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316481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71337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410815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68213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17129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20945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2778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58205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9322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69423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2807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38768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176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9843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8954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2503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779667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11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327081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8904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103184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1915584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879912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2649416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0D392C"/>
          </a:solidFill>
          <a:ln/>
        </p:spPr>
      </p:sp>
      <p:sp>
        <p:nvSpPr>
          <p:cNvPr id="3" name="Shape 1"/>
          <p:cNvSpPr/>
          <p:nvPr/>
        </p:nvSpPr>
        <p:spPr>
          <a:xfrm>
            <a:off x="0" y="0"/>
            <a:ext cx="9144000" cy="6858000"/>
          </a:xfrm>
          <a:prstGeom prst="rect">
            <a:avLst/>
          </a:prstGeom>
          <a:solidFill>
            <a:srgbClr val="FAFAFA"/>
          </a:solidFill>
          <a:ln/>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extLst>
      <p:ext uri="{BB962C8B-B14F-4D97-AF65-F5344CB8AC3E}">
        <p14:creationId xmlns:p14="http://schemas.microsoft.com/office/powerpoint/2010/main" val="134468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3159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8548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9592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699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61271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82643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16.04.2026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53685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pPr/>
              <a:t>16.04.2026</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326288523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428604"/>
            <a:ext cx="8143932" cy="830997"/>
          </a:xfrm>
          <a:prstGeom prst="rect">
            <a:avLst/>
          </a:prstGeom>
        </p:spPr>
        <p:txBody>
          <a:bodyPr wrap="square">
            <a:spAutoFit/>
          </a:bodyPr>
          <a:lstStyle/>
          <a:p>
            <a:pPr algn="ctr"/>
            <a:r>
              <a:rPr lang="uk-UA" sz="2400" dirty="0" smtClean="0">
                <a:latin typeface="Times New Roman" pitchFamily="18" charset="0"/>
                <a:cs typeface="Times New Roman" pitchFamily="18" charset="0"/>
              </a:rPr>
              <a:t>Н</a:t>
            </a:r>
            <a:r>
              <a:rPr lang="uk-UA" sz="2400" dirty="0" smtClean="0">
                <a:effectLst>
                  <a:outerShdw blurRad="38100" dist="38100" dir="2700000" algn="tl">
                    <a:srgbClr val="C0C0C0"/>
                  </a:outerShdw>
                </a:effectLst>
                <a:latin typeface="Times New Roman" pitchFamily="18" charset="0"/>
                <a:cs typeface="Times New Roman" pitchFamily="18" charset="0"/>
              </a:rPr>
              <a:t>АЦІОНАЛЬНИЙ УНІВЕРИСТЕТ БІОРЕСУРСІВ</a:t>
            </a:r>
            <a:br>
              <a:rPr lang="uk-UA" sz="2400" dirty="0" smtClean="0">
                <a:effectLst>
                  <a:outerShdw blurRad="38100" dist="38100" dir="2700000" algn="tl">
                    <a:srgbClr val="C0C0C0"/>
                  </a:outerShdw>
                </a:effectLst>
                <a:latin typeface="Times New Roman" pitchFamily="18" charset="0"/>
                <a:cs typeface="Times New Roman" pitchFamily="18" charset="0"/>
              </a:rPr>
            </a:br>
            <a:r>
              <a:rPr lang="uk-UA" sz="2400" dirty="0" smtClean="0">
                <a:effectLst>
                  <a:outerShdw blurRad="38100" dist="38100" dir="2700000" algn="tl">
                    <a:srgbClr val="C0C0C0"/>
                  </a:outerShdw>
                </a:effectLst>
                <a:latin typeface="Times New Roman" pitchFamily="18" charset="0"/>
                <a:cs typeface="Times New Roman" pitchFamily="18" charset="0"/>
              </a:rPr>
              <a:t>І ПРИРОДОКОРИСТУВАННЯ УКРАЇНИ</a:t>
            </a:r>
            <a:endParaRPr lang="uk-UA" sz="240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5" name="Прямоугольник 4"/>
          <p:cNvSpPr/>
          <p:nvPr/>
        </p:nvSpPr>
        <p:spPr>
          <a:xfrm>
            <a:off x="714348" y="1500174"/>
            <a:ext cx="7715304" cy="400110"/>
          </a:xfrm>
          <a:prstGeom prst="rect">
            <a:avLst/>
          </a:prstGeom>
        </p:spPr>
        <p:txBody>
          <a:bodyPr wrap="square">
            <a:spAutoFit/>
          </a:bodyPr>
          <a:lstStyle/>
          <a:p>
            <a:pPr algn="ctr"/>
            <a:r>
              <a:rPr lang="uk-UA" sz="2000" b="1" dirty="0" smtClean="0">
                <a:latin typeface="Times New Roman" pitchFamily="18" charset="0"/>
                <a:cs typeface="Times New Roman" pitchFamily="18" charset="0"/>
              </a:rPr>
              <a:t>Кафедра конструювання машин і обладнання</a:t>
            </a:r>
            <a:endParaRPr lang="uk-UA" sz="2000" b="1" dirty="0"/>
          </a:p>
        </p:txBody>
      </p:sp>
      <p:sp>
        <p:nvSpPr>
          <p:cNvPr id="8" name="Прямоугольник 7"/>
          <p:cNvSpPr/>
          <p:nvPr/>
        </p:nvSpPr>
        <p:spPr>
          <a:xfrm>
            <a:off x="428596" y="3071810"/>
            <a:ext cx="8286808" cy="954107"/>
          </a:xfrm>
          <a:prstGeom prst="rect">
            <a:avLst/>
          </a:prstGeom>
        </p:spPr>
        <p:txBody>
          <a:bodyPr wrap="square">
            <a:spAutoFit/>
          </a:bodyPr>
          <a:lstStyle/>
          <a:p>
            <a:pPr algn="ctr"/>
            <a:r>
              <a:rPr lang="uk-UA" sz="2800" b="1" dirty="0" smtClean="0">
                <a:latin typeface="Times New Roman" pitchFamily="18" charset="0"/>
                <a:cs typeface="Times New Roman" pitchFamily="18" charset="0"/>
              </a:rPr>
              <a:t> ЗВІТ ПРО ДІЯЛЬНІСТЬ НАУКОВОГО ГУРТКА</a:t>
            </a:r>
          </a:p>
          <a:p>
            <a:pPr algn="ctr"/>
            <a:r>
              <a:rPr lang="uk-UA" sz="2800" b="1" dirty="0" smtClean="0">
                <a:latin typeface="Times New Roman" pitchFamily="18" charset="0"/>
                <a:cs typeface="Times New Roman" pitchFamily="18" charset="0"/>
              </a:rPr>
              <a:t>ЗА 2025 – 2026 НАВЧАЛЬНИЙ РІК</a:t>
            </a:r>
            <a:endParaRPr lang="uk-UA" sz="2800" b="1" dirty="0">
              <a:latin typeface="Times New Roman" pitchFamily="18" charset="0"/>
              <a:cs typeface="Times New Roman" pitchFamily="18" charset="0"/>
            </a:endParaRPr>
          </a:p>
        </p:txBody>
      </p:sp>
      <p:sp>
        <p:nvSpPr>
          <p:cNvPr id="10" name="Прямоугольник 9"/>
          <p:cNvSpPr/>
          <p:nvPr/>
        </p:nvSpPr>
        <p:spPr>
          <a:xfrm>
            <a:off x="642910" y="5013176"/>
            <a:ext cx="7929618" cy="1015663"/>
          </a:xfrm>
          <a:prstGeom prst="rect">
            <a:avLst/>
          </a:prstGeom>
        </p:spPr>
        <p:txBody>
          <a:bodyPr wrap="square">
            <a:spAutoFit/>
          </a:bodyPr>
          <a:lstStyle/>
          <a:p>
            <a:r>
              <a:rPr lang="uk-UA" sz="2000" b="1" dirty="0" smtClean="0">
                <a:latin typeface="Times New Roman" pitchFamily="18" charset="0"/>
                <a:cs typeface="Times New Roman" pitchFamily="18" charset="0"/>
              </a:rPr>
              <a:t>Доповідачка:  </a:t>
            </a:r>
            <a:r>
              <a:rPr lang="uk-UA" sz="2000" dirty="0" err="1" smtClean="0">
                <a:latin typeface="Times New Roman" pitchFamily="18" charset="0"/>
                <a:cs typeface="Times New Roman" pitchFamily="18" charset="0"/>
              </a:rPr>
              <a:t>студ</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Сябрук</a:t>
            </a:r>
            <a:r>
              <a:rPr lang="uk-UA" sz="2000" dirty="0" smtClean="0">
                <a:latin typeface="Times New Roman" pitchFamily="18" charset="0"/>
                <a:cs typeface="Times New Roman" pitchFamily="18" charset="0"/>
              </a:rPr>
              <a:t> Марина</a:t>
            </a:r>
            <a:endParaRPr lang="uk-UA" sz="2000" b="1" dirty="0" smtClean="0">
              <a:latin typeface="Times New Roman" pitchFamily="18" charset="0"/>
              <a:cs typeface="Times New Roman" pitchFamily="18" charset="0"/>
            </a:endParaRPr>
          </a:p>
          <a:p>
            <a:r>
              <a:rPr lang="uk-UA" sz="2000" b="1" dirty="0" smtClean="0">
                <a:latin typeface="Times New Roman" pitchFamily="18" charset="0"/>
                <a:cs typeface="Times New Roman" pitchFamily="18" charset="0"/>
              </a:rPr>
              <a:t>Керівники:  </a:t>
            </a:r>
            <a:r>
              <a:rPr lang="uk-UA" sz="2000" dirty="0" smtClean="0">
                <a:latin typeface="Times New Roman" pitchFamily="18" charset="0"/>
                <a:cs typeface="Times New Roman" pitchFamily="18" charset="0"/>
              </a:rPr>
              <a:t>д.т.н., проф. </a:t>
            </a:r>
            <a:r>
              <a:rPr lang="uk-UA" sz="2000" dirty="0" err="1" smtClean="0">
                <a:latin typeface="Times New Roman" pitchFamily="18" charset="0"/>
                <a:cs typeface="Times New Roman" pitchFamily="18" charset="0"/>
              </a:rPr>
              <a:t>Ловейкін</a:t>
            </a:r>
            <a:r>
              <a:rPr lang="uk-UA" sz="2000" dirty="0" smtClean="0">
                <a:latin typeface="Times New Roman" pitchFamily="18" charset="0"/>
                <a:cs typeface="Times New Roman" pitchFamily="18" charset="0"/>
              </a:rPr>
              <a:t> </a:t>
            </a:r>
            <a:r>
              <a:rPr lang="uk-UA" sz="2000" dirty="0" err="1" smtClean="0">
                <a:latin typeface="Times New Roman" pitchFamily="18" charset="0"/>
                <a:cs typeface="Times New Roman" pitchFamily="18" charset="0"/>
              </a:rPr>
              <a:t>Вячеслав</a:t>
            </a:r>
            <a:r>
              <a:rPr lang="uk-UA" sz="2000" dirty="0" smtClean="0">
                <a:latin typeface="Times New Roman" pitchFamily="18" charset="0"/>
                <a:cs typeface="Times New Roman" pitchFamily="18" charset="0"/>
              </a:rPr>
              <a:t>, </a:t>
            </a:r>
          </a:p>
          <a:p>
            <a:r>
              <a:rPr lang="uk-UA" sz="2000" dirty="0" smtClean="0">
                <a:latin typeface="Times New Roman" pitchFamily="18" charset="0"/>
                <a:cs typeface="Times New Roman" pitchFamily="18" charset="0"/>
              </a:rPr>
              <a:t>д.т.н.,  проф. </a:t>
            </a:r>
            <a:r>
              <a:rPr lang="uk-UA" sz="2000" dirty="0" err="1" smtClean="0">
                <a:latin typeface="Times New Roman" pitchFamily="18" charset="0"/>
                <a:cs typeface="Times New Roman" pitchFamily="18" charset="0"/>
              </a:rPr>
              <a:t>Ромасевич</a:t>
            </a:r>
            <a:r>
              <a:rPr lang="uk-UA" sz="2000" dirty="0" smtClean="0">
                <a:latin typeface="Times New Roman" pitchFamily="18" charset="0"/>
                <a:cs typeface="Times New Roman" pitchFamily="18" charset="0"/>
              </a:rPr>
              <a:t> Юрій.</a:t>
            </a:r>
          </a:p>
        </p:txBody>
      </p:sp>
      <p:sp>
        <p:nvSpPr>
          <p:cNvPr id="11" name="Прямоугольник 10"/>
          <p:cNvSpPr/>
          <p:nvPr/>
        </p:nvSpPr>
        <p:spPr>
          <a:xfrm>
            <a:off x="1357290" y="2214554"/>
            <a:ext cx="6357982" cy="400110"/>
          </a:xfrm>
          <a:prstGeom prst="rect">
            <a:avLst/>
          </a:prstGeom>
        </p:spPr>
        <p:txBody>
          <a:bodyPr wrap="square">
            <a:spAutoFit/>
          </a:bodyPr>
          <a:lstStyle/>
          <a:p>
            <a:pPr algn="ctr"/>
            <a:r>
              <a:rPr lang="uk-UA" sz="2000" b="1" dirty="0" smtClean="0">
                <a:solidFill>
                  <a:schemeClr val="tx1">
                    <a:lumMod val="95000"/>
                    <a:lumOff val="5000"/>
                  </a:schemeClr>
                </a:solidFill>
                <a:latin typeface="Times New Roman" pitchFamily="18" charset="0"/>
                <a:cs typeface="Times New Roman" pitchFamily="18" charset="0"/>
              </a:rPr>
              <a:t>Гурток: ДИНАМІКА МАШИН</a:t>
            </a:r>
            <a:endParaRPr lang="uk-UA"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pic>
        <p:nvPicPr>
          <p:cNvPr id="4" name="Рисунок 3">
            <a:extLst>
              <a:ext uri="{FF2B5EF4-FFF2-40B4-BE49-F238E27FC236}">
                <a16:creationId xmlns:a16="http://schemas.microsoft.com/office/drawing/2014/main" id="{AD0DD7D4-07C0-4DAA-B8D2-28B3CB046CB6}"/>
              </a:ext>
            </a:extLst>
          </p:cNvPr>
          <p:cNvPicPr/>
          <p:nvPr/>
        </p:nvPicPr>
        <p:blipFill>
          <a:blip r:embed="rId3"/>
          <a:stretch>
            <a:fillRect/>
          </a:stretch>
        </p:blipFill>
        <p:spPr>
          <a:xfrm>
            <a:off x="631056" y="1987499"/>
            <a:ext cx="4137819" cy="3878264"/>
          </a:xfrm>
          <a:prstGeom prst="rect">
            <a:avLst/>
          </a:prstGeom>
        </p:spPr>
      </p:pic>
      <p:sp>
        <p:nvSpPr>
          <p:cNvPr id="5" name="Text 0">
            <a:extLst>
              <a:ext uri="{FF2B5EF4-FFF2-40B4-BE49-F238E27FC236}">
                <a16:creationId xmlns:a16="http://schemas.microsoft.com/office/drawing/2014/main" id="{265E71DB-3C6C-49FA-9693-96E6CB5BCF9E}"/>
              </a:ext>
            </a:extLst>
          </p:cNvPr>
          <p:cNvSpPr/>
          <p:nvPr/>
        </p:nvSpPr>
        <p:spPr>
          <a:xfrm>
            <a:off x="496119" y="1143247"/>
            <a:ext cx="7655694" cy="844253"/>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траєкторії</a:t>
            </a:r>
            <a:r>
              <a:rPr lang="ru-RU" sz="2438" dirty="0">
                <a:solidFill>
                  <a:srgbClr val="2C0306"/>
                </a:solidFill>
                <a:latin typeface="Funnel Display Medium" pitchFamily="34" charset="0"/>
                <a:ea typeface="Funnel Display Medium" pitchFamily="34" charset="-122"/>
                <a:cs typeface="Funnel Display Medium" pitchFamily="34" charset="-120"/>
              </a:rPr>
              <a:t> руху захватного пристрою </a:t>
            </a:r>
          </a:p>
          <a:p>
            <a:r>
              <a:rPr lang="ru-RU" sz="2438" dirty="0">
                <a:solidFill>
                  <a:srgbClr val="2C0306"/>
                </a:solidFill>
                <a:latin typeface="Funnel Display Medium" pitchFamily="34" charset="0"/>
                <a:ea typeface="Funnel Display Medium" pitchFamily="34" charset="-122"/>
                <a:cs typeface="Funnel Display Medium" pitchFamily="34" charset="-120"/>
              </a:rPr>
              <a:t>робота-</a:t>
            </a:r>
            <a:r>
              <a:rPr lang="ru-RU" sz="2438" dirty="0" err="1">
                <a:solidFill>
                  <a:srgbClr val="2C0306"/>
                </a:solidFill>
                <a:latin typeface="Funnel Display Medium" pitchFamily="34" charset="0"/>
                <a:ea typeface="Funnel Display Medium" pitchFamily="34" charset="-122"/>
                <a:cs typeface="Funnel Display Medium" pitchFamily="34" charset="-120"/>
              </a:rPr>
              <a:t>маніпулятора</a:t>
            </a:r>
            <a:endParaRPr lang="en-US" sz="2438" dirty="0"/>
          </a:p>
        </p:txBody>
      </p:sp>
      <p:sp>
        <p:nvSpPr>
          <p:cNvPr id="6" name="Прямоугольник 5">
            <a:extLst>
              <a:ext uri="{FF2B5EF4-FFF2-40B4-BE49-F238E27FC236}">
                <a16:creationId xmlns:a16="http://schemas.microsoft.com/office/drawing/2014/main" id="{2557802A-5320-4167-ACD9-82B8AA4612C7}"/>
              </a:ext>
            </a:extLst>
          </p:cNvPr>
          <p:cNvSpPr/>
          <p:nvPr/>
        </p:nvSpPr>
        <p:spPr>
          <a:xfrm>
            <a:off x="5008562" y="3294651"/>
            <a:ext cx="3639319" cy="1438855"/>
          </a:xfrm>
          <a:prstGeom prst="rect">
            <a:avLst/>
          </a:prstGeom>
        </p:spPr>
        <p:txBody>
          <a:bodyPr wrap="square">
            <a:spAutoFit/>
          </a:bodyPr>
          <a:lstStyle/>
          <a:p>
            <a:r>
              <a:rPr lang="uk-UA" sz="1250" kern="100" dirty="0">
                <a:latin typeface="Artifakt Element" panose="020B0503050000020004" pitchFamily="34" charset="-52"/>
                <a:ea typeface="Artifakt Element" panose="020B0503050000020004" pitchFamily="34" charset="-52"/>
              </a:rPr>
              <a:t>Виникає задача визначення оптимального руху та аналізу динамічної реакції системи на трьох етапах циклу: розгін, сталий рух та гальмування. Будемо розглядати  переміщення захватного пристрою з точки 0 в точку 1 без наявності перешкод в просторі переміщення захвату. </a:t>
            </a:r>
            <a:endParaRPr lang="ru-UA" sz="1250" dirty="0">
              <a:latin typeface="Artifakt Element" panose="020B0503050000020004" pitchFamily="34" charset="-52"/>
              <a:ea typeface="Artifakt Element" panose="020B0503050000020004" pitchFamily="34" charset="-52"/>
            </a:endParaRPr>
          </a:p>
        </p:txBody>
      </p:sp>
    </p:spTree>
    <p:extLst>
      <p:ext uri="{BB962C8B-B14F-4D97-AF65-F5344CB8AC3E}">
        <p14:creationId xmlns:p14="http://schemas.microsoft.com/office/powerpoint/2010/main" val="113119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96119" y="1143247"/>
            <a:ext cx="8370069" cy="844253"/>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оптимального режиму руху в </a:t>
            </a:r>
            <a:r>
              <a:rPr lang="ru-RU" sz="2438" dirty="0" err="1">
                <a:solidFill>
                  <a:srgbClr val="2C0306"/>
                </a:solidFill>
                <a:latin typeface="Funnel Display Medium" pitchFamily="34" charset="0"/>
                <a:ea typeface="Funnel Display Medium" pitchFamily="34" charset="-122"/>
                <a:cs typeface="Funnel Display Medium" pitchFamily="34" charset="-120"/>
              </a:rPr>
              <a:t>природній</a:t>
            </a:r>
            <a:r>
              <a:rPr lang="ru-RU" sz="2438" dirty="0">
                <a:solidFill>
                  <a:srgbClr val="2C0306"/>
                </a:solidFill>
                <a:latin typeface="Funnel Display Medium" pitchFamily="34" charset="0"/>
                <a:ea typeface="Funnel Display Medium" pitchFamily="34" charset="-122"/>
                <a:cs typeface="Funnel Display Medium" pitchFamily="34" charset="-120"/>
              </a:rPr>
              <a:t> </a:t>
            </a:r>
          </a:p>
          <a:p>
            <a:r>
              <a:rPr lang="ru-RU" sz="2438" dirty="0" err="1">
                <a:solidFill>
                  <a:srgbClr val="2C0306"/>
                </a:solidFill>
                <a:latin typeface="Funnel Display Medium" pitchFamily="34" charset="0"/>
                <a:ea typeface="Funnel Display Medium" pitchFamily="34" charset="-122"/>
                <a:cs typeface="Funnel Display Medium" pitchFamily="34" charset="-120"/>
              </a:rPr>
              <a:t>системі</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 для 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
        <p:nvSpPr>
          <p:cNvPr id="6" name="Прямоугольник 5">
            <a:extLst>
              <a:ext uri="{FF2B5EF4-FFF2-40B4-BE49-F238E27FC236}">
                <a16:creationId xmlns:a16="http://schemas.microsoft.com/office/drawing/2014/main" id="{2557802A-5320-4167-ACD9-82B8AA4612C7}"/>
              </a:ext>
            </a:extLst>
          </p:cNvPr>
          <p:cNvSpPr/>
          <p:nvPr/>
        </p:nvSpPr>
        <p:spPr>
          <a:xfrm>
            <a:off x="4261267" y="2386014"/>
            <a:ext cx="4152483" cy="47705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Критерій оптимізації, використаний для І ділянки, мінімізує середнє значення енергії прискорень</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4E441F9B-8EEC-468E-B10A-E866C91408E1}"/>
                  </a:ext>
                </a:extLst>
              </p:cNvPr>
              <p:cNvSpPr/>
              <p:nvPr/>
            </p:nvSpPr>
            <p:spPr>
              <a:xfrm>
                <a:off x="837519" y="2277270"/>
                <a:ext cx="2194575" cy="694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ru-UA" sz="1750" i="1">
                              <a:latin typeface="Cambria Math" panose="02040503050406030204" pitchFamily="18" charset="0"/>
                            </a:rPr>
                            <m:t>𝐼</m:t>
                          </m:r>
                        </m:e>
                        <m:sub>
                          <m:r>
                            <a:rPr lang="ru-UA" sz="1750">
                              <a:latin typeface="Cambria Math" panose="02040503050406030204" pitchFamily="18" charset="0"/>
                            </a:rPr>
                            <m:t>1</m:t>
                          </m:r>
                        </m:sub>
                      </m:sSub>
                      <m:r>
                        <a:rPr lang="ru-UA" sz="1750">
                          <a:latin typeface="Cambria Math" panose="02040503050406030204" pitchFamily="18" charset="0"/>
                        </a:rPr>
                        <m:t>=</m:t>
                      </m:r>
                      <m:nary>
                        <m:naryPr>
                          <m:limLoc m:val="subSup"/>
                          <m:ctrlPr>
                            <a:rPr lang="ru-UA" sz="1750" i="1">
                              <a:latin typeface="Cambria Math" panose="02040503050406030204" pitchFamily="18" charset="0"/>
                            </a:rPr>
                          </m:ctrlPr>
                        </m:naryPr>
                        <m:sub>
                          <m:r>
                            <a:rPr lang="ru-UA" sz="1750">
                              <a:latin typeface="Cambria Math" panose="02040503050406030204" pitchFamily="18" charset="0"/>
                            </a:rPr>
                            <m:t>0</m:t>
                          </m:r>
                        </m:sub>
                        <m:sup>
                          <m:sSub>
                            <m:sSubPr>
                              <m:ctrlPr>
                                <a:rPr lang="ru-UA" sz="1750" i="1">
                                  <a:latin typeface="Cambria Math" panose="02040503050406030204" pitchFamily="18" charset="0"/>
                                </a:rPr>
                              </m:ctrlPr>
                            </m:sSubPr>
                            <m:e>
                              <m:r>
                                <a:rPr lang="ru-UA" sz="1750" i="1">
                                  <a:latin typeface="Cambria Math" panose="02040503050406030204" pitchFamily="18" charset="0"/>
                                </a:rPr>
                                <m:t>𝑡</m:t>
                              </m:r>
                            </m:e>
                            <m:sub>
                              <m:r>
                                <a:rPr lang="ru-UA" sz="1750">
                                  <a:latin typeface="Cambria Math" panose="02040503050406030204" pitchFamily="18" charset="0"/>
                                </a:rPr>
                                <m:t>1</m:t>
                              </m:r>
                            </m:sub>
                          </m:sSub>
                        </m:sup>
                        <m:e>
                          <m:r>
                            <a:rPr lang="ru-UA" sz="1750" i="1">
                              <a:latin typeface="Cambria Math" panose="02040503050406030204" pitchFamily="18" charset="0"/>
                            </a:rPr>
                            <m:t>𝑉𝑑𝑡</m:t>
                          </m:r>
                        </m:e>
                      </m:nary>
                      <m:r>
                        <a:rPr lang="ru-UA" sz="1750">
                          <a:latin typeface="Cambria Math" panose="02040503050406030204" pitchFamily="18" charset="0"/>
                        </a:rPr>
                        <m:t>⟶</m:t>
                      </m:r>
                      <m:r>
                        <a:rPr lang="ru-UA" sz="1750" i="1">
                          <a:latin typeface="Cambria Math" panose="02040503050406030204" pitchFamily="18" charset="0"/>
                        </a:rPr>
                        <m:t>𝑚𝑖𝑛</m:t>
                      </m:r>
                    </m:oMath>
                  </m:oMathPara>
                </a14:m>
                <a:endParaRPr lang="ru-UA" sz="1750" dirty="0"/>
              </a:p>
            </p:txBody>
          </p:sp>
        </mc:Choice>
        <mc:Fallback>
          <p:sp>
            <p:nvSpPr>
              <p:cNvPr id="2" name="Прямоугольник 1">
                <a:extLst>
                  <a:ext uri="{FF2B5EF4-FFF2-40B4-BE49-F238E27FC236}">
                    <a16:creationId xmlns:a16="http://schemas.microsoft.com/office/drawing/2014/main" id="{4E441F9B-8EEC-468E-B10A-E866C91408E1}"/>
                  </a:ext>
                </a:extLst>
              </p:cNvPr>
              <p:cNvSpPr>
                <a:spLocks noRot="1" noChangeAspect="1" noMove="1" noResize="1" noEditPoints="1" noAdjustHandles="1" noChangeArrowheads="1" noChangeShapeType="1" noTextEdit="1"/>
              </p:cNvSpPr>
              <p:nvPr/>
            </p:nvSpPr>
            <p:spPr>
              <a:xfrm>
                <a:off x="837519" y="2277270"/>
                <a:ext cx="2194575" cy="694549"/>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7" name="Прямоугольник 6">
                <a:extLst>
                  <a:ext uri="{FF2B5EF4-FFF2-40B4-BE49-F238E27FC236}">
                    <a16:creationId xmlns:a16="http://schemas.microsoft.com/office/drawing/2014/main" id="{C2CD70E7-31CA-4F88-A841-CB6F6983A37C}"/>
                  </a:ext>
                </a:extLst>
              </p:cNvPr>
              <p:cNvSpPr/>
              <p:nvPr/>
            </p:nvSpPr>
            <p:spPr>
              <a:xfrm>
                <a:off x="837519" y="3874286"/>
                <a:ext cx="2305759" cy="614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UA" sz="1500" i="1">
                              <a:latin typeface="Cambria Math" panose="02040503050406030204" pitchFamily="18" charset="0"/>
                            </a:rPr>
                          </m:ctrlPr>
                        </m:fPr>
                        <m:num>
                          <m:r>
                            <a:rPr lang="ru-UA" sz="1500">
                              <a:latin typeface="Cambria Math" panose="02040503050406030204" pitchFamily="18" charset="0"/>
                            </a:rPr>
                            <m:t>𝜕</m:t>
                          </m:r>
                          <m:r>
                            <a:rPr lang="ru-UA" sz="1500" i="1">
                              <a:latin typeface="Cambria Math" panose="02040503050406030204" pitchFamily="18" charset="0"/>
                            </a:rPr>
                            <m:t>𝑉</m:t>
                          </m:r>
                        </m:num>
                        <m:den>
                          <m:r>
                            <a:rPr lang="ru-UA" sz="1500">
                              <a:latin typeface="Cambria Math" panose="02040503050406030204" pitchFamily="18" charset="0"/>
                            </a:rPr>
                            <m:t>𝜕</m:t>
                          </m:r>
                          <m:r>
                            <a:rPr lang="ru-UA" sz="1500" i="1">
                              <a:latin typeface="Cambria Math" panose="02040503050406030204" pitchFamily="18" charset="0"/>
                            </a:rPr>
                            <m:t>𝜉</m:t>
                          </m:r>
                        </m:den>
                      </m:f>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i="1">
                              <a:latin typeface="Cambria Math" panose="02040503050406030204" pitchFamily="18" charset="0"/>
                            </a:rPr>
                            <m:t>𝑑</m:t>
                          </m:r>
                        </m:num>
                        <m:den>
                          <m:r>
                            <a:rPr lang="ru-UA" sz="1500" i="1">
                              <a:latin typeface="Cambria Math" panose="02040503050406030204" pitchFamily="18" charset="0"/>
                            </a:rPr>
                            <m:t>𝑑𝑡</m:t>
                          </m:r>
                        </m:den>
                      </m:f>
                      <m:f>
                        <m:fPr>
                          <m:ctrlPr>
                            <a:rPr lang="ru-UA" sz="1500" i="1">
                              <a:latin typeface="Cambria Math" panose="02040503050406030204" pitchFamily="18" charset="0"/>
                            </a:rPr>
                          </m:ctrlPr>
                        </m:fPr>
                        <m:num>
                          <m:r>
                            <a:rPr lang="ru-UA" sz="1500">
                              <a:latin typeface="Cambria Math" panose="02040503050406030204" pitchFamily="18" charset="0"/>
                            </a:rPr>
                            <m:t>𝜕</m:t>
                          </m:r>
                          <m:r>
                            <a:rPr lang="ru-UA" sz="1500" i="1">
                              <a:latin typeface="Cambria Math" panose="02040503050406030204" pitchFamily="18" charset="0"/>
                            </a:rPr>
                            <m:t>𝑉</m:t>
                          </m:r>
                        </m:num>
                        <m:den>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den>
                      </m:f>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𝑑</m:t>
                              </m:r>
                            </m:e>
                            <m:sup>
                              <m:r>
                                <a:rPr lang="ru-UA" sz="1500">
                                  <a:latin typeface="Cambria Math" panose="02040503050406030204" pitchFamily="18" charset="0"/>
                                </a:rPr>
                                <m:t>2</m:t>
                              </m:r>
                            </m:sup>
                          </m:sSup>
                        </m:num>
                        <m:den>
                          <m:r>
                            <a:rPr lang="ru-UA" sz="1500" i="1">
                              <a:latin typeface="Cambria Math" panose="02040503050406030204" pitchFamily="18" charset="0"/>
                            </a:rPr>
                            <m:t>𝑑</m:t>
                          </m:r>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den>
                      </m:f>
                      <m:f>
                        <m:fPr>
                          <m:ctrlPr>
                            <a:rPr lang="ru-UA" sz="1500" i="1">
                              <a:latin typeface="Cambria Math" panose="02040503050406030204" pitchFamily="18" charset="0"/>
                            </a:rPr>
                          </m:ctrlPr>
                        </m:fPr>
                        <m:num>
                          <m:r>
                            <a:rPr lang="ru-UA" sz="1500">
                              <a:latin typeface="Cambria Math" panose="02040503050406030204" pitchFamily="18" charset="0"/>
                            </a:rPr>
                            <m:t>𝜕</m:t>
                          </m:r>
                          <m:r>
                            <a:rPr lang="ru-UA" sz="1500" i="1">
                              <a:latin typeface="Cambria Math" panose="02040503050406030204" pitchFamily="18" charset="0"/>
                            </a:rPr>
                            <m:t>𝑉</m:t>
                          </m:r>
                        </m:num>
                        <m:den>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den>
                      </m:f>
                      <m:r>
                        <a:rPr lang="ru-UA" sz="1500">
                          <a:latin typeface="Cambria Math" panose="02040503050406030204" pitchFamily="18" charset="0"/>
                        </a:rPr>
                        <m:t>=0</m:t>
                      </m:r>
                    </m:oMath>
                  </m:oMathPara>
                </a14:m>
                <a:endParaRPr lang="ru-UA" sz="1500" dirty="0"/>
              </a:p>
            </p:txBody>
          </p:sp>
        </mc:Choice>
        <mc:Fallback>
          <p:sp>
            <p:nvSpPr>
              <p:cNvPr id="7" name="Прямоугольник 6">
                <a:extLst>
                  <a:ext uri="{FF2B5EF4-FFF2-40B4-BE49-F238E27FC236}">
                    <a16:creationId xmlns:a16="http://schemas.microsoft.com/office/drawing/2014/main" id="{C2CD70E7-31CA-4F88-A841-CB6F6983A37C}"/>
                  </a:ext>
                </a:extLst>
              </p:cNvPr>
              <p:cNvSpPr>
                <a:spLocks noRot="1" noChangeAspect="1" noMove="1" noResize="1" noEditPoints="1" noAdjustHandles="1" noChangeArrowheads="1" noChangeShapeType="1" noTextEdit="1"/>
              </p:cNvSpPr>
              <p:nvPr/>
            </p:nvSpPr>
            <p:spPr>
              <a:xfrm>
                <a:off x="837519" y="3874286"/>
                <a:ext cx="2305759" cy="614079"/>
              </a:xfrm>
              <a:prstGeom prst="rect">
                <a:avLst/>
              </a:prstGeom>
              <a:blipFill>
                <a:blip r:embed="rId4"/>
                <a:stretch>
                  <a:fillRect/>
                </a:stretch>
              </a:blipFill>
            </p:spPr>
            <p:txBody>
              <a:bodyPr/>
              <a:lstStyle/>
              <a:p>
                <a:r>
                  <a:rPr lang="uk-UA">
                    <a:noFill/>
                  </a:rPr>
                  <a:t> </a:t>
                </a:r>
              </a:p>
            </p:txBody>
          </p:sp>
        </mc:Fallback>
      </mc:AlternateContent>
      <p:sp>
        <p:nvSpPr>
          <p:cNvPr id="8" name="Прямоугольник 7">
            <a:extLst>
              <a:ext uri="{FF2B5EF4-FFF2-40B4-BE49-F238E27FC236}">
                <a16:creationId xmlns:a16="http://schemas.microsoft.com/office/drawing/2014/main" id="{5EA8ADC9-E2BE-47AE-B433-2DC064EB3CD3}"/>
              </a:ext>
            </a:extLst>
          </p:cNvPr>
          <p:cNvSpPr/>
          <p:nvPr/>
        </p:nvSpPr>
        <p:spPr>
          <a:xfrm>
            <a:off x="4261267" y="4036522"/>
            <a:ext cx="4152483" cy="284693"/>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Умова мінімуму – рівняння Ейлера-Пуассона</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E0783E6C-A06C-438F-8CBA-400E344A48FF}"/>
                  </a:ext>
                </a:extLst>
              </p:cNvPr>
              <p:cNvSpPr/>
              <p:nvPr/>
            </p:nvSpPr>
            <p:spPr>
              <a:xfrm>
                <a:off x="837518" y="4708945"/>
                <a:ext cx="3636124" cy="589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UA" sz="1500" i="1">
                              <a:latin typeface="Cambria Math" panose="02040503050406030204" pitchFamily="18" charset="0"/>
                            </a:rPr>
                          </m:ctrlPr>
                        </m:fPr>
                        <m:num>
                          <m:r>
                            <a:rPr lang="ru-UA" sz="1500">
                              <a:latin typeface="Cambria Math" panose="02040503050406030204" pitchFamily="18" charset="0"/>
                            </a:rPr>
                            <m:t>𝜕</m:t>
                          </m:r>
                          <m:r>
                            <a:rPr lang="ru-UA" sz="1500" i="1">
                              <a:latin typeface="Cambria Math" panose="02040503050406030204" pitchFamily="18" charset="0"/>
                            </a:rPr>
                            <m:t>𝑉</m:t>
                          </m:r>
                        </m:num>
                        <m:den>
                          <m:r>
                            <a:rPr lang="ru-UA" sz="1500">
                              <a:latin typeface="Cambria Math" panose="02040503050406030204" pitchFamily="18" charset="0"/>
                            </a:rPr>
                            <m:t>𝜕</m:t>
                          </m:r>
                          <m:r>
                            <a:rPr lang="ru-UA" sz="1500" i="1">
                              <a:latin typeface="Cambria Math" panose="02040503050406030204" pitchFamily="18" charset="0"/>
                            </a:rPr>
                            <m:t>𝜉</m:t>
                          </m:r>
                        </m:den>
                      </m:f>
                      <m:r>
                        <a:rPr lang="ru-UA" sz="1500">
                          <a:latin typeface="Cambria Math" panose="02040503050406030204" pitchFamily="18" charset="0"/>
                        </a:rPr>
                        <m:t>=0;   </m:t>
                      </m:r>
                      <m:f>
                        <m:fPr>
                          <m:ctrlPr>
                            <a:rPr lang="ru-UA" sz="1500" i="1">
                              <a:latin typeface="Cambria Math" panose="02040503050406030204" pitchFamily="18" charset="0"/>
                            </a:rPr>
                          </m:ctrlPr>
                        </m:fPr>
                        <m:num>
                          <m:r>
                            <a:rPr lang="ru-UA" sz="1500">
                              <a:latin typeface="Cambria Math" panose="02040503050406030204" pitchFamily="18" charset="0"/>
                            </a:rPr>
                            <m:t>𝜕</m:t>
                          </m:r>
                          <m:r>
                            <a:rPr lang="ru-UA" sz="1500" i="1">
                              <a:latin typeface="Cambria Math" panose="02040503050406030204" pitchFamily="18" charset="0"/>
                            </a:rPr>
                            <m:t>𝑉</m:t>
                          </m:r>
                        </m:num>
                        <m:den>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den>
                      </m:f>
                      <m:r>
                        <a:rPr lang="ru-UA" sz="1500">
                          <a:latin typeface="Cambria Math" panose="02040503050406030204" pitchFamily="18" charset="0"/>
                        </a:rPr>
                        <m:t>=0;    </m:t>
                      </m:r>
                      <m:f>
                        <m:fPr>
                          <m:ctrlPr>
                            <a:rPr lang="ru-UA" sz="1500" i="1">
                              <a:latin typeface="Cambria Math" panose="02040503050406030204" pitchFamily="18" charset="0"/>
                            </a:rPr>
                          </m:ctrlPr>
                        </m:fPr>
                        <m:num>
                          <m:r>
                            <a:rPr lang="ru-UA" sz="1500">
                              <a:latin typeface="Cambria Math" panose="02040503050406030204" pitchFamily="18" charset="0"/>
                            </a:rPr>
                            <m:t>𝜕</m:t>
                          </m:r>
                          <m:r>
                            <a:rPr lang="ru-UA" sz="1500" i="1">
                              <a:latin typeface="Cambria Math" panose="02040503050406030204" pitchFamily="18" charset="0"/>
                            </a:rPr>
                            <m:t>𝑉</m:t>
                          </m:r>
                        </m:num>
                        <m:den>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den>
                      </m:f>
                      <m:r>
                        <a:rPr lang="ru-UA" sz="1500">
                          <a:latin typeface="Cambria Math" panose="02040503050406030204" pitchFamily="18" charset="0"/>
                        </a:rPr>
                        <m:t>=2∙</m:t>
                      </m:r>
                      <m:f>
                        <m:fPr>
                          <m:ctrlPr>
                            <a:rPr lang="ru-UA" sz="1500" i="1">
                              <a:latin typeface="Cambria Math" panose="02040503050406030204" pitchFamily="18" charset="0"/>
                            </a:rPr>
                          </m:ctrlPr>
                        </m:fPr>
                        <m:num>
                          <m:r>
                            <a:rPr lang="ru-UA" sz="1500">
                              <a:latin typeface="Cambria Math" panose="02040503050406030204" pitchFamily="18" charset="0"/>
                            </a:rPr>
                            <m:t>1</m:t>
                          </m:r>
                        </m:num>
                        <m:den>
                          <m:r>
                            <a:rPr lang="ru-UA" sz="1500">
                              <a:latin typeface="Cambria Math" panose="02040503050406030204" pitchFamily="18" charset="0"/>
                            </a:rPr>
                            <m:t>2</m:t>
                          </m:r>
                        </m:den>
                      </m:f>
                      <m:r>
                        <a:rPr lang="ru-UA" sz="1500">
                          <a:latin typeface="Cambria Math" panose="02040503050406030204" pitchFamily="18" charset="0"/>
                        </a:rPr>
                        <m:t>∙</m:t>
                      </m:r>
                      <m:r>
                        <a:rPr lang="ru-UA" sz="1500" i="1">
                          <a:latin typeface="Cambria Math" panose="02040503050406030204" pitchFamily="18" charset="0"/>
                        </a:rPr>
                        <m:t>𝑚</m:t>
                      </m:r>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r>
                        <a:rPr lang="ru-UA" sz="1500">
                          <a:latin typeface="Cambria Math" panose="02040503050406030204" pitchFamily="18" charset="0"/>
                        </a:rPr>
                        <m:t>=</m:t>
                      </m:r>
                      <m:r>
                        <a:rPr lang="ru-UA" sz="1500" i="1">
                          <a:latin typeface="Cambria Math" panose="02040503050406030204" pitchFamily="18" charset="0"/>
                        </a:rPr>
                        <m:t>𝑚</m:t>
                      </m:r>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oMath>
                  </m:oMathPara>
                </a14:m>
                <a:endParaRPr lang="ru-UA" sz="1500" dirty="0"/>
              </a:p>
            </p:txBody>
          </p:sp>
        </mc:Choice>
        <mc:Fallback>
          <p:sp>
            <p:nvSpPr>
              <p:cNvPr id="9" name="Прямоугольник 8">
                <a:extLst>
                  <a:ext uri="{FF2B5EF4-FFF2-40B4-BE49-F238E27FC236}">
                    <a16:creationId xmlns:a16="http://schemas.microsoft.com/office/drawing/2014/main" id="{E0783E6C-A06C-438F-8CBA-400E344A48FF}"/>
                  </a:ext>
                </a:extLst>
              </p:cNvPr>
              <p:cNvSpPr>
                <a:spLocks noRot="1" noChangeAspect="1" noMove="1" noResize="1" noEditPoints="1" noAdjustHandles="1" noChangeArrowheads="1" noChangeShapeType="1" noTextEdit="1"/>
              </p:cNvSpPr>
              <p:nvPr/>
            </p:nvSpPr>
            <p:spPr>
              <a:xfrm>
                <a:off x="837518" y="4708945"/>
                <a:ext cx="3636124" cy="589777"/>
              </a:xfrm>
              <a:prstGeom prst="rect">
                <a:avLst/>
              </a:prstGeom>
              <a:blipFill>
                <a:blip r:embed="rId5"/>
                <a:stretch>
                  <a:fillRect r="-3518" b="-7216"/>
                </a:stretch>
              </a:blipFill>
            </p:spPr>
            <p:txBody>
              <a:bodyPr/>
              <a:lstStyle/>
              <a:p>
                <a:r>
                  <a:rPr lang="uk-UA">
                    <a:noFill/>
                  </a:rPr>
                  <a:t> </a:t>
                </a:r>
              </a:p>
            </p:txBody>
          </p:sp>
        </mc:Fallback>
      </mc:AlternateContent>
      <p:sp>
        <p:nvSpPr>
          <p:cNvPr id="10" name="Прямоугольник 9">
            <a:extLst>
              <a:ext uri="{FF2B5EF4-FFF2-40B4-BE49-F238E27FC236}">
                <a16:creationId xmlns:a16="http://schemas.microsoft.com/office/drawing/2014/main" id="{827E14D6-FF9B-4C5F-9A17-24E917E77E77}"/>
              </a:ext>
            </a:extLst>
          </p:cNvPr>
          <p:cNvSpPr/>
          <p:nvPr/>
        </p:nvSpPr>
        <p:spPr>
          <a:xfrm>
            <a:off x="6515517" y="4833979"/>
            <a:ext cx="1898233" cy="284693"/>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Похідні від рівняння</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A1CF1B2A-CC9C-4677-AB2A-9CA64003C899}"/>
                  </a:ext>
                </a:extLst>
              </p:cNvPr>
              <p:cNvSpPr/>
              <p:nvPr/>
            </p:nvSpPr>
            <p:spPr>
              <a:xfrm>
                <a:off x="837519" y="3129116"/>
                <a:ext cx="1151790" cy="524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UA" sz="1500" i="1">
                          <a:latin typeface="Cambria Math" panose="02040503050406030204" pitchFamily="18" charset="0"/>
                        </a:rPr>
                        <m:t>𝑉</m:t>
                      </m:r>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1</m:t>
                          </m:r>
                        </m:num>
                        <m:den>
                          <m:r>
                            <a:rPr lang="ru-UA" sz="1500">
                              <a:latin typeface="Cambria Math" panose="02040503050406030204" pitchFamily="18" charset="0"/>
                            </a:rPr>
                            <m:t>2</m:t>
                          </m:r>
                        </m:den>
                      </m:f>
                      <m:r>
                        <a:rPr lang="ru-UA" sz="1500">
                          <a:latin typeface="Cambria Math" panose="02040503050406030204" pitchFamily="18" charset="0"/>
                        </a:rPr>
                        <m:t> </m:t>
                      </m:r>
                      <m:r>
                        <a:rPr lang="ru-UA" sz="1500" i="1">
                          <a:latin typeface="Cambria Math" panose="02040503050406030204" pitchFamily="18" charset="0"/>
                        </a:rPr>
                        <m:t>𝑚</m:t>
                      </m:r>
                      <m:sSup>
                        <m:sSupPr>
                          <m:ctrlPr>
                            <a:rPr lang="ru-UA" sz="1500" i="1">
                              <a:latin typeface="Cambria Math" panose="02040503050406030204" pitchFamily="18" charset="0"/>
                            </a:rPr>
                          </m:ctrlPr>
                        </m:sSupPr>
                        <m:e>
                          <m:acc>
                            <m:accPr>
                              <m:chr m:val="̈"/>
                              <m:ctrlPr>
                                <a:rPr lang="ru-UA" sz="1500" i="1">
                                  <a:latin typeface="Cambria Math" panose="02040503050406030204" pitchFamily="18" charset="0"/>
                                </a:rPr>
                              </m:ctrlPr>
                            </m:accPr>
                            <m:e>
                              <m:r>
                                <a:rPr lang="ru-UA" sz="1500" i="1">
                                  <a:latin typeface="Cambria Math" panose="02040503050406030204" pitchFamily="18" charset="0"/>
                                </a:rPr>
                                <m:t>𝜉</m:t>
                              </m:r>
                            </m:e>
                          </m:acc>
                        </m:e>
                        <m:sup>
                          <m:r>
                            <a:rPr lang="ru-UA" sz="1500">
                              <a:latin typeface="Cambria Math" panose="02040503050406030204" pitchFamily="18" charset="0"/>
                            </a:rPr>
                            <m:t>2</m:t>
                          </m:r>
                        </m:sup>
                      </m:sSup>
                    </m:oMath>
                  </m:oMathPara>
                </a14:m>
                <a:endParaRPr lang="ru-UA" sz="1500" dirty="0"/>
              </a:p>
            </p:txBody>
          </p:sp>
        </mc:Choice>
        <mc:Fallback>
          <p:sp>
            <p:nvSpPr>
              <p:cNvPr id="14" name="Прямоугольник 13">
                <a:extLst>
                  <a:ext uri="{FF2B5EF4-FFF2-40B4-BE49-F238E27FC236}">
                    <a16:creationId xmlns:a16="http://schemas.microsoft.com/office/drawing/2014/main" id="{A1CF1B2A-CC9C-4677-AB2A-9CA64003C899}"/>
                  </a:ext>
                </a:extLst>
              </p:cNvPr>
              <p:cNvSpPr>
                <a:spLocks noRot="1" noChangeAspect="1" noMove="1" noResize="1" noEditPoints="1" noAdjustHandles="1" noChangeArrowheads="1" noChangeShapeType="1" noTextEdit="1"/>
              </p:cNvSpPr>
              <p:nvPr/>
            </p:nvSpPr>
            <p:spPr>
              <a:xfrm>
                <a:off x="837519" y="3129116"/>
                <a:ext cx="1151790" cy="524503"/>
              </a:xfrm>
              <a:prstGeom prst="rect">
                <a:avLst/>
              </a:prstGeom>
              <a:blipFill>
                <a:blip r:embed="rId6"/>
                <a:stretch>
                  <a:fillRect r="-4233" b="-3488"/>
                </a:stretch>
              </a:blipFill>
            </p:spPr>
            <p:txBody>
              <a:bodyPr/>
              <a:lstStyle/>
              <a:p>
                <a:r>
                  <a:rPr lang="uk-UA">
                    <a:noFill/>
                  </a:rPr>
                  <a:t> </a:t>
                </a:r>
              </a:p>
            </p:txBody>
          </p:sp>
        </mc:Fallback>
      </mc:AlternateContent>
      <p:sp>
        <p:nvSpPr>
          <p:cNvPr id="15" name="Прямоугольник 14">
            <a:extLst>
              <a:ext uri="{FF2B5EF4-FFF2-40B4-BE49-F238E27FC236}">
                <a16:creationId xmlns:a16="http://schemas.microsoft.com/office/drawing/2014/main" id="{0B902D71-194E-4EB1-93CB-B33D5F98BC8E}"/>
              </a:ext>
            </a:extLst>
          </p:cNvPr>
          <p:cNvSpPr/>
          <p:nvPr/>
        </p:nvSpPr>
        <p:spPr>
          <a:xfrm>
            <a:off x="4746625" y="3211268"/>
            <a:ext cx="3667125" cy="47705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Залежність, за якою визначається енергія прискорень</a:t>
            </a:r>
            <a:endParaRPr lang="ru-UA" sz="1250" dirty="0">
              <a:latin typeface="Artifakt Element" panose="020B0503050000020004" pitchFamily="34" charset="-52"/>
              <a:ea typeface="Artifakt Element" panose="020B0503050000020004" pitchFamily="34" charset="-52"/>
            </a:endParaRPr>
          </a:p>
        </p:txBody>
      </p:sp>
      <p:cxnSp>
        <p:nvCxnSpPr>
          <p:cNvPr id="16" name="Прямая соединительная линия 15">
            <a:extLst>
              <a:ext uri="{FF2B5EF4-FFF2-40B4-BE49-F238E27FC236}">
                <a16:creationId xmlns:a16="http://schemas.microsoft.com/office/drawing/2014/main" id="{8EED91A8-8725-4CCF-AF5E-4F653949FC06}"/>
              </a:ext>
            </a:extLst>
          </p:cNvPr>
          <p:cNvCxnSpPr/>
          <p:nvPr/>
        </p:nvCxnSpPr>
        <p:spPr>
          <a:xfrm>
            <a:off x="496119" y="3055938"/>
            <a:ext cx="8370069" cy="0"/>
          </a:xfrm>
          <a:prstGeom prst="line">
            <a:avLst/>
          </a:prstGeom>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F5ED90A8-947C-4B03-ABEF-40B3F6E2A90F}"/>
              </a:ext>
            </a:extLst>
          </p:cNvPr>
          <p:cNvCxnSpPr/>
          <p:nvPr/>
        </p:nvCxnSpPr>
        <p:spPr>
          <a:xfrm>
            <a:off x="496119" y="3794911"/>
            <a:ext cx="8370069" cy="0"/>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B8309505-AB30-4CDC-B668-AF7DCA88E7EF}"/>
              </a:ext>
            </a:extLst>
          </p:cNvPr>
          <p:cNvCxnSpPr/>
          <p:nvPr/>
        </p:nvCxnSpPr>
        <p:spPr>
          <a:xfrm>
            <a:off x="496119" y="4619625"/>
            <a:ext cx="83700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968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41003"/>
            <a:ext cx="8354194" cy="420441"/>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Закони</a:t>
            </a:r>
            <a:r>
              <a:rPr lang="ru-RU" sz="2438" dirty="0">
                <a:solidFill>
                  <a:srgbClr val="2C0306"/>
                </a:solidFill>
                <a:latin typeface="Funnel Display Medium" pitchFamily="34" charset="0"/>
                <a:ea typeface="Funnel Display Medium" pitchFamily="34" charset="-122"/>
                <a:cs typeface="Funnel Display Medium" pitchFamily="34" charset="-120"/>
              </a:rPr>
              <a:t> для 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
        <p:nvSpPr>
          <p:cNvPr id="10" name="Прямоугольник 9">
            <a:extLst>
              <a:ext uri="{FF2B5EF4-FFF2-40B4-BE49-F238E27FC236}">
                <a16:creationId xmlns:a16="http://schemas.microsoft.com/office/drawing/2014/main" id="{827E14D6-FF9B-4C5F-9A17-24E917E77E77}"/>
              </a:ext>
            </a:extLst>
          </p:cNvPr>
          <p:cNvSpPr/>
          <p:nvPr/>
        </p:nvSpPr>
        <p:spPr>
          <a:xfrm>
            <a:off x="4572000" y="2377610"/>
            <a:ext cx="3676031" cy="86177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Закон переміщення, який відповідає оптимальному режиму руху при пуску</a:t>
            </a:r>
            <a:br>
              <a:rPr lang="uk-UA" sz="1250" kern="100" dirty="0">
                <a:latin typeface="Artifakt Element" panose="020B0503050000020004" pitchFamily="34" charset="-52"/>
                <a:ea typeface="Artifakt Element" panose="020B0503050000020004" pitchFamily="34" charset="-52"/>
              </a:rPr>
            </a:br>
            <a:endParaRPr lang="uk-UA" sz="1250" kern="100" dirty="0">
              <a:latin typeface="Artifakt Element" panose="020B0503050000020004" pitchFamily="34" charset="-52"/>
              <a:ea typeface="Artifakt Element" panose="020B0503050000020004" pitchFamily="34" charset="-52"/>
            </a:endParaRPr>
          </a:p>
          <a:p>
            <a:pPr algn="r"/>
            <a:r>
              <a:rPr lang="uk-UA" sz="1250" kern="100" dirty="0">
                <a:latin typeface="Artifakt Element" panose="020B0503050000020004" pitchFamily="34" charset="-52"/>
                <a:ea typeface="Artifakt Element" panose="020B0503050000020004" pitchFamily="34" charset="-52"/>
              </a:rPr>
              <a:t>Двічі візьмемо похідну за часом від виразу</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11" name="Прямоугольник 10">
                <a:extLst>
                  <a:ext uri="{FF2B5EF4-FFF2-40B4-BE49-F238E27FC236}">
                    <a16:creationId xmlns:a16="http://schemas.microsoft.com/office/drawing/2014/main" id="{8EF46A05-AC0E-4017-8790-BEC15B0CF998}"/>
                  </a:ext>
                </a:extLst>
              </p:cNvPr>
              <p:cNvSpPr/>
              <p:nvPr/>
            </p:nvSpPr>
            <p:spPr>
              <a:xfrm>
                <a:off x="1682218" y="1897309"/>
                <a:ext cx="1627177" cy="528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250" i="1">
                              <a:latin typeface="Cambria Math" panose="02040503050406030204" pitchFamily="18" charset="0"/>
                            </a:rPr>
                          </m:ctrlPr>
                        </m:sSubPr>
                        <m:e>
                          <m:r>
                            <a:rPr lang="ru-UA" sz="1250" i="1">
                              <a:latin typeface="Cambria Math" panose="02040503050406030204" pitchFamily="18" charset="0"/>
                            </a:rPr>
                            <m:t>𝜉</m:t>
                          </m:r>
                        </m:e>
                        <m:sub>
                          <m:r>
                            <a:rPr lang="ru-UA" sz="1250">
                              <a:latin typeface="Cambria Math" panose="02040503050406030204" pitchFamily="18" charset="0"/>
                            </a:rPr>
                            <m:t>1</m:t>
                          </m:r>
                        </m:sub>
                      </m:sSub>
                      <m:r>
                        <a:rPr lang="ru-UA" sz="1250">
                          <a:latin typeface="Cambria Math" panose="02040503050406030204" pitchFamily="18" charset="0"/>
                        </a:rPr>
                        <m:t>=</m:t>
                      </m:r>
                      <m:f>
                        <m:fPr>
                          <m:ctrlPr>
                            <a:rPr lang="ru-UA" sz="1250" i="1">
                              <a:latin typeface="Cambria Math" panose="02040503050406030204" pitchFamily="18" charset="0"/>
                            </a:rPr>
                          </m:ctrlPr>
                        </m:fPr>
                        <m:num>
                          <m:r>
                            <a:rPr lang="ru-UA" sz="1250" i="1">
                              <a:latin typeface="Cambria Math" panose="02040503050406030204" pitchFamily="18" charset="0"/>
                            </a:rPr>
                            <m:t>𝑣</m:t>
                          </m:r>
                        </m:num>
                        <m:den>
                          <m:sSub>
                            <m:sSubPr>
                              <m:ctrlPr>
                                <a:rPr lang="ru-UA" sz="1250" i="1">
                                  <a:latin typeface="Cambria Math" panose="02040503050406030204" pitchFamily="18" charset="0"/>
                                </a:rPr>
                              </m:ctrlPr>
                            </m:sSubPr>
                            <m:e>
                              <m:r>
                                <a:rPr lang="ru-UA" sz="1250" i="1">
                                  <a:latin typeface="Cambria Math" panose="02040503050406030204" pitchFamily="18" charset="0"/>
                                </a:rPr>
                                <m:t>𝑡</m:t>
                              </m:r>
                            </m:e>
                            <m:sub>
                              <m:r>
                                <a:rPr lang="ru-UA" sz="1250">
                                  <a:latin typeface="Cambria Math" panose="02040503050406030204" pitchFamily="18" charset="0"/>
                                </a:rPr>
                                <m:t>1</m:t>
                              </m:r>
                            </m:sub>
                          </m:sSub>
                        </m:den>
                      </m:f>
                      <m:r>
                        <a:rPr lang="ru-UA" sz="1250">
                          <a:latin typeface="Cambria Math" panose="02040503050406030204" pitchFamily="18" charset="0"/>
                        </a:rPr>
                        <m:t>∙</m:t>
                      </m:r>
                      <m:d>
                        <m:dPr>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𝑡</m:t>
                              </m:r>
                            </m:e>
                            <m:sup>
                              <m:r>
                                <a:rPr lang="ru-UA" sz="1250">
                                  <a:latin typeface="Cambria Math" panose="02040503050406030204" pitchFamily="18" charset="0"/>
                                </a:rPr>
                                <m:t>2</m:t>
                              </m:r>
                            </m:sup>
                          </m:sSup>
                          <m:r>
                            <a:rPr lang="ru-UA" sz="1250">
                              <a:latin typeface="Cambria Math" panose="02040503050406030204" pitchFamily="18" charset="0"/>
                            </a:rPr>
                            <m:t>−</m:t>
                          </m:r>
                          <m:f>
                            <m:fPr>
                              <m:ctrlPr>
                                <a:rPr lang="ru-UA" sz="1250" i="1">
                                  <a:latin typeface="Cambria Math" panose="02040503050406030204" pitchFamily="18" charset="0"/>
                                </a:rPr>
                              </m:ctrlPr>
                            </m:fPr>
                            <m:num>
                              <m:sSup>
                                <m:sSupPr>
                                  <m:ctrlPr>
                                    <a:rPr lang="ru-UA" sz="1250" i="1">
                                      <a:latin typeface="Cambria Math" panose="02040503050406030204" pitchFamily="18" charset="0"/>
                                    </a:rPr>
                                  </m:ctrlPr>
                                </m:sSupPr>
                                <m:e>
                                  <m:r>
                                    <a:rPr lang="ru-UA" sz="1250" i="1">
                                      <a:latin typeface="Cambria Math" panose="02040503050406030204" pitchFamily="18" charset="0"/>
                                    </a:rPr>
                                    <m:t>𝑡</m:t>
                                  </m:r>
                                </m:e>
                                <m:sup>
                                  <m:r>
                                    <a:rPr lang="ru-UA" sz="1250">
                                      <a:latin typeface="Cambria Math" panose="02040503050406030204" pitchFamily="18" charset="0"/>
                                    </a:rPr>
                                    <m:t>3</m:t>
                                  </m:r>
                                </m:sup>
                              </m:sSup>
                            </m:num>
                            <m:den>
                              <m:r>
                                <a:rPr lang="ru-UA" sz="1250">
                                  <a:latin typeface="Cambria Math" panose="02040503050406030204" pitchFamily="18" charset="0"/>
                                </a:rPr>
                                <m:t>3</m:t>
                              </m:r>
                              <m:sSub>
                                <m:sSubPr>
                                  <m:ctrlPr>
                                    <a:rPr lang="ru-UA" sz="1250" i="1">
                                      <a:latin typeface="Cambria Math" panose="02040503050406030204" pitchFamily="18" charset="0"/>
                                    </a:rPr>
                                  </m:ctrlPr>
                                </m:sSubPr>
                                <m:e>
                                  <m:r>
                                    <a:rPr lang="ru-UA" sz="1250" i="1">
                                      <a:latin typeface="Cambria Math" panose="02040503050406030204" pitchFamily="18" charset="0"/>
                                    </a:rPr>
                                    <m:t>𝑡</m:t>
                                  </m:r>
                                </m:e>
                                <m:sub>
                                  <m:r>
                                    <a:rPr lang="ru-UA" sz="1250">
                                      <a:latin typeface="Cambria Math" panose="02040503050406030204" pitchFamily="18" charset="0"/>
                                    </a:rPr>
                                    <m:t>1</m:t>
                                  </m:r>
                                </m:sub>
                              </m:sSub>
                            </m:den>
                          </m:f>
                        </m:e>
                      </m:d>
                      <m:r>
                        <a:rPr lang="ru-UA" sz="1250">
                          <a:latin typeface="Cambria Math" panose="02040503050406030204" pitchFamily="18" charset="0"/>
                        </a:rPr>
                        <m:t>.</m:t>
                      </m:r>
                    </m:oMath>
                  </m:oMathPara>
                </a14:m>
                <a:endParaRPr lang="ru-UA" sz="1250" dirty="0"/>
              </a:p>
            </p:txBody>
          </p:sp>
        </mc:Choice>
        <mc:Fallback>
          <p:sp>
            <p:nvSpPr>
              <p:cNvPr id="11" name="Прямоугольник 10">
                <a:extLst>
                  <a:ext uri="{FF2B5EF4-FFF2-40B4-BE49-F238E27FC236}">
                    <a16:creationId xmlns:a16="http://schemas.microsoft.com/office/drawing/2014/main" id="{8EF46A05-AC0E-4017-8790-BEC15B0CF998}"/>
                  </a:ext>
                </a:extLst>
              </p:cNvPr>
              <p:cNvSpPr>
                <a:spLocks noRot="1" noChangeAspect="1" noMove="1" noResize="1" noEditPoints="1" noAdjustHandles="1" noChangeArrowheads="1" noChangeShapeType="1" noTextEdit="1"/>
              </p:cNvSpPr>
              <p:nvPr/>
            </p:nvSpPr>
            <p:spPr>
              <a:xfrm>
                <a:off x="1682218" y="1897309"/>
                <a:ext cx="1627177" cy="528478"/>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BDFFFB1E-1240-4557-982D-4E784214B8AF}"/>
                  </a:ext>
                </a:extLst>
              </p:cNvPr>
              <p:cNvSpPr/>
              <p:nvPr/>
            </p:nvSpPr>
            <p:spPr>
              <a:xfrm>
                <a:off x="1682218" y="2564314"/>
                <a:ext cx="1571199" cy="528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250" i="1">
                              <a:latin typeface="Cambria Math" panose="02040503050406030204" pitchFamily="18" charset="0"/>
                            </a:rPr>
                          </m:ctrlPr>
                        </m:sSubPr>
                        <m:e>
                          <m:acc>
                            <m:accPr>
                              <m:chr m:val="̇"/>
                              <m:ctrlPr>
                                <a:rPr lang="ru-UA" sz="1250" i="1">
                                  <a:latin typeface="Cambria Math" panose="02040503050406030204" pitchFamily="18" charset="0"/>
                                </a:rPr>
                              </m:ctrlPr>
                            </m:accPr>
                            <m:e>
                              <m:r>
                                <a:rPr lang="ru-UA" sz="1250" i="1">
                                  <a:latin typeface="Cambria Math" panose="02040503050406030204" pitchFamily="18" charset="0"/>
                                </a:rPr>
                                <m:t>𝜉</m:t>
                              </m:r>
                            </m:e>
                          </m:acc>
                        </m:e>
                        <m:sub>
                          <m:r>
                            <a:rPr lang="ru-UA" sz="1250">
                              <a:latin typeface="Cambria Math" panose="02040503050406030204" pitchFamily="18" charset="0"/>
                            </a:rPr>
                            <m:t>1</m:t>
                          </m:r>
                        </m:sub>
                      </m:sSub>
                      <m:r>
                        <a:rPr lang="ru-UA" sz="1250">
                          <a:latin typeface="Cambria Math" panose="02040503050406030204" pitchFamily="18" charset="0"/>
                        </a:rPr>
                        <m:t>=</m:t>
                      </m:r>
                      <m:f>
                        <m:fPr>
                          <m:ctrlPr>
                            <a:rPr lang="ru-UA" sz="1250" i="1">
                              <a:latin typeface="Cambria Math" panose="02040503050406030204" pitchFamily="18" charset="0"/>
                            </a:rPr>
                          </m:ctrlPr>
                        </m:fPr>
                        <m:num>
                          <m:r>
                            <a:rPr lang="ru-UA" sz="1250" i="1">
                              <a:latin typeface="Cambria Math" panose="02040503050406030204" pitchFamily="18" charset="0"/>
                            </a:rPr>
                            <m:t>𝑣</m:t>
                          </m:r>
                        </m:num>
                        <m:den>
                          <m:sSub>
                            <m:sSubPr>
                              <m:ctrlPr>
                                <a:rPr lang="ru-UA" sz="1250" i="1">
                                  <a:latin typeface="Cambria Math" panose="02040503050406030204" pitchFamily="18" charset="0"/>
                                </a:rPr>
                              </m:ctrlPr>
                            </m:sSubPr>
                            <m:e>
                              <m:r>
                                <a:rPr lang="ru-UA" sz="1250" i="1">
                                  <a:latin typeface="Cambria Math" panose="02040503050406030204" pitchFamily="18" charset="0"/>
                                </a:rPr>
                                <m:t>𝑡</m:t>
                              </m:r>
                            </m:e>
                            <m:sub>
                              <m:r>
                                <a:rPr lang="ru-UA" sz="1250">
                                  <a:latin typeface="Cambria Math" panose="02040503050406030204" pitchFamily="18" charset="0"/>
                                </a:rPr>
                                <m:t>1</m:t>
                              </m:r>
                            </m:sub>
                          </m:sSub>
                        </m:den>
                      </m:f>
                      <m:r>
                        <a:rPr lang="ru-UA" sz="1250">
                          <a:latin typeface="Cambria Math" panose="02040503050406030204" pitchFamily="18" charset="0"/>
                        </a:rPr>
                        <m:t>∙</m:t>
                      </m:r>
                      <m:d>
                        <m:dPr>
                          <m:ctrlPr>
                            <a:rPr lang="ru-UA" sz="1250" i="1">
                              <a:latin typeface="Cambria Math" panose="02040503050406030204" pitchFamily="18" charset="0"/>
                            </a:rPr>
                          </m:ctrlPr>
                        </m:dPr>
                        <m:e>
                          <m:r>
                            <a:rPr lang="ru-UA" sz="1250">
                              <a:latin typeface="Cambria Math" panose="02040503050406030204" pitchFamily="18" charset="0"/>
                            </a:rPr>
                            <m:t>2</m:t>
                          </m:r>
                          <m:r>
                            <a:rPr lang="ru-UA" sz="1250" i="1">
                              <a:latin typeface="Cambria Math" panose="02040503050406030204" pitchFamily="18" charset="0"/>
                            </a:rPr>
                            <m:t>𝑡</m:t>
                          </m:r>
                          <m:r>
                            <a:rPr lang="ru-UA" sz="1250">
                              <a:latin typeface="Cambria Math" panose="02040503050406030204" pitchFamily="18" charset="0"/>
                            </a:rPr>
                            <m:t>−</m:t>
                          </m:r>
                          <m:f>
                            <m:fPr>
                              <m:ctrlPr>
                                <a:rPr lang="ru-UA" sz="1250" i="1">
                                  <a:latin typeface="Cambria Math" panose="02040503050406030204" pitchFamily="18" charset="0"/>
                                </a:rPr>
                              </m:ctrlPr>
                            </m:fPr>
                            <m:num>
                              <m:sSup>
                                <m:sSupPr>
                                  <m:ctrlPr>
                                    <a:rPr lang="ru-UA" sz="1250" i="1">
                                      <a:latin typeface="Cambria Math" panose="02040503050406030204" pitchFamily="18" charset="0"/>
                                    </a:rPr>
                                  </m:ctrlPr>
                                </m:sSupPr>
                                <m:e>
                                  <m:r>
                                    <a:rPr lang="ru-UA" sz="1250" i="1">
                                      <a:latin typeface="Cambria Math" panose="02040503050406030204" pitchFamily="18" charset="0"/>
                                    </a:rPr>
                                    <m:t>𝑡</m:t>
                                  </m:r>
                                </m:e>
                                <m:sup>
                                  <m:r>
                                    <a:rPr lang="ru-UA" sz="1250">
                                      <a:latin typeface="Cambria Math" panose="02040503050406030204" pitchFamily="18" charset="0"/>
                                    </a:rPr>
                                    <m:t>2</m:t>
                                  </m:r>
                                </m:sup>
                              </m:sSup>
                            </m:num>
                            <m:den>
                              <m:sSub>
                                <m:sSubPr>
                                  <m:ctrlPr>
                                    <a:rPr lang="ru-UA" sz="1250" i="1">
                                      <a:latin typeface="Cambria Math" panose="02040503050406030204" pitchFamily="18" charset="0"/>
                                    </a:rPr>
                                  </m:ctrlPr>
                                </m:sSubPr>
                                <m:e>
                                  <m:r>
                                    <a:rPr lang="ru-UA" sz="1250" i="1">
                                      <a:latin typeface="Cambria Math" panose="02040503050406030204" pitchFamily="18" charset="0"/>
                                    </a:rPr>
                                    <m:t>𝑡</m:t>
                                  </m:r>
                                </m:e>
                                <m:sub>
                                  <m:r>
                                    <a:rPr lang="ru-UA" sz="1250">
                                      <a:latin typeface="Cambria Math" panose="02040503050406030204" pitchFamily="18" charset="0"/>
                                    </a:rPr>
                                    <m:t>1</m:t>
                                  </m:r>
                                </m:sub>
                              </m:sSub>
                            </m:den>
                          </m:f>
                        </m:e>
                      </m:d>
                      <m:r>
                        <a:rPr lang="ru-UA" sz="1250">
                          <a:latin typeface="Cambria Math" panose="02040503050406030204" pitchFamily="18" charset="0"/>
                        </a:rPr>
                        <m:t>;</m:t>
                      </m:r>
                    </m:oMath>
                  </m:oMathPara>
                </a14:m>
                <a:endParaRPr lang="ru-UA" sz="1250" dirty="0"/>
              </a:p>
            </p:txBody>
          </p:sp>
        </mc:Choice>
        <mc:Fallback>
          <p:sp>
            <p:nvSpPr>
              <p:cNvPr id="14" name="Прямоугольник 13">
                <a:extLst>
                  <a:ext uri="{FF2B5EF4-FFF2-40B4-BE49-F238E27FC236}">
                    <a16:creationId xmlns:a16="http://schemas.microsoft.com/office/drawing/2014/main" id="{BDFFFB1E-1240-4557-982D-4E784214B8AF}"/>
                  </a:ext>
                </a:extLst>
              </p:cNvPr>
              <p:cNvSpPr>
                <a:spLocks noRot="1" noChangeAspect="1" noMove="1" noResize="1" noEditPoints="1" noAdjustHandles="1" noChangeArrowheads="1" noChangeShapeType="1" noTextEdit="1"/>
              </p:cNvSpPr>
              <p:nvPr/>
            </p:nvSpPr>
            <p:spPr>
              <a:xfrm>
                <a:off x="1682218" y="2564314"/>
                <a:ext cx="1571199" cy="528478"/>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5" name="Прямоугольник 14">
                <a:extLst>
                  <a:ext uri="{FF2B5EF4-FFF2-40B4-BE49-F238E27FC236}">
                    <a16:creationId xmlns:a16="http://schemas.microsoft.com/office/drawing/2014/main" id="{30E5D589-4459-412C-8466-FF6D992FA104}"/>
                  </a:ext>
                </a:extLst>
              </p:cNvPr>
              <p:cNvSpPr/>
              <p:nvPr/>
            </p:nvSpPr>
            <p:spPr>
              <a:xfrm>
                <a:off x="1682218" y="3231321"/>
                <a:ext cx="1596591" cy="524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250" i="1">
                              <a:latin typeface="Cambria Math" panose="02040503050406030204" pitchFamily="18" charset="0"/>
                            </a:rPr>
                          </m:ctrlPr>
                        </m:sSubPr>
                        <m:e>
                          <m:acc>
                            <m:accPr>
                              <m:chr m:val="̈"/>
                              <m:ctrlPr>
                                <a:rPr lang="ru-UA" sz="1250" i="1">
                                  <a:latin typeface="Cambria Math" panose="02040503050406030204" pitchFamily="18" charset="0"/>
                                </a:rPr>
                              </m:ctrlPr>
                            </m:accPr>
                            <m:e>
                              <m:r>
                                <a:rPr lang="ru-UA" sz="1250" i="1">
                                  <a:latin typeface="Cambria Math" panose="02040503050406030204" pitchFamily="18" charset="0"/>
                                </a:rPr>
                                <m:t>𝜉</m:t>
                              </m:r>
                            </m:e>
                          </m:acc>
                        </m:e>
                        <m:sub>
                          <m:r>
                            <a:rPr lang="ru-UA" sz="1250">
                              <a:latin typeface="Cambria Math" panose="02040503050406030204" pitchFamily="18" charset="0"/>
                            </a:rPr>
                            <m:t>1</m:t>
                          </m:r>
                        </m:sub>
                      </m:sSub>
                      <m:r>
                        <a:rPr lang="ru-UA" sz="1250">
                          <a:latin typeface="Cambria Math" panose="02040503050406030204" pitchFamily="18" charset="0"/>
                        </a:rPr>
                        <m:t>=2</m:t>
                      </m:r>
                      <m:f>
                        <m:fPr>
                          <m:ctrlPr>
                            <a:rPr lang="ru-UA" sz="1250" i="1">
                              <a:latin typeface="Cambria Math" panose="02040503050406030204" pitchFamily="18" charset="0"/>
                            </a:rPr>
                          </m:ctrlPr>
                        </m:fPr>
                        <m:num>
                          <m:r>
                            <a:rPr lang="ru-UA" sz="1250" i="1">
                              <a:latin typeface="Cambria Math" panose="02040503050406030204" pitchFamily="18" charset="0"/>
                            </a:rPr>
                            <m:t>𝑣</m:t>
                          </m:r>
                        </m:num>
                        <m:den>
                          <m:sSub>
                            <m:sSubPr>
                              <m:ctrlPr>
                                <a:rPr lang="ru-UA" sz="1250" i="1">
                                  <a:latin typeface="Cambria Math" panose="02040503050406030204" pitchFamily="18" charset="0"/>
                                </a:rPr>
                              </m:ctrlPr>
                            </m:sSubPr>
                            <m:e>
                              <m:r>
                                <a:rPr lang="ru-UA" sz="1250" i="1">
                                  <a:latin typeface="Cambria Math" panose="02040503050406030204" pitchFamily="18" charset="0"/>
                                </a:rPr>
                                <m:t>𝑡</m:t>
                              </m:r>
                            </m:e>
                            <m:sub>
                              <m:r>
                                <a:rPr lang="ru-UA" sz="1250">
                                  <a:latin typeface="Cambria Math" panose="02040503050406030204" pitchFamily="18" charset="0"/>
                                </a:rPr>
                                <m:t>1</m:t>
                              </m:r>
                            </m:sub>
                          </m:sSub>
                        </m:den>
                      </m:f>
                      <m:r>
                        <a:rPr lang="ru-UA" sz="1250">
                          <a:latin typeface="Cambria Math" panose="02040503050406030204" pitchFamily="18" charset="0"/>
                        </a:rPr>
                        <m:t>∙</m:t>
                      </m:r>
                      <m:d>
                        <m:dPr>
                          <m:ctrlPr>
                            <a:rPr lang="ru-UA" sz="1250" i="1">
                              <a:latin typeface="Cambria Math" panose="02040503050406030204" pitchFamily="18" charset="0"/>
                            </a:rPr>
                          </m:ctrlPr>
                        </m:dPr>
                        <m:e>
                          <m:r>
                            <a:rPr lang="ru-UA" sz="1250">
                              <a:latin typeface="Cambria Math" panose="02040503050406030204" pitchFamily="18" charset="0"/>
                            </a:rPr>
                            <m:t>1−</m:t>
                          </m:r>
                          <m:f>
                            <m:fPr>
                              <m:ctrlPr>
                                <a:rPr lang="ru-UA" sz="1250" i="1">
                                  <a:latin typeface="Cambria Math" panose="02040503050406030204" pitchFamily="18" charset="0"/>
                                </a:rPr>
                              </m:ctrlPr>
                            </m:fPr>
                            <m:num>
                              <m:r>
                                <a:rPr lang="ru-UA" sz="1250" i="1">
                                  <a:latin typeface="Cambria Math" panose="02040503050406030204" pitchFamily="18" charset="0"/>
                                </a:rPr>
                                <m:t>𝑡</m:t>
                              </m:r>
                            </m:num>
                            <m:den>
                              <m:sSub>
                                <m:sSubPr>
                                  <m:ctrlPr>
                                    <a:rPr lang="ru-UA" sz="1250" i="1">
                                      <a:latin typeface="Cambria Math" panose="02040503050406030204" pitchFamily="18" charset="0"/>
                                    </a:rPr>
                                  </m:ctrlPr>
                                </m:sSubPr>
                                <m:e>
                                  <m:r>
                                    <a:rPr lang="ru-UA" sz="1250" i="1">
                                      <a:latin typeface="Cambria Math" panose="02040503050406030204" pitchFamily="18" charset="0"/>
                                    </a:rPr>
                                    <m:t>𝑡</m:t>
                                  </m:r>
                                </m:e>
                                <m:sub>
                                  <m:r>
                                    <a:rPr lang="ru-UA" sz="1250">
                                      <a:latin typeface="Cambria Math" panose="02040503050406030204" pitchFamily="18" charset="0"/>
                                    </a:rPr>
                                    <m:t>1</m:t>
                                  </m:r>
                                </m:sub>
                              </m:sSub>
                            </m:den>
                          </m:f>
                        </m:e>
                      </m:d>
                      <m:r>
                        <a:rPr lang="ru-UA" sz="1250">
                          <a:latin typeface="Cambria Math" panose="02040503050406030204" pitchFamily="18" charset="0"/>
                        </a:rPr>
                        <m:t>.</m:t>
                      </m:r>
                    </m:oMath>
                  </m:oMathPara>
                </a14:m>
                <a:endParaRPr lang="ru-UA" sz="1250" dirty="0"/>
              </a:p>
            </p:txBody>
          </p:sp>
        </mc:Choice>
        <mc:Fallback>
          <p:sp>
            <p:nvSpPr>
              <p:cNvPr id="15" name="Прямоугольник 14">
                <a:extLst>
                  <a:ext uri="{FF2B5EF4-FFF2-40B4-BE49-F238E27FC236}">
                    <a16:creationId xmlns:a16="http://schemas.microsoft.com/office/drawing/2014/main" id="{30E5D589-4459-412C-8466-FF6D992FA104}"/>
                  </a:ext>
                </a:extLst>
              </p:cNvPr>
              <p:cNvSpPr>
                <a:spLocks noRot="1" noChangeAspect="1" noMove="1" noResize="1" noEditPoints="1" noAdjustHandles="1" noChangeArrowheads="1" noChangeShapeType="1" noTextEdit="1"/>
              </p:cNvSpPr>
              <p:nvPr/>
            </p:nvSpPr>
            <p:spPr>
              <a:xfrm>
                <a:off x="1682218" y="3231321"/>
                <a:ext cx="1596591" cy="524567"/>
              </a:xfrm>
              <a:prstGeom prst="rect">
                <a:avLst/>
              </a:prstGeom>
              <a:blipFill>
                <a:blip r:embed="rId5"/>
                <a:stretch>
                  <a:fillRect/>
                </a:stretch>
              </a:blipFill>
            </p:spPr>
            <p:txBody>
              <a:bodyPr/>
              <a:lstStyle/>
              <a:p>
                <a:r>
                  <a:rPr lang="uk-UA">
                    <a:noFill/>
                  </a:rPr>
                  <a:t> </a:t>
                </a:r>
              </a:p>
            </p:txBody>
          </p:sp>
        </mc:Fallback>
      </mc:AlternateContent>
      <p:pic>
        <p:nvPicPr>
          <p:cNvPr id="19" name="Рисунок 18">
            <a:extLst>
              <a:ext uri="{FF2B5EF4-FFF2-40B4-BE49-F238E27FC236}">
                <a16:creationId xmlns:a16="http://schemas.microsoft.com/office/drawing/2014/main" id="{8F6EC578-7BB5-4EFA-A266-1F7C99623EB0}"/>
              </a:ext>
            </a:extLst>
          </p:cNvPr>
          <p:cNvPicPr>
            <a:picLocks noChangeAspect="1"/>
          </p:cNvPicPr>
          <p:nvPr/>
        </p:nvPicPr>
        <p:blipFill>
          <a:blip r:embed="rId6"/>
          <a:stretch>
            <a:fillRect/>
          </a:stretch>
        </p:blipFill>
        <p:spPr>
          <a:xfrm>
            <a:off x="110593" y="3754852"/>
            <a:ext cx="5810250" cy="2236836"/>
          </a:xfrm>
          <a:prstGeom prst="rect">
            <a:avLst/>
          </a:prstGeom>
        </p:spPr>
      </p:pic>
      <p:pic>
        <p:nvPicPr>
          <p:cNvPr id="20" name="Рисунок 19">
            <a:extLst>
              <a:ext uri="{FF2B5EF4-FFF2-40B4-BE49-F238E27FC236}">
                <a16:creationId xmlns:a16="http://schemas.microsoft.com/office/drawing/2014/main" id="{B0FFF3EE-FD27-4E3A-AA24-2FFD133D5F42}"/>
              </a:ext>
            </a:extLst>
          </p:cNvPr>
          <p:cNvPicPr>
            <a:picLocks noChangeAspect="1"/>
          </p:cNvPicPr>
          <p:nvPr/>
        </p:nvPicPr>
        <p:blipFill>
          <a:blip r:embed="rId7"/>
          <a:stretch>
            <a:fillRect/>
          </a:stretch>
        </p:blipFill>
        <p:spPr>
          <a:xfrm>
            <a:off x="5890158" y="3721239"/>
            <a:ext cx="3143250" cy="2268049"/>
          </a:xfrm>
          <a:prstGeom prst="rect">
            <a:avLst/>
          </a:prstGeom>
        </p:spPr>
      </p:pic>
    </p:spTree>
    <p:extLst>
      <p:ext uri="{BB962C8B-B14F-4D97-AF65-F5344CB8AC3E}">
        <p14:creationId xmlns:p14="http://schemas.microsoft.com/office/powerpoint/2010/main" val="314533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86074"/>
            <a:ext cx="8137009"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Представлення</a:t>
            </a:r>
            <a:r>
              <a:rPr lang="ru-RU" sz="2438" dirty="0">
                <a:solidFill>
                  <a:srgbClr val="2C0306"/>
                </a:solidFill>
                <a:latin typeface="Funnel Display Medium" pitchFamily="34" charset="0"/>
                <a:ea typeface="Funnel Display Medium" pitchFamily="34" charset="-122"/>
                <a:cs typeface="Funnel Display Medium" pitchFamily="34" charset="-120"/>
              </a:rPr>
              <a:t> у </a:t>
            </a:r>
            <a:r>
              <a:rPr lang="ru-RU" sz="2438" dirty="0" err="1">
                <a:solidFill>
                  <a:srgbClr val="2C0306"/>
                </a:solidFill>
                <a:latin typeface="Funnel Display Medium" pitchFamily="34" charset="0"/>
                <a:ea typeface="Funnel Display Medium" pitchFamily="34" charset="-122"/>
                <a:cs typeface="Funnel Display Medium" pitchFamily="34" charset="-120"/>
              </a:rPr>
              <a:t>декартових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координатах</a:t>
            </a:r>
            <a:endParaRPr lang="en-US" sz="2438" dirty="0"/>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8D872C60-7B23-46F2-9A63-82BC461B38C9}"/>
                  </a:ext>
                </a:extLst>
              </p:cNvPr>
              <p:cNvSpPr/>
              <p:nvPr/>
            </p:nvSpPr>
            <p:spPr>
              <a:xfrm>
                <a:off x="565805" y="2193718"/>
                <a:ext cx="2895280"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UA" sz="1500" i="1">
                          <a:latin typeface="Cambria Math" panose="02040503050406030204" pitchFamily="18" charset="0"/>
                        </a:rPr>
                        <m:t>𝑥</m:t>
                      </m:r>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0</m:t>
                          </m:r>
                        </m:sub>
                      </m:sSub>
                      <m:r>
                        <a:rPr lang="ru-UA" sz="1500">
                          <a:latin typeface="Cambria Math" panose="02040503050406030204" pitchFamily="18" charset="0"/>
                        </a:rPr>
                        <m:t>+</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0</m:t>
                              </m:r>
                            </m:sub>
                          </m:sSub>
                        </m:e>
                      </m:d>
                      <m:f>
                        <m:fPr>
                          <m:ctrlPr>
                            <a:rPr lang="ru-UA" sz="1500" i="1">
                              <a:latin typeface="Cambria Math" panose="02040503050406030204" pitchFamily="18" charset="0"/>
                            </a:rPr>
                          </m:ctrlPr>
                        </m:fPr>
                        <m:num>
                          <m:r>
                            <a:rPr lang="ru-UA" sz="1500">
                              <a:latin typeface="Cambria Math" panose="02040503050406030204" pitchFamily="18" charset="0"/>
                            </a:rPr>
                            <m:t>1</m:t>
                          </m:r>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3</m:t>
                                  </m:r>
                                </m:sup>
                              </m:sSup>
                            </m:num>
                            <m:den>
                              <m:r>
                                <a:rPr lang="ru-UA" sz="1500">
                                  <a:latin typeface="Cambria Math" panose="02040503050406030204" pitchFamily="18" charset="0"/>
                                </a:rPr>
                                <m:t>3</m:t>
                              </m:r>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2" name="Прямоугольник 1">
                <a:extLst>
                  <a:ext uri="{FF2B5EF4-FFF2-40B4-BE49-F238E27FC236}">
                    <a16:creationId xmlns:a16="http://schemas.microsoft.com/office/drawing/2014/main" id="{8D872C60-7B23-46F2-9A63-82BC461B38C9}"/>
                  </a:ext>
                </a:extLst>
              </p:cNvPr>
              <p:cNvSpPr>
                <a:spLocks noRot="1" noChangeAspect="1" noMove="1" noResize="1" noEditPoints="1" noAdjustHandles="1" noChangeArrowheads="1" noChangeShapeType="1" noTextEdit="1"/>
              </p:cNvSpPr>
              <p:nvPr/>
            </p:nvSpPr>
            <p:spPr>
              <a:xfrm>
                <a:off x="565805" y="2193718"/>
                <a:ext cx="2895280" cy="615681"/>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337CCEE2-53A0-44F9-9767-344CD0CA1403}"/>
                  </a:ext>
                </a:extLst>
              </p:cNvPr>
              <p:cNvSpPr/>
              <p:nvPr/>
            </p:nvSpPr>
            <p:spPr>
              <a:xfrm>
                <a:off x="565805" y="2844593"/>
                <a:ext cx="2900025"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UA" sz="1500" i="1">
                          <a:latin typeface="Cambria Math" panose="02040503050406030204" pitchFamily="18" charset="0"/>
                        </a:rPr>
                        <m:t>𝑦</m:t>
                      </m:r>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0</m:t>
                          </m:r>
                        </m:sub>
                      </m:sSub>
                      <m:r>
                        <a:rPr lang="ru-UA" sz="1500">
                          <a:latin typeface="Cambria Math" panose="02040503050406030204" pitchFamily="18" charset="0"/>
                        </a:rPr>
                        <m:t>+</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0</m:t>
                              </m:r>
                            </m:sub>
                          </m:sSub>
                        </m:e>
                      </m:d>
                      <m:f>
                        <m:fPr>
                          <m:ctrlPr>
                            <a:rPr lang="ru-UA" sz="1500" i="1">
                              <a:latin typeface="Cambria Math" panose="02040503050406030204" pitchFamily="18" charset="0"/>
                            </a:rPr>
                          </m:ctrlPr>
                        </m:fPr>
                        <m:num>
                          <m:r>
                            <a:rPr lang="ru-UA" sz="1500">
                              <a:latin typeface="Cambria Math" panose="02040503050406030204" pitchFamily="18" charset="0"/>
                            </a:rPr>
                            <m:t>1</m:t>
                          </m:r>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3</m:t>
                                  </m:r>
                                </m:sup>
                              </m:sSup>
                            </m:num>
                            <m:den>
                              <m:r>
                                <a:rPr lang="ru-UA" sz="1500">
                                  <a:latin typeface="Cambria Math" panose="02040503050406030204" pitchFamily="18" charset="0"/>
                                </a:rPr>
                                <m:t>3</m:t>
                              </m:r>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4" name="Прямоугольник 3">
                <a:extLst>
                  <a:ext uri="{FF2B5EF4-FFF2-40B4-BE49-F238E27FC236}">
                    <a16:creationId xmlns:a16="http://schemas.microsoft.com/office/drawing/2014/main" id="{337CCEE2-53A0-44F9-9767-344CD0CA1403}"/>
                  </a:ext>
                </a:extLst>
              </p:cNvPr>
              <p:cNvSpPr>
                <a:spLocks noRot="1" noChangeAspect="1" noMove="1" noResize="1" noEditPoints="1" noAdjustHandles="1" noChangeArrowheads="1" noChangeShapeType="1" noTextEdit="1"/>
              </p:cNvSpPr>
              <p:nvPr/>
            </p:nvSpPr>
            <p:spPr>
              <a:xfrm>
                <a:off x="565805" y="2844593"/>
                <a:ext cx="2900025" cy="615681"/>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6" name="Прямоугольник 5">
                <a:extLst>
                  <a:ext uri="{FF2B5EF4-FFF2-40B4-BE49-F238E27FC236}">
                    <a16:creationId xmlns:a16="http://schemas.microsoft.com/office/drawing/2014/main" id="{8162AA89-CEA7-47DD-9946-6073B1FBFBB7}"/>
                  </a:ext>
                </a:extLst>
              </p:cNvPr>
              <p:cNvSpPr/>
              <p:nvPr/>
            </p:nvSpPr>
            <p:spPr>
              <a:xfrm>
                <a:off x="565805" y="3497108"/>
                <a:ext cx="2845779"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UA" sz="1500" i="1">
                          <a:latin typeface="Cambria Math" panose="02040503050406030204" pitchFamily="18" charset="0"/>
                        </a:rPr>
                        <m:t>𝑧</m:t>
                      </m:r>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0</m:t>
                          </m:r>
                        </m:sub>
                      </m:sSub>
                      <m:r>
                        <a:rPr lang="ru-UA" sz="1500">
                          <a:latin typeface="Cambria Math" panose="02040503050406030204" pitchFamily="18" charset="0"/>
                        </a:rPr>
                        <m:t>+</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0</m:t>
                              </m:r>
                            </m:sub>
                          </m:sSub>
                        </m:e>
                      </m:d>
                      <m:f>
                        <m:fPr>
                          <m:ctrlPr>
                            <a:rPr lang="ru-UA" sz="1500" i="1">
                              <a:latin typeface="Cambria Math" panose="02040503050406030204" pitchFamily="18" charset="0"/>
                            </a:rPr>
                          </m:ctrlPr>
                        </m:fPr>
                        <m:num>
                          <m:r>
                            <a:rPr lang="ru-UA" sz="1500">
                              <a:latin typeface="Cambria Math" panose="02040503050406030204" pitchFamily="18" charset="0"/>
                            </a:rPr>
                            <m:t>1</m:t>
                          </m:r>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3</m:t>
                                  </m:r>
                                </m:sup>
                              </m:sSup>
                            </m:num>
                            <m:den>
                              <m:r>
                                <a:rPr lang="ru-UA" sz="1500">
                                  <a:latin typeface="Cambria Math" panose="02040503050406030204" pitchFamily="18" charset="0"/>
                                </a:rPr>
                                <m:t>3</m:t>
                              </m:r>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6" name="Прямоугольник 5">
                <a:extLst>
                  <a:ext uri="{FF2B5EF4-FFF2-40B4-BE49-F238E27FC236}">
                    <a16:creationId xmlns:a16="http://schemas.microsoft.com/office/drawing/2014/main" id="{8162AA89-CEA7-47DD-9946-6073B1FBFBB7}"/>
                  </a:ext>
                </a:extLst>
              </p:cNvPr>
              <p:cNvSpPr>
                <a:spLocks noRot="1" noChangeAspect="1" noMove="1" noResize="1" noEditPoints="1" noAdjustHandles="1" noChangeArrowheads="1" noChangeShapeType="1" noTextEdit="1"/>
              </p:cNvSpPr>
              <p:nvPr/>
            </p:nvSpPr>
            <p:spPr>
              <a:xfrm>
                <a:off x="565805" y="3497108"/>
                <a:ext cx="2845779" cy="615681"/>
              </a:xfrm>
              <a:prstGeom prst="rect">
                <a:avLst/>
              </a:prstGeom>
              <a:blipFill>
                <a:blip r:embed="rId5"/>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7" name="Прямоугольник 6">
                <a:extLst>
                  <a:ext uri="{FF2B5EF4-FFF2-40B4-BE49-F238E27FC236}">
                    <a16:creationId xmlns:a16="http://schemas.microsoft.com/office/drawing/2014/main" id="{2C9C391E-08E8-47CD-8491-70EF575510A5}"/>
                  </a:ext>
                </a:extLst>
              </p:cNvPr>
              <p:cNvSpPr/>
              <p:nvPr/>
            </p:nvSpPr>
            <p:spPr>
              <a:xfrm>
                <a:off x="3757423" y="2193718"/>
                <a:ext cx="2207336"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r>
                            <a:rPr lang="ru-UA" sz="1500">
                              <a:latin typeface="Cambria Math" panose="02040503050406030204" pitchFamily="18" charset="0"/>
                            </a:rPr>
                            <m:t>2</m:t>
                          </m:r>
                          <m:r>
                            <a:rPr lang="ru-UA" sz="1500" i="1">
                              <a:latin typeface="Cambria Math" panose="02040503050406030204" pitchFamily="18" charset="0"/>
                            </a:rPr>
                            <m:t>𝑡</m:t>
                          </m:r>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7" name="Прямоугольник 6">
                <a:extLst>
                  <a:ext uri="{FF2B5EF4-FFF2-40B4-BE49-F238E27FC236}">
                    <a16:creationId xmlns:a16="http://schemas.microsoft.com/office/drawing/2014/main" id="{2C9C391E-08E8-47CD-8491-70EF575510A5}"/>
                  </a:ext>
                </a:extLst>
              </p:cNvPr>
              <p:cNvSpPr>
                <a:spLocks noRot="1" noChangeAspect="1" noMove="1" noResize="1" noEditPoints="1" noAdjustHandles="1" noChangeArrowheads="1" noChangeShapeType="1" noTextEdit="1"/>
              </p:cNvSpPr>
              <p:nvPr/>
            </p:nvSpPr>
            <p:spPr>
              <a:xfrm>
                <a:off x="3757423" y="2193718"/>
                <a:ext cx="2207336" cy="615681"/>
              </a:xfrm>
              <a:prstGeom prst="rect">
                <a:avLst/>
              </a:prstGeom>
              <a:blipFill>
                <a:blip r:embed="rId6"/>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740D6CC4-1CC0-42C0-AF82-240EA13F4582}"/>
                  </a:ext>
                </a:extLst>
              </p:cNvPr>
              <p:cNvSpPr/>
              <p:nvPr/>
            </p:nvSpPr>
            <p:spPr>
              <a:xfrm>
                <a:off x="3757423" y="3452726"/>
                <a:ext cx="2170274"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𝑧</m:t>
                          </m:r>
                        </m:e>
                      </m:acc>
                      <m:r>
                        <a:rPr lang="ru-UA" sz="1500">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r>
                            <a:rPr lang="ru-UA" sz="1500">
                              <a:latin typeface="Cambria Math" panose="02040503050406030204" pitchFamily="18" charset="0"/>
                            </a:rPr>
                            <m:t>2</m:t>
                          </m:r>
                          <m:r>
                            <a:rPr lang="ru-UA" sz="1500" i="1">
                              <a:latin typeface="Cambria Math" panose="02040503050406030204" pitchFamily="18" charset="0"/>
                            </a:rPr>
                            <m:t>𝑡</m:t>
                          </m:r>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9" name="Прямоугольник 8">
                <a:extLst>
                  <a:ext uri="{FF2B5EF4-FFF2-40B4-BE49-F238E27FC236}">
                    <a16:creationId xmlns:a16="http://schemas.microsoft.com/office/drawing/2014/main" id="{740D6CC4-1CC0-42C0-AF82-240EA13F4582}"/>
                  </a:ext>
                </a:extLst>
              </p:cNvPr>
              <p:cNvSpPr>
                <a:spLocks noRot="1" noChangeAspect="1" noMove="1" noResize="1" noEditPoints="1" noAdjustHandles="1" noChangeArrowheads="1" noChangeShapeType="1" noTextEdit="1"/>
              </p:cNvSpPr>
              <p:nvPr/>
            </p:nvSpPr>
            <p:spPr>
              <a:xfrm>
                <a:off x="3757423" y="3452726"/>
                <a:ext cx="2170274" cy="615681"/>
              </a:xfrm>
              <a:prstGeom prst="rect">
                <a:avLst/>
              </a:prstGeom>
              <a:blipFill>
                <a:blip r:embed="rId7"/>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2" name="Прямоугольник 11">
                <a:extLst>
                  <a:ext uri="{FF2B5EF4-FFF2-40B4-BE49-F238E27FC236}">
                    <a16:creationId xmlns:a16="http://schemas.microsoft.com/office/drawing/2014/main" id="{1FD66CBC-486D-4A78-AE9F-D4CDB3211F82}"/>
                  </a:ext>
                </a:extLst>
              </p:cNvPr>
              <p:cNvSpPr/>
              <p:nvPr/>
            </p:nvSpPr>
            <p:spPr>
              <a:xfrm>
                <a:off x="3757422" y="2822813"/>
                <a:ext cx="2211246"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r>
                            <a:rPr lang="ru-UA" sz="1500">
                              <a:latin typeface="Cambria Math" panose="02040503050406030204" pitchFamily="18" charset="0"/>
                            </a:rPr>
                            <m:t>2</m:t>
                          </m:r>
                          <m:r>
                            <a:rPr lang="ru-UA" sz="1500" i="1">
                              <a:latin typeface="Cambria Math" panose="02040503050406030204" pitchFamily="18" charset="0"/>
                            </a:rPr>
                            <m:t>𝑡</m:t>
                          </m:r>
                          <m:r>
                            <a:rPr lang="ru-UA" sz="1500">
                              <a:latin typeface="Cambria Math" panose="02040503050406030204" pitchFamily="18" charset="0"/>
                            </a:rPr>
                            <m:t>−</m:t>
                          </m:r>
                          <m:f>
                            <m:fPr>
                              <m:ctrlPr>
                                <a:rPr lang="ru-UA" sz="1500" i="1">
                                  <a:latin typeface="Cambria Math" panose="02040503050406030204" pitchFamily="18" charset="0"/>
                                </a:rPr>
                              </m:ctrlPr>
                            </m:fPr>
                            <m:num>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12" name="Прямоугольник 11">
                <a:extLst>
                  <a:ext uri="{FF2B5EF4-FFF2-40B4-BE49-F238E27FC236}">
                    <a16:creationId xmlns:a16="http://schemas.microsoft.com/office/drawing/2014/main" id="{1FD66CBC-486D-4A78-AE9F-D4CDB3211F82}"/>
                  </a:ext>
                </a:extLst>
              </p:cNvPr>
              <p:cNvSpPr>
                <a:spLocks noRot="1" noChangeAspect="1" noMove="1" noResize="1" noEditPoints="1" noAdjustHandles="1" noChangeArrowheads="1" noChangeShapeType="1" noTextEdit="1"/>
              </p:cNvSpPr>
              <p:nvPr/>
            </p:nvSpPr>
            <p:spPr>
              <a:xfrm>
                <a:off x="3757422" y="2822813"/>
                <a:ext cx="2211246" cy="615681"/>
              </a:xfrm>
              <a:prstGeom prst="rect">
                <a:avLst/>
              </a:prstGeom>
              <a:blipFill>
                <a:blip r:embed="rId8"/>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3" name="Прямоугольник 12">
                <a:extLst>
                  <a:ext uri="{FF2B5EF4-FFF2-40B4-BE49-F238E27FC236}">
                    <a16:creationId xmlns:a16="http://schemas.microsoft.com/office/drawing/2014/main" id="{553809C8-2B42-4518-8017-5847ECA96D92}"/>
                  </a:ext>
                </a:extLst>
              </p:cNvPr>
              <p:cNvSpPr/>
              <p:nvPr/>
            </p:nvSpPr>
            <p:spPr>
              <a:xfrm>
                <a:off x="6407325" y="2193718"/>
                <a:ext cx="221503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r>
                            <a:rPr lang="ru-UA" sz="1500">
                              <a:latin typeface="Cambria Math" panose="02040503050406030204" pitchFamily="18" charset="0"/>
                            </a:rPr>
                            <m:t>1−</m:t>
                          </m:r>
                          <m:f>
                            <m:fPr>
                              <m:ctrlPr>
                                <a:rPr lang="ru-UA" sz="1500" i="1">
                                  <a:latin typeface="Cambria Math" panose="02040503050406030204" pitchFamily="18" charset="0"/>
                                </a:rPr>
                              </m:ctrlPr>
                            </m:fPr>
                            <m:num>
                              <m:r>
                                <a:rPr lang="ru-UA" sz="1500" i="1">
                                  <a:latin typeface="Cambria Math" panose="02040503050406030204" pitchFamily="18" charset="0"/>
                                </a:rPr>
                                <m:t>𝑡</m:t>
                              </m:r>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oMath>
                  </m:oMathPara>
                </a14:m>
                <a:endParaRPr lang="ru-UA" sz="1500" dirty="0"/>
              </a:p>
            </p:txBody>
          </p:sp>
        </mc:Choice>
        <mc:Fallback>
          <p:sp>
            <p:nvSpPr>
              <p:cNvPr id="13" name="Прямоугольник 12">
                <a:extLst>
                  <a:ext uri="{FF2B5EF4-FFF2-40B4-BE49-F238E27FC236}">
                    <a16:creationId xmlns:a16="http://schemas.microsoft.com/office/drawing/2014/main" id="{553809C8-2B42-4518-8017-5847ECA96D92}"/>
                  </a:ext>
                </a:extLst>
              </p:cNvPr>
              <p:cNvSpPr>
                <a:spLocks noRot="1" noChangeAspect="1" noMove="1" noResize="1" noEditPoints="1" noAdjustHandles="1" noChangeArrowheads="1" noChangeShapeType="1" noTextEdit="1"/>
              </p:cNvSpPr>
              <p:nvPr/>
            </p:nvSpPr>
            <p:spPr>
              <a:xfrm>
                <a:off x="6407325" y="2193718"/>
                <a:ext cx="2215030" cy="610936"/>
              </a:xfrm>
              <a:prstGeom prst="rect">
                <a:avLst/>
              </a:prstGeom>
              <a:blipFill>
                <a:blip r:embed="rId9"/>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6" name="Прямоугольник 15">
                <a:extLst>
                  <a:ext uri="{FF2B5EF4-FFF2-40B4-BE49-F238E27FC236}">
                    <a16:creationId xmlns:a16="http://schemas.microsoft.com/office/drawing/2014/main" id="{E7BD20D7-F909-494B-92B8-9594D3D6A832}"/>
                  </a:ext>
                </a:extLst>
              </p:cNvPr>
              <p:cNvSpPr/>
              <p:nvPr/>
            </p:nvSpPr>
            <p:spPr>
              <a:xfrm>
                <a:off x="6374163" y="2833438"/>
                <a:ext cx="230229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r>
                            <a:rPr lang="ru-UA" sz="1500">
                              <a:latin typeface="Cambria Math" panose="02040503050406030204" pitchFamily="18" charset="0"/>
                            </a:rPr>
                            <m:t>1−</m:t>
                          </m:r>
                          <m:f>
                            <m:fPr>
                              <m:ctrlPr>
                                <a:rPr lang="ru-UA" sz="1500" i="1">
                                  <a:latin typeface="Cambria Math" panose="02040503050406030204" pitchFamily="18" charset="0"/>
                                </a:rPr>
                              </m:ctrlPr>
                            </m:fPr>
                            <m:num>
                              <m:r>
                                <a:rPr lang="ru-UA" sz="1500" i="1">
                                  <a:latin typeface="Cambria Math" panose="02040503050406030204" pitchFamily="18" charset="0"/>
                                </a:rPr>
                                <m:t>𝑡</m:t>
                              </m:r>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r>
                        <a:rPr lang="ru-UA" sz="1500">
                          <a:latin typeface="Cambria Math" panose="02040503050406030204" pitchFamily="18" charset="0"/>
                        </a:rPr>
                        <m:t>;</m:t>
                      </m:r>
                    </m:oMath>
                  </m:oMathPara>
                </a14:m>
                <a:endParaRPr lang="ru-UA" sz="1500" dirty="0"/>
              </a:p>
            </p:txBody>
          </p:sp>
        </mc:Choice>
        <mc:Fallback>
          <p:sp>
            <p:nvSpPr>
              <p:cNvPr id="16" name="Прямоугольник 15">
                <a:extLst>
                  <a:ext uri="{FF2B5EF4-FFF2-40B4-BE49-F238E27FC236}">
                    <a16:creationId xmlns:a16="http://schemas.microsoft.com/office/drawing/2014/main" id="{E7BD20D7-F909-494B-92B8-9594D3D6A832}"/>
                  </a:ext>
                </a:extLst>
              </p:cNvPr>
              <p:cNvSpPr>
                <a:spLocks noRot="1" noChangeAspect="1" noMove="1" noResize="1" noEditPoints="1" noAdjustHandles="1" noChangeArrowheads="1" noChangeShapeType="1" noTextEdit="1"/>
              </p:cNvSpPr>
              <p:nvPr/>
            </p:nvSpPr>
            <p:spPr>
              <a:xfrm>
                <a:off x="6374163" y="2833438"/>
                <a:ext cx="2302297" cy="610936"/>
              </a:xfrm>
              <a:prstGeom prst="rect">
                <a:avLst/>
              </a:prstGeom>
              <a:blipFill>
                <a:blip r:embed="rId10"/>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7" name="Прямоугольник 16">
                <a:extLst>
                  <a:ext uri="{FF2B5EF4-FFF2-40B4-BE49-F238E27FC236}">
                    <a16:creationId xmlns:a16="http://schemas.microsoft.com/office/drawing/2014/main" id="{862EB74B-2C50-49C5-A431-FC4BF72BF40C}"/>
                  </a:ext>
                </a:extLst>
              </p:cNvPr>
              <p:cNvSpPr/>
              <p:nvPr/>
            </p:nvSpPr>
            <p:spPr>
              <a:xfrm>
                <a:off x="6407326" y="3474507"/>
                <a:ext cx="225010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𝑧</m:t>
                          </m:r>
                        </m:e>
                      </m:acc>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d>
                        <m:dPr>
                          <m:ctrlPr>
                            <a:rPr lang="ru-UA" sz="1500" i="1">
                              <a:latin typeface="Cambria Math" panose="02040503050406030204" pitchFamily="18" charset="0"/>
                            </a:rPr>
                          </m:ctrlPr>
                        </m:dPr>
                        <m:e>
                          <m:r>
                            <a:rPr lang="ru-UA" sz="1500">
                              <a:latin typeface="Cambria Math" panose="02040503050406030204" pitchFamily="18" charset="0"/>
                            </a:rPr>
                            <m:t>1−</m:t>
                          </m:r>
                          <m:f>
                            <m:fPr>
                              <m:ctrlPr>
                                <a:rPr lang="ru-UA" sz="1500" i="1">
                                  <a:latin typeface="Cambria Math" panose="02040503050406030204" pitchFamily="18" charset="0"/>
                                </a:rPr>
                              </m:ctrlPr>
                            </m:fPr>
                            <m:num>
                              <m:r>
                                <a:rPr lang="ru-UA" sz="1500" i="1">
                                  <a:latin typeface="Cambria Math" panose="02040503050406030204" pitchFamily="18" charset="0"/>
                                </a:rPr>
                                <m:t>𝑡</m:t>
                              </m:r>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e>
                      </m:d>
                      <m:r>
                        <a:rPr lang="ru-UA" sz="1500">
                          <a:latin typeface="Cambria Math" panose="02040503050406030204" pitchFamily="18" charset="0"/>
                        </a:rPr>
                        <m:t>.</m:t>
                      </m:r>
                    </m:oMath>
                  </m:oMathPara>
                </a14:m>
                <a:endParaRPr lang="ru-UA" sz="1500" dirty="0"/>
              </a:p>
            </p:txBody>
          </p:sp>
        </mc:Choice>
        <mc:Fallback>
          <p:sp>
            <p:nvSpPr>
              <p:cNvPr id="17" name="Прямоугольник 16">
                <a:extLst>
                  <a:ext uri="{FF2B5EF4-FFF2-40B4-BE49-F238E27FC236}">
                    <a16:creationId xmlns:a16="http://schemas.microsoft.com/office/drawing/2014/main" id="{862EB74B-2C50-49C5-A431-FC4BF72BF40C}"/>
                  </a:ext>
                </a:extLst>
              </p:cNvPr>
              <p:cNvSpPr>
                <a:spLocks noRot="1" noChangeAspect="1" noMove="1" noResize="1" noEditPoints="1" noAdjustHandles="1" noChangeArrowheads="1" noChangeShapeType="1" noTextEdit="1"/>
              </p:cNvSpPr>
              <p:nvPr/>
            </p:nvSpPr>
            <p:spPr>
              <a:xfrm>
                <a:off x="6407326" y="3474507"/>
                <a:ext cx="2250103" cy="610936"/>
              </a:xfrm>
              <a:prstGeom prst="rect">
                <a:avLst/>
              </a:prstGeom>
              <a:blipFill>
                <a:blip r:embed="rId11"/>
                <a:stretch>
                  <a:fillRect/>
                </a:stretch>
              </a:blipFill>
            </p:spPr>
            <p:txBody>
              <a:bodyPr/>
              <a:lstStyle/>
              <a:p>
                <a:r>
                  <a:rPr lang="uk-UA">
                    <a:noFill/>
                  </a:rPr>
                  <a:t> </a:t>
                </a:r>
              </a:p>
            </p:txBody>
          </p:sp>
        </mc:Fallback>
      </mc:AlternateContent>
      <p:sp>
        <p:nvSpPr>
          <p:cNvPr id="18" name="Прямоугольник 17">
            <a:extLst>
              <a:ext uri="{FF2B5EF4-FFF2-40B4-BE49-F238E27FC236}">
                <a16:creationId xmlns:a16="http://schemas.microsoft.com/office/drawing/2014/main" id="{D0E75AA0-B6C2-4906-9A69-02034A33BC5D}"/>
              </a:ext>
            </a:extLst>
          </p:cNvPr>
          <p:cNvSpPr/>
          <p:nvPr/>
        </p:nvSpPr>
        <p:spPr>
          <a:xfrm>
            <a:off x="1675952" y="4543374"/>
            <a:ext cx="5786438" cy="1015663"/>
          </a:xfrm>
          <a:prstGeom prst="rect">
            <a:avLst/>
          </a:prstGeom>
        </p:spPr>
        <p:txBody>
          <a:bodyPr wrap="square">
            <a:spAutoFit/>
          </a:bodyPr>
          <a:lstStyle/>
          <a:p>
            <a:pPr algn="ctr">
              <a:lnSpc>
                <a:spcPts val="1750"/>
              </a:lnSpc>
            </a:pP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Виразимо  для отриманого оптимального режиму руху захвату кінематичні характеристики в нерухомій системі координат в декартових координатах, виражених через координату </a:t>
            </a:r>
            <a:r>
              <a:rPr lang="el-GR" sz="1250" dirty="0">
                <a:solidFill>
                  <a:schemeClr val="tx1">
                    <a:lumMod val="85000"/>
                    <a:lumOff val="15000"/>
                  </a:schemeClr>
                </a:solidFill>
                <a:latin typeface="Cambria Math" panose="02040503050406030204" pitchFamily="18" charset="0"/>
                <a:ea typeface="Cambria Math" panose="02040503050406030204" pitchFamily="18" charset="0"/>
              </a:rPr>
              <a:t>ξ</a:t>
            </a: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 і візьмемо двічі похідні по часу. Отримані залежності мають наступний вигляд</a:t>
            </a:r>
            <a:endParaRPr lang="ru-UA" sz="1250" dirty="0">
              <a:solidFill>
                <a:schemeClr val="tx1">
                  <a:lumMod val="85000"/>
                  <a:lumOff val="15000"/>
                </a:schemeClr>
              </a:solidFill>
              <a:latin typeface="Artifakt Element" panose="020B0503050000020004" pitchFamily="34" charset="-52"/>
              <a:ea typeface="Artifakt Element" panose="020B0503050000020004" pitchFamily="34" charset="-52"/>
            </a:endParaRPr>
          </a:p>
        </p:txBody>
      </p:sp>
      <p:cxnSp>
        <p:nvCxnSpPr>
          <p:cNvPr id="22" name="Прямая соединительная линия 21">
            <a:extLst>
              <a:ext uri="{FF2B5EF4-FFF2-40B4-BE49-F238E27FC236}">
                <a16:creationId xmlns:a16="http://schemas.microsoft.com/office/drawing/2014/main" id="{840C3737-07F3-4394-B5AD-FA3A4F9D6743}"/>
              </a:ext>
            </a:extLst>
          </p:cNvPr>
          <p:cNvCxnSpPr/>
          <p:nvPr/>
        </p:nvCxnSpPr>
        <p:spPr>
          <a:xfrm>
            <a:off x="3476625" y="1865312"/>
            <a:ext cx="0" cy="2516188"/>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D3F032ED-B765-4296-B018-9241E1CD58F4}"/>
              </a:ext>
            </a:extLst>
          </p:cNvPr>
          <p:cNvCxnSpPr/>
          <p:nvPr/>
        </p:nvCxnSpPr>
        <p:spPr>
          <a:xfrm>
            <a:off x="6143625" y="1865312"/>
            <a:ext cx="0" cy="25161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960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C6ADC99-13CF-482B-ADC5-3BFD366D656F}"/>
              </a:ext>
            </a:extLst>
          </p:cNvPr>
          <p:cNvPicPr>
            <a:picLocks noChangeAspect="1"/>
          </p:cNvPicPr>
          <p:nvPr/>
        </p:nvPicPr>
        <p:blipFill rotWithShape="1">
          <a:blip r:embed="rId2"/>
          <a:srcRect l="1538" t="3804" r="4018"/>
          <a:stretch/>
        </p:blipFill>
        <p:spPr>
          <a:xfrm>
            <a:off x="1617266" y="927010"/>
            <a:ext cx="5709046" cy="3498146"/>
          </a:xfrm>
          <a:prstGeom prst="rect">
            <a:avLst/>
          </a:prstGeom>
        </p:spPr>
      </p:pic>
      <p:pic>
        <p:nvPicPr>
          <p:cNvPr id="3" name="Рисунок 2">
            <a:extLst>
              <a:ext uri="{FF2B5EF4-FFF2-40B4-BE49-F238E27FC236}">
                <a16:creationId xmlns:a16="http://schemas.microsoft.com/office/drawing/2014/main" id="{6B879C2F-1E2C-41A5-BC24-A01981732346}"/>
              </a:ext>
            </a:extLst>
          </p:cNvPr>
          <p:cNvPicPr>
            <a:picLocks noChangeAspect="1"/>
          </p:cNvPicPr>
          <p:nvPr/>
        </p:nvPicPr>
        <p:blipFill>
          <a:blip r:embed="rId3"/>
          <a:stretch>
            <a:fillRect/>
          </a:stretch>
        </p:blipFill>
        <p:spPr>
          <a:xfrm>
            <a:off x="1617267" y="4395084"/>
            <a:ext cx="5709047" cy="1535906"/>
          </a:xfrm>
          <a:prstGeom prst="rect">
            <a:avLst/>
          </a:prstGeom>
        </p:spPr>
      </p:pic>
    </p:spTree>
    <p:extLst>
      <p:ext uri="{BB962C8B-B14F-4D97-AF65-F5344CB8AC3E}">
        <p14:creationId xmlns:p14="http://schemas.microsoft.com/office/powerpoint/2010/main" val="3082836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18682"/>
            <a:ext cx="8251557"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узагальнених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a:t>
            </a:r>
            <a:endParaRPr lang="en-US" sz="2438" dirty="0"/>
          </a:p>
        </p:txBody>
      </p:sp>
      <mc:AlternateContent xmlns:mc="http://schemas.openxmlformats.org/markup-compatibility/2006">
        <mc:Choice xmlns:a14="http://schemas.microsoft.com/office/drawing/2010/main" Requires="a14">
          <p:sp>
            <p:nvSpPr>
              <p:cNvPr id="18" name="Прямоугольник 17">
                <a:extLst>
                  <a:ext uri="{FF2B5EF4-FFF2-40B4-BE49-F238E27FC236}">
                    <a16:creationId xmlns:a16="http://schemas.microsoft.com/office/drawing/2014/main" id="{D0E75AA0-B6C2-4906-9A69-02034A33BC5D}"/>
                  </a:ext>
                </a:extLst>
              </p:cNvPr>
              <p:cNvSpPr/>
              <p:nvPr/>
            </p:nvSpPr>
            <p:spPr>
              <a:xfrm>
                <a:off x="426173" y="4550113"/>
                <a:ext cx="3742506" cy="1246495"/>
              </a:xfrm>
              <a:prstGeom prst="rect">
                <a:avLst/>
              </a:prstGeom>
            </p:spPr>
            <p:txBody>
              <a:bodyPr wrap="square">
                <a:spAutoFit/>
              </a:bodyPr>
              <a:lstStyle/>
              <a:p>
                <a:pPr>
                  <a:lnSpc>
                    <a:spcPts val="1750"/>
                  </a:lnSpc>
                </a:pPr>
                <a:r>
                  <a:rPr lang="uk-UA"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Узагальнена координата висування руки захвату </a:t>
                </a:r>
                <a14:m>
                  <m:oMath xmlns:m="http://schemas.openxmlformats.org/officeDocument/2006/math">
                    <m:sSub>
                      <m:sSubPr>
                        <m:ctrlPr>
                          <a:rPr lang="ru-UA" sz="1250" i="1" kern="100">
                            <a:solidFill>
                              <a:schemeClr val="tx1">
                                <a:lumMod val="85000"/>
                                <a:lumOff val="15000"/>
                              </a:schemeClr>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uk-UA" sz="1250" i="1" kern="100">
                            <a:solidFill>
                              <a:schemeClr val="tx1">
                                <a:lumMod val="85000"/>
                                <a:lumOff val="15000"/>
                              </a:schemeClr>
                            </a:solidFill>
                            <a:latin typeface="Cambria Math" panose="02040503050406030204" pitchFamily="18" charset="0"/>
                            <a:ea typeface="Times New Roman" panose="02020603050405020304" pitchFamily="18" charset="0"/>
                            <a:cs typeface="Times New Roman" panose="02020603050405020304" pitchFamily="18" charset="0"/>
                          </a:rPr>
                          <m:t>𝑆</m:t>
                        </m:r>
                      </m:e>
                      <m:sub>
                        <m:r>
                          <a:rPr lang="uk-UA" sz="1250" i="1" kern="100">
                            <a:solidFill>
                              <a:schemeClr val="tx1">
                                <a:lumMod val="85000"/>
                                <a:lumOff val="15000"/>
                              </a:schemeClr>
                            </a:solidFill>
                            <a:latin typeface="Cambria Math" panose="02040503050406030204" pitchFamily="18" charset="0"/>
                            <a:ea typeface="Times New Roman" panose="02020603050405020304" pitchFamily="18" charset="0"/>
                            <a:cs typeface="Times New Roman" panose="02020603050405020304" pitchFamily="18" charset="0"/>
                          </a:rPr>
                          <m:t>32</m:t>
                        </m:r>
                      </m:sub>
                    </m:sSub>
                  </m:oMath>
                </a14:m>
                <a:r>
                  <a:rPr lang="uk-UA"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визначається наступною залежністю</a:t>
                </a:r>
              </a:p>
              <a:p>
                <a:pPr>
                  <a:lnSpc>
                    <a:spcPts val="1750"/>
                  </a:lnSpc>
                </a:pPr>
                <a:r>
                  <a:rPr lang="uk-UA"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Візьмемо від першого виразу двічі похідну по часу</a:t>
                </a:r>
                <a:endParaRPr lang="ru-UA" sz="100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endParaRPr>
              </a:p>
            </p:txBody>
          </p:sp>
        </mc:Choice>
        <mc:Fallback>
          <p:sp>
            <p:nvSpPr>
              <p:cNvPr id="18" name="Прямоугольник 17">
                <a:extLst>
                  <a:ext uri="{FF2B5EF4-FFF2-40B4-BE49-F238E27FC236}">
                    <a16:creationId xmlns:a16="http://schemas.microsoft.com/office/drawing/2014/main" id="{D0E75AA0-B6C2-4906-9A69-02034A33BC5D}"/>
                  </a:ext>
                </a:extLst>
              </p:cNvPr>
              <p:cNvSpPr>
                <a:spLocks noRot="1" noChangeAspect="1" noMove="1" noResize="1" noEditPoints="1" noAdjustHandles="1" noChangeArrowheads="1" noChangeShapeType="1" noTextEdit="1"/>
              </p:cNvSpPr>
              <p:nvPr/>
            </p:nvSpPr>
            <p:spPr>
              <a:xfrm>
                <a:off x="426173" y="4550113"/>
                <a:ext cx="3742506" cy="1246495"/>
              </a:xfrm>
              <a:prstGeom prst="rect">
                <a:avLst/>
              </a:prstGeom>
              <a:blipFill>
                <a:blip r:embed="rId3"/>
                <a:stretch>
                  <a:fillRect l="-163" b="-2439"/>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8" name="Прямоугольник 7">
                <a:extLst>
                  <a:ext uri="{FF2B5EF4-FFF2-40B4-BE49-F238E27FC236}">
                    <a16:creationId xmlns:a16="http://schemas.microsoft.com/office/drawing/2014/main" id="{01344DCA-9A22-4261-B383-B747F00435C5}"/>
                  </a:ext>
                </a:extLst>
              </p:cNvPr>
              <p:cNvSpPr/>
              <p:nvPr/>
            </p:nvSpPr>
            <p:spPr>
              <a:xfrm>
                <a:off x="1094633" y="2087316"/>
                <a:ext cx="2493824" cy="371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r>
                            <a:rPr lang="ru-UA" sz="1500" i="1">
                              <a:latin typeface="Cambria Math" panose="02040503050406030204" pitchFamily="18" charset="0"/>
                            </a:rPr>
                            <m:t>𝑆</m:t>
                          </m:r>
                        </m:e>
                        <m:sub>
                          <m:r>
                            <a:rPr lang="ru-UA" sz="1500">
                              <a:latin typeface="Cambria Math" panose="02040503050406030204" pitchFamily="18" charset="0"/>
                            </a:rPr>
                            <m:t>32</m:t>
                          </m:r>
                        </m:sub>
                      </m:sSub>
                      <m:r>
                        <a:rPr lang="ru-UA" sz="1500">
                          <a:latin typeface="Cambria Math" panose="02040503050406030204" pitchFamily="18" charset="0"/>
                        </a:rPr>
                        <m:t>=</m:t>
                      </m:r>
                      <m:rad>
                        <m:radPr>
                          <m:degHide m:val="on"/>
                          <m:ctrlPr>
                            <a:rPr lang="ru-UA" sz="1500" i="1">
                              <a:latin typeface="Cambria Math" panose="02040503050406030204" pitchFamily="18" charset="0"/>
                            </a:rPr>
                          </m:ctrlPr>
                        </m:radPr>
                        <m:deg/>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e>
                            <m:sup>
                              <m:r>
                                <a:rPr lang="ru-UA" sz="1500">
                                  <a:latin typeface="Cambria Math" panose="02040503050406030204" pitchFamily="18" charset="0"/>
                                </a:rPr>
                                <m:t>2</m:t>
                              </m:r>
                            </m:sup>
                          </m:sSup>
                        </m:e>
                      </m:rad>
                      <m:r>
                        <a:rPr lang="ru-UA" sz="1500">
                          <a:latin typeface="Cambria Math" panose="02040503050406030204" pitchFamily="18" charset="0"/>
                        </a:rPr>
                        <m:t>.</m:t>
                      </m:r>
                    </m:oMath>
                  </m:oMathPara>
                </a14:m>
                <a:endParaRPr lang="ru-UA" sz="1500" dirty="0"/>
              </a:p>
            </p:txBody>
          </p:sp>
        </mc:Choice>
        <mc:Fallback>
          <p:sp>
            <p:nvSpPr>
              <p:cNvPr id="8" name="Прямоугольник 7">
                <a:extLst>
                  <a:ext uri="{FF2B5EF4-FFF2-40B4-BE49-F238E27FC236}">
                    <a16:creationId xmlns:a16="http://schemas.microsoft.com/office/drawing/2014/main" id="{01344DCA-9A22-4261-B383-B747F00435C5}"/>
                  </a:ext>
                </a:extLst>
              </p:cNvPr>
              <p:cNvSpPr>
                <a:spLocks noRot="1" noChangeAspect="1" noMove="1" noResize="1" noEditPoints="1" noAdjustHandles="1" noChangeArrowheads="1" noChangeShapeType="1" noTextEdit="1"/>
              </p:cNvSpPr>
              <p:nvPr/>
            </p:nvSpPr>
            <p:spPr>
              <a:xfrm>
                <a:off x="1094633" y="2087316"/>
                <a:ext cx="2493824" cy="371833"/>
              </a:xfrm>
              <a:prstGeom prst="rect">
                <a:avLst/>
              </a:prstGeom>
              <a:blipFill>
                <a:blip r:embed="rId4"/>
                <a:stretch>
                  <a:fillRect b="-4918"/>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0" name="Прямоугольник 9">
                <a:extLst>
                  <a:ext uri="{FF2B5EF4-FFF2-40B4-BE49-F238E27FC236}">
                    <a16:creationId xmlns:a16="http://schemas.microsoft.com/office/drawing/2014/main" id="{12A04AD0-A4A9-4284-A93A-D18DA0019F52}"/>
                  </a:ext>
                </a:extLst>
              </p:cNvPr>
              <p:cNvSpPr/>
              <p:nvPr/>
            </p:nvSpPr>
            <p:spPr>
              <a:xfrm>
                <a:off x="1118798" y="2657499"/>
                <a:ext cx="2443105" cy="6372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ru-UA" sz="1500" i="1">
                                  <a:latin typeface="Cambria Math" panose="02040503050406030204" pitchFamily="18" charset="0"/>
                                </a:rPr>
                                <m:t>𝑠</m:t>
                              </m:r>
                            </m:e>
                          </m:acc>
                        </m:e>
                        <m:sub>
                          <m:r>
                            <a:rPr lang="ru-UA" sz="1500">
                              <a:latin typeface="Cambria Math" panose="02040503050406030204" pitchFamily="18" charset="0"/>
                            </a:rPr>
                            <m:t>32</m:t>
                          </m:r>
                        </m:sub>
                      </m:sSub>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i="1">
                              <a:latin typeface="Cambria Math" panose="02040503050406030204" pitchFamily="18" charset="0"/>
                            </a:rPr>
                            <m:t>𝑥</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r>
                            <a:rPr lang="ru-UA" sz="1500" i="1">
                              <a:latin typeface="Cambria Math" panose="02040503050406030204" pitchFamily="18" charset="0"/>
                            </a:rPr>
                            <m:t>𝑦</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acc>
                            <m:accPr>
                              <m:chr m:val="̇"/>
                              <m:ctrlPr>
                                <a:rPr lang="ru-UA" sz="1500" i="1">
                                  <a:latin typeface="Cambria Math" panose="02040503050406030204" pitchFamily="18" charset="0"/>
                                </a:rPr>
                              </m:ctrlPr>
                            </m:accPr>
                            <m:e>
                              <m:r>
                                <a:rPr lang="ru-UA" sz="1500" i="1">
                                  <a:latin typeface="Cambria Math" panose="02040503050406030204" pitchFamily="18" charset="0"/>
                                </a:rPr>
                                <m:t>𝑧</m:t>
                              </m:r>
                            </m:e>
                          </m:acc>
                        </m:num>
                        <m:den>
                          <m:rad>
                            <m:radPr>
                              <m:degHide m:val="on"/>
                              <m:ctrlPr>
                                <a:rPr lang="ru-UA" sz="1500" i="1">
                                  <a:latin typeface="Cambria Math" panose="02040503050406030204" pitchFamily="18" charset="0"/>
                                </a:rPr>
                              </m:ctrlPr>
                            </m:radPr>
                            <m:deg/>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e>
                                <m:sup>
                                  <m:r>
                                    <a:rPr lang="ru-UA" sz="1500">
                                      <a:latin typeface="Cambria Math" panose="02040503050406030204" pitchFamily="18" charset="0"/>
                                    </a:rPr>
                                    <m:t>2</m:t>
                                  </m:r>
                                </m:sup>
                              </m:sSup>
                            </m:e>
                          </m:rad>
                        </m:den>
                      </m:f>
                    </m:oMath>
                  </m:oMathPara>
                </a14:m>
                <a:endParaRPr lang="ru-UA" sz="1500" dirty="0"/>
              </a:p>
            </p:txBody>
          </p:sp>
        </mc:Choice>
        <mc:Fallback>
          <p:sp>
            <p:nvSpPr>
              <p:cNvPr id="10" name="Прямоугольник 9">
                <a:extLst>
                  <a:ext uri="{FF2B5EF4-FFF2-40B4-BE49-F238E27FC236}">
                    <a16:creationId xmlns:a16="http://schemas.microsoft.com/office/drawing/2014/main" id="{12A04AD0-A4A9-4284-A93A-D18DA0019F52}"/>
                  </a:ext>
                </a:extLst>
              </p:cNvPr>
              <p:cNvSpPr>
                <a:spLocks noRot="1" noChangeAspect="1" noMove="1" noResize="1" noEditPoints="1" noAdjustHandles="1" noChangeArrowheads="1" noChangeShapeType="1" noTextEdit="1"/>
              </p:cNvSpPr>
              <p:nvPr/>
            </p:nvSpPr>
            <p:spPr>
              <a:xfrm>
                <a:off x="1118798" y="2657499"/>
                <a:ext cx="2443105" cy="637226"/>
              </a:xfrm>
              <a:prstGeom prst="rect">
                <a:avLst/>
              </a:prstGeom>
              <a:blipFill>
                <a:blip r:embed="rId5"/>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1" name="Прямоугольник 10">
                <a:extLst>
                  <a:ext uri="{FF2B5EF4-FFF2-40B4-BE49-F238E27FC236}">
                    <a16:creationId xmlns:a16="http://schemas.microsoft.com/office/drawing/2014/main" id="{44A72F5F-BF2C-4374-9A92-7EFCCCE0EE06}"/>
                  </a:ext>
                </a:extLst>
              </p:cNvPr>
              <p:cNvSpPr/>
              <p:nvPr/>
            </p:nvSpPr>
            <p:spPr>
              <a:xfrm>
                <a:off x="150825" y="3493020"/>
                <a:ext cx="4386457" cy="706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ru-UA" sz="1500" i="1">
                                  <a:latin typeface="Cambria Math" panose="02040503050406030204" pitchFamily="18" charset="0"/>
                                </a:rPr>
                                <m:t>𝑠</m:t>
                              </m:r>
                            </m:e>
                          </m:acc>
                        </m:e>
                        <m:sub>
                          <m:r>
                            <a:rPr lang="ru-UA" sz="1500">
                              <a:latin typeface="Cambria Math" panose="02040503050406030204" pitchFamily="18" charset="0"/>
                            </a:rPr>
                            <m:t>32</m:t>
                          </m:r>
                        </m:sub>
                      </m:sSub>
                      <m:r>
                        <a:rPr lang="ru-UA" sz="1500">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e>
                                <m:sup>
                                  <m:r>
                                    <a:rPr lang="ru-UA" sz="1500">
                                      <a:latin typeface="Cambria Math" panose="02040503050406030204" pitchFamily="18" charset="0"/>
                                    </a:rPr>
                                    <m:t>2</m:t>
                                  </m:r>
                                </m:sup>
                              </m:sSup>
                              <m:r>
                                <a:rPr lang="ru-UA" sz="1500">
                                  <a:latin typeface="Cambria Math" panose="02040503050406030204" pitchFamily="18" charset="0"/>
                                </a:rPr>
                                <m:t>+</m:t>
                              </m:r>
                              <m:r>
                                <a:rPr lang="ru-UA" sz="1500" i="1">
                                  <a:latin typeface="Cambria Math" panose="02040503050406030204" pitchFamily="18" charset="0"/>
                                </a:rPr>
                                <m:t>𝑥</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sSup>
                                <m:sSupPr>
                                  <m:ctrlPr>
                                    <a:rPr lang="ru-UA" sz="1500" i="1">
                                      <a:latin typeface="Cambria Math" panose="02040503050406030204" pitchFamily="18" charset="0"/>
                                    </a:rPr>
                                  </m:ctrlPr>
                                </m:sSupPr>
                                <m:e>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e>
                                <m:sup>
                                  <m:r>
                                    <a:rPr lang="ru-UA" sz="1500">
                                      <a:latin typeface="Cambria Math" panose="02040503050406030204" pitchFamily="18" charset="0"/>
                                    </a:rPr>
                                    <m:t>2</m:t>
                                  </m:r>
                                </m:sup>
                              </m:sSup>
                              <m:r>
                                <a:rPr lang="ru-UA" sz="1500">
                                  <a:latin typeface="Cambria Math" panose="02040503050406030204" pitchFamily="18" charset="0"/>
                                </a:rPr>
                                <m:t>+</m:t>
                              </m:r>
                              <m:r>
                                <a:rPr lang="ru-UA" sz="1500" i="1">
                                  <a:latin typeface="Cambria Math" panose="02040503050406030204" pitchFamily="18" charset="0"/>
                                </a:rPr>
                                <m:t>𝑦</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e>
                          </m:d>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e>
                          </m:d>
                          <m:r>
                            <a:rPr lang="ru-UA" sz="1500">
                              <a:latin typeface="Cambria Math" panose="02040503050406030204" pitchFamily="18" charset="0"/>
                            </a:rPr>
                            <m:t>−</m:t>
                          </m:r>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r>
                                    <a:rPr lang="ru-UA" sz="1500" i="1">
                                      <a:latin typeface="Cambria Math" panose="02040503050406030204" pitchFamily="18" charset="0"/>
                                    </a:rPr>
                                    <m:t>𝑥</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r>
                                    <a:rPr lang="ru-UA" sz="1500" i="1">
                                      <a:latin typeface="Cambria Math" panose="02040503050406030204" pitchFamily="18" charset="0"/>
                                    </a:rPr>
                                    <m:t>𝑦</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e>
                              </m:d>
                            </m:e>
                            <m:sup>
                              <m:r>
                                <a:rPr lang="ru-UA" sz="1500">
                                  <a:latin typeface="Cambria Math" panose="02040503050406030204" pitchFamily="18" charset="0"/>
                                </a:rPr>
                                <m:t>2</m:t>
                              </m:r>
                            </m:sup>
                          </m:sSup>
                        </m:num>
                        <m:den>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e>
                              </m:d>
                            </m:e>
                            <m:sup>
                              <m:f>
                                <m:fPr>
                                  <m:ctrlPr>
                                    <a:rPr lang="ru-UA" sz="1500" i="1">
                                      <a:latin typeface="Cambria Math" panose="02040503050406030204" pitchFamily="18" charset="0"/>
                                    </a:rPr>
                                  </m:ctrlPr>
                                </m:fPr>
                                <m:num>
                                  <m:r>
                                    <a:rPr lang="ru-UA" sz="1500">
                                      <a:latin typeface="Cambria Math" panose="02040503050406030204" pitchFamily="18" charset="0"/>
                                    </a:rPr>
                                    <m:t>3</m:t>
                                  </m:r>
                                </m:num>
                                <m:den>
                                  <m:r>
                                    <a:rPr lang="ru-UA" sz="1500">
                                      <a:latin typeface="Cambria Math" panose="02040503050406030204" pitchFamily="18" charset="0"/>
                                    </a:rPr>
                                    <m:t>2</m:t>
                                  </m:r>
                                </m:den>
                              </m:f>
                            </m:sup>
                          </m:sSup>
                        </m:den>
                      </m:f>
                    </m:oMath>
                  </m:oMathPara>
                </a14:m>
                <a:endParaRPr lang="ru-UA" sz="1500" dirty="0"/>
              </a:p>
            </p:txBody>
          </p:sp>
        </mc:Choice>
        <mc:Fallback>
          <p:sp>
            <p:nvSpPr>
              <p:cNvPr id="11" name="Прямоугольник 10">
                <a:extLst>
                  <a:ext uri="{FF2B5EF4-FFF2-40B4-BE49-F238E27FC236}">
                    <a16:creationId xmlns:a16="http://schemas.microsoft.com/office/drawing/2014/main" id="{44A72F5F-BF2C-4374-9A92-7EFCCCE0EE06}"/>
                  </a:ext>
                </a:extLst>
              </p:cNvPr>
              <p:cNvSpPr>
                <a:spLocks noRot="1" noChangeAspect="1" noMove="1" noResize="1" noEditPoints="1" noAdjustHandles="1" noChangeArrowheads="1" noChangeShapeType="1" noTextEdit="1"/>
              </p:cNvSpPr>
              <p:nvPr/>
            </p:nvSpPr>
            <p:spPr>
              <a:xfrm>
                <a:off x="150825" y="3493020"/>
                <a:ext cx="4386457" cy="706219"/>
              </a:xfrm>
              <a:prstGeom prst="rect">
                <a:avLst/>
              </a:prstGeom>
              <a:blipFill>
                <a:blip r:embed="rId6"/>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002CC51A-78E4-4813-9572-27EA37B735C2}"/>
                  </a:ext>
                </a:extLst>
              </p:cNvPr>
              <p:cNvSpPr/>
              <p:nvPr/>
            </p:nvSpPr>
            <p:spPr>
              <a:xfrm>
                <a:off x="6121435" y="2015958"/>
                <a:ext cx="1511824" cy="48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r>
                            <a:rPr lang="ru-UA" sz="1500" i="1">
                              <a:latin typeface="Cambria Math" panose="02040503050406030204" pitchFamily="18" charset="0"/>
                            </a:rPr>
                            <m:t>𝜑</m:t>
                          </m:r>
                        </m:e>
                        <m:sub>
                          <m:r>
                            <a:rPr lang="ru-UA" sz="1500">
                              <a:latin typeface="Cambria Math" panose="02040503050406030204" pitchFamily="18" charset="0"/>
                            </a:rPr>
                            <m:t>10</m:t>
                          </m:r>
                        </m:sub>
                      </m:sSub>
                      <m:r>
                        <a:rPr lang="ru-UA" sz="1500">
                          <a:latin typeface="Cambria Math" panose="02040503050406030204" pitchFamily="18" charset="0"/>
                        </a:rPr>
                        <m:t>=</m:t>
                      </m:r>
                      <m:r>
                        <a:rPr lang="ru-UA" sz="1500" i="1">
                          <a:latin typeface="Cambria Math" panose="02040503050406030204" pitchFamily="18" charset="0"/>
                        </a:rPr>
                        <m:t>𝑎𝑟𝑐𝑡𝑎𝑛</m:t>
                      </m:r>
                      <m:f>
                        <m:fPr>
                          <m:ctrlPr>
                            <a:rPr lang="ru-UA" sz="1500" i="1">
                              <a:latin typeface="Cambria Math" panose="02040503050406030204" pitchFamily="18" charset="0"/>
                            </a:rPr>
                          </m:ctrlPr>
                        </m:fPr>
                        <m:num>
                          <m:r>
                            <a:rPr lang="ru-UA" sz="1500" i="1">
                              <a:latin typeface="Cambria Math" panose="02040503050406030204" pitchFamily="18" charset="0"/>
                            </a:rPr>
                            <m:t>𝑦</m:t>
                          </m:r>
                        </m:num>
                        <m:den>
                          <m:r>
                            <a:rPr lang="ru-UA" sz="1500" i="1">
                              <a:latin typeface="Cambria Math" panose="02040503050406030204" pitchFamily="18" charset="0"/>
                            </a:rPr>
                            <m:t>𝑥</m:t>
                          </m:r>
                        </m:den>
                      </m:f>
                    </m:oMath>
                  </m:oMathPara>
                </a14:m>
                <a:endParaRPr lang="ru-UA" sz="1500" dirty="0"/>
              </a:p>
            </p:txBody>
          </p:sp>
        </mc:Choice>
        <mc:Fallback>
          <p:sp>
            <p:nvSpPr>
              <p:cNvPr id="14" name="Прямоугольник 13">
                <a:extLst>
                  <a:ext uri="{FF2B5EF4-FFF2-40B4-BE49-F238E27FC236}">
                    <a16:creationId xmlns:a16="http://schemas.microsoft.com/office/drawing/2014/main" id="{002CC51A-78E4-4813-9572-27EA37B735C2}"/>
                  </a:ext>
                </a:extLst>
              </p:cNvPr>
              <p:cNvSpPr>
                <a:spLocks noRot="1" noChangeAspect="1" noMove="1" noResize="1" noEditPoints="1" noAdjustHandles="1" noChangeArrowheads="1" noChangeShapeType="1" noTextEdit="1"/>
              </p:cNvSpPr>
              <p:nvPr/>
            </p:nvSpPr>
            <p:spPr>
              <a:xfrm>
                <a:off x="6121435" y="2015958"/>
                <a:ext cx="1511824" cy="487634"/>
              </a:xfrm>
              <a:prstGeom prst="rect">
                <a:avLst/>
              </a:prstGeom>
              <a:blipFill>
                <a:blip r:embed="rId7"/>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5" name="Прямоугольник 14">
                <a:extLst>
                  <a:ext uri="{FF2B5EF4-FFF2-40B4-BE49-F238E27FC236}">
                    <a16:creationId xmlns:a16="http://schemas.microsoft.com/office/drawing/2014/main" id="{8B3DFC03-7882-4E29-880B-8783405D44D9}"/>
                  </a:ext>
                </a:extLst>
              </p:cNvPr>
              <p:cNvSpPr/>
              <p:nvPr/>
            </p:nvSpPr>
            <p:spPr>
              <a:xfrm>
                <a:off x="6151511" y="2725484"/>
                <a:ext cx="1453539" cy="566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ru-UA" sz="1500" i="1">
                                  <a:latin typeface="Cambria Math" panose="02040503050406030204" pitchFamily="18" charset="0"/>
                                </a:rPr>
                                <m:t>𝜑</m:t>
                              </m:r>
                            </m:e>
                          </m:acc>
                        </m:e>
                        <m:sub>
                          <m:r>
                            <a:rPr lang="ru-UA" sz="1500">
                              <a:latin typeface="Cambria Math" panose="02040503050406030204" pitchFamily="18" charset="0"/>
                            </a:rPr>
                            <m:t>10</m:t>
                          </m:r>
                        </m:sub>
                      </m:sSub>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i="1">
                              <a:latin typeface="Cambria Math" panose="02040503050406030204" pitchFamily="18" charset="0"/>
                            </a:rPr>
                            <m:t>𝑥</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r>
                            <a:rPr lang="ru-UA" sz="1500" i="1">
                              <a:latin typeface="Cambria Math" panose="02040503050406030204" pitchFamily="18" charset="0"/>
                            </a:rPr>
                            <m:t>𝑦</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num>
                        <m:den>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den>
                      </m:f>
                    </m:oMath>
                  </m:oMathPara>
                </a14:m>
                <a:endParaRPr lang="ru-UA" sz="1500" dirty="0"/>
              </a:p>
            </p:txBody>
          </p:sp>
        </mc:Choice>
        <mc:Fallback>
          <p:sp>
            <p:nvSpPr>
              <p:cNvPr id="15" name="Прямоугольник 14">
                <a:extLst>
                  <a:ext uri="{FF2B5EF4-FFF2-40B4-BE49-F238E27FC236}">
                    <a16:creationId xmlns:a16="http://schemas.microsoft.com/office/drawing/2014/main" id="{8B3DFC03-7882-4E29-880B-8783405D44D9}"/>
                  </a:ext>
                </a:extLst>
              </p:cNvPr>
              <p:cNvSpPr>
                <a:spLocks noRot="1" noChangeAspect="1" noMove="1" noResize="1" noEditPoints="1" noAdjustHandles="1" noChangeArrowheads="1" noChangeShapeType="1" noTextEdit="1"/>
              </p:cNvSpPr>
              <p:nvPr/>
            </p:nvSpPr>
            <p:spPr>
              <a:xfrm>
                <a:off x="6151511" y="2725484"/>
                <a:ext cx="1453539" cy="566437"/>
              </a:xfrm>
              <a:prstGeom prst="rect">
                <a:avLst/>
              </a:prstGeom>
              <a:blipFill>
                <a:blip r:embed="rId8"/>
                <a:stretch>
                  <a:fillRect b="-3226"/>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9" name="Прямоугольник 18">
                <a:extLst>
                  <a:ext uri="{FF2B5EF4-FFF2-40B4-BE49-F238E27FC236}">
                    <a16:creationId xmlns:a16="http://schemas.microsoft.com/office/drawing/2014/main" id="{33DFC117-7C65-462F-BC9E-EAA6602375CE}"/>
                  </a:ext>
                </a:extLst>
              </p:cNvPr>
              <p:cNvSpPr/>
              <p:nvPr/>
            </p:nvSpPr>
            <p:spPr>
              <a:xfrm>
                <a:off x="4680296" y="3513798"/>
                <a:ext cx="4403963" cy="595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ru-UA" sz="1500" i="1">
                                  <a:latin typeface="Cambria Math" panose="02040503050406030204" pitchFamily="18" charset="0"/>
                                </a:rPr>
                                <m:t>𝜑</m:t>
                              </m:r>
                            </m:e>
                          </m:acc>
                        </m:e>
                        <m:sub>
                          <m:r>
                            <a:rPr lang="ru-UA" sz="1500">
                              <a:latin typeface="Cambria Math" panose="02040503050406030204" pitchFamily="18" charset="0"/>
                            </a:rPr>
                            <m:t>10</m:t>
                          </m:r>
                        </m:sub>
                      </m:sSub>
                      <m:r>
                        <a:rPr lang="ru-UA" sz="1500">
                          <a:latin typeface="Cambria Math" panose="02040503050406030204" pitchFamily="18" charset="0"/>
                        </a:rPr>
                        <m:t>=</m:t>
                      </m:r>
                      <m:f>
                        <m:fPr>
                          <m:ctrlPr>
                            <a:rPr lang="ru-UA" sz="1500" i="1">
                              <a:latin typeface="Cambria Math" panose="02040503050406030204" pitchFamily="18" charset="0"/>
                            </a:rPr>
                          </m:ctrlPr>
                        </m:fPr>
                        <m:num>
                          <m:d>
                            <m:dPr>
                              <m:begChr m:val=""/>
                              <m:ctrlPr>
                                <a:rPr lang="ru-UA" sz="1500" i="1">
                                  <a:latin typeface="Cambria Math" panose="02040503050406030204" pitchFamily="18" charset="0"/>
                                </a:rPr>
                              </m:ctrlPr>
                            </m:dPr>
                            <m:e>
                              <m:d>
                                <m:dPr>
                                  <m:ctrlPr>
                                    <a:rPr lang="ru-UA" sz="1500" i="1">
                                      <a:latin typeface="Cambria Math" panose="02040503050406030204" pitchFamily="18" charset="0"/>
                                    </a:rPr>
                                  </m:ctrlPr>
                                </m:dPr>
                                <m:e>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i="1">
                                      <a:latin typeface="Cambria Math" panose="02040503050406030204" pitchFamily="18" charset="0"/>
                                    </a:rPr>
                                    <m:t>𝑥</m:t>
                                  </m:r>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i="1">
                                      <a:latin typeface="Cambria Math" panose="02040503050406030204" pitchFamily="18" charset="0"/>
                                    </a:rPr>
                                    <m:t>𝑦</m:t>
                                  </m:r>
                                </m:e>
                              </m:d>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e>
                              </m:d>
                              <m:r>
                                <a:rPr lang="ru-UA" sz="1500">
                                  <a:latin typeface="Cambria Math" panose="02040503050406030204" pitchFamily="18" charset="0"/>
                                </a:rPr>
                                <m:t>−2(</m:t>
                              </m:r>
                              <m:r>
                                <a:rPr lang="ru-UA" sz="1500" i="1">
                                  <a:latin typeface="Cambria Math" panose="02040503050406030204" pitchFamily="18" charset="0"/>
                                </a:rPr>
                                <m:t>𝑥</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r>
                                <a:rPr lang="ru-UA" sz="1500" i="1">
                                  <a:latin typeface="Cambria Math" panose="02040503050406030204" pitchFamily="18" charset="0"/>
                                </a:rPr>
                                <m:t>𝑦</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i="1">
                                  <a:latin typeface="Cambria Math" panose="02040503050406030204" pitchFamily="18" charset="0"/>
                                </a:rPr>
                                <m:t>𝑥</m:t>
                              </m:r>
                              <m:r>
                                <a:rPr lang="ru-UA" sz="1500">
                                  <a:latin typeface="Cambria Math" panose="02040503050406030204" pitchFamily="18" charset="0"/>
                                </a:rPr>
                                <m:t>−</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i="1">
                                  <a:latin typeface="Cambria Math" panose="02040503050406030204" pitchFamily="18" charset="0"/>
                                </a:rPr>
                                <m:t>𝑦</m:t>
                              </m:r>
                            </m:e>
                          </m:d>
                        </m:num>
                        <m:den>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e>
                              </m:d>
                            </m:e>
                            <m:sup>
                              <m:r>
                                <a:rPr lang="ru-UA" sz="1500">
                                  <a:latin typeface="Cambria Math" panose="02040503050406030204" pitchFamily="18" charset="0"/>
                                </a:rPr>
                                <m:t>2</m:t>
                              </m:r>
                            </m:sup>
                          </m:sSup>
                        </m:den>
                      </m:f>
                    </m:oMath>
                  </m:oMathPara>
                </a14:m>
                <a:endParaRPr lang="ru-UA" sz="1500" dirty="0"/>
              </a:p>
            </p:txBody>
          </p:sp>
        </mc:Choice>
        <mc:Fallback>
          <p:sp>
            <p:nvSpPr>
              <p:cNvPr id="19" name="Прямоугольник 18">
                <a:extLst>
                  <a:ext uri="{FF2B5EF4-FFF2-40B4-BE49-F238E27FC236}">
                    <a16:creationId xmlns:a16="http://schemas.microsoft.com/office/drawing/2014/main" id="{33DFC117-7C65-462F-BC9E-EAA6602375CE}"/>
                  </a:ext>
                </a:extLst>
              </p:cNvPr>
              <p:cNvSpPr>
                <a:spLocks noRot="1" noChangeAspect="1" noMove="1" noResize="1" noEditPoints="1" noAdjustHandles="1" noChangeArrowheads="1" noChangeShapeType="1" noTextEdit="1"/>
              </p:cNvSpPr>
              <p:nvPr/>
            </p:nvSpPr>
            <p:spPr>
              <a:xfrm>
                <a:off x="4680296" y="3513798"/>
                <a:ext cx="4403963" cy="595035"/>
              </a:xfrm>
              <a:prstGeom prst="rect">
                <a:avLst/>
              </a:prstGeom>
              <a:blipFill>
                <a:blip r:embed="rId9"/>
                <a:stretch>
                  <a:fillRect/>
                </a:stretch>
              </a:blipFill>
            </p:spPr>
            <p:txBody>
              <a:bodyPr/>
              <a:lstStyle/>
              <a:p>
                <a:r>
                  <a:rPr lang="uk-UA">
                    <a:noFill/>
                  </a:rPr>
                  <a:t> </a:t>
                </a:r>
              </a:p>
            </p:txBody>
          </p:sp>
        </mc:Fallback>
      </mc:AlternateContent>
      <p:cxnSp>
        <p:nvCxnSpPr>
          <p:cNvPr id="22" name="Прямая соединительная линия 21">
            <a:extLst>
              <a:ext uri="{FF2B5EF4-FFF2-40B4-BE49-F238E27FC236}">
                <a16:creationId xmlns:a16="http://schemas.microsoft.com/office/drawing/2014/main" id="{0DC7EFB0-AFC1-4496-B7AD-D9D2B4E6CFC4}"/>
              </a:ext>
            </a:extLst>
          </p:cNvPr>
          <p:cNvCxnSpPr>
            <a:cxnSpLocks/>
          </p:cNvCxnSpPr>
          <p:nvPr/>
        </p:nvCxnSpPr>
        <p:spPr>
          <a:xfrm>
            <a:off x="4556125" y="1865313"/>
            <a:ext cx="15875" cy="3840090"/>
          </a:xfrm>
          <a:prstGeom prst="line">
            <a:avLst/>
          </a:prstGeom>
        </p:spPr>
        <p:style>
          <a:lnRef idx="1">
            <a:schemeClr val="dk1"/>
          </a:lnRef>
          <a:fillRef idx="0">
            <a:schemeClr val="dk1"/>
          </a:fillRef>
          <a:effectRef idx="0">
            <a:schemeClr val="dk1"/>
          </a:effectRef>
          <a:fontRef idx="minor">
            <a:schemeClr val="tx1"/>
          </a:fontRef>
        </p:style>
      </p:cxnSp>
      <p:sp>
        <p:nvSpPr>
          <p:cNvPr id="23" name="Прямоугольник 22">
            <a:extLst>
              <a:ext uri="{FF2B5EF4-FFF2-40B4-BE49-F238E27FC236}">
                <a16:creationId xmlns:a16="http://schemas.microsoft.com/office/drawing/2014/main" id="{DD22B4B8-A3FB-49DD-80E4-268D1E2A997A}"/>
              </a:ext>
            </a:extLst>
          </p:cNvPr>
          <p:cNvSpPr/>
          <p:nvPr/>
        </p:nvSpPr>
        <p:spPr>
          <a:xfrm>
            <a:off x="4955642" y="4552039"/>
            <a:ext cx="3752346" cy="1246495"/>
          </a:xfrm>
          <a:prstGeom prst="rect">
            <a:avLst/>
          </a:prstGeom>
        </p:spPr>
        <p:txBody>
          <a:bodyPr wrap="square">
            <a:spAutoFit/>
          </a:bodyPr>
          <a:lstStyle/>
          <a:p>
            <a:pPr algn="r">
              <a:lnSpc>
                <a:spcPts val="1750"/>
              </a:lnSpc>
            </a:pP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Кутова координата повороту робота-</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маніпулятора</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визначається</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наступною</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залежністю</a:t>
            </a:r>
            <a:endParaRPr lang="ru-UA" sz="100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endParaRPr>
          </a:p>
          <a:p>
            <a:pPr algn="r">
              <a:lnSpc>
                <a:spcPts val="1750"/>
              </a:lnSpc>
            </a:pPr>
            <a:r>
              <a:rPr lang="uk-UA"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Візьмемо від першого виразу двічі похідну по часу</a:t>
            </a:r>
            <a:endParaRPr lang="ru-UA" sz="100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endParaRPr>
          </a:p>
        </p:txBody>
      </p:sp>
    </p:spTree>
    <p:extLst>
      <p:ext uri="{BB962C8B-B14F-4D97-AF65-F5344CB8AC3E}">
        <p14:creationId xmlns:p14="http://schemas.microsoft.com/office/powerpoint/2010/main" val="330657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23" name="Прямоугольник 22">
            <a:extLst>
              <a:ext uri="{FF2B5EF4-FFF2-40B4-BE49-F238E27FC236}">
                <a16:creationId xmlns:a16="http://schemas.microsoft.com/office/drawing/2014/main" id="{DD22B4B8-A3FB-49DD-80E4-268D1E2A997A}"/>
              </a:ext>
            </a:extLst>
          </p:cNvPr>
          <p:cNvSpPr/>
          <p:nvPr/>
        </p:nvSpPr>
        <p:spPr>
          <a:xfrm>
            <a:off x="2705486" y="4663164"/>
            <a:ext cx="4257250" cy="1015663"/>
          </a:xfrm>
          <a:prstGeom prst="rect">
            <a:avLst/>
          </a:prstGeom>
        </p:spPr>
        <p:txBody>
          <a:bodyPr wrap="square">
            <a:spAutoFit/>
          </a:bodyPr>
          <a:lstStyle/>
          <a:p>
            <a:pPr algn="ctr">
              <a:lnSpc>
                <a:spcPts val="1750"/>
              </a:lnSpc>
            </a:pP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Кутова координата повороту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напрямної</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робота-</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маніпулятора</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в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площині</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зміни</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вильоту</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визначається</a:t>
            </a:r>
            <a:r>
              <a:rPr lang="ru-RU"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 такою </a:t>
            </a:r>
            <a:r>
              <a:rPr lang="ru-RU" sz="1250" kern="100" dirty="0" err="1">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залежністю</a:t>
            </a:r>
            <a:endParaRPr lang="ru-UA" sz="100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endParaRPr>
          </a:p>
          <a:p>
            <a:pPr algn="ctr">
              <a:lnSpc>
                <a:spcPts val="1750"/>
              </a:lnSpc>
            </a:pPr>
            <a:r>
              <a:rPr lang="uk-UA" sz="125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rPr>
              <a:t>Візьмемо від першого виразу двічі похідну по часу</a:t>
            </a:r>
            <a:endParaRPr lang="ru-UA" sz="1000" kern="100" dirty="0">
              <a:solidFill>
                <a:schemeClr val="tx1">
                  <a:lumMod val="85000"/>
                  <a:lumOff val="15000"/>
                </a:schemeClr>
              </a:solidFill>
              <a:latin typeface="Artifakt Element" panose="020B0503050000020004" pitchFamily="34" charset="-52"/>
              <a:ea typeface="Artifakt Element" panose="020B0503050000020004" pitchFamily="34" charset="-5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D80ADE6F-31C0-42CA-916C-3FFB5C2D9530}"/>
                  </a:ext>
                </a:extLst>
              </p:cNvPr>
              <p:cNvSpPr/>
              <p:nvPr/>
            </p:nvSpPr>
            <p:spPr>
              <a:xfrm>
                <a:off x="3079303" y="1433316"/>
                <a:ext cx="3071418" cy="5845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r>
                            <a:rPr lang="ru-UA" sz="1500" i="1">
                              <a:latin typeface="Cambria Math" panose="02040503050406030204" pitchFamily="18" charset="0"/>
                            </a:rPr>
                            <m:t>𝜑</m:t>
                          </m:r>
                        </m:e>
                        <m:sub>
                          <m:r>
                            <a:rPr lang="ru-UA" sz="1500">
                              <a:latin typeface="Cambria Math" panose="02040503050406030204" pitchFamily="18" charset="0"/>
                            </a:rPr>
                            <m:t>21</m:t>
                          </m:r>
                        </m:sub>
                      </m:sSub>
                      <m:r>
                        <a:rPr lang="ru-UA" sz="1500">
                          <a:latin typeface="Cambria Math" panose="02040503050406030204" pitchFamily="18" charset="0"/>
                        </a:rPr>
                        <m:t>=</m:t>
                      </m:r>
                      <m:r>
                        <a:rPr lang="ru-UA" sz="1500" i="1">
                          <a:latin typeface="Cambria Math" panose="02040503050406030204" pitchFamily="18" charset="0"/>
                        </a:rPr>
                        <m:t>𝑎𝑟𝑐𝑠𝑖𝑛</m:t>
                      </m:r>
                      <m:f>
                        <m:fPr>
                          <m:ctrlPr>
                            <a:rPr lang="ru-UA" sz="1500" i="1">
                              <a:latin typeface="Cambria Math" panose="02040503050406030204" pitchFamily="18" charset="0"/>
                            </a:rPr>
                          </m:ctrlPr>
                        </m:fPr>
                        <m:num>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num>
                        <m:den>
                          <m:rad>
                            <m:radPr>
                              <m:degHide m:val="on"/>
                              <m:ctrlPr>
                                <a:rPr lang="ru-UA" sz="1500" i="1">
                                  <a:latin typeface="Cambria Math" panose="02040503050406030204" pitchFamily="18" charset="0"/>
                                </a:rPr>
                              </m:ctrlPr>
                            </m:radPr>
                            <m:deg/>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e>
                                <m:sup>
                                  <m:r>
                                    <a:rPr lang="ru-UA" sz="1500">
                                      <a:latin typeface="Cambria Math" panose="02040503050406030204" pitchFamily="18" charset="0"/>
                                    </a:rPr>
                                    <m:t>2</m:t>
                                  </m:r>
                                </m:sup>
                              </m:sSup>
                            </m:e>
                          </m:rad>
                        </m:den>
                      </m:f>
                    </m:oMath>
                  </m:oMathPara>
                </a14:m>
                <a:endParaRPr lang="ru-UA" sz="1500" dirty="0"/>
              </a:p>
            </p:txBody>
          </p:sp>
        </mc:Choice>
        <mc:Fallback>
          <p:sp>
            <p:nvSpPr>
              <p:cNvPr id="2" name="Прямоугольник 1">
                <a:extLst>
                  <a:ext uri="{FF2B5EF4-FFF2-40B4-BE49-F238E27FC236}">
                    <a16:creationId xmlns:a16="http://schemas.microsoft.com/office/drawing/2014/main" id="{D80ADE6F-31C0-42CA-916C-3FFB5C2D9530}"/>
                  </a:ext>
                </a:extLst>
              </p:cNvPr>
              <p:cNvSpPr>
                <a:spLocks noRot="1" noChangeAspect="1" noMove="1" noResize="1" noEditPoints="1" noAdjustHandles="1" noChangeArrowheads="1" noChangeShapeType="1" noTextEdit="1"/>
              </p:cNvSpPr>
              <p:nvPr/>
            </p:nvSpPr>
            <p:spPr>
              <a:xfrm>
                <a:off x="3079303" y="1433316"/>
                <a:ext cx="3071418" cy="584584"/>
              </a:xfrm>
              <a:prstGeom prst="rect">
                <a:avLst/>
              </a:prstGeom>
              <a:blipFill>
                <a:blip r:embed="rId3"/>
                <a:stretch>
                  <a:fillRect b="-1042"/>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5F055568-91A6-4269-836A-B0573AE13D34}"/>
                  </a:ext>
                </a:extLst>
              </p:cNvPr>
              <p:cNvSpPr/>
              <p:nvPr/>
            </p:nvSpPr>
            <p:spPr>
              <a:xfrm>
                <a:off x="2278884" y="2231042"/>
                <a:ext cx="5203732" cy="6524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ru-UA" sz="1500" i="1">
                                  <a:latin typeface="Cambria Math" panose="02040503050406030204" pitchFamily="18" charset="0"/>
                                </a:rPr>
                                <m:t>𝜑</m:t>
                              </m:r>
                            </m:e>
                          </m:acc>
                        </m:e>
                        <m:sub>
                          <m:r>
                            <a:rPr lang="ru-UA" sz="1500">
                              <a:latin typeface="Cambria Math" panose="02040503050406030204" pitchFamily="18" charset="0"/>
                            </a:rPr>
                            <m:t>21</m:t>
                          </m:r>
                        </m:sub>
                      </m:sSub>
                      <m:r>
                        <a:rPr lang="ru-UA" sz="1500">
                          <a:latin typeface="Cambria Math" panose="02040503050406030204" pitchFamily="18" charset="0"/>
                        </a:rPr>
                        <m:t>=</m:t>
                      </m:r>
                      <m:f>
                        <m:fPr>
                          <m:ctrlPr>
                            <a:rPr lang="ru-UA" sz="1500" i="1">
                              <a:latin typeface="Cambria Math" panose="02040503050406030204" pitchFamily="18" charset="0"/>
                            </a:rPr>
                          </m:ctrlPr>
                        </m:fPr>
                        <m:num>
                          <m:acc>
                            <m:accPr>
                              <m:chr m:val="̇"/>
                              <m:ctrlPr>
                                <a:rPr lang="ru-UA" sz="1500" i="1">
                                  <a:latin typeface="Cambria Math" panose="02040503050406030204" pitchFamily="18" charset="0"/>
                                </a:rPr>
                              </m:ctrlPr>
                            </m:accPr>
                            <m:e>
                              <m:r>
                                <a:rPr lang="ru-UA" sz="1500" i="1">
                                  <a:latin typeface="Cambria Math" panose="02040503050406030204" pitchFamily="18" charset="0"/>
                                </a:rPr>
                                <m:t>𝑧</m:t>
                              </m:r>
                            </m:e>
                          </m:acc>
                          <m:d>
                            <m:dPr>
                              <m:begChr m:val="["/>
                              <m:endChr m:val="]"/>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e>
                                <m:sup>
                                  <m:r>
                                    <a:rPr lang="ru-UA" sz="1500">
                                      <a:latin typeface="Cambria Math" panose="02040503050406030204" pitchFamily="18" charset="0"/>
                                    </a:rPr>
                                    <m:t>2</m:t>
                                  </m:r>
                                </m:sup>
                              </m:sSup>
                            </m:e>
                          </m:d>
                          <m:r>
                            <a:rPr lang="ru-UA" sz="1500">
                              <a:latin typeface="Cambria Math" panose="02040503050406030204" pitchFamily="18" charset="0"/>
                            </a:rPr>
                            <m:t>−</m:t>
                          </m:r>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d>
                            <m:dPr>
                              <m:begChr m:val="["/>
                              <m:endChr m:val="]"/>
                              <m:ctrlPr>
                                <a:rPr lang="ru-UA" sz="1500" i="1">
                                  <a:latin typeface="Cambria Math" panose="02040503050406030204" pitchFamily="18" charset="0"/>
                                </a:rPr>
                              </m:ctrlPr>
                            </m:dPr>
                            <m:e>
                              <m:r>
                                <a:rPr lang="ru-UA" sz="1500" i="1">
                                  <a:latin typeface="Cambria Math" panose="02040503050406030204" pitchFamily="18" charset="0"/>
                                </a:rPr>
                                <m:t>𝑥</m:t>
                              </m:r>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r>
                                <a:rPr lang="ru-UA" sz="1500" i="1">
                                  <a:latin typeface="Cambria Math" panose="02040503050406030204" pitchFamily="18" charset="0"/>
                                </a:rPr>
                                <m:t>𝑦</m:t>
                              </m:r>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acc>
                                <m:accPr>
                                  <m:chr m:val="̇"/>
                                  <m:ctrlPr>
                                    <a:rPr lang="ru-UA" sz="1500" i="1">
                                      <a:latin typeface="Cambria Math" panose="02040503050406030204" pitchFamily="18" charset="0"/>
                                    </a:rPr>
                                  </m:ctrlPr>
                                </m:accPr>
                                <m:e>
                                  <m:r>
                                    <a:rPr lang="ru-UA" sz="1500" i="1">
                                      <a:latin typeface="Cambria Math" panose="02040503050406030204" pitchFamily="18" charset="0"/>
                                    </a:rPr>
                                    <m:t>𝑧</m:t>
                                  </m:r>
                                </m:e>
                              </m:acc>
                            </m:e>
                          </m:d>
                        </m:num>
                        <m:den>
                          <m:rad>
                            <m:radPr>
                              <m:degHide m:val="on"/>
                              <m:ctrlPr>
                                <a:rPr lang="ru-UA" sz="1500" i="1">
                                  <a:latin typeface="Cambria Math" panose="02040503050406030204" pitchFamily="18" charset="0"/>
                                </a:rPr>
                              </m:ctrlPr>
                            </m:radPr>
                            <m:deg/>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e>
                          </m:rad>
                          <m:d>
                            <m:dPr>
                              <m:begChr m:val="["/>
                              <m:endChr m:val="]"/>
                              <m:ctrlPr>
                                <a:rPr lang="ru-UA" sz="1500" i="1">
                                  <a:latin typeface="Cambria Math" panose="02040503050406030204" pitchFamily="18" charset="0"/>
                                </a:rPr>
                              </m:ctrlPr>
                            </m:dPr>
                            <m:e>
                              <m:sSup>
                                <m:sSupPr>
                                  <m:ctrlPr>
                                    <a:rPr lang="ru-UA" sz="1500" i="1">
                                      <a:latin typeface="Cambria Math" panose="02040503050406030204" pitchFamily="18" charset="0"/>
                                    </a:rPr>
                                  </m:ctrlPr>
                                </m:sSupPr>
                                <m:e>
                                  <m:r>
                                    <a:rPr lang="ru-UA" sz="1500" i="1">
                                      <a:latin typeface="Cambria Math" panose="02040503050406030204" pitchFamily="18" charset="0"/>
                                    </a:rPr>
                                    <m:t>𝑥</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r>
                                    <a:rPr lang="ru-UA" sz="1500" i="1">
                                      <a:latin typeface="Cambria Math" panose="02040503050406030204" pitchFamily="18" charset="0"/>
                                    </a:rPr>
                                    <m:t>𝑦</m:t>
                                  </m:r>
                                </m:e>
                                <m:sup>
                                  <m:r>
                                    <a:rPr lang="ru-UA" sz="1500">
                                      <a:latin typeface="Cambria Math" panose="02040503050406030204" pitchFamily="18" charset="0"/>
                                    </a:rPr>
                                    <m:t>2</m:t>
                                  </m:r>
                                </m:sup>
                              </m:sSup>
                              <m:r>
                                <a:rPr lang="ru-UA" sz="1500">
                                  <a:latin typeface="Cambria Math" panose="02040503050406030204" pitchFamily="18" charset="0"/>
                                </a:rPr>
                                <m:t>+</m:t>
                              </m:r>
                              <m:sSup>
                                <m:sSupPr>
                                  <m:ctrlPr>
                                    <a:rPr lang="ru-UA" sz="1500" i="1">
                                      <a:latin typeface="Cambria Math" panose="02040503050406030204" pitchFamily="18" charset="0"/>
                                    </a:rPr>
                                  </m:ctrlPr>
                                </m:sSupPr>
                                <m:e>
                                  <m:d>
                                    <m:dPr>
                                      <m:ctrlPr>
                                        <a:rPr lang="ru-UA" sz="1500" i="1">
                                          <a:latin typeface="Cambria Math" panose="02040503050406030204" pitchFamily="18" charset="0"/>
                                        </a:rPr>
                                      </m:ctrlPr>
                                    </m:dPr>
                                    <m:e>
                                      <m:r>
                                        <a:rPr lang="ru-UA" sz="1500" i="1">
                                          <a:latin typeface="Cambria Math" panose="02040503050406030204" pitchFamily="18" charset="0"/>
                                        </a:rPr>
                                        <m:t>𝑧</m:t>
                                      </m:r>
                                      <m:r>
                                        <a:rPr lang="ru-UA" sz="1500">
                                          <a:latin typeface="Cambria Math" panose="02040503050406030204" pitchFamily="18" charset="0"/>
                                        </a:rPr>
                                        <m:t>−</m:t>
                                      </m:r>
                                      <m:r>
                                        <a:rPr lang="ru-UA" sz="1500" i="1">
                                          <a:latin typeface="Cambria Math" panose="02040503050406030204" pitchFamily="18" charset="0"/>
                                        </a:rPr>
                                        <m:t>𝑎</m:t>
                                      </m:r>
                                    </m:e>
                                  </m:d>
                                </m:e>
                                <m:sup>
                                  <m:r>
                                    <a:rPr lang="ru-UA" sz="1500">
                                      <a:latin typeface="Cambria Math" panose="02040503050406030204" pitchFamily="18" charset="0"/>
                                    </a:rPr>
                                    <m:t>2</m:t>
                                  </m:r>
                                </m:sup>
                              </m:sSup>
                            </m:e>
                          </m:d>
                        </m:den>
                      </m:f>
                      <m:r>
                        <a:rPr lang="ru-UA" sz="1500">
                          <a:latin typeface="Cambria Math" panose="02040503050406030204" pitchFamily="18" charset="0"/>
                        </a:rPr>
                        <m:t>.</m:t>
                      </m:r>
                    </m:oMath>
                  </m:oMathPara>
                </a14:m>
                <a:endParaRPr lang="ru-UA" sz="1500" dirty="0"/>
              </a:p>
            </p:txBody>
          </p:sp>
        </mc:Choice>
        <mc:Fallback>
          <p:sp>
            <p:nvSpPr>
              <p:cNvPr id="4" name="Прямоугольник 3">
                <a:extLst>
                  <a:ext uri="{FF2B5EF4-FFF2-40B4-BE49-F238E27FC236}">
                    <a16:creationId xmlns:a16="http://schemas.microsoft.com/office/drawing/2014/main" id="{5F055568-91A6-4269-836A-B0573AE13D34}"/>
                  </a:ext>
                </a:extLst>
              </p:cNvPr>
              <p:cNvSpPr>
                <a:spLocks noRot="1" noChangeAspect="1" noMove="1" noResize="1" noEditPoints="1" noAdjustHandles="1" noChangeArrowheads="1" noChangeShapeType="1" noTextEdit="1"/>
              </p:cNvSpPr>
              <p:nvPr/>
            </p:nvSpPr>
            <p:spPr>
              <a:xfrm>
                <a:off x="2278884" y="2231042"/>
                <a:ext cx="5203732" cy="652486"/>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6" name="Прямоугольник 5">
                <a:extLst>
                  <a:ext uri="{FF2B5EF4-FFF2-40B4-BE49-F238E27FC236}">
                    <a16:creationId xmlns:a16="http://schemas.microsoft.com/office/drawing/2014/main" id="{35D25991-CE2F-418C-886D-43A280313460}"/>
                  </a:ext>
                </a:extLst>
              </p:cNvPr>
              <p:cNvSpPr/>
              <p:nvPr/>
            </p:nvSpPr>
            <p:spPr>
              <a:xfrm>
                <a:off x="1585689" y="2914382"/>
                <a:ext cx="6739905" cy="13513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UA" sz="1250" i="1">
                              <a:latin typeface="Cambria Math" panose="02040503050406030204" pitchFamily="18" charset="0"/>
                            </a:rPr>
                          </m:ctrlPr>
                        </m:sSubPr>
                        <m:e>
                          <m:acc>
                            <m:accPr>
                              <m:chr m:val="̈"/>
                              <m:ctrlPr>
                                <a:rPr lang="ru-UA" sz="1250" i="1">
                                  <a:latin typeface="Cambria Math" panose="02040503050406030204" pitchFamily="18" charset="0"/>
                                </a:rPr>
                              </m:ctrlPr>
                            </m:accPr>
                            <m:e>
                              <m:r>
                                <a:rPr lang="ru-UA" sz="1250" i="1">
                                  <a:latin typeface="Cambria Math" panose="02040503050406030204" pitchFamily="18" charset="0"/>
                                </a:rPr>
                                <m:t>𝜑</m:t>
                              </m:r>
                            </m:e>
                          </m:acc>
                        </m:e>
                        <m:sub>
                          <m:r>
                            <a:rPr lang="ru-UA" sz="1250">
                              <a:latin typeface="Cambria Math" panose="02040503050406030204" pitchFamily="18" charset="0"/>
                            </a:rPr>
                            <m:t>21</m:t>
                          </m:r>
                        </m:sub>
                      </m:sSub>
                      <m:r>
                        <a:rPr lang="ru-UA" sz="1250">
                          <a:latin typeface="Cambria Math" panose="02040503050406030204" pitchFamily="18" charset="0"/>
                        </a:rPr>
                        <m:t>=</m:t>
                      </m:r>
                      <m:f>
                        <m:fPr>
                          <m:ctrlPr>
                            <a:rPr lang="ru-UA" sz="1250" i="1">
                              <a:latin typeface="Cambria Math" panose="02040503050406030204" pitchFamily="18" charset="0"/>
                            </a:rPr>
                          </m:ctrlPr>
                        </m:fPr>
                        <m:num>
                          <m:r>
                            <a:rPr lang="ru-UA" sz="1250">
                              <a:latin typeface="Cambria Math" panose="02040503050406030204" pitchFamily="18" charset="0"/>
                            </a:rPr>
                            <m:t>1</m:t>
                          </m:r>
                        </m:num>
                        <m:den>
                          <m:sSup>
                            <m:sSupPr>
                              <m:ctrlPr>
                                <a:rPr lang="ru-UA" sz="1250" i="1">
                                  <a:latin typeface="Cambria Math" panose="02040503050406030204" pitchFamily="18" charset="0"/>
                                </a:rPr>
                              </m:ctrlPr>
                            </m:sSupPr>
                            <m:e>
                              <m:d>
                                <m:dPr>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e>
                              </m:d>
                            </m:e>
                            <m:sup>
                              <m:f>
                                <m:fPr>
                                  <m:type m:val="lin"/>
                                  <m:ctrlPr>
                                    <a:rPr lang="ru-UA" sz="1250" i="1">
                                      <a:latin typeface="Cambria Math" panose="02040503050406030204" pitchFamily="18" charset="0"/>
                                    </a:rPr>
                                  </m:ctrlPr>
                                </m:fPr>
                                <m:num>
                                  <m:r>
                                    <a:rPr lang="ru-UA" sz="1250">
                                      <a:latin typeface="Cambria Math" panose="02040503050406030204" pitchFamily="18" charset="0"/>
                                    </a:rPr>
                                    <m:t>3</m:t>
                                  </m:r>
                                </m:num>
                                <m:den>
                                  <m:r>
                                    <a:rPr lang="ru-UA" sz="1250">
                                      <a:latin typeface="Cambria Math" panose="02040503050406030204" pitchFamily="18" charset="0"/>
                                    </a:rPr>
                                    <m:t>2</m:t>
                                  </m:r>
                                </m:den>
                              </m:f>
                            </m:sup>
                          </m:sSup>
                          <m:sSup>
                            <m:sSupPr>
                              <m:ctrlPr>
                                <a:rPr lang="ru-UA" sz="1250" i="1">
                                  <a:latin typeface="Cambria Math" panose="02040503050406030204" pitchFamily="18" charset="0"/>
                                </a:rPr>
                              </m:ctrlPr>
                            </m:sSupPr>
                            <m:e>
                              <m:d>
                                <m:dPr>
                                  <m:begChr m:val="["/>
                                  <m:endChr m:val="]"/>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e>
                                    <m:sup>
                                      <m:r>
                                        <a:rPr lang="ru-UA" sz="1250">
                                          <a:latin typeface="Cambria Math" panose="02040503050406030204" pitchFamily="18" charset="0"/>
                                        </a:rPr>
                                        <m:t>2</m:t>
                                      </m:r>
                                    </m:sup>
                                  </m:sSup>
                                </m:e>
                              </m:d>
                            </m:e>
                            <m:sup>
                              <m:r>
                                <a:rPr lang="ru-UA" sz="1250">
                                  <a:latin typeface="Cambria Math" panose="02040503050406030204" pitchFamily="18" charset="0"/>
                                </a:rPr>
                                <m:t>2</m:t>
                              </m:r>
                            </m:sup>
                          </m:sSup>
                        </m:den>
                      </m:f>
                      <m:d>
                        <m:dPr>
                          <m:begChr m:val="{"/>
                          <m:endChr m:val="}"/>
                          <m:ctrlPr>
                            <a:rPr lang="ru-UA" sz="1250" i="1">
                              <a:latin typeface="Cambria Math" panose="02040503050406030204" pitchFamily="18" charset="0"/>
                            </a:rPr>
                          </m:ctrlPr>
                        </m:dPr>
                        <m:e>
                          <m:d>
                            <m:dPr>
                              <m:begChr m:val="["/>
                              <m:endChr m:val="]"/>
                              <m:ctrlPr>
                                <a:rPr lang="ru-UA" sz="1250" i="1">
                                  <a:latin typeface="Cambria Math" panose="02040503050406030204" pitchFamily="18" charset="0"/>
                                </a:rPr>
                              </m:ctrlPr>
                            </m:dPr>
                            <m:e>
                              <m:acc>
                                <m:accPr>
                                  <m:chr m:val="̈"/>
                                  <m:ctrlPr>
                                    <a:rPr lang="ru-UA" sz="1250" i="1">
                                      <a:latin typeface="Cambria Math" panose="02040503050406030204" pitchFamily="18" charset="0"/>
                                    </a:rPr>
                                  </m:ctrlPr>
                                </m:accPr>
                                <m:e>
                                  <m:r>
                                    <a:rPr lang="ru-UA" sz="1250" i="1">
                                      <a:latin typeface="Cambria Math" panose="02040503050406030204" pitchFamily="18" charset="0"/>
                                    </a:rPr>
                                    <m:t>𝑧</m:t>
                                  </m:r>
                                </m:e>
                              </m:acc>
                              <m:d>
                                <m:dPr>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e>
                              </m:d>
                              <m:r>
                                <a:rPr lang="ru-UA" sz="1250">
                                  <a:latin typeface="Cambria Math" panose="02040503050406030204" pitchFamily="18" charset="0"/>
                                </a:rPr>
                                <m:t>+</m:t>
                              </m:r>
                              <m:acc>
                                <m:accPr>
                                  <m:chr m:val="̇"/>
                                  <m:ctrlPr>
                                    <a:rPr lang="ru-UA" sz="1250" i="1">
                                      <a:latin typeface="Cambria Math" panose="02040503050406030204" pitchFamily="18" charset="0"/>
                                    </a:rPr>
                                  </m:ctrlPr>
                                </m:accPr>
                                <m:e>
                                  <m:r>
                                    <a:rPr lang="ru-UA" sz="1250" i="1">
                                      <a:latin typeface="Cambria Math" panose="02040503050406030204" pitchFamily="18" charset="0"/>
                                    </a:rPr>
                                    <m:t>𝑧</m:t>
                                  </m:r>
                                </m:e>
                              </m:acc>
                              <m:d>
                                <m:dPr>
                                  <m:ctrlPr>
                                    <a:rPr lang="ru-UA" sz="1250" i="1">
                                      <a:latin typeface="Cambria Math" panose="02040503050406030204" pitchFamily="18" charset="0"/>
                                    </a:rPr>
                                  </m:ctrlPr>
                                </m:dPr>
                                <m:e>
                                  <m:r>
                                    <a:rPr lang="ru-UA" sz="1250" i="1">
                                      <a:latin typeface="Cambria Math" panose="02040503050406030204" pitchFamily="18" charset="0"/>
                                    </a:rPr>
                                    <m:t>𝑥</m:t>
                                  </m:r>
                                  <m:acc>
                                    <m:accPr>
                                      <m:chr m:val="̇"/>
                                      <m:ctrlPr>
                                        <a:rPr lang="ru-UA" sz="1250" i="1">
                                          <a:latin typeface="Cambria Math" panose="02040503050406030204" pitchFamily="18" charset="0"/>
                                        </a:rPr>
                                      </m:ctrlPr>
                                    </m:accPr>
                                    <m:e>
                                      <m:r>
                                        <a:rPr lang="ru-UA" sz="1250" i="1">
                                          <a:latin typeface="Cambria Math" panose="02040503050406030204" pitchFamily="18" charset="0"/>
                                        </a:rPr>
                                        <m:t>𝑥</m:t>
                                      </m:r>
                                    </m:e>
                                  </m:acc>
                                  <m:r>
                                    <a:rPr lang="ru-UA" sz="1250">
                                      <a:latin typeface="Cambria Math" panose="02040503050406030204" pitchFamily="18" charset="0"/>
                                    </a:rPr>
                                    <m:t>+</m:t>
                                  </m:r>
                                  <m:r>
                                    <a:rPr lang="ru-UA" sz="1250" i="1">
                                      <a:latin typeface="Cambria Math" panose="02040503050406030204" pitchFamily="18" charset="0"/>
                                    </a:rPr>
                                    <m:t>𝑦</m:t>
                                  </m:r>
                                  <m:acc>
                                    <m:accPr>
                                      <m:chr m:val="̇"/>
                                      <m:ctrlPr>
                                        <a:rPr lang="ru-UA" sz="1250" i="1">
                                          <a:latin typeface="Cambria Math" panose="02040503050406030204" pitchFamily="18" charset="0"/>
                                        </a:rPr>
                                      </m:ctrlPr>
                                    </m:accPr>
                                    <m:e>
                                      <m:r>
                                        <a:rPr lang="ru-UA" sz="1250" i="1">
                                          <a:latin typeface="Cambria Math" panose="02040503050406030204" pitchFamily="18" charset="0"/>
                                        </a:rPr>
                                        <m:t>𝑦</m:t>
                                      </m:r>
                                    </m:e>
                                  </m:acc>
                                </m:e>
                              </m:d>
                              <m:r>
                                <a:rPr lang="ru-UA" sz="1250">
                                  <a:latin typeface="Cambria Math" panose="02040503050406030204" pitchFamily="18" charset="0"/>
                                </a:rPr>
                                <m:t>−</m:t>
                              </m:r>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d>
                                <m:dPr>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acc>
                                        <m:accPr>
                                          <m:chr m:val="̇"/>
                                          <m:ctrlPr>
                                            <a:rPr lang="ru-UA" sz="1250" i="1">
                                              <a:latin typeface="Cambria Math" panose="02040503050406030204" pitchFamily="18" charset="0"/>
                                            </a:rPr>
                                          </m:ctrlPr>
                                        </m:accPr>
                                        <m:e>
                                          <m:r>
                                            <a:rPr lang="ru-UA" sz="1250" i="1">
                                              <a:latin typeface="Cambria Math" panose="02040503050406030204" pitchFamily="18" charset="0"/>
                                            </a:rPr>
                                            <m:t>𝑥</m:t>
                                          </m:r>
                                        </m:e>
                                      </m:acc>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acc>
                                        <m:accPr>
                                          <m:chr m:val="̇"/>
                                          <m:ctrlPr>
                                            <a:rPr lang="ru-UA" sz="1250" i="1">
                                              <a:latin typeface="Cambria Math" panose="02040503050406030204" pitchFamily="18" charset="0"/>
                                            </a:rPr>
                                          </m:ctrlPr>
                                        </m:accPr>
                                        <m:e>
                                          <m:r>
                                            <a:rPr lang="ru-UA" sz="1250" i="1">
                                              <a:latin typeface="Cambria Math" panose="02040503050406030204" pitchFamily="18" charset="0"/>
                                            </a:rPr>
                                            <m:t>𝑦</m:t>
                                          </m:r>
                                        </m:e>
                                      </m:acc>
                                    </m:e>
                                    <m:sup>
                                      <m:r>
                                        <a:rPr lang="ru-UA" sz="1250">
                                          <a:latin typeface="Cambria Math" panose="02040503050406030204" pitchFamily="18" charset="0"/>
                                        </a:rPr>
                                        <m:t>2</m:t>
                                      </m:r>
                                    </m:sup>
                                  </m:sSup>
                                  <m:r>
                                    <a:rPr lang="ru-UA" sz="1250">
                                      <a:latin typeface="Cambria Math" panose="02040503050406030204" pitchFamily="18" charset="0"/>
                                    </a:rPr>
                                    <m:t>+</m:t>
                                  </m:r>
                                  <m:r>
                                    <a:rPr lang="ru-UA" sz="1250" i="1">
                                      <a:latin typeface="Cambria Math" panose="02040503050406030204" pitchFamily="18" charset="0"/>
                                    </a:rPr>
                                    <m:t>𝑥</m:t>
                                  </m:r>
                                  <m:acc>
                                    <m:accPr>
                                      <m:chr m:val="̈"/>
                                      <m:ctrlPr>
                                        <a:rPr lang="ru-UA" sz="1250" i="1">
                                          <a:latin typeface="Cambria Math" panose="02040503050406030204" pitchFamily="18" charset="0"/>
                                        </a:rPr>
                                      </m:ctrlPr>
                                    </m:accPr>
                                    <m:e>
                                      <m:r>
                                        <a:rPr lang="ru-UA" sz="1250" i="1">
                                          <a:latin typeface="Cambria Math" panose="02040503050406030204" pitchFamily="18" charset="0"/>
                                        </a:rPr>
                                        <m:t>𝑥</m:t>
                                      </m:r>
                                    </m:e>
                                  </m:acc>
                                  <m:r>
                                    <a:rPr lang="ru-UA" sz="1250">
                                      <a:latin typeface="Cambria Math" panose="02040503050406030204" pitchFamily="18" charset="0"/>
                                    </a:rPr>
                                    <m:t>+</m:t>
                                  </m:r>
                                  <m:r>
                                    <a:rPr lang="ru-UA" sz="1250" i="1">
                                      <a:latin typeface="Cambria Math" panose="02040503050406030204" pitchFamily="18" charset="0"/>
                                    </a:rPr>
                                    <m:t>𝑦</m:t>
                                  </m:r>
                                  <m:acc>
                                    <m:accPr>
                                      <m:chr m:val="̈"/>
                                      <m:ctrlPr>
                                        <a:rPr lang="ru-UA" sz="1250" i="1">
                                          <a:latin typeface="Cambria Math" panose="02040503050406030204" pitchFamily="18" charset="0"/>
                                        </a:rPr>
                                      </m:ctrlPr>
                                    </m:accPr>
                                    <m:e>
                                      <m:r>
                                        <a:rPr lang="ru-UA" sz="1250" i="1">
                                          <a:latin typeface="Cambria Math" panose="02040503050406030204" pitchFamily="18" charset="0"/>
                                        </a:rPr>
                                        <m:t>𝑦</m:t>
                                      </m:r>
                                    </m:e>
                                  </m:acc>
                                </m:e>
                              </m:d>
                            </m:e>
                          </m:d>
                          <m:d>
                            <m:dPr>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e>
                          </m:d>
                          <m:d>
                            <m:dPr>
                              <m:begChr m:val="["/>
                              <m:endChr m:val="]"/>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e>
                                <m:sup>
                                  <m:r>
                                    <a:rPr lang="ru-UA" sz="1250">
                                      <a:latin typeface="Cambria Math" panose="02040503050406030204" pitchFamily="18" charset="0"/>
                                    </a:rPr>
                                    <m:t>2</m:t>
                                  </m:r>
                                </m:sup>
                              </m:sSup>
                            </m:e>
                          </m:d>
                          <m:r>
                            <a:rPr lang="ru-UA" sz="1250">
                              <a:latin typeface="Cambria Math" panose="02040503050406030204" pitchFamily="18" charset="0"/>
                            </a:rPr>
                            <m:t>−</m:t>
                          </m:r>
                          <m:d>
                            <m:dPr>
                              <m:begChr m:val="{"/>
                              <m:endChr m:val="}"/>
                              <m:ctrlPr>
                                <a:rPr lang="ru-UA" sz="1250" i="1">
                                  <a:latin typeface="Cambria Math" panose="02040503050406030204" pitchFamily="18" charset="0"/>
                                </a:rPr>
                              </m:ctrlPr>
                            </m:dPr>
                            <m:e>
                              <m:d>
                                <m:dPr>
                                  <m:ctrlPr>
                                    <a:rPr lang="ru-UA" sz="1250" i="1">
                                      <a:latin typeface="Cambria Math" panose="02040503050406030204" pitchFamily="18" charset="0"/>
                                    </a:rPr>
                                  </m:ctrlPr>
                                </m:dPr>
                                <m:e>
                                  <m:r>
                                    <a:rPr lang="ru-UA" sz="1250" i="1">
                                      <a:latin typeface="Cambria Math" panose="02040503050406030204" pitchFamily="18" charset="0"/>
                                    </a:rPr>
                                    <m:t>𝑥</m:t>
                                  </m:r>
                                  <m:acc>
                                    <m:accPr>
                                      <m:chr m:val="̇"/>
                                      <m:ctrlPr>
                                        <a:rPr lang="ru-UA" sz="1250" i="1">
                                          <a:latin typeface="Cambria Math" panose="02040503050406030204" pitchFamily="18" charset="0"/>
                                        </a:rPr>
                                      </m:ctrlPr>
                                    </m:accPr>
                                    <m:e>
                                      <m:r>
                                        <a:rPr lang="ru-UA" sz="1250" i="1">
                                          <a:latin typeface="Cambria Math" panose="02040503050406030204" pitchFamily="18" charset="0"/>
                                        </a:rPr>
                                        <m:t>𝑥</m:t>
                                      </m:r>
                                    </m:e>
                                  </m:acc>
                                  <m:r>
                                    <a:rPr lang="ru-UA" sz="1250">
                                      <a:latin typeface="Cambria Math" panose="02040503050406030204" pitchFamily="18" charset="0"/>
                                    </a:rPr>
                                    <m:t>+</m:t>
                                  </m:r>
                                  <m:r>
                                    <a:rPr lang="ru-UA" sz="1250" i="1">
                                      <a:latin typeface="Cambria Math" panose="02040503050406030204" pitchFamily="18" charset="0"/>
                                    </a:rPr>
                                    <m:t>𝑦</m:t>
                                  </m:r>
                                  <m:acc>
                                    <m:accPr>
                                      <m:chr m:val="̇"/>
                                      <m:ctrlPr>
                                        <a:rPr lang="ru-UA" sz="1250" i="1">
                                          <a:latin typeface="Cambria Math" panose="02040503050406030204" pitchFamily="18" charset="0"/>
                                        </a:rPr>
                                      </m:ctrlPr>
                                    </m:accPr>
                                    <m:e>
                                      <m:r>
                                        <a:rPr lang="ru-UA" sz="1250" i="1">
                                          <a:latin typeface="Cambria Math" panose="02040503050406030204" pitchFamily="18" charset="0"/>
                                        </a:rPr>
                                        <m:t>𝑦</m:t>
                                      </m:r>
                                    </m:e>
                                  </m:acc>
                                </m:e>
                              </m:d>
                              <m:d>
                                <m:dPr>
                                  <m:begChr m:val="["/>
                                  <m:endChr m:val="]"/>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e>
                                    <m:sup>
                                      <m:r>
                                        <a:rPr lang="ru-UA" sz="1250">
                                          <a:latin typeface="Cambria Math" panose="02040503050406030204" pitchFamily="18" charset="0"/>
                                        </a:rPr>
                                        <m:t>2</m:t>
                                      </m:r>
                                    </m:sup>
                                  </m:sSup>
                                </m:e>
                              </m:d>
                              <m:r>
                                <a:rPr lang="ru-UA" sz="1250">
                                  <a:latin typeface="Cambria Math" panose="02040503050406030204" pitchFamily="18" charset="0"/>
                                </a:rPr>
                                <m:t>+2</m:t>
                              </m:r>
                              <m:d>
                                <m:dPr>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e>
                              </m:d>
                              <m:d>
                                <m:dPr>
                                  <m:begChr m:val="["/>
                                  <m:endChr m:val="]"/>
                                  <m:ctrlPr>
                                    <a:rPr lang="ru-UA" sz="1250" i="1">
                                      <a:latin typeface="Cambria Math" panose="02040503050406030204" pitchFamily="18" charset="0"/>
                                    </a:rPr>
                                  </m:ctrlPr>
                                </m:dPr>
                                <m:e>
                                  <m:r>
                                    <a:rPr lang="ru-UA" sz="1250" i="1">
                                      <a:latin typeface="Cambria Math" panose="02040503050406030204" pitchFamily="18" charset="0"/>
                                    </a:rPr>
                                    <m:t>𝑥</m:t>
                                  </m:r>
                                  <m:acc>
                                    <m:accPr>
                                      <m:chr m:val="̇"/>
                                      <m:ctrlPr>
                                        <a:rPr lang="ru-UA" sz="1250" i="1">
                                          <a:latin typeface="Cambria Math" panose="02040503050406030204" pitchFamily="18" charset="0"/>
                                        </a:rPr>
                                      </m:ctrlPr>
                                    </m:accPr>
                                    <m:e>
                                      <m:r>
                                        <a:rPr lang="ru-UA" sz="1250" i="1">
                                          <a:latin typeface="Cambria Math" panose="02040503050406030204" pitchFamily="18" charset="0"/>
                                        </a:rPr>
                                        <m:t>𝑥</m:t>
                                      </m:r>
                                    </m:e>
                                  </m:acc>
                                  <m:r>
                                    <a:rPr lang="ru-UA" sz="1250">
                                      <a:latin typeface="Cambria Math" panose="02040503050406030204" pitchFamily="18" charset="0"/>
                                    </a:rPr>
                                    <m:t>+</m:t>
                                  </m:r>
                                  <m:r>
                                    <a:rPr lang="ru-UA" sz="1250" i="1">
                                      <a:latin typeface="Cambria Math" panose="02040503050406030204" pitchFamily="18" charset="0"/>
                                    </a:rPr>
                                    <m:t>𝑦</m:t>
                                  </m:r>
                                  <m:acc>
                                    <m:accPr>
                                      <m:chr m:val="̇"/>
                                      <m:ctrlPr>
                                        <a:rPr lang="ru-UA" sz="1250" i="1">
                                          <a:latin typeface="Cambria Math" panose="02040503050406030204" pitchFamily="18" charset="0"/>
                                        </a:rPr>
                                      </m:ctrlPr>
                                    </m:accPr>
                                    <m:e>
                                      <m:r>
                                        <a:rPr lang="ru-UA" sz="1250" i="1">
                                          <a:latin typeface="Cambria Math" panose="02040503050406030204" pitchFamily="18" charset="0"/>
                                        </a:rPr>
                                        <m:t>𝑦</m:t>
                                      </m:r>
                                    </m:e>
                                  </m:acc>
                                  <m:r>
                                    <a:rPr lang="ru-UA" sz="1250">
                                      <a:latin typeface="Cambria Math" panose="02040503050406030204" pitchFamily="18" charset="0"/>
                                    </a:rPr>
                                    <m:t>+</m:t>
                                  </m:r>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acc>
                                    <m:accPr>
                                      <m:chr m:val="̇"/>
                                      <m:ctrlPr>
                                        <a:rPr lang="ru-UA" sz="1250" i="1">
                                          <a:latin typeface="Cambria Math" panose="02040503050406030204" pitchFamily="18" charset="0"/>
                                        </a:rPr>
                                      </m:ctrlPr>
                                    </m:accPr>
                                    <m:e>
                                      <m:r>
                                        <a:rPr lang="ru-UA" sz="1250" i="1">
                                          <a:latin typeface="Cambria Math" panose="02040503050406030204" pitchFamily="18" charset="0"/>
                                        </a:rPr>
                                        <m:t>𝑧</m:t>
                                      </m:r>
                                    </m:e>
                                  </m:acc>
                                </m:e>
                              </m:d>
                            </m:e>
                          </m:d>
                          <m:d>
                            <m:dPr>
                              <m:begChr m:val="{"/>
                              <m:endChr m:val="}"/>
                              <m:ctrlPr>
                                <a:rPr lang="ru-UA" sz="1250" i="1">
                                  <a:latin typeface="Cambria Math" panose="02040503050406030204" pitchFamily="18" charset="0"/>
                                </a:rPr>
                              </m:ctrlPr>
                            </m:dPr>
                            <m:e>
                              <m:acc>
                                <m:accPr>
                                  <m:chr m:val="̇"/>
                                  <m:ctrlPr>
                                    <a:rPr lang="ru-UA" sz="1250" i="1">
                                      <a:latin typeface="Cambria Math" panose="02040503050406030204" pitchFamily="18" charset="0"/>
                                    </a:rPr>
                                  </m:ctrlPr>
                                </m:accPr>
                                <m:e>
                                  <m:acc>
                                    <m:accPr>
                                      <m:chr m:val="̇"/>
                                      <m:ctrlPr>
                                        <a:rPr lang="ru-UA" sz="1250" i="1">
                                          <a:latin typeface="Cambria Math" panose="02040503050406030204" pitchFamily="18" charset="0"/>
                                        </a:rPr>
                                      </m:ctrlPr>
                                    </m:accPr>
                                    <m:e>
                                      <m:r>
                                        <a:rPr lang="ru-UA" sz="1250" i="1">
                                          <a:latin typeface="Cambria Math" panose="02040503050406030204" pitchFamily="18" charset="0"/>
                                        </a:rPr>
                                        <m:t>𝑧</m:t>
                                      </m:r>
                                    </m:e>
                                  </m:acc>
                                  <m:d>
                                    <m:dPr>
                                      <m:begChr m:val="["/>
                                      <m:endChr m:val="]"/>
                                      <m:ctrlPr>
                                        <a:rPr lang="ru-UA" sz="1250" i="1">
                                          <a:latin typeface="Cambria Math" panose="02040503050406030204" pitchFamily="18" charset="0"/>
                                        </a:rPr>
                                      </m:ctrlPr>
                                    </m:dPr>
                                    <m:e>
                                      <m:sSup>
                                        <m:sSupPr>
                                          <m:ctrlPr>
                                            <a:rPr lang="ru-UA" sz="1250" i="1">
                                              <a:latin typeface="Cambria Math" panose="02040503050406030204" pitchFamily="18" charset="0"/>
                                            </a:rPr>
                                          </m:ctrlPr>
                                        </m:sSupPr>
                                        <m:e>
                                          <m:r>
                                            <a:rPr lang="ru-UA" sz="1250" i="1">
                                              <a:latin typeface="Cambria Math" panose="02040503050406030204" pitchFamily="18" charset="0"/>
                                            </a:rPr>
                                            <m:t>𝑥</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r>
                                            <a:rPr lang="ru-UA" sz="1250" i="1">
                                              <a:latin typeface="Cambria Math" panose="02040503050406030204" pitchFamily="18" charset="0"/>
                                            </a:rPr>
                                            <m:t>𝑦</m:t>
                                          </m:r>
                                        </m:e>
                                        <m:sup>
                                          <m:r>
                                            <a:rPr lang="ru-UA" sz="1250">
                                              <a:latin typeface="Cambria Math" panose="02040503050406030204" pitchFamily="18" charset="0"/>
                                            </a:rPr>
                                            <m:t>2</m:t>
                                          </m:r>
                                        </m:sup>
                                      </m:sSup>
                                      <m:r>
                                        <a:rPr lang="ru-UA" sz="1250">
                                          <a:latin typeface="Cambria Math" panose="02040503050406030204" pitchFamily="18" charset="0"/>
                                        </a:rPr>
                                        <m:t>+</m:t>
                                      </m:r>
                                      <m:sSup>
                                        <m:sSupPr>
                                          <m:ctrlPr>
                                            <a:rPr lang="ru-UA" sz="1250" i="1">
                                              <a:latin typeface="Cambria Math" panose="02040503050406030204" pitchFamily="18" charset="0"/>
                                            </a:rPr>
                                          </m:ctrlPr>
                                        </m:sSupPr>
                                        <m:e>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e>
                                        <m:sup>
                                          <m:r>
                                            <a:rPr lang="ru-UA" sz="1250">
                                              <a:latin typeface="Cambria Math" panose="02040503050406030204" pitchFamily="18" charset="0"/>
                                            </a:rPr>
                                            <m:t>2</m:t>
                                          </m:r>
                                        </m:sup>
                                      </m:sSup>
                                    </m:e>
                                  </m:d>
                                  <m:r>
                                    <a:rPr lang="ru-UA" sz="1250">
                                      <a:latin typeface="Cambria Math" panose="02040503050406030204" pitchFamily="18" charset="0"/>
                                    </a:rPr>
                                    <m:t>−</m:t>
                                  </m:r>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d>
                                    <m:dPr>
                                      <m:begChr m:val="["/>
                                      <m:endChr m:val="]"/>
                                      <m:ctrlPr>
                                        <a:rPr lang="ru-UA" sz="1250" i="1">
                                          <a:latin typeface="Cambria Math" panose="02040503050406030204" pitchFamily="18" charset="0"/>
                                        </a:rPr>
                                      </m:ctrlPr>
                                    </m:dPr>
                                    <m:e>
                                      <m:r>
                                        <a:rPr lang="ru-UA" sz="1250" i="1">
                                          <a:latin typeface="Cambria Math" panose="02040503050406030204" pitchFamily="18" charset="0"/>
                                        </a:rPr>
                                        <m:t>𝑥</m:t>
                                      </m:r>
                                      <m:acc>
                                        <m:accPr>
                                          <m:chr m:val="̇"/>
                                          <m:ctrlPr>
                                            <a:rPr lang="ru-UA" sz="1250" i="1">
                                              <a:latin typeface="Cambria Math" panose="02040503050406030204" pitchFamily="18" charset="0"/>
                                            </a:rPr>
                                          </m:ctrlPr>
                                        </m:accPr>
                                        <m:e>
                                          <m:r>
                                            <a:rPr lang="ru-UA" sz="1250" i="1">
                                              <a:latin typeface="Cambria Math" panose="02040503050406030204" pitchFamily="18" charset="0"/>
                                            </a:rPr>
                                            <m:t>𝑥</m:t>
                                          </m:r>
                                        </m:e>
                                      </m:acc>
                                      <m:r>
                                        <a:rPr lang="ru-UA" sz="1250">
                                          <a:latin typeface="Cambria Math" panose="02040503050406030204" pitchFamily="18" charset="0"/>
                                        </a:rPr>
                                        <m:t>+</m:t>
                                      </m:r>
                                      <m:r>
                                        <a:rPr lang="ru-UA" sz="1250" i="1">
                                          <a:latin typeface="Cambria Math" panose="02040503050406030204" pitchFamily="18" charset="0"/>
                                        </a:rPr>
                                        <m:t>𝑦</m:t>
                                      </m:r>
                                      <m:acc>
                                        <m:accPr>
                                          <m:chr m:val="̇"/>
                                          <m:ctrlPr>
                                            <a:rPr lang="ru-UA" sz="1250" i="1">
                                              <a:latin typeface="Cambria Math" panose="02040503050406030204" pitchFamily="18" charset="0"/>
                                            </a:rPr>
                                          </m:ctrlPr>
                                        </m:accPr>
                                        <m:e>
                                          <m:r>
                                            <a:rPr lang="ru-UA" sz="1250" i="1">
                                              <a:latin typeface="Cambria Math" panose="02040503050406030204" pitchFamily="18" charset="0"/>
                                            </a:rPr>
                                            <m:t>𝑦</m:t>
                                          </m:r>
                                        </m:e>
                                      </m:acc>
                                      <m:r>
                                        <a:rPr lang="ru-UA" sz="1250">
                                          <a:latin typeface="Cambria Math" panose="02040503050406030204" pitchFamily="18" charset="0"/>
                                        </a:rPr>
                                        <m:t>+</m:t>
                                      </m:r>
                                      <m:d>
                                        <m:dPr>
                                          <m:ctrlPr>
                                            <a:rPr lang="ru-UA" sz="1250" i="1">
                                              <a:latin typeface="Cambria Math" panose="02040503050406030204" pitchFamily="18" charset="0"/>
                                            </a:rPr>
                                          </m:ctrlPr>
                                        </m:dPr>
                                        <m:e>
                                          <m:r>
                                            <a:rPr lang="ru-UA" sz="1250" i="1">
                                              <a:latin typeface="Cambria Math" panose="02040503050406030204" pitchFamily="18" charset="0"/>
                                            </a:rPr>
                                            <m:t>𝑧</m:t>
                                          </m:r>
                                          <m:r>
                                            <a:rPr lang="ru-UA" sz="1250">
                                              <a:latin typeface="Cambria Math" panose="02040503050406030204" pitchFamily="18" charset="0"/>
                                            </a:rPr>
                                            <m:t>−</m:t>
                                          </m:r>
                                          <m:r>
                                            <a:rPr lang="ru-UA" sz="1250" i="1">
                                              <a:latin typeface="Cambria Math" panose="02040503050406030204" pitchFamily="18" charset="0"/>
                                            </a:rPr>
                                            <m:t>𝑎</m:t>
                                          </m:r>
                                        </m:e>
                                      </m:d>
                                      <m:acc>
                                        <m:accPr>
                                          <m:chr m:val="̇"/>
                                          <m:ctrlPr>
                                            <a:rPr lang="ru-UA" sz="1250" i="1">
                                              <a:latin typeface="Cambria Math" panose="02040503050406030204" pitchFamily="18" charset="0"/>
                                            </a:rPr>
                                          </m:ctrlPr>
                                        </m:accPr>
                                        <m:e>
                                          <m:r>
                                            <a:rPr lang="ru-UA" sz="1250" i="1">
                                              <a:latin typeface="Cambria Math" panose="02040503050406030204" pitchFamily="18" charset="0"/>
                                            </a:rPr>
                                            <m:t>𝑧</m:t>
                                          </m:r>
                                        </m:e>
                                      </m:acc>
                                    </m:e>
                                  </m:d>
                                </m:e>
                              </m:acc>
                            </m:e>
                          </m:d>
                        </m:e>
                      </m:d>
                      <m:r>
                        <a:rPr lang="ru-UA" sz="1250">
                          <a:latin typeface="Cambria Math" panose="02040503050406030204" pitchFamily="18" charset="0"/>
                        </a:rPr>
                        <m:t>.</m:t>
                      </m:r>
                    </m:oMath>
                  </m:oMathPara>
                </a14:m>
                <a:endParaRPr lang="ru-UA" sz="1250" dirty="0"/>
              </a:p>
            </p:txBody>
          </p:sp>
        </mc:Choice>
        <mc:Fallback>
          <p:sp>
            <p:nvSpPr>
              <p:cNvPr id="6" name="Прямоугольник 5">
                <a:extLst>
                  <a:ext uri="{FF2B5EF4-FFF2-40B4-BE49-F238E27FC236}">
                    <a16:creationId xmlns:a16="http://schemas.microsoft.com/office/drawing/2014/main" id="{35D25991-CE2F-418C-886D-43A280313460}"/>
                  </a:ext>
                </a:extLst>
              </p:cNvPr>
              <p:cNvSpPr>
                <a:spLocks noRot="1" noChangeAspect="1" noMove="1" noResize="1" noEditPoints="1" noAdjustHandles="1" noChangeArrowheads="1" noChangeShapeType="1" noTextEdit="1"/>
              </p:cNvSpPr>
              <p:nvPr/>
            </p:nvSpPr>
            <p:spPr>
              <a:xfrm>
                <a:off x="1585689" y="2914382"/>
                <a:ext cx="6739905" cy="1351396"/>
              </a:xfrm>
              <a:prstGeom prst="rect">
                <a:avLst/>
              </a:prstGeom>
              <a:blipFill>
                <a:blip r:embed="rId5"/>
                <a:stretch>
                  <a:fillRect t="-25676" r="-5696" b="-63964"/>
                </a:stretch>
              </a:blipFill>
            </p:spPr>
            <p:txBody>
              <a:bodyPr/>
              <a:lstStyle/>
              <a:p>
                <a:r>
                  <a:rPr lang="uk-UA">
                    <a:noFill/>
                  </a:rPr>
                  <a:t> </a:t>
                </a:r>
              </a:p>
            </p:txBody>
          </p:sp>
        </mc:Fallback>
      </mc:AlternateContent>
    </p:spTree>
    <p:extLst>
      <p:ext uri="{BB962C8B-B14F-4D97-AF65-F5344CB8AC3E}">
        <p14:creationId xmlns:p14="http://schemas.microsoft.com/office/powerpoint/2010/main" val="58385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07B348A-5B74-4D98-8090-0CA138496760}"/>
              </a:ext>
            </a:extLst>
          </p:cNvPr>
          <p:cNvPicPr>
            <a:picLocks noChangeAspect="1"/>
          </p:cNvPicPr>
          <p:nvPr/>
        </p:nvPicPr>
        <p:blipFill>
          <a:blip r:embed="rId2"/>
          <a:stretch>
            <a:fillRect/>
          </a:stretch>
        </p:blipFill>
        <p:spPr>
          <a:xfrm>
            <a:off x="1083106" y="861330"/>
            <a:ext cx="4571500" cy="1655375"/>
          </a:xfrm>
          <a:prstGeom prst="rect">
            <a:avLst/>
          </a:prstGeom>
        </p:spPr>
      </p:pic>
      <p:pic>
        <p:nvPicPr>
          <p:cNvPr id="3" name="Рисунок 2">
            <a:extLst>
              <a:ext uri="{FF2B5EF4-FFF2-40B4-BE49-F238E27FC236}">
                <a16:creationId xmlns:a16="http://schemas.microsoft.com/office/drawing/2014/main" id="{5ED745D0-7E83-427C-B6CB-A8BEE640C241}"/>
              </a:ext>
            </a:extLst>
          </p:cNvPr>
          <p:cNvPicPr>
            <a:picLocks noChangeAspect="1"/>
          </p:cNvPicPr>
          <p:nvPr/>
        </p:nvPicPr>
        <p:blipFill>
          <a:blip r:embed="rId3"/>
          <a:stretch>
            <a:fillRect/>
          </a:stretch>
        </p:blipFill>
        <p:spPr>
          <a:xfrm>
            <a:off x="5659731" y="861330"/>
            <a:ext cx="2173000" cy="1655375"/>
          </a:xfrm>
          <a:prstGeom prst="rect">
            <a:avLst/>
          </a:prstGeom>
        </p:spPr>
      </p:pic>
      <p:pic>
        <p:nvPicPr>
          <p:cNvPr id="4" name="Рисунок 3">
            <a:extLst>
              <a:ext uri="{FF2B5EF4-FFF2-40B4-BE49-F238E27FC236}">
                <a16:creationId xmlns:a16="http://schemas.microsoft.com/office/drawing/2014/main" id="{7109AC8C-C323-4A0C-928E-FC2BE84E383C}"/>
              </a:ext>
            </a:extLst>
          </p:cNvPr>
          <p:cNvPicPr>
            <a:picLocks noChangeAspect="1"/>
          </p:cNvPicPr>
          <p:nvPr/>
        </p:nvPicPr>
        <p:blipFill>
          <a:blip r:embed="rId4"/>
          <a:stretch>
            <a:fillRect/>
          </a:stretch>
        </p:blipFill>
        <p:spPr>
          <a:xfrm>
            <a:off x="1077981" y="2516705"/>
            <a:ext cx="4576625" cy="1660500"/>
          </a:xfrm>
          <a:prstGeom prst="rect">
            <a:avLst/>
          </a:prstGeom>
        </p:spPr>
      </p:pic>
      <p:pic>
        <p:nvPicPr>
          <p:cNvPr id="5" name="Рисунок 4">
            <a:extLst>
              <a:ext uri="{FF2B5EF4-FFF2-40B4-BE49-F238E27FC236}">
                <a16:creationId xmlns:a16="http://schemas.microsoft.com/office/drawing/2014/main" id="{9FC0ACF5-AEA2-4475-B934-C651D8FAF638}"/>
              </a:ext>
            </a:extLst>
          </p:cNvPr>
          <p:cNvPicPr>
            <a:picLocks noChangeAspect="1"/>
          </p:cNvPicPr>
          <p:nvPr/>
        </p:nvPicPr>
        <p:blipFill>
          <a:blip r:embed="rId5"/>
          <a:stretch>
            <a:fillRect/>
          </a:stretch>
        </p:blipFill>
        <p:spPr>
          <a:xfrm>
            <a:off x="5659731" y="2516705"/>
            <a:ext cx="2332606" cy="1660500"/>
          </a:xfrm>
          <a:prstGeom prst="rect">
            <a:avLst/>
          </a:prstGeom>
        </p:spPr>
      </p:pic>
      <p:pic>
        <p:nvPicPr>
          <p:cNvPr id="6" name="Рисунок 5">
            <a:extLst>
              <a:ext uri="{FF2B5EF4-FFF2-40B4-BE49-F238E27FC236}">
                <a16:creationId xmlns:a16="http://schemas.microsoft.com/office/drawing/2014/main" id="{7DDC099F-7BBE-4CF8-8841-36DE41C3682A}"/>
              </a:ext>
            </a:extLst>
          </p:cNvPr>
          <p:cNvPicPr>
            <a:picLocks noChangeAspect="1"/>
          </p:cNvPicPr>
          <p:nvPr/>
        </p:nvPicPr>
        <p:blipFill>
          <a:blip r:embed="rId6"/>
          <a:stretch>
            <a:fillRect/>
          </a:stretch>
        </p:blipFill>
        <p:spPr>
          <a:xfrm>
            <a:off x="1077981" y="4312278"/>
            <a:ext cx="4556125" cy="1629750"/>
          </a:xfrm>
          <a:prstGeom prst="rect">
            <a:avLst/>
          </a:prstGeom>
        </p:spPr>
      </p:pic>
      <p:pic>
        <p:nvPicPr>
          <p:cNvPr id="7" name="Рисунок 6">
            <a:extLst>
              <a:ext uri="{FF2B5EF4-FFF2-40B4-BE49-F238E27FC236}">
                <a16:creationId xmlns:a16="http://schemas.microsoft.com/office/drawing/2014/main" id="{700C88BB-8E1D-41E7-9073-6232B9480E9E}"/>
              </a:ext>
            </a:extLst>
          </p:cNvPr>
          <p:cNvPicPr>
            <a:picLocks noChangeAspect="1"/>
          </p:cNvPicPr>
          <p:nvPr/>
        </p:nvPicPr>
        <p:blipFill>
          <a:blip r:embed="rId7"/>
          <a:stretch>
            <a:fillRect/>
          </a:stretch>
        </p:blipFill>
        <p:spPr>
          <a:xfrm>
            <a:off x="5659731" y="4312278"/>
            <a:ext cx="2273438" cy="1690251"/>
          </a:xfrm>
          <a:prstGeom prst="rect">
            <a:avLst/>
          </a:prstGeom>
        </p:spPr>
      </p:pic>
    </p:spTree>
    <p:extLst>
      <p:ext uri="{BB962C8B-B14F-4D97-AF65-F5344CB8AC3E}">
        <p14:creationId xmlns:p14="http://schemas.microsoft.com/office/powerpoint/2010/main" val="69555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96119" y="1143247"/>
            <a:ext cx="7655694" cy="844253"/>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оптимального режиму руху в </a:t>
            </a:r>
            <a:r>
              <a:rPr lang="ru-RU" sz="2438" dirty="0" err="1">
                <a:solidFill>
                  <a:srgbClr val="2C0306"/>
                </a:solidFill>
                <a:latin typeface="Funnel Display Medium" pitchFamily="34" charset="0"/>
                <a:ea typeface="Funnel Display Medium" pitchFamily="34" charset="-122"/>
                <a:cs typeface="Funnel Display Medium" pitchFamily="34" charset="-120"/>
              </a:rPr>
              <a:t>природній</a:t>
            </a:r>
            <a:r>
              <a:rPr lang="ru-RU" sz="2438" dirty="0">
                <a:solidFill>
                  <a:srgbClr val="2C0306"/>
                </a:solidFill>
                <a:latin typeface="Funnel Display Medium" pitchFamily="34" charset="0"/>
                <a:ea typeface="Funnel Display Medium" pitchFamily="34" charset="-122"/>
                <a:cs typeface="Funnel Display Medium" pitchFamily="34" charset="-120"/>
              </a:rPr>
              <a:t> </a:t>
            </a:r>
          </a:p>
          <a:p>
            <a:r>
              <a:rPr lang="ru-RU" sz="2438" dirty="0" err="1">
                <a:solidFill>
                  <a:srgbClr val="2C0306"/>
                </a:solidFill>
                <a:latin typeface="Funnel Display Medium" pitchFamily="34" charset="0"/>
                <a:ea typeface="Funnel Display Medium" pitchFamily="34" charset="-122"/>
                <a:cs typeface="Funnel Display Medium" pitchFamily="34" charset="-120"/>
              </a:rPr>
              <a:t>системі</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 для </a:t>
            </a:r>
            <a:r>
              <a:rPr lang="uk-UA" sz="2438" dirty="0">
                <a:solidFill>
                  <a:srgbClr val="2C0306"/>
                </a:solidFill>
                <a:latin typeface="Funnel Display Medium" pitchFamily="34" charset="0"/>
                <a:ea typeface="Funnel Display Medium" pitchFamily="34" charset="-122"/>
                <a:cs typeface="Funnel Display Medium" pitchFamily="34" charset="-120"/>
              </a:rPr>
              <a:t>ІІ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
        <p:nvSpPr>
          <p:cNvPr id="6" name="Прямоугольник 5">
            <a:extLst>
              <a:ext uri="{FF2B5EF4-FFF2-40B4-BE49-F238E27FC236}">
                <a16:creationId xmlns:a16="http://schemas.microsoft.com/office/drawing/2014/main" id="{2557802A-5320-4167-ACD9-82B8AA4612C7}"/>
              </a:ext>
            </a:extLst>
          </p:cNvPr>
          <p:cNvSpPr/>
          <p:nvPr/>
        </p:nvSpPr>
        <p:spPr>
          <a:xfrm>
            <a:off x="4261267" y="2401494"/>
            <a:ext cx="4152483" cy="66941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Критерій оптимізації, використаний для ІІ ділянки, мінімізує середнє значення кінетичної енергії</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4E441F9B-8EEC-468E-B10A-E866C91408E1}"/>
                  </a:ext>
                </a:extLst>
              </p:cNvPr>
              <p:cNvSpPr/>
              <p:nvPr/>
            </p:nvSpPr>
            <p:spPr>
              <a:xfrm>
                <a:off x="837518" y="2277270"/>
                <a:ext cx="2191754" cy="694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uk-UA" sz="1750" i="1">
                              <a:latin typeface="Cambria Math" panose="02040503050406030204" pitchFamily="18" charset="0"/>
                            </a:rPr>
                            <m:t>𝐼</m:t>
                          </m:r>
                        </m:e>
                        <m:sub>
                          <m:r>
                            <a:rPr lang="uk-UA" sz="1750" i="1">
                              <a:latin typeface="Cambria Math" panose="02040503050406030204" pitchFamily="18" charset="0"/>
                            </a:rPr>
                            <m:t>2</m:t>
                          </m:r>
                        </m:sub>
                      </m:sSub>
                      <m:r>
                        <a:rPr lang="uk-UA" sz="1750" i="1">
                          <a:latin typeface="Cambria Math" panose="02040503050406030204" pitchFamily="18" charset="0"/>
                        </a:rPr>
                        <m:t>=</m:t>
                      </m:r>
                      <m:nary>
                        <m:naryPr>
                          <m:limLoc m:val="subSup"/>
                          <m:ctrlPr>
                            <a:rPr lang="ru-UA" sz="1750" i="1">
                              <a:latin typeface="Cambria Math" panose="02040503050406030204" pitchFamily="18" charset="0"/>
                            </a:rPr>
                          </m:ctrlPr>
                        </m:naryPr>
                        <m:sub>
                          <m:r>
                            <a:rPr lang="uk-UA" sz="1750" i="1">
                              <a:latin typeface="Cambria Math" panose="02040503050406030204" pitchFamily="18" charset="0"/>
                            </a:rPr>
                            <m:t>0</m:t>
                          </m:r>
                        </m:sub>
                        <m:sup>
                          <m:sSub>
                            <m:sSubPr>
                              <m:ctrlPr>
                                <a:rPr lang="ru-UA" sz="1750" i="1">
                                  <a:latin typeface="Cambria Math" panose="02040503050406030204" pitchFamily="18" charset="0"/>
                                </a:rPr>
                              </m:ctrlPr>
                            </m:sSubPr>
                            <m:e>
                              <m:r>
                                <a:rPr lang="uk-UA" sz="1750" i="1">
                                  <a:latin typeface="Cambria Math" panose="02040503050406030204" pitchFamily="18" charset="0"/>
                                </a:rPr>
                                <m:t>𝑡</m:t>
                              </m:r>
                            </m:e>
                            <m:sub>
                              <m:r>
                                <a:rPr lang="uk-UA" sz="1750" i="1">
                                  <a:latin typeface="Cambria Math" panose="02040503050406030204" pitchFamily="18" charset="0"/>
                                </a:rPr>
                                <m:t>2</m:t>
                              </m:r>
                            </m:sub>
                          </m:sSub>
                        </m:sup>
                        <m:e>
                          <m:r>
                            <a:rPr lang="uk-UA" sz="1750" i="1">
                              <a:latin typeface="Cambria Math" panose="02040503050406030204" pitchFamily="18" charset="0"/>
                            </a:rPr>
                            <m:t>𝑇𝑑𝑡</m:t>
                          </m:r>
                        </m:e>
                      </m:nary>
                      <m:r>
                        <a:rPr lang="uk-UA" sz="1750" i="1">
                          <a:latin typeface="Cambria Math" panose="02040503050406030204" pitchFamily="18" charset="0"/>
                        </a:rPr>
                        <m:t>⟶</m:t>
                      </m:r>
                      <m:r>
                        <a:rPr lang="uk-UA" sz="1750" i="1">
                          <a:latin typeface="Cambria Math" panose="02040503050406030204" pitchFamily="18" charset="0"/>
                        </a:rPr>
                        <m:t>𝑚𝑖𝑛</m:t>
                      </m:r>
                    </m:oMath>
                  </m:oMathPara>
                </a14:m>
                <a:endParaRPr lang="ru-UA" sz="2500" dirty="0"/>
              </a:p>
            </p:txBody>
          </p:sp>
        </mc:Choice>
        <mc:Fallback>
          <p:sp>
            <p:nvSpPr>
              <p:cNvPr id="2" name="Прямоугольник 1">
                <a:extLst>
                  <a:ext uri="{FF2B5EF4-FFF2-40B4-BE49-F238E27FC236}">
                    <a16:creationId xmlns:a16="http://schemas.microsoft.com/office/drawing/2014/main" id="{4E441F9B-8EEC-468E-B10A-E866C91408E1}"/>
                  </a:ext>
                </a:extLst>
              </p:cNvPr>
              <p:cNvSpPr>
                <a:spLocks noRot="1" noChangeAspect="1" noMove="1" noResize="1" noEditPoints="1" noAdjustHandles="1" noChangeArrowheads="1" noChangeShapeType="1" noTextEdit="1"/>
              </p:cNvSpPr>
              <p:nvPr/>
            </p:nvSpPr>
            <p:spPr>
              <a:xfrm>
                <a:off x="837518" y="2277270"/>
                <a:ext cx="2191754" cy="694549"/>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7" name="Прямоугольник 6">
                <a:extLst>
                  <a:ext uri="{FF2B5EF4-FFF2-40B4-BE49-F238E27FC236}">
                    <a16:creationId xmlns:a16="http://schemas.microsoft.com/office/drawing/2014/main" id="{C2CD70E7-31CA-4F88-A841-CB6F6983A37C}"/>
                  </a:ext>
                </a:extLst>
              </p:cNvPr>
              <p:cNvSpPr/>
              <p:nvPr/>
            </p:nvSpPr>
            <p:spPr>
              <a:xfrm>
                <a:off x="837518" y="3874285"/>
                <a:ext cx="1720151" cy="672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𝑇</m:t>
                          </m:r>
                        </m:num>
                        <m:den>
                          <m:r>
                            <a:rPr lang="uk-UA" sz="1750" i="1">
                              <a:latin typeface="Cambria Math" panose="02040503050406030204" pitchFamily="18" charset="0"/>
                            </a:rPr>
                            <m:t>𝜕𝜉</m:t>
                          </m:r>
                        </m:den>
                      </m:f>
                      <m:r>
                        <a:rPr lang="uk-UA" sz="1750" i="1">
                          <a:latin typeface="Cambria Math" panose="02040503050406030204" pitchFamily="18" charset="0"/>
                        </a:rPr>
                        <m:t>−</m:t>
                      </m:r>
                      <m:f>
                        <m:fPr>
                          <m:ctrlPr>
                            <a:rPr lang="ru-UA" sz="1750" i="1">
                              <a:latin typeface="Cambria Math" panose="02040503050406030204" pitchFamily="18" charset="0"/>
                            </a:rPr>
                          </m:ctrlPr>
                        </m:fPr>
                        <m:num>
                          <m:r>
                            <a:rPr lang="uk-UA" sz="1750" i="1">
                              <a:latin typeface="Cambria Math" panose="02040503050406030204" pitchFamily="18" charset="0"/>
                            </a:rPr>
                            <m:t>𝑑</m:t>
                          </m:r>
                        </m:num>
                        <m:den>
                          <m:r>
                            <a:rPr lang="uk-UA" sz="1750" i="1">
                              <a:latin typeface="Cambria Math" panose="02040503050406030204" pitchFamily="18" charset="0"/>
                            </a:rPr>
                            <m:t>𝑑𝑡</m:t>
                          </m:r>
                        </m:den>
                      </m:f>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𝑇</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=0</m:t>
                      </m:r>
                    </m:oMath>
                  </m:oMathPara>
                </a14:m>
                <a:endParaRPr lang="ru-UA" sz="2250" dirty="0"/>
              </a:p>
            </p:txBody>
          </p:sp>
        </mc:Choice>
        <mc:Fallback>
          <p:sp>
            <p:nvSpPr>
              <p:cNvPr id="7" name="Прямоугольник 6">
                <a:extLst>
                  <a:ext uri="{FF2B5EF4-FFF2-40B4-BE49-F238E27FC236}">
                    <a16:creationId xmlns:a16="http://schemas.microsoft.com/office/drawing/2014/main" id="{C2CD70E7-31CA-4F88-A841-CB6F6983A37C}"/>
                  </a:ext>
                </a:extLst>
              </p:cNvPr>
              <p:cNvSpPr>
                <a:spLocks noRot="1" noChangeAspect="1" noMove="1" noResize="1" noEditPoints="1" noAdjustHandles="1" noChangeArrowheads="1" noChangeShapeType="1" noTextEdit="1"/>
              </p:cNvSpPr>
              <p:nvPr/>
            </p:nvSpPr>
            <p:spPr>
              <a:xfrm>
                <a:off x="837518" y="3874285"/>
                <a:ext cx="1720151" cy="672620"/>
              </a:xfrm>
              <a:prstGeom prst="rect">
                <a:avLst/>
              </a:prstGeom>
              <a:blipFill>
                <a:blip r:embed="rId4"/>
                <a:stretch>
                  <a:fillRect/>
                </a:stretch>
              </a:blipFill>
            </p:spPr>
            <p:txBody>
              <a:bodyPr/>
              <a:lstStyle/>
              <a:p>
                <a:r>
                  <a:rPr lang="uk-UA">
                    <a:noFill/>
                  </a:rPr>
                  <a:t> </a:t>
                </a:r>
              </a:p>
            </p:txBody>
          </p:sp>
        </mc:Fallback>
      </mc:AlternateContent>
      <p:sp>
        <p:nvSpPr>
          <p:cNvPr id="8" name="Прямоугольник 7">
            <a:extLst>
              <a:ext uri="{FF2B5EF4-FFF2-40B4-BE49-F238E27FC236}">
                <a16:creationId xmlns:a16="http://schemas.microsoft.com/office/drawing/2014/main" id="{5EA8ADC9-E2BE-47AE-B433-2DC064EB3CD3}"/>
              </a:ext>
            </a:extLst>
          </p:cNvPr>
          <p:cNvSpPr/>
          <p:nvPr/>
        </p:nvSpPr>
        <p:spPr>
          <a:xfrm>
            <a:off x="4261267" y="4036522"/>
            <a:ext cx="4152483" cy="284693"/>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Умова мінімуму – рівняння Ейлера-Пуассона</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E0783E6C-A06C-438F-8CBA-400E344A48FF}"/>
                  </a:ext>
                </a:extLst>
              </p:cNvPr>
              <p:cNvSpPr/>
              <p:nvPr/>
            </p:nvSpPr>
            <p:spPr>
              <a:xfrm>
                <a:off x="837518" y="4708945"/>
                <a:ext cx="2896690" cy="589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UA" sz="1500" i="1">
                              <a:latin typeface="Cambria Math" panose="02040503050406030204" pitchFamily="18" charset="0"/>
                            </a:rPr>
                          </m:ctrlPr>
                        </m:fPr>
                        <m:num>
                          <m:r>
                            <a:rPr lang="uk-UA" sz="1500" i="1">
                              <a:latin typeface="Cambria Math" panose="02040503050406030204" pitchFamily="18" charset="0"/>
                            </a:rPr>
                            <m:t>𝜕</m:t>
                          </m:r>
                          <m:r>
                            <a:rPr lang="uk-UA" sz="1500" i="1">
                              <a:latin typeface="Cambria Math" panose="02040503050406030204" pitchFamily="18" charset="0"/>
                            </a:rPr>
                            <m:t>𝑇</m:t>
                          </m:r>
                        </m:num>
                        <m:den>
                          <m:r>
                            <a:rPr lang="uk-UA" sz="1500" i="1">
                              <a:latin typeface="Cambria Math" panose="02040503050406030204" pitchFamily="18" charset="0"/>
                            </a:rPr>
                            <m:t>𝜕</m:t>
                          </m:r>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den>
                      </m:f>
                      <m:r>
                        <a:rPr lang="uk-UA" sz="1500" i="1">
                          <a:latin typeface="Cambria Math" panose="02040503050406030204" pitchFamily="18" charset="0"/>
                        </a:rPr>
                        <m:t>=</m:t>
                      </m:r>
                      <m:r>
                        <a:rPr lang="uk-UA" sz="1500" i="1">
                          <a:latin typeface="Cambria Math" panose="02040503050406030204" pitchFamily="18" charset="0"/>
                        </a:rPr>
                        <m:t>𝑚</m:t>
                      </m:r>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r>
                        <a:rPr lang="uk-UA" sz="1500" i="1">
                          <a:latin typeface="Cambria Math" panose="02040503050406030204" pitchFamily="18" charset="0"/>
                        </a:rPr>
                        <m:t>; </m:t>
                      </m:r>
                      <m:f>
                        <m:fPr>
                          <m:ctrlPr>
                            <a:rPr lang="ru-UA" sz="1500" i="1">
                              <a:latin typeface="Cambria Math" panose="02040503050406030204" pitchFamily="18" charset="0"/>
                            </a:rPr>
                          </m:ctrlPr>
                        </m:fPr>
                        <m:num>
                          <m:r>
                            <a:rPr lang="uk-UA" sz="1500" i="1">
                              <a:latin typeface="Cambria Math" panose="02040503050406030204" pitchFamily="18" charset="0"/>
                            </a:rPr>
                            <m:t>𝑑</m:t>
                          </m:r>
                        </m:num>
                        <m:den>
                          <m:r>
                            <a:rPr lang="uk-UA" sz="1500" i="1">
                              <a:latin typeface="Cambria Math" panose="02040503050406030204" pitchFamily="18" charset="0"/>
                            </a:rPr>
                            <m:t>𝑑𝑡</m:t>
                          </m:r>
                        </m:den>
                      </m:f>
                      <m:f>
                        <m:fPr>
                          <m:ctrlPr>
                            <a:rPr lang="ru-UA" sz="1500" i="1">
                              <a:latin typeface="Cambria Math" panose="02040503050406030204" pitchFamily="18" charset="0"/>
                            </a:rPr>
                          </m:ctrlPr>
                        </m:fPr>
                        <m:num>
                          <m:r>
                            <a:rPr lang="uk-UA" sz="1500" i="1">
                              <a:latin typeface="Cambria Math" panose="02040503050406030204" pitchFamily="18" charset="0"/>
                            </a:rPr>
                            <m:t>𝜕</m:t>
                          </m:r>
                          <m:r>
                            <a:rPr lang="uk-UA" sz="1500" i="1">
                              <a:latin typeface="Cambria Math" panose="02040503050406030204" pitchFamily="18" charset="0"/>
                            </a:rPr>
                            <m:t>𝑇</m:t>
                          </m:r>
                        </m:num>
                        <m:den>
                          <m:r>
                            <a:rPr lang="uk-UA" sz="1500" i="1">
                              <a:latin typeface="Cambria Math" panose="02040503050406030204" pitchFamily="18" charset="0"/>
                            </a:rPr>
                            <m:t>𝜕</m:t>
                          </m:r>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den>
                      </m:f>
                      <m:r>
                        <a:rPr lang="uk-UA" sz="1500" i="1">
                          <a:latin typeface="Cambria Math" panose="02040503050406030204" pitchFamily="18" charset="0"/>
                        </a:rPr>
                        <m:t>=</m:t>
                      </m:r>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r>
                        <a:rPr lang="uk-UA" sz="1500" i="1">
                          <a:latin typeface="Cambria Math" panose="02040503050406030204" pitchFamily="18" charset="0"/>
                        </a:rPr>
                        <m:t>=0; </m:t>
                      </m:r>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r>
                        <a:rPr lang="uk-UA" sz="1500" i="1">
                          <a:latin typeface="Cambria Math" panose="02040503050406030204" pitchFamily="18" charset="0"/>
                        </a:rPr>
                        <m:t>=0;</m:t>
                      </m:r>
                    </m:oMath>
                  </m:oMathPara>
                </a14:m>
                <a:endParaRPr lang="ru-UA" sz="2000" dirty="0"/>
              </a:p>
            </p:txBody>
          </p:sp>
        </mc:Choice>
        <mc:Fallback>
          <p:sp>
            <p:nvSpPr>
              <p:cNvPr id="9" name="Прямоугольник 8">
                <a:extLst>
                  <a:ext uri="{FF2B5EF4-FFF2-40B4-BE49-F238E27FC236}">
                    <a16:creationId xmlns:a16="http://schemas.microsoft.com/office/drawing/2014/main" id="{E0783E6C-A06C-438F-8CBA-400E344A48FF}"/>
                  </a:ext>
                </a:extLst>
              </p:cNvPr>
              <p:cNvSpPr>
                <a:spLocks noRot="1" noChangeAspect="1" noMove="1" noResize="1" noEditPoints="1" noAdjustHandles="1" noChangeArrowheads="1" noChangeShapeType="1" noTextEdit="1"/>
              </p:cNvSpPr>
              <p:nvPr/>
            </p:nvSpPr>
            <p:spPr>
              <a:xfrm>
                <a:off x="837518" y="4708945"/>
                <a:ext cx="2896690" cy="589777"/>
              </a:xfrm>
              <a:prstGeom prst="rect">
                <a:avLst/>
              </a:prstGeom>
              <a:blipFill>
                <a:blip r:embed="rId5"/>
                <a:stretch>
                  <a:fillRect b="-7216"/>
                </a:stretch>
              </a:blipFill>
            </p:spPr>
            <p:txBody>
              <a:bodyPr/>
              <a:lstStyle/>
              <a:p>
                <a:r>
                  <a:rPr lang="uk-UA">
                    <a:noFill/>
                  </a:rPr>
                  <a:t> </a:t>
                </a:r>
              </a:p>
            </p:txBody>
          </p:sp>
        </mc:Fallback>
      </mc:AlternateContent>
      <p:sp>
        <p:nvSpPr>
          <p:cNvPr id="10" name="Прямоугольник 9">
            <a:extLst>
              <a:ext uri="{FF2B5EF4-FFF2-40B4-BE49-F238E27FC236}">
                <a16:creationId xmlns:a16="http://schemas.microsoft.com/office/drawing/2014/main" id="{827E14D6-FF9B-4C5F-9A17-24E917E77E77}"/>
              </a:ext>
            </a:extLst>
          </p:cNvPr>
          <p:cNvSpPr/>
          <p:nvPr/>
        </p:nvSpPr>
        <p:spPr>
          <a:xfrm>
            <a:off x="6515517" y="4833979"/>
            <a:ext cx="1898233" cy="284693"/>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Похідні від рівняння</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A1CF1B2A-CC9C-4677-AB2A-9CA64003C899}"/>
                  </a:ext>
                </a:extLst>
              </p:cNvPr>
              <p:cNvSpPr/>
              <p:nvPr/>
            </p:nvSpPr>
            <p:spPr>
              <a:xfrm>
                <a:off x="837518" y="3129116"/>
                <a:ext cx="1303883" cy="5965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750" i="1">
                          <a:latin typeface="Cambria Math" panose="02040503050406030204" pitchFamily="18" charset="0"/>
                        </a:rPr>
                        <m:t>𝑇</m:t>
                      </m:r>
                      <m:r>
                        <a:rPr lang="uk-UA" sz="1750" i="1">
                          <a:latin typeface="Cambria Math" panose="02040503050406030204" pitchFamily="18" charset="0"/>
                        </a:rPr>
                        <m:t>=</m:t>
                      </m:r>
                      <m:f>
                        <m:fPr>
                          <m:ctrlPr>
                            <a:rPr lang="ru-UA" sz="1750" i="1">
                              <a:latin typeface="Cambria Math" panose="02040503050406030204" pitchFamily="18" charset="0"/>
                            </a:rPr>
                          </m:ctrlPr>
                        </m:fPr>
                        <m:num>
                          <m:r>
                            <a:rPr lang="uk-UA" sz="1750" i="1">
                              <a:latin typeface="Cambria Math" panose="02040503050406030204" pitchFamily="18" charset="0"/>
                            </a:rPr>
                            <m:t>1</m:t>
                          </m:r>
                        </m:num>
                        <m:den>
                          <m:r>
                            <a:rPr lang="uk-UA" sz="1750" i="1">
                              <a:latin typeface="Cambria Math" panose="02040503050406030204" pitchFamily="18" charset="0"/>
                            </a:rPr>
                            <m:t>2</m:t>
                          </m:r>
                        </m:den>
                      </m:f>
                      <m:r>
                        <a:rPr lang="uk-UA" sz="1750" i="1">
                          <a:latin typeface="Cambria Math" panose="02040503050406030204" pitchFamily="18" charset="0"/>
                        </a:rPr>
                        <m:t> </m:t>
                      </m:r>
                      <m:r>
                        <a:rPr lang="uk-UA" sz="1750" i="1">
                          <a:latin typeface="Cambria Math" panose="02040503050406030204" pitchFamily="18" charset="0"/>
                        </a:rPr>
                        <m:t>𝑚</m:t>
                      </m:r>
                      <m:sSup>
                        <m:sSupPr>
                          <m:ctrlPr>
                            <a:rPr lang="ru-UA" sz="1750" i="1">
                              <a:latin typeface="Cambria Math" panose="02040503050406030204" pitchFamily="18" charset="0"/>
                            </a:rPr>
                          </m:ctrlPr>
                        </m:sSupPr>
                        <m:e>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e>
                        <m:sup>
                          <m:r>
                            <a:rPr lang="uk-UA" sz="1750" i="1">
                              <a:latin typeface="Cambria Math" panose="02040503050406030204" pitchFamily="18" charset="0"/>
                            </a:rPr>
                            <m:t>2</m:t>
                          </m:r>
                        </m:sup>
                      </m:sSup>
                    </m:oMath>
                  </m:oMathPara>
                </a14:m>
                <a:endParaRPr lang="ru-UA" sz="2250" dirty="0"/>
              </a:p>
            </p:txBody>
          </p:sp>
        </mc:Choice>
        <mc:Fallback>
          <p:sp>
            <p:nvSpPr>
              <p:cNvPr id="14" name="Прямоугольник 13">
                <a:extLst>
                  <a:ext uri="{FF2B5EF4-FFF2-40B4-BE49-F238E27FC236}">
                    <a16:creationId xmlns:a16="http://schemas.microsoft.com/office/drawing/2014/main" id="{A1CF1B2A-CC9C-4677-AB2A-9CA64003C899}"/>
                  </a:ext>
                </a:extLst>
              </p:cNvPr>
              <p:cNvSpPr>
                <a:spLocks noRot="1" noChangeAspect="1" noMove="1" noResize="1" noEditPoints="1" noAdjustHandles="1" noChangeArrowheads="1" noChangeShapeType="1" noTextEdit="1"/>
              </p:cNvSpPr>
              <p:nvPr/>
            </p:nvSpPr>
            <p:spPr>
              <a:xfrm>
                <a:off x="837518" y="3129116"/>
                <a:ext cx="1303883" cy="596510"/>
              </a:xfrm>
              <a:prstGeom prst="rect">
                <a:avLst/>
              </a:prstGeom>
              <a:blipFill>
                <a:blip r:embed="rId6"/>
                <a:stretch>
                  <a:fillRect/>
                </a:stretch>
              </a:blipFill>
            </p:spPr>
            <p:txBody>
              <a:bodyPr/>
              <a:lstStyle/>
              <a:p>
                <a:r>
                  <a:rPr lang="uk-UA">
                    <a:noFill/>
                  </a:rPr>
                  <a:t> </a:t>
                </a:r>
              </a:p>
            </p:txBody>
          </p:sp>
        </mc:Fallback>
      </mc:AlternateContent>
      <p:sp>
        <p:nvSpPr>
          <p:cNvPr id="15" name="Прямоугольник 14">
            <a:extLst>
              <a:ext uri="{FF2B5EF4-FFF2-40B4-BE49-F238E27FC236}">
                <a16:creationId xmlns:a16="http://schemas.microsoft.com/office/drawing/2014/main" id="{0B902D71-194E-4EB1-93CB-B33D5F98BC8E}"/>
              </a:ext>
            </a:extLst>
          </p:cNvPr>
          <p:cNvSpPr/>
          <p:nvPr/>
        </p:nvSpPr>
        <p:spPr>
          <a:xfrm>
            <a:off x="4746625" y="3211268"/>
            <a:ext cx="3667125" cy="47705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Залежність, за якою визначається енергія переміщення</a:t>
            </a:r>
            <a:endParaRPr lang="ru-UA" sz="1250" dirty="0">
              <a:latin typeface="Artifakt Element" panose="020B0503050000020004" pitchFamily="34" charset="-52"/>
              <a:ea typeface="Artifakt Element" panose="020B0503050000020004" pitchFamily="34" charset="-52"/>
            </a:endParaRPr>
          </a:p>
        </p:txBody>
      </p:sp>
      <p:cxnSp>
        <p:nvCxnSpPr>
          <p:cNvPr id="16" name="Прямая соединительная линия 15">
            <a:extLst>
              <a:ext uri="{FF2B5EF4-FFF2-40B4-BE49-F238E27FC236}">
                <a16:creationId xmlns:a16="http://schemas.microsoft.com/office/drawing/2014/main" id="{8EED91A8-8725-4CCF-AF5E-4F653949FC06}"/>
              </a:ext>
            </a:extLst>
          </p:cNvPr>
          <p:cNvCxnSpPr/>
          <p:nvPr/>
        </p:nvCxnSpPr>
        <p:spPr>
          <a:xfrm>
            <a:off x="496119" y="3055938"/>
            <a:ext cx="8370069" cy="0"/>
          </a:xfrm>
          <a:prstGeom prst="line">
            <a:avLst/>
          </a:prstGeom>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F5ED90A8-947C-4B03-ABEF-40B3F6E2A90F}"/>
              </a:ext>
            </a:extLst>
          </p:cNvPr>
          <p:cNvCxnSpPr/>
          <p:nvPr/>
        </p:nvCxnSpPr>
        <p:spPr>
          <a:xfrm>
            <a:off x="496119" y="3794911"/>
            <a:ext cx="8370069" cy="0"/>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B8309505-AB30-4CDC-B668-AF7DCA88E7EF}"/>
              </a:ext>
            </a:extLst>
          </p:cNvPr>
          <p:cNvCxnSpPr/>
          <p:nvPr/>
        </p:nvCxnSpPr>
        <p:spPr>
          <a:xfrm>
            <a:off x="496119" y="4619625"/>
            <a:ext cx="83700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5243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41003"/>
            <a:ext cx="7655694" cy="420441"/>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Закони</a:t>
            </a:r>
            <a:r>
              <a:rPr lang="ru-RU" sz="2438" dirty="0">
                <a:solidFill>
                  <a:srgbClr val="2C0306"/>
                </a:solidFill>
                <a:latin typeface="Funnel Display Medium" pitchFamily="34" charset="0"/>
                <a:ea typeface="Funnel Display Medium" pitchFamily="34" charset="-122"/>
                <a:cs typeface="Funnel Display Medium" pitchFamily="34" charset="-120"/>
              </a:rPr>
              <a:t> для ІІ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
        <p:nvSpPr>
          <p:cNvPr id="10" name="Прямоугольник 9">
            <a:extLst>
              <a:ext uri="{FF2B5EF4-FFF2-40B4-BE49-F238E27FC236}">
                <a16:creationId xmlns:a16="http://schemas.microsoft.com/office/drawing/2014/main" id="{827E14D6-FF9B-4C5F-9A17-24E917E77E77}"/>
              </a:ext>
            </a:extLst>
          </p:cNvPr>
          <p:cNvSpPr/>
          <p:nvPr/>
        </p:nvSpPr>
        <p:spPr>
          <a:xfrm>
            <a:off x="4572000" y="2377610"/>
            <a:ext cx="3676031" cy="1054135"/>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Закон переміщення, який відповідає оптимальному режиму руху при сталому русі</a:t>
            </a:r>
            <a:br>
              <a:rPr lang="uk-UA" sz="1250" kern="100" dirty="0">
                <a:latin typeface="Artifakt Element" panose="020B0503050000020004" pitchFamily="34" charset="-52"/>
                <a:ea typeface="Artifakt Element" panose="020B0503050000020004" pitchFamily="34" charset="-52"/>
              </a:rPr>
            </a:br>
            <a:endParaRPr lang="uk-UA" sz="1250" kern="100" dirty="0">
              <a:latin typeface="Artifakt Element" panose="020B0503050000020004" pitchFamily="34" charset="-52"/>
              <a:ea typeface="Artifakt Element" panose="020B0503050000020004" pitchFamily="34" charset="-52"/>
            </a:endParaRPr>
          </a:p>
          <a:p>
            <a:pPr algn="r"/>
            <a:r>
              <a:rPr lang="uk-UA" sz="1250" kern="100" dirty="0">
                <a:latin typeface="Artifakt Element" panose="020B0503050000020004" pitchFamily="34" charset="-52"/>
                <a:ea typeface="Artifakt Element" panose="020B0503050000020004" pitchFamily="34" charset="-52"/>
              </a:rPr>
              <a:t>Двічі візьмемо похідну за часом від виразу</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11" name="Прямоугольник 10">
                <a:extLst>
                  <a:ext uri="{FF2B5EF4-FFF2-40B4-BE49-F238E27FC236}">
                    <a16:creationId xmlns:a16="http://schemas.microsoft.com/office/drawing/2014/main" id="{8EF46A05-AC0E-4017-8790-BEC15B0CF998}"/>
                  </a:ext>
                </a:extLst>
              </p:cNvPr>
              <p:cNvSpPr/>
              <p:nvPr/>
            </p:nvSpPr>
            <p:spPr>
              <a:xfrm>
                <a:off x="1868125" y="1931124"/>
                <a:ext cx="1107676"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uk-UA" sz="1750" i="1">
                              <a:latin typeface="Cambria Math" panose="02040503050406030204" pitchFamily="18" charset="0"/>
                            </a:rPr>
                            <m:t>𝜉</m:t>
                          </m:r>
                        </m:e>
                        <m:sub>
                          <m:r>
                            <a:rPr lang="uk-UA" sz="1750" i="1">
                              <a:latin typeface="Cambria Math" panose="02040503050406030204" pitchFamily="18" charset="0"/>
                            </a:rPr>
                            <m:t>2</m:t>
                          </m:r>
                        </m:sub>
                      </m:sSub>
                      <m:r>
                        <a:rPr lang="uk-UA" sz="1750" i="1">
                          <a:latin typeface="Cambria Math" panose="02040503050406030204" pitchFamily="18" charset="0"/>
                        </a:rPr>
                        <m:t>=</m:t>
                      </m:r>
                      <m:r>
                        <a:rPr lang="uk-UA" sz="1750" i="1">
                          <a:latin typeface="Cambria Math" panose="02040503050406030204" pitchFamily="18" charset="0"/>
                        </a:rPr>
                        <m:t>𝑣</m:t>
                      </m:r>
                      <m:sSub>
                        <m:sSubPr>
                          <m:ctrlPr>
                            <a:rPr lang="ru-UA" sz="1750" i="1">
                              <a:latin typeface="Cambria Math" panose="02040503050406030204" pitchFamily="18" charset="0"/>
                            </a:rPr>
                          </m:ctrlPr>
                        </m:sSubPr>
                        <m:e>
                          <m:r>
                            <a:rPr lang="uk-UA" sz="1750" i="1">
                              <a:latin typeface="Cambria Math" panose="02040503050406030204" pitchFamily="18" charset="0"/>
                            </a:rPr>
                            <m:t>𝑡</m:t>
                          </m:r>
                        </m:e>
                        <m:sub>
                          <m:r>
                            <a:rPr lang="uk-UA" sz="1750" i="1">
                              <a:latin typeface="Cambria Math" panose="02040503050406030204" pitchFamily="18" charset="0"/>
                            </a:rPr>
                            <m:t>2</m:t>
                          </m:r>
                        </m:sub>
                      </m:sSub>
                      <m:r>
                        <a:rPr lang="uk-UA" sz="1750" i="1">
                          <a:latin typeface="Cambria Math" panose="02040503050406030204" pitchFamily="18" charset="0"/>
                        </a:rPr>
                        <m:t>.</m:t>
                      </m:r>
                    </m:oMath>
                  </m:oMathPara>
                </a14:m>
                <a:endParaRPr lang="ru-UA" sz="2000" dirty="0"/>
              </a:p>
            </p:txBody>
          </p:sp>
        </mc:Choice>
        <mc:Fallback>
          <p:sp>
            <p:nvSpPr>
              <p:cNvPr id="11" name="Прямоугольник 10">
                <a:extLst>
                  <a:ext uri="{FF2B5EF4-FFF2-40B4-BE49-F238E27FC236}">
                    <a16:creationId xmlns:a16="http://schemas.microsoft.com/office/drawing/2014/main" id="{8EF46A05-AC0E-4017-8790-BEC15B0CF998}"/>
                  </a:ext>
                </a:extLst>
              </p:cNvPr>
              <p:cNvSpPr>
                <a:spLocks noRot="1" noChangeAspect="1" noMove="1" noResize="1" noEditPoints="1" noAdjustHandles="1" noChangeArrowheads="1" noChangeShapeType="1" noTextEdit="1"/>
              </p:cNvSpPr>
              <p:nvPr/>
            </p:nvSpPr>
            <p:spPr>
              <a:xfrm>
                <a:off x="1868125" y="1931124"/>
                <a:ext cx="1107676" cy="361637"/>
              </a:xfrm>
              <a:prstGeom prst="rect">
                <a:avLst/>
              </a:prstGeom>
              <a:blipFill>
                <a:blip r:embed="rId3"/>
                <a:stretch>
                  <a:fillRect b="-15254"/>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41007986-4954-4C3B-9DEA-33299546C85C}"/>
                  </a:ext>
                </a:extLst>
              </p:cNvPr>
              <p:cNvSpPr/>
              <p:nvPr/>
            </p:nvSpPr>
            <p:spPr>
              <a:xfrm>
                <a:off x="1868125" y="2502119"/>
                <a:ext cx="928331" cy="377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acc>
                            <m:accPr>
                              <m:chr m:val="̇"/>
                              <m:ctrlPr>
                                <a:rPr lang="ru-UA" sz="1750" i="1">
                                  <a:latin typeface="Cambria Math" panose="02040503050406030204" pitchFamily="18" charset="0"/>
                                </a:rPr>
                              </m:ctrlPr>
                            </m:accPr>
                            <m:e>
                              <m:r>
                                <a:rPr lang="ru-UA" sz="1750" i="1">
                                  <a:latin typeface="Cambria Math" panose="02040503050406030204" pitchFamily="18" charset="0"/>
                                </a:rPr>
                                <m:t>𝜉</m:t>
                              </m:r>
                            </m:e>
                          </m:acc>
                        </m:e>
                        <m:sub>
                          <m:r>
                            <a:rPr lang="ru-UA" sz="1750">
                              <a:latin typeface="Cambria Math" panose="02040503050406030204" pitchFamily="18" charset="0"/>
                            </a:rPr>
                            <m:t>2</m:t>
                          </m:r>
                        </m:sub>
                      </m:sSub>
                      <m:r>
                        <a:rPr lang="ru-UA" sz="1750">
                          <a:latin typeface="Cambria Math" panose="02040503050406030204" pitchFamily="18" charset="0"/>
                        </a:rPr>
                        <m:t>=1;</m:t>
                      </m:r>
                    </m:oMath>
                  </m:oMathPara>
                </a14:m>
                <a:endParaRPr lang="ru-UA" sz="1750" dirty="0"/>
              </a:p>
            </p:txBody>
          </p:sp>
        </mc:Choice>
        <mc:Fallback>
          <p:sp>
            <p:nvSpPr>
              <p:cNvPr id="2" name="Прямоугольник 1">
                <a:extLst>
                  <a:ext uri="{FF2B5EF4-FFF2-40B4-BE49-F238E27FC236}">
                    <a16:creationId xmlns:a16="http://schemas.microsoft.com/office/drawing/2014/main" id="{41007986-4954-4C3B-9DEA-33299546C85C}"/>
                  </a:ext>
                </a:extLst>
              </p:cNvPr>
              <p:cNvSpPr>
                <a:spLocks noRot="1" noChangeAspect="1" noMove="1" noResize="1" noEditPoints="1" noAdjustHandles="1" noChangeArrowheads="1" noChangeShapeType="1" noTextEdit="1"/>
              </p:cNvSpPr>
              <p:nvPr/>
            </p:nvSpPr>
            <p:spPr>
              <a:xfrm>
                <a:off x="1868125" y="2502119"/>
                <a:ext cx="928331" cy="377283"/>
              </a:xfrm>
              <a:prstGeom prst="rect">
                <a:avLst/>
              </a:prstGeom>
              <a:blipFill>
                <a:blip r:embed="rId4"/>
                <a:stretch>
                  <a:fillRect b="-14516"/>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FAE53AD8-B85F-44AD-A7ED-DADAB1C8F2E1}"/>
                  </a:ext>
                </a:extLst>
              </p:cNvPr>
              <p:cNvSpPr/>
              <p:nvPr/>
            </p:nvSpPr>
            <p:spPr>
              <a:xfrm>
                <a:off x="1868125" y="3094336"/>
                <a:ext cx="915507" cy="377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acc>
                            <m:accPr>
                              <m:chr m:val="̈"/>
                              <m:ctrlPr>
                                <a:rPr lang="ru-UA" sz="1750" i="1">
                                  <a:latin typeface="Cambria Math" panose="02040503050406030204" pitchFamily="18" charset="0"/>
                                </a:rPr>
                              </m:ctrlPr>
                            </m:accPr>
                            <m:e>
                              <m:r>
                                <a:rPr lang="ru-UA" sz="1750" i="1">
                                  <a:latin typeface="Cambria Math" panose="02040503050406030204" pitchFamily="18" charset="0"/>
                                </a:rPr>
                                <m:t>𝜉</m:t>
                              </m:r>
                            </m:e>
                          </m:acc>
                        </m:e>
                        <m:sub>
                          <m:r>
                            <a:rPr lang="ru-UA" sz="1750">
                              <a:latin typeface="Cambria Math" panose="02040503050406030204" pitchFamily="18" charset="0"/>
                            </a:rPr>
                            <m:t>2</m:t>
                          </m:r>
                        </m:sub>
                      </m:sSub>
                      <m:r>
                        <a:rPr lang="ru-UA" sz="1750">
                          <a:latin typeface="Cambria Math" panose="02040503050406030204" pitchFamily="18" charset="0"/>
                        </a:rPr>
                        <m:t>=0.</m:t>
                      </m:r>
                    </m:oMath>
                  </m:oMathPara>
                </a14:m>
                <a:endParaRPr lang="ru-UA" sz="1750" dirty="0"/>
              </a:p>
            </p:txBody>
          </p:sp>
        </mc:Choice>
        <mc:Fallback>
          <p:sp>
            <p:nvSpPr>
              <p:cNvPr id="4" name="Прямоугольник 3">
                <a:extLst>
                  <a:ext uri="{FF2B5EF4-FFF2-40B4-BE49-F238E27FC236}">
                    <a16:creationId xmlns:a16="http://schemas.microsoft.com/office/drawing/2014/main" id="{FAE53AD8-B85F-44AD-A7ED-DADAB1C8F2E1}"/>
                  </a:ext>
                </a:extLst>
              </p:cNvPr>
              <p:cNvSpPr>
                <a:spLocks noRot="1" noChangeAspect="1" noMove="1" noResize="1" noEditPoints="1" noAdjustHandles="1" noChangeArrowheads="1" noChangeShapeType="1" noTextEdit="1"/>
              </p:cNvSpPr>
              <p:nvPr/>
            </p:nvSpPr>
            <p:spPr>
              <a:xfrm>
                <a:off x="1868125" y="3094336"/>
                <a:ext cx="915507" cy="377283"/>
              </a:xfrm>
              <a:prstGeom prst="rect">
                <a:avLst/>
              </a:prstGeom>
              <a:blipFill>
                <a:blip r:embed="rId5"/>
                <a:stretch>
                  <a:fillRect b="-14754"/>
                </a:stretch>
              </a:blipFill>
            </p:spPr>
            <p:txBody>
              <a:bodyPr/>
              <a:lstStyle/>
              <a:p>
                <a:r>
                  <a:rPr lang="uk-UA">
                    <a:noFill/>
                  </a:rPr>
                  <a:t> </a:t>
                </a:r>
              </a:p>
            </p:txBody>
          </p:sp>
        </mc:Fallback>
      </mc:AlternateContent>
      <p:pic>
        <p:nvPicPr>
          <p:cNvPr id="6" name="Рисунок 5">
            <a:extLst>
              <a:ext uri="{FF2B5EF4-FFF2-40B4-BE49-F238E27FC236}">
                <a16:creationId xmlns:a16="http://schemas.microsoft.com/office/drawing/2014/main" id="{076D1054-8E7F-468B-A36E-EC3F1D7B7D14}"/>
              </a:ext>
            </a:extLst>
          </p:cNvPr>
          <p:cNvPicPr>
            <a:picLocks noChangeAspect="1"/>
          </p:cNvPicPr>
          <p:nvPr/>
        </p:nvPicPr>
        <p:blipFill>
          <a:blip r:embed="rId6"/>
          <a:stretch>
            <a:fillRect/>
          </a:stretch>
        </p:blipFill>
        <p:spPr>
          <a:xfrm>
            <a:off x="0" y="3801608"/>
            <a:ext cx="6034392" cy="2199142"/>
          </a:xfrm>
          <a:prstGeom prst="rect">
            <a:avLst/>
          </a:prstGeom>
        </p:spPr>
      </p:pic>
      <p:pic>
        <p:nvPicPr>
          <p:cNvPr id="7" name="Рисунок 6">
            <a:extLst>
              <a:ext uri="{FF2B5EF4-FFF2-40B4-BE49-F238E27FC236}">
                <a16:creationId xmlns:a16="http://schemas.microsoft.com/office/drawing/2014/main" id="{72152939-23BB-4B95-AC50-B4D9A78D1C26}"/>
              </a:ext>
            </a:extLst>
          </p:cNvPr>
          <p:cNvPicPr>
            <a:picLocks noChangeAspect="1"/>
          </p:cNvPicPr>
          <p:nvPr/>
        </p:nvPicPr>
        <p:blipFill>
          <a:blip r:embed="rId7"/>
          <a:stretch>
            <a:fillRect/>
          </a:stretch>
        </p:blipFill>
        <p:spPr>
          <a:xfrm>
            <a:off x="6034392" y="3801608"/>
            <a:ext cx="3109608" cy="2160421"/>
          </a:xfrm>
          <a:prstGeom prst="rect">
            <a:avLst/>
          </a:prstGeom>
        </p:spPr>
      </p:pic>
    </p:spTree>
    <p:extLst>
      <p:ext uri="{BB962C8B-B14F-4D97-AF65-F5344CB8AC3E}">
        <p14:creationId xmlns:p14="http://schemas.microsoft.com/office/powerpoint/2010/main" val="197016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76672"/>
            <a:ext cx="7929618" cy="461665"/>
          </a:xfrm>
          <a:prstGeom prst="rect">
            <a:avLst/>
          </a:prstGeom>
        </p:spPr>
        <p:txBody>
          <a:bodyPr wrap="square">
            <a:spAutoFit/>
          </a:bodyPr>
          <a:lstStyle/>
          <a:p>
            <a:pPr algn="ctr"/>
            <a:r>
              <a:rPr lang="uk-UA" sz="2400" b="1" dirty="0" smtClean="0">
                <a:latin typeface="Times New Roman" pitchFamily="18" charset="0"/>
              </a:rPr>
              <a:t>СПИСОК УЧАСНИКІВ НАУКОВОГО ГУРТКА</a:t>
            </a:r>
            <a:endParaRPr lang="ru-RU" sz="2400" b="1" dirty="0" smtClean="0">
              <a:latin typeface="Times New Roman" pitchFamily="18" charset="0"/>
            </a:endParaRPr>
          </a:p>
        </p:txBody>
      </p:sp>
      <p:sp>
        <p:nvSpPr>
          <p:cNvPr id="6" name="Прямоугольник 5"/>
          <p:cNvSpPr/>
          <p:nvPr/>
        </p:nvSpPr>
        <p:spPr>
          <a:xfrm>
            <a:off x="0" y="4602644"/>
            <a:ext cx="9144000" cy="969496"/>
          </a:xfrm>
          <a:prstGeom prst="rect">
            <a:avLst/>
          </a:prstGeom>
        </p:spPr>
        <p:txBody>
          <a:bodyPr wrap="square">
            <a:spAutoFit/>
          </a:bodyPr>
          <a:lstStyle/>
          <a:p>
            <a:pPr algn="ctr"/>
            <a:r>
              <a:rPr lang="uk-UA" sz="2400" b="1" dirty="0" smtClean="0">
                <a:latin typeface="Times New Roman" pitchFamily="18" charset="0"/>
              </a:rPr>
              <a:t>ПУБЛІКАЦІЇ НАУКОВОГО  ГУРТКА</a:t>
            </a:r>
          </a:p>
          <a:p>
            <a:pPr algn="ctr"/>
            <a:endParaRPr lang="uk-UA" sz="900" b="1" dirty="0" smtClean="0">
              <a:latin typeface="Times New Roman" pitchFamily="18" charset="0"/>
            </a:endParaRPr>
          </a:p>
          <a:p>
            <a:pPr algn="ctr"/>
            <a:r>
              <a:rPr lang="uk-UA" sz="2400" b="1" dirty="0" smtClean="0">
                <a:latin typeface="Times New Roman" pitchFamily="18" charset="0"/>
              </a:rPr>
              <a:t>За 2025 – 2026 навчальний рік опубліковано </a:t>
            </a:r>
            <a:r>
              <a:rPr lang="en-GB" sz="2400" b="1" u="sng" dirty="0" smtClean="0">
                <a:latin typeface="Times New Roman" pitchFamily="18" charset="0"/>
              </a:rPr>
              <a:t>5</a:t>
            </a:r>
            <a:r>
              <a:rPr lang="uk-UA" sz="2400" b="1" dirty="0" smtClean="0">
                <a:latin typeface="Times New Roman" pitchFamily="18" charset="0"/>
              </a:rPr>
              <a:t> тез доповідей.</a:t>
            </a:r>
            <a:endParaRPr lang="ru-RU" sz="2400" b="1" dirty="0" smtClean="0">
              <a:latin typeface="Times New Roman" pitchFamily="18" charset="0"/>
            </a:endParaRPr>
          </a:p>
        </p:txBody>
      </p:sp>
      <p:sp>
        <p:nvSpPr>
          <p:cNvPr id="7" name="Прямоугольник 6"/>
          <p:cNvSpPr/>
          <p:nvPr/>
        </p:nvSpPr>
        <p:spPr>
          <a:xfrm>
            <a:off x="683568" y="1268760"/>
            <a:ext cx="8280920" cy="4524315"/>
          </a:xfrm>
          <a:prstGeom prst="rect">
            <a:avLst/>
          </a:prstGeom>
        </p:spPr>
        <p:txBody>
          <a:bodyPr wrap="square" numCol="2">
            <a:spAutoFit/>
          </a:bodyPr>
          <a:lstStyle/>
          <a:p>
            <a:pPr lvl="0"/>
            <a:r>
              <a:rPr lang="uk-UA" dirty="0"/>
              <a:t>Марина СЯБРУК</a:t>
            </a:r>
            <a:endParaRPr lang="en-US" dirty="0"/>
          </a:p>
          <a:p>
            <a:pPr lvl="0"/>
            <a:r>
              <a:rPr lang="uk-UA" dirty="0"/>
              <a:t>Богдан СТОПНЮК</a:t>
            </a:r>
            <a:endParaRPr lang="en-US" dirty="0"/>
          </a:p>
          <a:p>
            <a:pPr lvl="0"/>
            <a:r>
              <a:rPr lang="uk-UA" dirty="0"/>
              <a:t>Артем ПІКА</a:t>
            </a:r>
            <a:endParaRPr lang="en-US" dirty="0"/>
          </a:p>
          <a:p>
            <a:pPr lvl="0"/>
            <a:r>
              <a:rPr lang="uk-UA" dirty="0"/>
              <a:t>Анна ЩЕКАЛЬОВА</a:t>
            </a:r>
            <a:endParaRPr lang="en-US" dirty="0"/>
          </a:p>
          <a:p>
            <a:pPr lvl="0"/>
            <a:r>
              <a:rPr lang="uk-UA" dirty="0"/>
              <a:t>Олександр ІГЛІНСЬКИЙ </a:t>
            </a:r>
            <a:endParaRPr lang="en-US" dirty="0"/>
          </a:p>
          <a:p>
            <a:pPr lvl="0"/>
            <a:r>
              <a:rPr lang="uk-UA" dirty="0"/>
              <a:t>Перець ЄВГЕН </a:t>
            </a:r>
            <a:endParaRPr lang="en-US" dirty="0"/>
          </a:p>
          <a:p>
            <a:pPr lvl="0"/>
            <a:r>
              <a:rPr lang="uk-UA" dirty="0" err="1"/>
              <a:t>Никита</a:t>
            </a:r>
            <a:r>
              <a:rPr lang="uk-UA" dirty="0"/>
              <a:t> </a:t>
            </a:r>
            <a:r>
              <a:rPr lang="uk-UA" dirty="0" smtClean="0"/>
              <a:t>СВЯТНИЙ</a:t>
            </a:r>
            <a:endParaRPr lang="en-GB" dirty="0" smtClean="0"/>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smtClean="0"/>
          </a:p>
          <a:p>
            <a:pPr lvl="0"/>
            <a:r>
              <a:rPr lang="uk-UA" dirty="0" smtClean="0"/>
              <a:t> </a:t>
            </a:r>
            <a:endParaRPr lang="en-US" dirty="0"/>
          </a:p>
          <a:p>
            <a:pPr lvl="0"/>
            <a:r>
              <a:rPr lang="uk-UA" dirty="0"/>
              <a:t>Олег СИНЕГУБ </a:t>
            </a:r>
            <a:endParaRPr lang="en-GB" dirty="0" smtClean="0"/>
          </a:p>
          <a:p>
            <a:pPr lvl="0"/>
            <a:r>
              <a:rPr lang="uk-UA" dirty="0" smtClean="0"/>
              <a:t>Валентина </a:t>
            </a:r>
            <a:r>
              <a:rPr lang="uk-UA" dirty="0"/>
              <a:t>СТАХОВА </a:t>
            </a:r>
            <a:endParaRPr lang="en-US" dirty="0"/>
          </a:p>
          <a:p>
            <a:pPr lvl="0"/>
            <a:r>
              <a:rPr lang="uk-UA" dirty="0" err="1"/>
              <a:t>Нікіта</a:t>
            </a:r>
            <a:r>
              <a:rPr lang="uk-UA" dirty="0"/>
              <a:t> ЦАРЕНКО </a:t>
            </a:r>
            <a:endParaRPr lang="en-US" dirty="0"/>
          </a:p>
          <a:p>
            <a:pPr lvl="0"/>
            <a:r>
              <a:rPr lang="uk-UA" dirty="0"/>
              <a:t>Руслана СУЛЕЙМАНОВА</a:t>
            </a:r>
            <a:endParaRPr lang="en-US" dirty="0"/>
          </a:p>
          <a:p>
            <a:pPr lvl="0"/>
            <a:r>
              <a:rPr lang="uk-UA" dirty="0"/>
              <a:t>Богдан МЕЛЬНИК</a:t>
            </a:r>
            <a:endParaRPr lang="en-US" dirty="0"/>
          </a:p>
          <a:p>
            <a:pPr lvl="0"/>
            <a:r>
              <a:rPr lang="uk-UA" dirty="0"/>
              <a:t>Кирило </a:t>
            </a:r>
            <a:r>
              <a:rPr lang="uk-UA" dirty="0" smtClean="0"/>
              <a:t>ПРЕДОЛЯК</a:t>
            </a:r>
            <a:endParaRPr lang="uk-UA" sz="2000" dirty="0" smtClean="0"/>
          </a:p>
          <a:p>
            <a:pPr lvl="0"/>
            <a:endParaRPr lang="uk-UA" sz="2000" dirty="0" smtClean="0"/>
          </a:p>
          <a:p>
            <a:pPr lvl="0"/>
            <a:endParaRPr lang="ru-RU" sz="2000" dirty="0"/>
          </a:p>
        </p:txBody>
      </p:sp>
      <p:cxnSp>
        <p:nvCxnSpPr>
          <p:cNvPr id="10" name="Прямая соединительная линия 9"/>
          <p:cNvCxnSpPr/>
          <p:nvPr/>
        </p:nvCxnSpPr>
        <p:spPr>
          <a:xfrm>
            <a:off x="357158" y="3929066"/>
            <a:ext cx="8358246" cy="0"/>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86074"/>
            <a:ext cx="8298631"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Представлення</a:t>
            </a:r>
            <a:r>
              <a:rPr lang="ru-RU" sz="2438" dirty="0">
                <a:solidFill>
                  <a:srgbClr val="2C0306"/>
                </a:solidFill>
                <a:latin typeface="Funnel Display Medium" pitchFamily="34" charset="0"/>
                <a:ea typeface="Funnel Display Medium" pitchFamily="34" charset="-122"/>
                <a:cs typeface="Funnel Display Medium" pitchFamily="34" charset="-120"/>
              </a:rPr>
              <a:t> у </a:t>
            </a:r>
            <a:r>
              <a:rPr lang="ru-RU" sz="2438" dirty="0" err="1">
                <a:solidFill>
                  <a:srgbClr val="2C0306"/>
                </a:solidFill>
                <a:latin typeface="Funnel Display Medium" pitchFamily="34" charset="0"/>
                <a:ea typeface="Funnel Display Medium" pitchFamily="34" charset="-122"/>
                <a:cs typeface="Funnel Display Medium" pitchFamily="34" charset="-120"/>
              </a:rPr>
              <a:t>декартових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координатах</a:t>
            </a:r>
            <a:endParaRPr lang="en-US" sz="2438" dirty="0"/>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8D872C60-7B23-46F2-9A63-82BC461B38C9}"/>
                  </a:ext>
                </a:extLst>
              </p:cNvPr>
              <p:cNvSpPr/>
              <p:nvPr/>
            </p:nvSpPr>
            <p:spPr>
              <a:xfrm>
                <a:off x="915056" y="2193719"/>
                <a:ext cx="2885983"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750" i="1">
                          <a:latin typeface="Cambria Math" panose="02040503050406030204" pitchFamily="18" charset="0"/>
                        </a:rPr>
                        <m:t>𝑥</m:t>
                      </m:r>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𝑥</m:t>
                          </m:r>
                        </m:e>
                        <m:sub>
                          <m:r>
                            <a:rPr lang="uk-UA" sz="1750" i="1">
                              <a:latin typeface="Cambria Math" panose="02040503050406030204" pitchFamily="18" charset="0"/>
                            </a:rPr>
                            <m:t>0</m:t>
                          </m:r>
                        </m:sub>
                      </m:sSub>
                      <m:r>
                        <a:rPr lang="uk-UA" sz="1750" i="1">
                          <a:latin typeface="Cambria Math" panose="02040503050406030204" pitchFamily="18" charset="0"/>
                        </a:rPr>
                        <m:t>+</m:t>
                      </m:r>
                      <m:d>
                        <m:dPr>
                          <m:ctrlPr>
                            <a:rPr lang="ru-UA" sz="1750" i="1">
                              <a:latin typeface="Cambria Math" panose="02040503050406030204" pitchFamily="18" charset="0"/>
                            </a:rPr>
                          </m:ctrlPr>
                        </m:dPr>
                        <m:e>
                          <m:sSub>
                            <m:sSubPr>
                              <m:ctrlPr>
                                <a:rPr lang="ru-UA" sz="1750" i="1">
                                  <a:latin typeface="Cambria Math" panose="02040503050406030204" pitchFamily="18" charset="0"/>
                                </a:rPr>
                              </m:ctrlPr>
                            </m:sSubPr>
                            <m:e>
                              <m:r>
                                <a:rPr lang="uk-UA" sz="1750" i="1">
                                  <a:latin typeface="Cambria Math" panose="02040503050406030204" pitchFamily="18" charset="0"/>
                                </a:rPr>
                                <m:t>𝑥</m:t>
                              </m:r>
                            </m:e>
                            <m:sub>
                              <m:r>
                                <a:rPr lang="uk-UA" sz="1750" i="1">
                                  <a:latin typeface="Cambria Math" panose="02040503050406030204" pitchFamily="18" charset="0"/>
                                </a:rPr>
                                <m:t>1</m:t>
                              </m:r>
                            </m:sub>
                          </m:sSub>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𝑥</m:t>
                              </m:r>
                            </m:e>
                            <m:sub>
                              <m:r>
                                <a:rPr lang="uk-UA" sz="1750" i="1">
                                  <a:latin typeface="Cambria Math" panose="02040503050406030204" pitchFamily="18" charset="0"/>
                                </a:rPr>
                                <m:t>0</m:t>
                              </m:r>
                            </m:sub>
                          </m:sSub>
                        </m:e>
                      </m:d>
                      <m:r>
                        <a:rPr lang="uk-UA" sz="1750" i="1">
                          <a:latin typeface="Cambria Math" panose="02040503050406030204" pitchFamily="18" charset="0"/>
                        </a:rPr>
                        <m:t>∙</m:t>
                      </m:r>
                      <m:d>
                        <m:dPr>
                          <m:ctrlPr>
                            <a:rPr lang="ru-UA" sz="1750" i="1">
                              <a:latin typeface="Cambria Math" panose="02040503050406030204" pitchFamily="18" charset="0"/>
                            </a:rPr>
                          </m:ctrlPr>
                        </m:dPr>
                        <m:e>
                          <m:r>
                            <a:rPr lang="uk-UA" sz="1750" i="1">
                              <a:latin typeface="Cambria Math" panose="02040503050406030204" pitchFamily="18" charset="0"/>
                            </a:rPr>
                            <m:t>−</m:t>
                          </m:r>
                          <m:r>
                            <a:rPr lang="uk-UA" sz="1750" i="1">
                              <a:latin typeface="Cambria Math" panose="02040503050406030204" pitchFamily="18" charset="0"/>
                            </a:rPr>
                            <m:t>𝑣</m:t>
                          </m:r>
                          <m:sSub>
                            <m:sSubPr>
                              <m:ctrlPr>
                                <a:rPr lang="ru-UA" sz="1750" i="1">
                                  <a:latin typeface="Cambria Math" panose="02040503050406030204" pitchFamily="18" charset="0"/>
                                </a:rPr>
                              </m:ctrlPr>
                            </m:sSubPr>
                            <m:e>
                              <m:r>
                                <a:rPr lang="uk-UA" sz="1750" i="1">
                                  <a:latin typeface="Cambria Math" panose="02040503050406030204" pitchFamily="18" charset="0"/>
                                </a:rPr>
                                <m:t>𝑡</m:t>
                              </m:r>
                            </m:e>
                            <m:sub>
                              <m:r>
                                <a:rPr lang="uk-UA" sz="1750" i="1">
                                  <a:latin typeface="Cambria Math" panose="02040503050406030204" pitchFamily="18" charset="0"/>
                                </a:rPr>
                                <m:t>2</m:t>
                              </m:r>
                            </m:sub>
                          </m:sSub>
                        </m:e>
                      </m:d>
                    </m:oMath>
                  </m:oMathPara>
                </a14:m>
                <a:endParaRPr lang="ru-UA" sz="2250" dirty="0"/>
              </a:p>
            </p:txBody>
          </p:sp>
        </mc:Choice>
        <mc:Fallback>
          <p:sp>
            <p:nvSpPr>
              <p:cNvPr id="2" name="Прямоугольник 1">
                <a:extLst>
                  <a:ext uri="{FF2B5EF4-FFF2-40B4-BE49-F238E27FC236}">
                    <a16:creationId xmlns:a16="http://schemas.microsoft.com/office/drawing/2014/main" id="{8D872C60-7B23-46F2-9A63-82BC461B38C9}"/>
                  </a:ext>
                </a:extLst>
              </p:cNvPr>
              <p:cNvSpPr>
                <a:spLocks noRot="1" noChangeAspect="1" noMove="1" noResize="1" noEditPoints="1" noAdjustHandles="1" noChangeArrowheads="1" noChangeShapeType="1" noTextEdit="1"/>
              </p:cNvSpPr>
              <p:nvPr/>
            </p:nvSpPr>
            <p:spPr>
              <a:xfrm>
                <a:off x="915056" y="2193719"/>
                <a:ext cx="2885983" cy="361637"/>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337CCEE2-53A0-44F9-9767-344CD0CA1403}"/>
                  </a:ext>
                </a:extLst>
              </p:cNvPr>
              <p:cNvSpPr/>
              <p:nvPr/>
            </p:nvSpPr>
            <p:spPr>
              <a:xfrm>
                <a:off x="915055" y="2844594"/>
                <a:ext cx="2888419"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750" i="1">
                          <a:latin typeface="Cambria Math" panose="02040503050406030204" pitchFamily="18" charset="0"/>
                        </a:rPr>
                        <m:t>𝑦</m:t>
                      </m:r>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𝑦</m:t>
                          </m:r>
                        </m:e>
                        <m:sub>
                          <m:r>
                            <a:rPr lang="uk-UA" sz="1750" i="1">
                              <a:latin typeface="Cambria Math" panose="02040503050406030204" pitchFamily="18" charset="0"/>
                            </a:rPr>
                            <m:t>0</m:t>
                          </m:r>
                        </m:sub>
                      </m:sSub>
                      <m:r>
                        <a:rPr lang="uk-UA" sz="1750" i="1">
                          <a:latin typeface="Cambria Math" panose="02040503050406030204" pitchFamily="18" charset="0"/>
                        </a:rPr>
                        <m:t>+</m:t>
                      </m:r>
                      <m:d>
                        <m:dPr>
                          <m:ctrlPr>
                            <a:rPr lang="ru-UA" sz="1750" i="1">
                              <a:latin typeface="Cambria Math" panose="02040503050406030204" pitchFamily="18" charset="0"/>
                            </a:rPr>
                          </m:ctrlPr>
                        </m:dPr>
                        <m:e>
                          <m:sSub>
                            <m:sSubPr>
                              <m:ctrlPr>
                                <a:rPr lang="ru-UA" sz="1750" i="1">
                                  <a:latin typeface="Cambria Math" panose="02040503050406030204" pitchFamily="18" charset="0"/>
                                </a:rPr>
                              </m:ctrlPr>
                            </m:sSubPr>
                            <m:e>
                              <m:r>
                                <a:rPr lang="uk-UA" sz="1750" i="1">
                                  <a:latin typeface="Cambria Math" panose="02040503050406030204" pitchFamily="18" charset="0"/>
                                </a:rPr>
                                <m:t>𝑦</m:t>
                              </m:r>
                            </m:e>
                            <m:sub>
                              <m:r>
                                <a:rPr lang="uk-UA" sz="1750" i="1">
                                  <a:latin typeface="Cambria Math" panose="02040503050406030204" pitchFamily="18" charset="0"/>
                                </a:rPr>
                                <m:t>1</m:t>
                              </m:r>
                            </m:sub>
                          </m:sSub>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𝑦</m:t>
                              </m:r>
                            </m:e>
                            <m:sub>
                              <m:r>
                                <a:rPr lang="uk-UA" sz="1750" i="1">
                                  <a:latin typeface="Cambria Math" panose="02040503050406030204" pitchFamily="18" charset="0"/>
                                </a:rPr>
                                <m:t>0</m:t>
                              </m:r>
                            </m:sub>
                          </m:sSub>
                        </m:e>
                      </m:d>
                      <m:r>
                        <a:rPr lang="uk-UA" sz="1750" i="1">
                          <a:latin typeface="Cambria Math" panose="02040503050406030204" pitchFamily="18" charset="0"/>
                        </a:rPr>
                        <m:t>∙</m:t>
                      </m:r>
                      <m:d>
                        <m:dPr>
                          <m:ctrlPr>
                            <a:rPr lang="ru-UA" sz="1750" i="1">
                              <a:latin typeface="Cambria Math" panose="02040503050406030204" pitchFamily="18" charset="0"/>
                            </a:rPr>
                          </m:ctrlPr>
                        </m:dPr>
                        <m:e>
                          <m:r>
                            <a:rPr lang="uk-UA" sz="1750" i="1">
                              <a:latin typeface="Cambria Math" panose="02040503050406030204" pitchFamily="18" charset="0"/>
                            </a:rPr>
                            <m:t>−</m:t>
                          </m:r>
                          <m:r>
                            <a:rPr lang="uk-UA" sz="1750" i="1">
                              <a:latin typeface="Cambria Math" panose="02040503050406030204" pitchFamily="18" charset="0"/>
                            </a:rPr>
                            <m:t>𝑣</m:t>
                          </m:r>
                          <m:sSub>
                            <m:sSubPr>
                              <m:ctrlPr>
                                <a:rPr lang="ru-UA" sz="1750" i="1">
                                  <a:latin typeface="Cambria Math" panose="02040503050406030204" pitchFamily="18" charset="0"/>
                                </a:rPr>
                              </m:ctrlPr>
                            </m:sSubPr>
                            <m:e>
                              <m:r>
                                <a:rPr lang="uk-UA" sz="1750" i="1">
                                  <a:latin typeface="Cambria Math" panose="02040503050406030204" pitchFamily="18" charset="0"/>
                                </a:rPr>
                                <m:t>𝑡</m:t>
                              </m:r>
                            </m:e>
                            <m:sub>
                              <m:r>
                                <a:rPr lang="uk-UA" sz="1750" i="1">
                                  <a:latin typeface="Cambria Math" panose="02040503050406030204" pitchFamily="18" charset="0"/>
                                </a:rPr>
                                <m:t>2</m:t>
                              </m:r>
                            </m:sub>
                          </m:sSub>
                        </m:e>
                      </m:d>
                    </m:oMath>
                  </m:oMathPara>
                </a14:m>
                <a:endParaRPr lang="ru-UA" sz="2250" dirty="0"/>
              </a:p>
            </p:txBody>
          </p:sp>
        </mc:Choice>
        <mc:Fallback>
          <p:sp>
            <p:nvSpPr>
              <p:cNvPr id="4" name="Прямоугольник 3">
                <a:extLst>
                  <a:ext uri="{FF2B5EF4-FFF2-40B4-BE49-F238E27FC236}">
                    <a16:creationId xmlns:a16="http://schemas.microsoft.com/office/drawing/2014/main" id="{337CCEE2-53A0-44F9-9767-344CD0CA1403}"/>
                  </a:ext>
                </a:extLst>
              </p:cNvPr>
              <p:cNvSpPr>
                <a:spLocks noRot="1" noChangeAspect="1" noMove="1" noResize="1" noEditPoints="1" noAdjustHandles="1" noChangeArrowheads="1" noChangeShapeType="1" noTextEdit="1"/>
              </p:cNvSpPr>
              <p:nvPr/>
            </p:nvSpPr>
            <p:spPr>
              <a:xfrm>
                <a:off x="915055" y="2844594"/>
                <a:ext cx="2888419" cy="361637"/>
              </a:xfrm>
              <a:prstGeom prst="rect">
                <a:avLst/>
              </a:prstGeom>
              <a:blipFill>
                <a:blip r:embed="rId4"/>
                <a:stretch>
                  <a:fillRect b="-8475"/>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6" name="Прямоугольник 5">
                <a:extLst>
                  <a:ext uri="{FF2B5EF4-FFF2-40B4-BE49-F238E27FC236}">
                    <a16:creationId xmlns:a16="http://schemas.microsoft.com/office/drawing/2014/main" id="{8162AA89-CEA7-47DD-9946-6073B1FBFBB7}"/>
                  </a:ext>
                </a:extLst>
              </p:cNvPr>
              <p:cNvSpPr/>
              <p:nvPr/>
            </p:nvSpPr>
            <p:spPr>
              <a:xfrm>
                <a:off x="915055" y="3497109"/>
                <a:ext cx="2828338"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750" i="1">
                          <a:latin typeface="Cambria Math" panose="02040503050406030204" pitchFamily="18" charset="0"/>
                        </a:rPr>
                        <m:t>𝑧</m:t>
                      </m:r>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𝑧</m:t>
                          </m:r>
                        </m:e>
                        <m:sub>
                          <m:r>
                            <a:rPr lang="uk-UA" sz="1750" i="1">
                              <a:latin typeface="Cambria Math" panose="02040503050406030204" pitchFamily="18" charset="0"/>
                            </a:rPr>
                            <m:t>0</m:t>
                          </m:r>
                        </m:sub>
                      </m:sSub>
                      <m:r>
                        <a:rPr lang="uk-UA" sz="1750" i="1">
                          <a:latin typeface="Cambria Math" panose="02040503050406030204" pitchFamily="18" charset="0"/>
                        </a:rPr>
                        <m:t>+</m:t>
                      </m:r>
                      <m:d>
                        <m:dPr>
                          <m:ctrlPr>
                            <a:rPr lang="ru-UA" sz="1750" i="1">
                              <a:latin typeface="Cambria Math" panose="02040503050406030204" pitchFamily="18" charset="0"/>
                            </a:rPr>
                          </m:ctrlPr>
                        </m:dPr>
                        <m:e>
                          <m:sSub>
                            <m:sSubPr>
                              <m:ctrlPr>
                                <a:rPr lang="ru-UA" sz="1750" i="1">
                                  <a:latin typeface="Cambria Math" panose="02040503050406030204" pitchFamily="18" charset="0"/>
                                </a:rPr>
                              </m:ctrlPr>
                            </m:sSubPr>
                            <m:e>
                              <m:r>
                                <a:rPr lang="uk-UA" sz="1750" i="1">
                                  <a:latin typeface="Cambria Math" panose="02040503050406030204" pitchFamily="18" charset="0"/>
                                </a:rPr>
                                <m:t>𝑧</m:t>
                              </m:r>
                            </m:e>
                            <m:sub>
                              <m:r>
                                <a:rPr lang="uk-UA" sz="1750" i="1">
                                  <a:latin typeface="Cambria Math" panose="02040503050406030204" pitchFamily="18" charset="0"/>
                                </a:rPr>
                                <m:t>1</m:t>
                              </m:r>
                            </m:sub>
                          </m:sSub>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𝑧</m:t>
                              </m:r>
                            </m:e>
                            <m:sub>
                              <m:r>
                                <a:rPr lang="uk-UA" sz="1750" i="1">
                                  <a:latin typeface="Cambria Math" panose="02040503050406030204" pitchFamily="18" charset="0"/>
                                </a:rPr>
                                <m:t>0</m:t>
                              </m:r>
                            </m:sub>
                          </m:sSub>
                        </m:e>
                      </m:d>
                      <m:r>
                        <a:rPr lang="uk-UA" sz="1750" i="1">
                          <a:latin typeface="Cambria Math" panose="02040503050406030204" pitchFamily="18" charset="0"/>
                        </a:rPr>
                        <m:t>∙</m:t>
                      </m:r>
                      <m:d>
                        <m:dPr>
                          <m:ctrlPr>
                            <a:rPr lang="ru-UA" sz="1750" i="1">
                              <a:latin typeface="Cambria Math" panose="02040503050406030204" pitchFamily="18" charset="0"/>
                            </a:rPr>
                          </m:ctrlPr>
                        </m:dPr>
                        <m:e>
                          <m:r>
                            <a:rPr lang="uk-UA" sz="1750" i="1">
                              <a:latin typeface="Cambria Math" panose="02040503050406030204" pitchFamily="18" charset="0"/>
                            </a:rPr>
                            <m:t>−</m:t>
                          </m:r>
                          <m:r>
                            <a:rPr lang="uk-UA" sz="1750" i="1">
                              <a:latin typeface="Cambria Math" panose="02040503050406030204" pitchFamily="18" charset="0"/>
                            </a:rPr>
                            <m:t>𝑣</m:t>
                          </m:r>
                          <m:sSub>
                            <m:sSubPr>
                              <m:ctrlPr>
                                <a:rPr lang="ru-UA" sz="1750" i="1">
                                  <a:latin typeface="Cambria Math" panose="02040503050406030204" pitchFamily="18" charset="0"/>
                                </a:rPr>
                              </m:ctrlPr>
                            </m:sSubPr>
                            <m:e>
                              <m:r>
                                <a:rPr lang="uk-UA" sz="1750" i="1">
                                  <a:latin typeface="Cambria Math" panose="02040503050406030204" pitchFamily="18" charset="0"/>
                                </a:rPr>
                                <m:t>𝑡</m:t>
                              </m:r>
                            </m:e>
                            <m:sub>
                              <m:r>
                                <a:rPr lang="uk-UA" sz="1750" i="1">
                                  <a:latin typeface="Cambria Math" panose="02040503050406030204" pitchFamily="18" charset="0"/>
                                </a:rPr>
                                <m:t>2</m:t>
                              </m:r>
                            </m:sub>
                          </m:sSub>
                        </m:e>
                      </m:d>
                    </m:oMath>
                  </m:oMathPara>
                </a14:m>
                <a:endParaRPr lang="ru-UA" sz="2250" dirty="0"/>
              </a:p>
            </p:txBody>
          </p:sp>
        </mc:Choice>
        <mc:Fallback>
          <p:sp>
            <p:nvSpPr>
              <p:cNvPr id="6" name="Прямоугольник 5">
                <a:extLst>
                  <a:ext uri="{FF2B5EF4-FFF2-40B4-BE49-F238E27FC236}">
                    <a16:creationId xmlns:a16="http://schemas.microsoft.com/office/drawing/2014/main" id="{8162AA89-CEA7-47DD-9946-6073B1FBFBB7}"/>
                  </a:ext>
                </a:extLst>
              </p:cNvPr>
              <p:cNvSpPr>
                <a:spLocks noRot="1" noChangeAspect="1" noMove="1" noResize="1" noEditPoints="1" noAdjustHandles="1" noChangeArrowheads="1" noChangeShapeType="1" noTextEdit="1"/>
              </p:cNvSpPr>
              <p:nvPr/>
            </p:nvSpPr>
            <p:spPr>
              <a:xfrm>
                <a:off x="915055" y="3497109"/>
                <a:ext cx="2828338" cy="361637"/>
              </a:xfrm>
              <a:prstGeom prst="rect">
                <a:avLst/>
              </a:prstGeom>
              <a:blipFill>
                <a:blip r:embed="rId5"/>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7" name="Прямоугольник 6">
                <a:extLst>
                  <a:ext uri="{FF2B5EF4-FFF2-40B4-BE49-F238E27FC236}">
                    <a16:creationId xmlns:a16="http://schemas.microsoft.com/office/drawing/2014/main" id="{2C9C391E-08E8-47CD-8491-70EF575510A5}"/>
                  </a:ext>
                </a:extLst>
              </p:cNvPr>
              <p:cNvSpPr/>
              <p:nvPr/>
            </p:nvSpPr>
            <p:spPr>
              <a:xfrm>
                <a:off x="4106672" y="2193719"/>
                <a:ext cx="2207207"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750" i="1">
                              <a:latin typeface="Cambria Math" panose="02040503050406030204" pitchFamily="18" charset="0"/>
                            </a:rPr>
                          </m:ctrlPr>
                        </m:accPr>
                        <m:e>
                          <m:r>
                            <a:rPr lang="uk-UA" sz="1750" i="1">
                              <a:latin typeface="Cambria Math" panose="02040503050406030204" pitchFamily="18" charset="0"/>
                            </a:rPr>
                            <m:t>𝑥</m:t>
                          </m:r>
                        </m:e>
                      </m:acc>
                      <m:r>
                        <a:rPr lang="uk-UA" sz="1750" i="1">
                          <a:latin typeface="Cambria Math" panose="02040503050406030204" pitchFamily="18" charset="0"/>
                        </a:rPr>
                        <m:t>=</m:t>
                      </m:r>
                      <m:d>
                        <m:dPr>
                          <m:ctrlPr>
                            <a:rPr lang="ru-UA" sz="1750" i="1">
                              <a:latin typeface="Cambria Math" panose="02040503050406030204" pitchFamily="18" charset="0"/>
                            </a:rPr>
                          </m:ctrlPr>
                        </m:dPr>
                        <m:e>
                          <m:sSub>
                            <m:sSubPr>
                              <m:ctrlPr>
                                <a:rPr lang="ru-UA" sz="1750" i="1">
                                  <a:latin typeface="Cambria Math" panose="02040503050406030204" pitchFamily="18" charset="0"/>
                                </a:rPr>
                              </m:ctrlPr>
                            </m:sSubPr>
                            <m:e>
                              <m:r>
                                <a:rPr lang="uk-UA" sz="1750" i="1">
                                  <a:latin typeface="Cambria Math" panose="02040503050406030204" pitchFamily="18" charset="0"/>
                                </a:rPr>
                                <m:t>𝑥</m:t>
                              </m:r>
                            </m:e>
                            <m:sub>
                              <m:r>
                                <a:rPr lang="uk-UA" sz="1750" i="1">
                                  <a:latin typeface="Cambria Math" panose="02040503050406030204" pitchFamily="18" charset="0"/>
                                </a:rPr>
                                <m:t>1</m:t>
                              </m:r>
                            </m:sub>
                          </m:sSub>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𝑥</m:t>
                              </m:r>
                            </m:e>
                            <m:sub>
                              <m:r>
                                <a:rPr lang="uk-UA" sz="1750" i="1">
                                  <a:latin typeface="Cambria Math" panose="02040503050406030204" pitchFamily="18" charset="0"/>
                                </a:rPr>
                                <m:t>0</m:t>
                              </m:r>
                            </m:sub>
                          </m:sSub>
                        </m:e>
                      </m:d>
                      <m:r>
                        <a:rPr lang="uk-UA" sz="1750" i="1">
                          <a:latin typeface="Cambria Math" panose="02040503050406030204" pitchFamily="18" charset="0"/>
                        </a:rPr>
                        <m:t>∙</m:t>
                      </m:r>
                      <m:d>
                        <m:dPr>
                          <m:ctrlPr>
                            <a:rPr lang="ru-UA" sz="1750" i="1">
                              <a:latin typeface="Cambria Math" panose="02040503050406030204" pitchFamily="18" charset="0"/>
                            </a:rPr>
                          </m:ctrlPr>
                        </m:dPr>
                        <m:e>
                          <m:r>
                            <a:rPr lang="uk-UA" sz="1750" i="1">
                              <a:latin typeface="Cambria Math" panose="02040503050406030204" pitchFamily="18" charset="0"/>
                            </a:rPr>
                            <m:t>−</m:t>
                          </m:r>
                          <m:r>
                            <a:rPr lang="uk-UA" sz="1750" i="1">
                              <a:latin typeface="Cambria Math" panose="02040503050406030204" pitchFamily="18" charset="0"/>
                            </a:rPr>
                            <m:t>𝑣</m:t>
                          </m:r>
                        </m:e>
                      </m:d>
                    </m:oMath>
                  </m:oMathPara>
                </a14:m>
                <a:endParaRPr lang="ru-UA" sz="2250" dirty="0"/>
              </a:p>
            </p:txBody>
          </p:sp>
        </mc:Choice>
        <mc:Fallback>
          <p:sp>
            <p:nvSpPr>
              <p:cNvPr id="7" name="Прямоугольник 6">
                <a:extLst>
                  <a:ext uri="{FF2B5EF4-FFF2-40B4-BE49-F238E27FC236}">
                    <a16:creationId xmlns:a16="http://schemas.microsoft.com/office/drawing/2014/main" id="{2C9C391E-08E8-47CD-8491-70EF575510A5}"/>
                  </a:ext>
                </a:extLst>
              </p:cNvPr>
              <p:cNvSpPr>
                <a:spLocks noRot="1" noChangeAspect="1" noMove="1" noResize="1" noEditPoints="1" noAdjustHandles="1" noChangeArrowheads="1" noChangeShapeType="1" noTextEdit="1"/>
              </p:cNvSpPr>
              <p:nvPr/>
            </p:nvSpPr>
            <p:spPr>
              <a:xfrm>
                <a:off x="4106672" y="2193719"/>
                <a:ext cx="2207207" cy="361637"/>
              </a:xfrm>
              <a:prstGeom prst="rect">
                <a:avLst/>
              </a:prstGeom>
              <a:blipFill>
                <a:blip r:embed="rId6"/>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740D6CC4-1CC0-42C0-AF82-240EA13F4582}"/>
                  </a:ext>
                </a:extLst>
              </p:cNvPr>
              <p:cNvSpPr/>
              <p:nvPr/>
            </p:nvSpPr>
            <p:spPr>
              <a:xfrm>
                <a:off x="4106672" y="3452727"/>
                <a:ext cx="2164054"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750" i="1">
                              <a:latin typeface="Cambria Math" panose="02040503050406030204" pitchFamily="18" charset="0"/>
                            </a:rPr>
                          </m:ctrlPr>
                        </m:accPr>
                        <m:e>
                          <m:r>
                            <a:rPr lang="uk-UA" sz="1750" i="1">
                              <a:latin typeface="Cambria Math" panose="02040503050406030204" pitchFamily="18" charset="0"/>
                            </a:rPr>
                            <m:t>𝑧</m:t>
                          </m:r>
                        </m:e>
                      </m:acc>
                      <m:r>
                        <a:rPr lang="uk-UA" sz="1750" i="1">
                          <a:latin typeface="Cambria Math" panose="02040503050406030204" pitchFamily="18" charset="0"/>
                        </a:rPr>
                        <m:t>=</m:t>
                      </m:r>
                      <m:d>
                        <m:dPr>
                          <m:ctrlPr>
                            <a:rPr lang="ru-UA" sz="1750" i="1">
                              <a:latin typeface="Cambria Math" panose="02040503050406030204" pitchFamily="18" charset="0"/>
                            </a:rPr>
                          </m:ctrlPr>
                        </m:dPr>
                        <m:e>
                          <m:sSub>
                            <m:sSubPr>
                              <m:ctrlPr>
                                <a:rPr lang="ru-UA" sz="1750" i="1">
                                  <a:latin typeface="Cambria Math" panose="02040503050406030204" pitchFamily="18" charset="0"/>
                                </a:rPr>
                              </m:ctrlPr>
                            </m:sSubPr>
                            <m:e>
                              <m:r>
                                <a:rPr lang="uk-UA" sz="1750" i="1">
                                  <a:latin typeface="Cambria Math" panose="02040503050406030204" pitchFamily="18" charset="0"/>
                                </a:rPr>
                                <m:t>𝑧</m:t>
                              </m:r>
                            </m:e>
                            <m:sub>
                              <m:r>
                                <a:rPr lang="uk-UA" sz="1750" i="1">
                                  <a:latin typeface="Cambria Math" panose="02040503050406030204" pitchFamily="18" charset="0"/>
                                </a:rPr>
                                <m:t>1</m:t>
                              </m:r>
                            </m:sub>
                          </m:sSub>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𝑧</m:t>
                              </m:r>
                            </m:e>
                            <m:sub>
                              <m:r>
                                <a:rPr lang="uk-UA" sz="1750" i="1">
                                  <a:latin typeface="Cambria Math" panose="02040503050406030204" pitchFamily="18" charset="0"/>
                                </a:rPr>
                                <m:t>0</m:t>
                              </m:r>
                            </m:sub>
                          </m:sSub>
                        </m:e>
                      </m:d>
                      <m:r>
                        <a:rPr lang="uk-UA" sz="1750" i="1">
                          <a:latin typeface="Cambria Math" panose="02040503050406030204" pitchFamily="18" charset="0"/>
                        </a:rPr>
                        <m:t>∙</m:t>
                      </m:r>
                      <m:d>
                        <m:dPr>
                          <m:ctrlPr>
                            <a:rPr lang="ru-UA" sz="1750" i="1">
                              <a:latin typeface="Cambria Math" panose="02040503050406030204" pitchFamily="18" charset="0"/>
                            </a:rPr>
                          </m:ctrlPr>
                        </m:dPr>
                        <m:e>
                          <m:r>
                            <a:rPr lang="uk-UA" sz="1750" i="1">
                              <a:latin typeface="Cambria Math" panose="02040503050406030204" pitchFamily="18" charset="0"/>
                            </a:rPr>
                            <m:t>−</m:t>
                          </m:r>
                          <m:r>
                            <a:rPr lang="uk-UA" sz="1750" i="1">
                              <a:latin typeface="Cambria Math" panose="02040503050406030204" pitchFamily="18" charset="0"/>
                            </a:rPr>
                            <m:t>𝑣</m:t>
                          </m:r>
                        </m:e>
                      </m:d>
                    </m:oMath>
                  </m:oMathPara>
                </a14:m>
                <a:endParaRPr lang="ru-UA" sz="2250" dirty="0"/>
              </a:p>
            </p:txBody>
          </p:sp>
        </mc:Choice>
        <mc:Fallback>
          <p:sp>
            <p:nvSpPr>
              <p:cNvPr id="9" name="Прямоугольник 8">
                <a:extLst>
                  <a:ext uri="{FF2B5EF4-FFF2-40B4-BE49-F238E27FC236}">
                    <a16:creationId xmlns:a16="http://schemas.microsoft.com/office/drawing/2014/main" id="{740D6CC4-1CC0-42C0-AF82-240EA13F4582}"/>
                  </a:ext>
                </a:extLst>
              </p:cNvPr>
              <p:cNvSpPr>
                <a:spLocks noRot="1" noChangeAspect="1" noMove="1" noResize="1" noEditPoints="1" noAdjustHandles="1" noChangeArrowheads="1" noChangeShapeType="1" noTextEdit="1"/>
              </p:cNvSpPr>
              <p:nvPr/>
            </p:nvSpPr>
            <p:spPr>
              <a:xfrm>
                <a:off x="4106672" y="3452727"/>
                <a:ext cx="2164054" cy="361637"/>
              </a:xfrm>
              <a:prstGeom prst="rect">
                <a:avLst/>
              </a:prstGeom>
              <a:blipFill>
                <a:blip r:embed="rId7"/>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2" name="Прямоугольник 11">
                <a:extLst>
                  <a:ext uri="{FF2B5EF4-FFF2-40B4-BE49-F238E27FC236}">
                    <a16:creationId xmlns:a16="http://schemas.microsoft.com/office/drawing/2014/main" id="{1FD66CBC-486D-4A78-AE9F-D4CDB3211F82}"/>
                  </a:ext>
                </a:extLst>
              </p:cNvPr>
              <p:cNvSpPr/>
              <p:nvPr/>
            </p:nvSpPr>
            <p:spPr>
              <a:xfrm>
                <a:off x="4106673" y="2822813"/>
                <a:ext cx="2209451"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750" i="1">
                              <a:latin typeface="Cambria Math" panose="02040503050406030204" pitchFamily="18" charset="0"/>
                            </a:rPr>
                          </m:ctrlPr>
                        </m:accPr>
                        <m:e>
                          <m:r>
                            <a:rPr lang="uk-UA" sz="1750" i="1">
                              <a:latin typeface="Cambria Math" panose="02040503050406030204" pitchFamily="18" charset="0"/>
                            </a:rPr>
                            <m:t>𝑦</m:t>
                          </m:r>
                        </m:e>
                      </m:acc>
                      <m:r>
                        <a:rPr lang="uk-UA" sz="1750" i="1">
                          <a:latin typeface="Cambria Math" panose="02040503050406030204" pitchFamily="18" charset="0"/>
                        </a:rPr>
                        <m:t>=</m:t>
                      </m:r>
                      <m:d>
                        <m:dPr>
                          <m:ctrlPr>
                            <a:rPr lang="ru-UA" sz="1750" i="1">
                              <a:latin typeface="Cambria Math" panose="02040503050406030204" pitchFamily="18" charset="0"/>
                            </a:rPr>
                          </m:ctrlPr>
                        </m:dPr>
                        <m:e>
                          <m:sSub>
                            <m:sSubPr>
                              <m:ctrlPr>
                                <a:rPr lang="ru-UA" sz="1750" i="1">
                                  <a:latin typeface="Cambria Math" panose="02040503050406030204" pitchFamily="18" charset="0"/>
                                </a:rPr>
                              </m:ctrlPr>
                            </m:sSubPr>
                            <m:e>
                              <m:r>
                                <a:rPr lang="uk-UA" sz="1750" i="1">
                                  <a:latin typeface="Cambria Math" panose="02040503050406030204" pitchFamily="18" charset="0"/>
                                </a:rPr>
                                <m:t>𝑦</m:t>
                              </m:r>
                            </m:e>
                            <m:sub>
                              <m:r>
                                <a:rPr lang="uk-UA" sz="1750" i="1">
                                  <a:latin typeface="Cambria Math" panose="02040503050406030204" pitchFamily="18" charset="0"/>
                                </a:rPr>
                                <m:t>1</m:t>
                              </m:r>
                            </m:sub>
                          </m:sSub>
                          <m:r>
                            <a:rPr lang="uk-UA" sz="1750" i="1">
                              <a:latin typeface="Cambria Math" panose="02040503050406030204" pitchFamily="18" charset="0"/>
                            </a:rPr>
                            <m:t>−</m:t>
                          </m:r>
                          <m:sSub>
                            <m:sSubPr>
                              <m:ctrlPr>
                                <a:rPr lang="ru-UA" sz="1750" i="1">
                                  <a:latin typeface="Cambria Math" panose="02040503050406030204" pitchFamily="18" charset="0"/>
                                </a:rPr>
                              </m:ctrlPr>
                            </m:sSubPr>
                            <m:e>
                              <m:r>
                                <a:rPr lang="uk-UA" sz="1750" i="1">
                                  <a:latin typeface="Cambria Math" panose="02040503050406030204" pitchFamily="18" charset="0"/>
                                </a:rPr>
                                <m:t>𝑦</m:t>
                              </m:r>
                            </m:e>
                            <m:sub>
                              <m:r>
                                <a:rPr lang="uk-UA" sz="1750" i="1">
                                  <a:latin typeface="Cambria Math" panose="02040503050406030204" pitchFamily="18" charset="0"/>
                                </a:rPr>
                                <m:t>0</m:t>
                              </m:r>
                            </m:sub>
                          </m:sSub>
                        </m:e>
                      </m:d>
                      <m:r>
                        <a:rPr lang="uk-UA" sz="1750" i="1">
                          <a:latin typeface="Cambria Math" panose="02040503050406030204" pitchFamily="18" charset="0"/>
                        </a:rPr>
                        <m:t>∙</m:t>
                      </m:r>
                      <m:d>
                        <m:dPr>
                          <m:ctrlPr>
                            <a:rPr lang="ru-UA" sz="1750" i="1">
                              <a:latin typeface="Cambria Math" panose="02040503050406030204" pitchFamily="18" charset="0"/>
                            </a:rPr>
                          </m:ctrlPr>
                        </m:dPr>
                        <m:e>
                          <m:r>
                            <a:rPr lang="uk-UA" sz="1750" i="1">
                              <a:latin typeface="Cambria Math" panose="02040503050406030204" pitchFamily="18" charset="0"/>
                            </a:rPr>
                            <m:t>−</m:t>
                          </m:r>
                          <m:r>
                            <a:rPr lang="uk-UA" sz="1750" i="1">
                              <a:latin typeface="Cambria Math" panose="02040503050406030204" pitchFamily="18" charset="0"/>
                            </a:rPr>
                            <m:t>𝑣</m:t>
                          </m:r>
                        </m:e>
                      </m:d>
                    </m:oMath>
                  </m:oMathPara>
                </a14:m>
                <a:endParaRPr lang="ru-UA" sz="2250" dirty="0"/>
              </a:p>
            </p:txBody>
          </p:sp>
        </mc:Choice>
        <mc:Fallback>
          <p:sp>
            <p:nvSpPr>
              <p:cNvPr id="12" name="Прямоугольник 11">
                <a:extLst>
                  <a:ext uri="{FF2B5EF4-FFF2-40B4-BE49-F238E27FC236}">
                    <a16:creationId xmlns:a16="http://schemas.microsoft.com/office/drawing/2014/main" id="{1FD66CBC-486D-4A78-AE9F-D4CDB3211F82}"/>
                  </a:ext>
                </a:extLst>
              </p:cNvPr>
              <p:cNvSpPr>
                <a:spLocks noRot="1" noChangeAspect="1" noMove="1" noResize="1" noEditPoints="1" noAdjustHandles="1" noChangeArrowheads="1" noChangeShapeType="1" noTextEdit="1"/>
              </p:cNvSpPr>
              <p:nvPr/>
            </p:nvSpPr>
            <p:spPr>
              <a:xfrm>
                <a:off x="4106673" y="2822813"/>
                <a:ext cx="2209451" cy="361637"/>
              </a:xfrm>
              <a:prstGeom prst="rect">
                <a:avLst/>
              </a:prstGeom>
              <a:blipFill>
                <a:blip r:embed="rId8"/>
                <a:stretch>
                  <a:fillRect b="-10169"/>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3" name="Прямоугольник 12">
                <a:extLst>
                  <a:ext uri="{FF2B5EF4-FFF2-40B4-BE49-F238E27FC236}">
                    <a16:creationId xmlns:a16="http://schemas.microsoft.com/office/drawing/2014/main" id="{553809C8-2B42-4518-8017-5847ECA96D92}"/>
                  </a:ext>
                </a:extLst>
              </p:cNvPr>
              <p:cNvSpPr/>
              <p:nvPr/>
            </p:nvSpPr>
            <p:spPr>
              <a:xfrm>
                <a:off x="6941122" y="2188759"/>
                <a:ext cx="792205"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750" i="1">
                              <a:latin typeface="Cambria Math" panose="02040503050406030204" pitchFamily="18" charset="0"/>
                            </a:rPr>
                          </m:ctrlPr>
                        </m:accPr>
                        <m:e>
                          <m:r>
                            <a:rPr lang="uk-UA" sz="1750" i="1">
                              <a:latin typeface="Cambria Math" panose="02040503050406030204" pitchFamily="18" charset="0"/>
                            </a:rPr>
                            <m:t>𝑥</m:t>
                          </m:r>
                        </m:e>
                      </m:acc>
                      <m:r>
                        <a:rPr lang="uk-UA" sz="1750" i="1">
                          <a:latin typeface="Cambria Math" panose="02040503050406030204" pitchFamily="18" charset="0"/>
                        </a:rPr>
                        <m:t>=0</m:t>
                      </m:r>
                    </m:oMath>
                  </m:oMathPara>
                </a14:m>
                <a:endParaRPr lang="ru-UA" sz="2250" dirty="0"/>
              </a:p>
            </p:txBody>
          </p:sp>
        </mc:Choice>
        <mc:Fallback>
          <p:sp>
            <p:nvSpPr>
              <p:cNvPr id="13" name="Прямоугольник 12">
                <a:extLst>
                  <a:ext uri="{FF2B5EF4-FFF2-40B4-BE49-F238E27FC236}">
                    <a16:creationId xmlns:a16="http://schemas.microsoft.com/office/drawing/2014/main" id="{553809C8-2B42-4518-8017-5847ECA96D92}"/>
                  </a:ext>
                </a:extLst>
              </p:cNvPr>
              <p:cNvSpPr>
                <a:spLocks noRot="1" noChangeAspect="1" noMove="1" noResize="1" noEditPoints="1" noAdjustHandles="1" noChangeArrowheads="1" noChangeShapeType="1" noTextEdit="1"/>
              </p:cNvSpPr>
              <p:nvPr/>
            </p:nvSpPr>
            <p:spPr>
              <a:xfrm>
                <a:off x="6941122" y="2188759"/>
                <a:ext cx="792205" cy="361637"/>
              </a:xfrm>
              <a:prstGeom prst="rect">
                <a:avLst/>
              </a:prstGeom>
              <a:blipFill>
                <a:blip r:embed="rId9"/>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6" name="Прямоугольник 15">
                <a:extLst>
                  <a:ext uri="{FF2B5EF4-FFF2-40B4-BE49-F238E27FC236}">
                    <a16:creationId xmlns:a16="http://schemas.microsoft.com/office/drawing/2014/main" id="{E7BD20D7-F909-494B-92B8-9594D3D6A832}"/>
                  </a:ext>
                </a:extLst>
              </p:cNvPr>
              <p:cNvSpPr/>
              <p:nvPr/>
            </p:nvSpPr>
            <p:spPr>
              <a:xfrm>
                <a:off x="6907960" y="2828479"/>
                <a:ext cx="853375"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750" i="1">
                              <a:latin typeface="Cambria Math" panose="02040503050406030204" pitchFamily="18" charset="0"/>
                            </a:rPr>
                          </m:ctrlPr>
                        </m:accPr>
                        <m:e>
                          <m:r>
                            <a:rPr lang="uk-UA" sz="1750" i="1">
                              <a:latin typeface="Cambria Math" panose="02040503050406030204" pitchFamily="18" charset="0"/>
                            </a:rPr>
                            <m:t>𝑦</m:t>
                          </m:r>
                        </m:e>
                      </m:acc>
                      <m:r>
                        <a:rPr lang="uk-UA" sz="1750" i="1">
                          <a:latin typeface="Cambria Math" panose="02040503050406030204" pitchFamily="18" charset="0"/>
                        </a:rPr>
                        <m:t>=0;</m:t>
                      </m:r>
                    </m:oMath>
                  </m:oMathPara>
                </a14:m>
                <a:endParaRPr lang="ru-UA" sz="2250" dirty="0"/>
              </a:p>
            </p:txBody>
          </p:sp>
        </mc:Choice>
        <mc:Fallback>
          <p:sp>
            <p:nvSpPr>
              <p:cNvPr id="16" name="Прямоугольник 15">
                <a:extLst>
                  <a:ext uri="{FF2B5EF4-FFF2-40B4-BE49-F238E27FC236}">
                    <a16:creationId xmlns:a16="http://schemas.microsoft.com/office/drawing/2014/main" id="{E7BD20D7-F909-494B-92B8-9594D3D6A832}"/>
                  </a:ext>
                </a:extLst>
              </p:cNvPr>
              <p:cNvSpPr>
                <a:spLocks noRot="1" noChangeAspect="1" noMove="1" noResize="1" noEditPoints="1" noAdjustHandles="1" noChangeArrowheads="1" noChangeShapeType="1" noTextEdit="1"/>
              </p:cNvSpPr>
              <p:nvPr/>
            </p:nvSpPr>
            <p:spPr>
              <a:xfrm>
                <a:off x="6907960" y="2828479"/>
                <a:ext cx="853375" cy="361637"/>
              </a:xfrm>
              <a:prstGeom prst="rect">
                <a:avLst/>
              </a:prstGeom>
              <a:blipFill>
                <a:blip r:embed="rId10"/>
                <a:stretch>
                  <a:fillRect b="-8475"/>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7" name="Прямоугольник 16">
                <a:extLst>
                  <a:ext uri="{FF2B5EF4-FFF2-40B4-BE49-F238E27FC236}">
                    <a16:creationId xmlns:a16="http://schemas.microsoft.com/office/drawing/2014/main" id="{862EB74B-2C50-49C5-A431-FC4BF72BF40C}"/>
                  </a:ext>
                </a:extLst>
              </p:cNvPr>
              <p:cNvSpPr/>
              <p:nvPr/>
            </p:nvSpPr>
            <p:spPr>
              <a:xfrm>
                <a:off x="6941123" y="3469547"/>
                <a:ext cx="824521"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750" i="1">
                              <a:latin typeface="Cambria Math" panose="02040503050406030204" pitchFamily="18" charset="0"/>
                            </a:rPr>
                          </m:ctrlPr>
                        </m:accPr>
                        <m:e>
                          <m:r>
                            <a:rPr lang="uk-UA" sz="1750" i="1">
                              <a:latin typeface="Cambria Math" panose="02040503050406030204" pitchFamily="18" charset="0"/>
                            </a:rPr>
                            <m:t>𝑧</m:t>
                          </m:r>
                        </m:e>
                      </m:acc>
                      <m:r>
                        <a:rPr lang="uk-UA" sz="1750" i="1">
                          <a:latin typeface="Cambria Math" panose="02040503050406030204" pitchFamily="18" charset="0"/>
                        </a:rPr>
                        <m:t>=0.</m:t>
                      </m:r>
                    </m:oMath>
                  </m:oMathPara>
                </a14:m>
                <a:endParaRPr lang="ru-UA" sz="2250" dirty="0"/>
              </a:p>
            </p:txBody>
          </p:sp>
        </mc:Choice>
        <mc:Fallback>
          <p:sp>
            <p:nvSpPr>
              <p:cNvPr id="17" name="Прямоугольник 16">
                <a:extLst>
                  <a:ext uri="{FF2B5EF4-FFF2-40B4-BE49-F238E27FC236}">
                    <a16:creationId xmlns:a16="http://schemas.microsoft.com/office/drawing/2014/main" id="{862EB74B-2C50-49C5-A431-FC4BF72BF40C}"/>
                  </a:ext>
                </a:extLst>
              </p:cNvPr>
              <p:cNvSpPr>
                <a:spLocks noRot="1" noChangeAspect="1" noMove="1" noResize="1" noEditPoints="1" noAdjustHandles="1" noChangeArrowheads="1" noChangeShapeType="1" noTextEdit="1"/>
              </p:cNvSpPr>
              <p:nvPr/>
            </p:nvSpPr>
            <p:spPr>
              <a:xfrm>
                <a:off x="6941123" y="3469547"/>
                <a:ext cx="824521" cy="361637"/>
              </a:xfrm>
              <a:prstGeom prst="rect">
                <a:avLst/>
              </a:prstGeom>
              <a:blipFill>
                <a:blip r:embed="rId11"/>
                <a:stretch>
                  <a:fillRect/>
                </a:stretch>
              </a:blipFill>
            </p:spPr>
            <p:txBody>
              <a:bodyPr/>
              <a:lstStyle/>
              <a:p>
                <a:r>
                  <a:rPr lang="uk-UA">
                    <a:noFill/>
                  </a:rPr>
                  <a:t> </a:t>
                </a:r>
              </a:p>
            </p:txBody>
          </p:sp>
        </mc:Fallback>
      </mc:AlternateContent>
      <p:sp>
        <p:nvSpPr>
          <p:cNvPr id="18" name="Прямоугольник 17">
            <a:extLst>
              <a:ext uri="{FF2B5EF4-FFF2-40B4-BE49-F238E27FC236}">
                <a16:creationId xmlns:a16="http://schemas.microsoft.com/office/drawing/2014/main" id="{D0E75AA0-B6C2-4906-9A69-02034A33BC5D}"/>
              </a:ext>
            </a:extLst>
          </p:cNvPr>
          <p:cNvSpPr/>
          <p:nvPr/>
        </p:nvSpPr>
        <p:spPr>
          <a:xfrm>
            <a:off x="1675952" y="4600254"/>
            <a:ext cx="5786438" cy="1015663"/>
          </a:xfrm>
          <a:prstGeom prst="rect">
            <a:avLst/>
          </a:prstGeom>
        </p:spPr>
        <p:txBody>
          <a:bodyPr wrap="square">
            <a:spAutoFit/>
          </a:bodyPr>
          <a:lstStyle/>
          <a:p>
            <a:pPr algn="ctr">
              <a:lnSpc>
                <a:spcPts val="1750"/>
              </a:lnSpc>
            </a:pP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Виразимо  для отриманого режиму руху кінематичні характеристики в нерухомій системі координат в декартових координатах, виражених через координату </a:t>
            </a:r>
            <a:r>
              <a:rPr lang="el-GR" sz="1250" dirty="0">
                <a:solidFill>
                  <a:schemeClr val="tx1">
                    <a:lumMod val="85000"/>
                    <a:lumOff val="15000"/>
                  </a:schemeClr>
                </a:solidFill>
                <a:latin typeface="Cambria Math" panose="02040503050406030204" pitchFamily="18" charset="0"/>
                <a:ea typeface="Cambria Math" panose="02040503050406030204" pitchFamily="18" charset="0"/>
              </a:rPr>
              <a:t>ξ</a:t>
            </a: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 і візьмемо двічі похідні по часу. Отримані залежності мають наступний вигляд</a:t>
            </a:r>
            <a:endParaRPr lang="ru-UA" sz="1250" dirty="0">
              <a:solidFill>
                <a:schemeClr val="tx1">
                  <a:lumMod val="85000"/>
                  <a:lumOff val="15000"/>
                </a:schemeClr>
              </a:solidFill>
              <a:latin typeface="Artifakt Element" panose="020B0503050000020004" pitchFamily="34" charset="-52"/>
              <a:ea typeface="Artifakt Element" panose="020B0503050000020004" pitchFamily="34" charset="-52"/>
            </a:endParaRPr>
          </a:p>
        </p:txBody>
      </p:sp>
      <p:cxnSp>
        <p:nvCxnSpPr>
          <p:cNvPr id="22" name="Прямая соединительная линия 21">
            <a:extLst>
              <a:ext uri="{FF2B5EF4-FFF2-40B4-BE49-F238E27FC236}">
                <a16:creationId xmlns:a16="http://schemas.microsoft.com/office/drawing/2014/main" id="{840C3737-07F3-4394-B5AD-FA3A4F9D6743}"/>
              </a:ext>
            </a:extLst>
          </p:cNvPr>
          <p:cNvCxnSpPr/>
          <p:nvPr/>
        </p:nvCxnSpPr>
        <p:spPr>
          <a:xfrm>
            <a:off x="3825875" y="1865312"/>
            <a:ext cx="0" cy="2516188"/>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D3F032ED-B765-4296-B018-9241E1CD58F4}"/>
              </a:ext>
            </a:extLst>
          </p:cNvPr>
          <p:cNvCxnSpPr/>
          <p:nvPr/>
        </p:nvCxnSpPr>
        <p:spPr>
          <a:xfrm>
            <a:off x="6492875" y="1865312"/>
            <a:ext cx="0" cy="25161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143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2150720"/>
            <a:ext cx="8314506"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узагальнених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a:t>
            </a:r>
            <a:endParaRPr lang="en-US" sz="2438" dirty="0"/>
          </a:p>
        </p:txBody>
      </p:sp>
      <p:sp>
        <p:nvSpPr>
          <p:cNvPr id="18" name="Прямоугольник 17">
            <a:extLst>
              <a:ext uri="{FF2B5EF4-FFF2-40B4-BE49-F238E27FC236}">
                <a16:creationId xmlns:a16="http://schemas.microsoft.com/office/drawing/2014/main" id="{D0E75AA0-B6C2-4906-9A69-02034A33BC5D}"/>
              </a:ext>
            </a:extLst>
          </p:cNvPr>
          <p:cNvSpPr/>
          <p:nvPr/>
        </p:nvSpPr>
        <p:spPr>
          <a:xfrm>
            <a:off x="1720465" y="2955312"/>
            <a:ext cx="5786438" cy="1015663"/>
          </a:xfrm>
          <a:prstGeom prst="rect">
            <a:avLst/>
          </a:prstGeom>
        </p:spPr>
        <p:txBody>
          <a:bodyPr wrap="square">
            <a:spAutoFit/>
          </a:bodyPr>
          <a:lstStyle/>
          <a:p>
            <a:pPr algn="ctr">
              <a:lnSpc>
                <a:spcPts val="1750"/>
              </a:lnSpc>
            </a:pP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Узагальнені координати для ІІ ділянки будуть мати такі ж закони, як і для І, із-за конструкції робота-маніпулятора (вона залишається незмінною для всіх ділянок). </a:t>
            </a:r>
          </a:p>
          <a:p>
            <a:pPr algn="ctr">
              <a:lnSpc>
                <a:spcPts val="1750"/>
              </a:lnSpc>
            </a:pP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Графічні залежності будуть мати вигляд прямої лінії.</a:t>
            </a:r>
            <a:endParaRPr lang="ru-UA" sz="1250" dirty="0">
              <a:solidFill>
                <a:schemeClr val="tx1">
                  <a:lumMod val="85000"/>
                  <a:lumOff val="15000"/>
                </a:schemeClr>
              </a:solidFill>
              <a:latin typeface="Artifakt Element" panose="020B0503050000020004" pitchFamily="34" charset="-52"/>
              <a:ea typeface="Artifakt Element" panose="020B0503050000020004" pitchFamily="34" charset="-52"/>
            </a:endParaRPr>
          </a:p>
        </p:txBody>
      </p:sp>
    </p:spTree>
    <p:extLst>
      <p:ext uri="{BB962C8B-B14F-4D97-AF65-F5344CB8AC3E}">
        <p14:creationId xmlns:p14="http://schemas.microsoft.com/office/powerpoint/2010/main" val="2311279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96119" y="1143247"/>
            <a:ext cx="8370069" cy="844253"/>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оптимального режиму руху в </a:t>
            </a:r>
            <a:r>
              <a:rPr lang="ru-RU" sz="2438" dirty="0" err="1">
                <a:solidFill>
                  <a:srgbClr val="2C0306"/>
                </a:solidFill>
                <a:latin typeface="Funnel Display Medium" pitchFamily="34" charset="0"/>
                <a:ea typeface="Funnel Display Medium" pitchFamily="34" charset="-122"/>
                <a:cs typeface="Funnel Display Medium" pitchFamily="34" charset="-120"/>
              </a:rPr>
              <a:t>природній</a:t>
            </a:r>
            <a:r>
              <a:rPr lang="ru-RU" sz="2438" dirty="0">
                <a:solidFill>
                  <a:srgbClr val="2C0306"/>
                </a:solidFill>
                <a:latin typeface="Funnel Display Medium" pitchFamily="34" charset="0"/>
                <a:ea typeface="Funnel Display Medium" pitchFamily="34" charset="-122"/>
                <a:cs typeface="Funnel Display Medium" pitchFamily="34" charset="-120"/>
              </a:rPr>
              <a:t> </a:t>
            </a:r>
          </a:p>
          <a:p>
            <a:r>
              <a:rPr lang="ru-RU" sz="2438" dirty="0" err="1">
                <a:solidFill>
                  <a:srgbClr val="2C0306"/>
                </a:solidFill>
                <a:latin typeface="Funnel Display Medium" pitchFamily="34" charset="0"/>
                <a:ea typeface="Funnel Display Medium" pitchFamily="34" charset="-122"/>
                <a:cs typeface="Funnel Display Medium" pitchFamily="34" charset="-120"/>
              </a:rPr>
              <a:t>системі</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 для ІІІ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
        <p:nvSpPr>
          <p:cNvPr id="6" name="Прямоугольник 5">
            <a:extLst>
              <a:ext uri="{FF2B5EF4-FFF2-40B4-BE49-F238E27FC236}">
                <a16:creationId xmlns:a16="http://schemas.microsoft.com/office/drawing/2014/main" id="{2557802A-5320-4167-ACD9-82B8AA4612C7}"/>
              </a:ext>
            </a:extLst>
          </p:cNvPr>
          <p:cNvSpPr/>
          <p:nvPr/>
        </p:nvSpPr>
        <p:spPr>
          <a:xfrm>
            <a:off x="4261267" y="2386014"/>
            <a:ext cx="4152483" cy="47705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Критерій оптимізації, використаний для І ділянки, мінімізує середнє значення енергії ривків</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4E441F9B-8EEC-468E-B10A-E866C91408E1}"/>
                  </a:ext>
                </a:extLst>
              </p:cNvPr>
              <p:cNvSpPr/>
              <p:nvPr/>
            </p:nvSpPr>
            <p:spPr>
              <a:xfrm>
                <a:off x="837518" y="2277270"/>
                <a:ext cx="2271904" cy="694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uk-UA" sz="1750" i="1">
                              <a:latin typeface="Cambria Math" panose="02040503050406030204" pitchFamily="18" charset="0"/>
                            </a:rPr>
                            <m:t>𝐼</m:t>
                          </m:r>
                        </m:e>
                        <m:sub>
                          <m:r>
                            <a:rPr lang="uk-UA" sz="1750" i="1">
                              <a:latin typeface="Cambria Math" panose="02040503050406030204" pitchFamily="18" charset="0"/>
                            </a:rPr>
                            <m:t>3</m:t>
                          </m:r>
                        </m:sub>
                      </m:sSub>
                      <m:r>
                        <a:rPr lang="uk-UA" sz="1750" i="1">
                          <a:latin typeface="Cambria Math" panose="02040503050406030204" pitchFamily="18" charset="0"/>
                        </a:rPr>
                        <m:t>=</m:t>
                      </m:r>
                      <m:nary>
                        <m:naryPr>
                          <m:limLoc m:val="subSup"/>
                          <m:ctrlPr>
                            <a:rPr lang="ru-UA" sz="1750" i="1">
                              <a:latin typeface="Cambria Math" panose="02040503050406030204" pitchFamily="18" charset="0"/>
                            </a:rPr>
                          </m:ctrlPr>
                        </m:naryPr>
                        <m:sub>
                          <m:r>
                            <a:rPr lang="uk-UA" sz="1750" i="1">
                              <a:latin typeface="Cambria Math" panose="02040503050406030204" pitchFamily="18" charset="0"/>
                            </a:rPr>
                            <m:t>0</m:t>
                          </m:r>
                        </m:sub>
                        <m:sup>
                          <m:sSub>
                            <m:sSubPr>
                              <m:ctrlPr>
                                <a:rPr lang="ru-UA" sz="1750" i="1">
                                  <a:latin typeface="Cambria Math" panose="02040503050406030204" pitchFamily="18" charset="0"/>
                                </a:rPr>
                              </m:ctrlPr>
                            </m:sSubPr>
                            <m:e>
                              <m:r>
                                <a:rPr lang="uk-UA" sz="1750" i="1">
                                  <a:latin typeface="Cambria Math" panose="02040503050406030204" pitchFamily="18" charset="0"/>
                                </a:rPr>
                                <m:t>𝑡</m:t>
                              </m:r>
                            </m:e>
                            <m:sub>
                              <m:r>
                                <a:rPr lang="uk-UA" sz="1750" i="1">
                                  <a:latin typeface="Cambria Math" panose="02040503050406030204" pitchFamily="18" charset="0"/>
                                </a:rPr>
                                <m:t>3</m:t>
                              </m:r>
                            </m:sub>
                          </m:sSub>
                        </m:sup>
                        <m:e>
                          <m:r>
                            <a:rPr lang="uk-UA" sz="1750" i="1">
                              <a:latin typeface="Cambria Math" panose="02040503050406030204" pitchFamily="18" charset="0"/>
                            </a:rPr>
                            <m:t>𝑊𝑑𝑡</m:t>
                          </m:r>
                        </m:e>
                      </m:nary>
                      <m:r>
                        <a:rPr lang="uk-UA" sz="1750" i="1">
                          <a:latin typeface="Cambria Math" panose="02040503050406030204" pitchFamily="18" charset="0"/>
                        </a:rPr>
                        <m:t>⟶</m:t>
                      </m:r>
                      <m:r>
                        <a:rPr lang="uk-UA" sz="1750" i="1">
                          <a:latin typeface="Cambria Math" panose="02040503050406030204" pitchFamily="18" charset="0"/>
                        </a:rPr>
                        <m:t>𝑚𝑖𝑛</m:t>
                      </m:r>
                    </m:oMath>
                  </m:oMathPara>
                </a14:m>
                <a:endParaRPr lang="ru-UA" sz="2500" dirty="0"/>
              </a:p>
            </p:txBody>
          </p:sp>
        </mc:Choice>
        <mc:Fallback>
          <p:sp>
            <p:nvSpPr>
              <p:cNvPr id="2" name="Прямоугольник 1">
                <a:extLst>
                  <a:ext uri="{FF2B5EF4-FFF2-40B4-BE49-F238E27FC236}">
                    <a16:creationId xmlns:a16="http://schemas.microsoft.com/office/drawing/2014/main" id="{4E441F9B-8EEC-468E-B10A-E866C91408E1}"/>
                  </a:ext>
                </a:extLst>
              </p:cNvPr>
              <p:cNvSpPr>
                <a:spLocks noRot="1" noChangeAspect="1" noMove="1" noResize="1" noEditPoints="1" noAdjustHandles="1" noChangeArrowheads="1" noChangeShapeType="1" noTextEdit="1"/>
              </p:cNvSpPr>
              <p:nvPr/>
            </p:nvSpPr>
            <p:spPr>
              <a:xfrm>
                <a:off x="837518" y="2277270"/>
                <a:ext cx="2271904" cy="694549"/>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7" name="Прямоугольник 6">
                <a:extLst>
                  <a:ext uri="{FF2B5EF4-FFF2-40B4-BE49-F238E27FC236}">
                    <a16:creationId xmlns:a16="http://schemas.microsoft.com/office/drawing/2014/main" id="{C2CD70E7-31CA-4F88-A841-CB6F6983A37C}"/>
                  </a:ext>
                </a:extLst>
              </p:cNvPr>
              <p:cNvSpPr/>
              <p:nvPr/>
            </p:nvSpPr>
            <p:spPr>
              <a:xfrm>
                <a:off x="837519" y="3874286"/>
                <a:ext cx="3876254" cy="700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𝜕𝜉</m:t>
                          </m:r>
                        </m:den>
                      </m:f>
                      <m:r>
                        <a:rPr lang="uk-UA" sz="1750" i="1">
                          <a:latin typeface="Cambria Math" panose="02040503050406030204" pitchFamily="18" charset="0"/>
                        </a:rPr>
                        <m:t>−</m:t>
                      </m:r>
                      <m:f>
                        <m:fPr>
                          <m:ctrlPr>
                            <a:rPr lang="ru-UA" sz="1750" i="1">
                              <a:latin typeface="Cambria Math" panose="02040503050406030204" pitchFamily="18" charset="0"/>
                            </a:rPr>
                          </m:ctrlPr>
                        </m:fPr>
                        <m:num>
                          <m:r>
                            <a:rPr lang="uk-UA" sz="1750" i="1">
                              <a:latin typeface="Cambria Math" panose="02040503050406030204" pitchFamily="18" charset="0"/>
                            </a:rPr>
                            <m:t>𝑑</m:t>
                          </m:r>
                        </m:num>
                        <m:den>
                          <m:r>
                            <a:rPr lang="uk-UA" sz="1750" i="1">
                              <a:latin typeface="Cambria Math" panose="02040503050406030204" pitchFamily="18" charset="0"/>
                            </a:rPr>
                            <m:t>𝑑𝑡</m:t>
                          </m:r>
                        </m:den>
                      </m:f>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m:t>
                      </m:r>
                      <m:f>
                        <m:fPr>
                          <m:ctrlPr>
                            <a:rPr lang="ru-UA" sz="1750" i="1">
                              <a:latin typeface="Cambria Math" panose="02040503050406030204" pitchFamily="18" charset="0"/>
                            </a:rPr>
                          </m:ctrlPr>
                        </m:fPr>
                        <m:num>
                          <m:sSup>
                            <m:sSupPr>
                              <m:ctrlPr>
                                <a:rPr lang="ru-UA" sz="1750" i="1">
                                  <a:latin typeface="Cambria Math" panose="02040503050406030204" pitchFamily="18" charset="0"/>
                                </a:rPr>
                              </m:ctrlPr>
                            </m:sSupPr>
                            <m:e>
                              <m:r>
                                <a:rPr lang="uk-UA" sz="1750" i="1">
                                  <a:latin typeface="Cambria Math" panose="02040503050406030204" pitchFamily="18" charset="0"/>
                                </a:rPr>
                                <m:t>𝑑</m:t>
                              </m:r>
                            </m:e>
                            <m:sup>
                              <m:r>
                                <a:rPr lang="uk-UA" sz="1750" i="1">
                                  <a:latin typeface="Cambria Math" panose="02040503050406030204" pitchFamily="18" charset="0"/>
                                </a:rPr>
                                <m:t>2</m:t>
                              </m:r>
                            </m:sup>
                          </m:sSup>
                        </m:num>
                        <m:den>
                          <m:r>
                            <a:rPr lang="uk-UA" sz="1750" i="1">
                              <a:latin typeface="Cambria Math" panose="02040503050406030204" pitchFamily="18" charset="0"/>
                            </a:rPr>
                            <m:t>𝑑</m:t>
                          </m:r>
                          <m:sSup>
                            <m:sSupPr>
                              <m:ctrlPr>
                                <a:rPr lang="ru-UA" sz="1750" i="1">
                                  <a:latin typeface="Cambria Math" panose="02040503050406030204" pitchFamily="18" charset="0"/>
                                </a:rPr>
                              </m:ctrlPr>
                            </m:sSupPr>
                            <m:e>
                              <m:r>
                                <a:rPr lang="uk-UA" sz="1750" i="1">
                                  <a:latin typeface="Cambria Math" panose="02040503050406030204" pitchFamily="18" charset="0"/>
                                </a:rPr>
                                <m:t>𝑡</m:t>
                              </m:r>
                            </m:e>
                            <m:sup>
                              <m:r>
                                <a:rPr lang="uk-UA" sz="1750" i="1">
                                  <a:latin typeface="Cambria Math" panose="02040503050406030204" pitchFamily="18" charset="0"/>
                                </a:rPr>
                                <m:t>2</m:t>
                              </m:r>
                            </m:sup>
                          </m:sSup>
                        </m:den>
                      </m:f>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m:t>
                      </m:r>
                      <m:f>
                        <m:fPr>
                          <m:ctrlPr>
                            <a:rPr lang="ru-UA" sz="1750" i="1">
                              <a:latin typeface="Cambria Math" panose="02040503050406030204" pitchFamily="18" charset="0"/>
                            </a:rPr>
                          </m:ctrlPr>
                        </m:fPr>
                        <m:num>
                          <m:sSup>
                            <m:sSupPr>
                              <m:ctrlPr>
                                <a:rPr lang="ru-UA" sz="1750" i="1">
                                  <a:latin typeface="Cambria Math" panose="02040503050406030204" pitchFamily="18" charset="0"/>
                                </a:rPr>
                              </m:ctrlPr>
                            </m:sSupPr>
                            <m:e>
                              <m:r>
                                <a:rPr lang="uk-UA" sz="1750" i="1">
                                  <a:latin typeface="Cambria Math" panose="02040503050406030204" pitchFamily="18" charset="0"/>
                                </a:rPr>
                                <m:t>𝑑</m:t>
                              </m:r>
                            </m:e>
                            <m:sup>
                              <m:r>
                                <a:rPr lang="uk-UA" sz="1750" i="1">
                                  <a:latin typeface="Cambria Math" panose="02040503050406030204" pitchFamily="18" charset="0"/>
                                </a:rPr>
                                <m:t>3</m:t>
                              </m:r>
                            </m:sup>
                          </m:sSup>
                        </m:num>
                        <m:den>
                          <m:r>
                            <a:rPr lang="uk-UA" sz="1750" i="1">
                              <a:latin typeface="Cambria Math" panose="02040503050406030204" pitchFamily="18" charset="0"/>
                            </a:rPr>
                            <m:t>𝑑</m:t>
                          </m:r>
                          <m:sSup>
                            <m:sSupPr>
                              <m:ctrlPr>
                                <a:rPr lang="ru-UA" sz="1750" i="1">
                                  <a:latin typeface="Cambria Math" panose="02040503050406030204" pitchFamily="18" charset="0"/>
                                </a:rPr>
                              </m:ctrlPr>
                            </m:sSupPr>
                            <m:e>
                              <m:r>
                                <a:rPr lang="uk-UA" sz="1750" i="1">
                                  <a:latin typeface="Cambria Math" panose="02040503050406030204" pitchFamily="18" charset="0"/>
                                </a:rPr>
                                <m:t>𝑡</m:t>
                              </m:r>
                            </m:e>
                            <m:sup>
                              <m:r>
                                <a:rPr lang="uk-UA" sz="1750" i="1">
                                  <a:latin typeface="Cambria Math" panose="02040503050406030204" pitchFamily="18" charset="0"/>
                                </a:rPr>
                                <m:t>3</m:t>
                              </m:r>
                            </m:sup>
                          </m:sSup>
                        </m:den>
                      </m:f>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=0</m:t>
                      </m:r>
                    </m:oMath>
                  </m:oMathPara>
                </a14:m>
                <a:endParaRPr lang="ru-UA" sz="2250" dirty="0"/>
              </a:p>
            </p:txBody>
          </p:sp>
        </mc:Choice>
        <mc:Fallback>
          <p:sp>
            <p:nvSpPr>
              <p:cNvPr id="7" name="Прямоугольник 6">
                <a:extLst>
                  <a:ext uri="{FF2B5EF4-FFF2-40B4-BE49-F238E27FC236}">
                    <a16:creationId xmlns:a16="http://schemas.microsoft.com/office/drawing/2014/main" id="{C2CD70E7-31CA-4F88-A841-CB6F6983A37C}"/>
                  </a:ext>
                </a:extLst>
              </p:cNvPr>
              <p:cNvSpPr>
                <a:spLocks noRot="1" noChangeAspect="1" noMove="1" noResize="1" noEditPoints="1" noAdjustHandles="1" noChangeArrowheads="1" noChangeShapeType="1" noTextEdit="1"/>
              </p:cNvSpPr>
              <p:nvPr/>
            </p:nvSpPr>
            <p:spPr>
              <a:xfrm>
                <a:off x="837519" y="3874286"/>
                <a:ext cx="3876254" cy="700961"/>
              </a:xfrm>
              <a:prstGeom prst="rect">
                <a:avLst/>
              </a:prstGeom>
              <a:blipFill>
                <a:blip r:embed="rId4"/>
                <a:stretch>
                  <a:fillRect/>
                </a:stretch>
              </a:blipFill>
            </p:spPr>
            <p:txBody>
              <a:bodyPr/>
              <a:lstStyle/>
              <a:p>
                <a:r>
                  <a:rPr lang="uk-UA">
                    <a:noFill/>
                  </a:rPr>
                  <a:t> </a:t>
                </a:r>
              </a:p>
            </p:txBody>
          </p:sp>
        </mc:Fallback>
      </mc:AlternateContent>
      <p:sp>
        <p:nvSpPr>
          <p:cNvPr id="8" name="Прямоугольник 7">
            <a:extLst>
              <a:ext uri="{FF2B5EF4-FFF2-40B4-BE49-F238E27FC236}">
                <a16:creationId xmlns:a16="http://schemas.microsoft.com/office/drawing/2014/main" id="{5EA8ADC9-E2BE-47AE-B433-2DC064EB3CD3}"/>
              </a:ext>
            </a:extLst>
          </p:cNvPr>
          <p:cNvSpPr/>
          <p:nvPr/>
        </p:nvSpPr>
        <p:spPr>
          <a:xfrm>
            <a:off x="4261267" y="4036522"/>
            <a:ext cx="4152483" cy="284693"/>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Умова мінімуму – рівняння Ейлера-Пуассона</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E0783E6C-A06C-438F-8CBA-400E344A48FF}"/>
                  </a:ext>
                </a:extLst>
              </p:cNvPr>
              <p:cNvSpPr/>
              <p:nvPr/>
            </p:nvSpPr>
            <p:spPr>
              <a:xfrm>
                <a:off x="837519" y="4708945"/>
                <a:ext cx="5849102" cy="700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𝜕𝜉</m:t>
                          </m:r>
                        </m:den>
                      </m:f>
                      <m:r>
                        <a:rPr lang="uk-UA" sz="1750" i="1">
                          <a:latin typeface="Cambria Math" panose="02040503050406030204" pitchFamily="18" charset="0"/>
                        </a:rPr>
                        <m:t>=0;   </m:t>
                      </m:r>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=0;    </m:t>
                      </m:r>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=0;   </m:t>
                      </m:r>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m:t>
                      </m:r>
                      <m:r>
                        <a:rPr lang="uk-UA" sz="1750" i="1">
                          <a:latin typeface="Cambria Math" panose="02040503050406030204" pitchFamily="18" charset="0"/>
                        </a:rPr>
                        <m:t>𝑚</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r>
                        <a:rPr lang="uk-UA" sz="1750" i="1">
                          <a:latin typeface="Cambria Math" panose="02040503050406030204" pitchFamily="18" charset="0"/>
                        </a:rPr>
                        <m:t>;   </m:t>
                      </m:r>
                      <m:f>
                        <m:fPr>
                          <m:ctrlPr>
                            <a:rPr lang="ru-UA" sz="1750" i="1">
                              <a:latin typeface="Cambria Math" panose="02040503050406030204" pitchFamily="18" charset="0"/>
                            </a:rPr>
                          </m:ctrlPr>
                        </m:fPr>
                        <m:num>
                          <m:sSup>
                            <m:sSupPr>
                              <m:ctrlPr>
                                <a:rPr lang="ru-UA" sz="1750" i="1">
                                  <a:latin typeface="Cambria Math" panose="02040503050406030204" pitchFamily="18" charset="0"/>
                                </a:rPr>
                              </m:ctrlPr>
                            </m:sSupPr>
                            <m:e>
                              <m:r>
                                <a:rPr lang="uk-UA" sz="1750" i="1">
                                  <a:latin typeface="Cambria Math" panose="02040503050406030204" pitchFamily="18" charset="0"/>
                                </a:rPr>
                                <m:t>𝑑</m:t>
                              </m:r>
                            </m:e>
                            <m:sup>
                              <m:r>
                                <a:rPr lang="uk-UA" sz="1750" i="1">
                                  <a:latin typeface="Cambria Math" panose="02040503050406030204" pitchFamily="18" charset="0"/>
                                </a:rPr>
                                <m:t>3</m:t>
                              </m:r>
                            </m:sup>
                          </m:sSup>
                        </m:num>
                        <m:den>
                          <m:r>
                            <a:rPr lang="uk-UA" sz="1750" i="1">
                              <a:latin typeface="Cambria Math" panose="02040503050406030204" pitchFamily="18" charset="0"/>
                            </a:rPr>
                            <m:t>𝑑</m:t>
                          </m:r>
                          <m:sSup>
                            <m:sSupPr>
                              <m:ctrlPr>
                                <a:rPr lang="ru-UA" sz="1750" i="1">
                                  <a:latin typeface="Cambria Math" panose="02040503050406030204" pitchFamily="18" charset="0"/>
                                </a:rPr>
                              </m:ctrlPr>
                            </m:sSupPr>
                            <m:e>
                              <m:r>
                                <a:rPr lang="uk-UA" sz="1750" i="1">
                                  <a:latin typeface="Cambria Math" panose="02040503050406030204" pitchFamily="18" charset="0"/>
                                </a:rPr>
                                <m:t>𝑡</m:t>
                              </m:r>
                            </m:e>
                            <m:sup>
                              <m:r>
                                <a:rPr lang="uk-UA" sz="1750" i="1">
                                  <a:latin typeface="Cambria Math" panose="02040503050406030204" pitchFamily="18" charset="0"/>
                                </a:rPr>
                                <m:t>3</m:t>
                              </m:r>
                            </m:sup>
                          </m:sSup>
                        </m:den>
                      </m:f>
                      <m:f>
                        <m:fPr>
                          <m:ctrlPr>
                            <a:rPr lang="ru-UA" sz="1750" i="1">
                              <a:latin typeface="Cambria Math" panose="02040503050406030204" pitchFamily="18" charset="0"/>
                            </a:rPr>
                          </m:ctrlPr>
                        </m:fPr>
                        <m:num>
                          <m:r>
                            <a:rPr lang="uk-UA" sz="1750" i="1">
                              <a:latin typeface="Cambria Math" panose="02040503050406030204" pitchFamily="18" charset="0"/>
                            </a:rPr>
                            <m:t>𝜕</m:t>
                          </m:r>
                          <m:r>
                            <a:rPr lang="uk-UA" sz="1750" i="1">
                              <a:latin typeface="Cambria Math" panose="02040503050406030204" pitchFamily="18" charset="0"/>
                            </a:rPr>
                            <m:t>𝑊</m:t>
                          </m:r>
                        </m:num>
                        <m:den>
                          <m:r>
                            <a:rPr lang="uk-UA" sz="1750" i="1">
                              <a:latin typeface="Cambria Math" panose="02040503050406030204" pitchFamily="18" charset="0"/>
                            </a:rPr>
                            <m:t>𝜕</m:t>
                          </m:r>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den>
                      </m:f>
                      <m:r>
                        <a:rPr lang="uk-UA" sz="1750" i="1">
                          <a:latin typeface="Cambria Math" panose="02040503050406030204" pitchFamily="18" charset="0"/>
                        </a:rPr>
                        <m:t>=</m:t>
                      </m:r>
                      <m:r>
                        <a:rPr lang="uk-UA" sz="1750" i="1">
                          <a:latin typeface="Cambria Math" panose="02040503050406030204" pitchFamily="18" charset="0"/>
                        </a:rPr>
                        <m:t>𝑚</m:t>
                      </m:r>
                      <m:acc>
                        <m:accPr>
                          <m:chr m:val="⃛"/>
                          <m:ctrlPr>
                            <a:rPr lang="ru-UA" sz="1750" i="1">
                              <a:latin typeface="Cambria Math" panose="02040503050406030204" pitchFamily="18" charset="0"/>
                            </a:rPr>
                          </m:ctrlPr>
                        </m:accPr>
                        <m:e>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e>
                      </m:acc>
                    </m:oMath>
                  </m:oMathPara>
                </a14:m>
                <a:endParaRPr lang="ru-UA" sz="2250" dirty="0"/>
              </a:p>
            </p:txBody>
          </p:sp>
        </mc:Choice>
        <mc:Fallback>
          <p:sp>
            <p:nvSpPr>
              <p:cNvPr id="9" name="Прямоугольник 8">
                <a:extLst>
                  <a:ext uri="{FF2B5EF4-FFF2-40B4-BE49-F238E27FC236}">
                    <a16:creationId xmlns:a16="http://schemas.microsoft.com/office/drawing/2014/main" id="{E0783E6C-A06C-438F-8CBA-400E344A48FF}"/>
                  </a:ext>
                </a:extLst>
              </p:cNvPr>
              <p:cNvSpPr>
                <a:spLocks noRot="1" noChangeAspect="1" noMove="1" noResize="1" noEditPoints="1" noAdjustHandles="1" noChangeArrowheads="1" noChangeShapeType="1" noTextEdit="1"/>
              </p:cNvSpPr>
              <p:nvPr/>
            </p:nvSpPr>
            <p:spPr>
              <a:xfrm>
                <a:off x="837519" y="4708945"/>
                <a:ext cx="5849102" cy="700961"/>
              </a:xfrm>
              <a:prstGeom prst="rect">
                <a:avLst/>
              </a:prstGeom>
              <a:blipFill>
                <a:blip r:embed="rId5"/>
                <a:stretch>
                  <a:fillRect/>
                </a:stretch>
              </a:blipFill>
            </p:spPr>
            <p:txBody>
              <a:bodyPr/>
              <a:lstStyle/>
              <a:p>
                <a:r>
                  <a:rPr lang="uk-UA">
                    <a:noFill/>
                  </a:rPr>
                  <a:t> </a:t>
                </a:r>
              </a:p>
            </p:txBody>
          </p:sp>
        </mc:Fallback>
      </mc:AlternateContent>
      <p:sp>
        <p:nvSpPr>
          <p:cNvPr id="10" name="Прямоугольник 9">
            <a:extLst>
              <a:ext uri="{FF2B5EF4-FFF2-40B4-BE49-F238E27FC236}">
                <a16:creationId xmlns:a16="http://schemas.microsoft.com/office/drawing/2014/main" id="{827E14D6-FF9B-4C5F-9A17-24E917E77E77}"/>
              </a:ext>
            </a:extLst>
          </p:cNvPr>
          <p:cNvSpPr/>
          <p:nvPr/>
        </p:nvSpPr>
        <p:spPr>
          <a:xfrm>
            <a:off x="6515517" y="4833979"/>
            <a:ext cx="1898233" cy="284693"/>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Похідні від рівняння</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A1CF1B2A-CC9C-4677-AB2A-9CA64003C899}"/>
                  </a:ext>
                </a:extLst>
              </p:cNvPr>
              <p:cNvSpPr/>
              <p:nvPr/>
            </p:nvSpPr>
            <p:spPr>
              <a:xfrm>
                <a:off x="837518" y="3129116"/>
                <a:ext cx="1387880" cy="5965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750" i="1">
                          <a:latin typeface="Cambria Math" panose="02040503050406030204" pitchFamily="18" charset="0"/>
                        </a:rPr>
                        <m:t>𝑊</m:t>
                      </m:r>
                      <m:r>
                        <a:rPr lang="uk-UA" sz="1750" i="1">
                          <a:latin typeface="Cambria Math" panose="02040503050406030204" pitchFamily="18" charset="0"/>
                        </a:rPr>
                        <m:t>=</m:t>
                      </m:r>
                      <m:f>
                        <m:fPr>
                          <m:ctrlPr>
                            <a:rPr lang="ru-UA" sz="1750" i="1">
                              <a:latin typeface="Cambria Math" panose="02040503050406030204" pitchFamily="18" charset="0"/>
                            </a:rPr>
                          </m:ctrlPr>
                        </m:fPr>
                        <m:num>
                          <m:r>
                            <a:rPr lang="uk-UA" sz="1750" i="1">
                              <a:latin typeface="Cambria Math" panose="02040503050406030204" pitchFamily="18" charset="0"/>
                            </a:rPr>
                            <m:t>1</m:t>
                          </m:r>
                        </m:num>
                        <m:den>
                          <m:r>
                            <a:rPr lang="uk-UA" sz="1750" i="1">
                              <a:latin typeface="Cambria Math" panose="02040503050406030204" pitchFamily="18" charset="0"/>
                            </a:rPr>
                            <m:t>2</m:t>
                          </m:r>
                        </m:den>
                      </m:f>
                      <m:r>
                        <a:rPr lang="uk-UA" sz="1750" i="1">
                          <a:latin typeface="Cambria Math" panose="02040503050406030204" pitchFamily="18" charset="0"/>
                        </a:rPr>
                        <m:t> </m:t>
                      </m:r>
                      <m:r>
                        <a:rPr lang="uk-UA" sz="1750" i="1">
                          <a:latin typeface="Cambria Math" panose="02040503050406030204" pitchFamily="18" charset="0"/>
                        </a:rPr>
                        <m:t>𝑚</m:t>
                      </m:r>
                      <m:sSup>
                        <m:sSupPr>
                          <m:ctrlPr>
                            <a:rPr lang="ru-UA" sz="1750" i="1">
                              <a:latin typeface="Cambria Math" panose="02040503050406030204" pitchFamily="18" charset="0"/>
                            </a:rPr>
                          </m:ctrlPr>
                        </m:sSupPr>
                        <m:e>
                          <m:acc>
                            <m:accPr>
                              <m:chr m:val="̈"/>
                              <m:ctrlPr>
                                <a:rPr lang="ru-UA" sz="1750" i="1">
                                  <a:latin typeface="Cambria Math" panose="02040503050406030204" pitchFamily="18" charset="0"/>
                                </a:rPr>
                              </m:ctrlPr>
                            </m:accPr>
                            <m:e>
                              <m:acc>
                                <m:accPr>
                                  <m:chr m:val="̇"/>
                                  <m:ctrlPr>
                                    <a:rPr lang="ru-UA" sz="1750" i="1">
                                      <a:latin typeface="Cambria Math" panose="02040503050406030204" pitchFamily="18" charset="0"/>
                                    </a:rPr>
                                  </m:ctrlPr>
                                </m:accPr>
                                <m:e>
                                  <m:r>
                                    <a:rPr lang="uk-UA" sz="1750" i="1">
                                      <a:latin typeface="Cambria Math" panose="02040503050406030204" pitchFamily="18" charset="0"/>
                                    </a:rPr>
                                    <m:t>𝜉</m:t>
                                  </m:r>
                                </m:e>
                              </m:acc>
                            </m:e>
                          </m:acc>
                        </m:e>
                        <m:sup>
                          <m:r>
                            <a:rPr lang="uk-UA" sz="1750" i="1">
                              <a:latin typeface="Cambria Math" panose="02040503050406030204" pitchFamily="18" charset="0"/>
                            </a:rPr>
                            <m:t>2</m:t>
                          </m:r>
                        </m:sup>
                      </m:sSup>
                    </m:oMath>
                  </m:oMathPara>
                </a14:m>
                <a:endParaRPr lang="ru-UA" sz="2250" dirty="0"/>
              </a:p>
            </p:txBody>
          </p:sp>
        </mc:Choice>
        <mc:Fallback>
          <p:sp>
            <p:nvSpPr>
              <p:cNvPr id="14" name="Прямоугольник 13">
                <a:extLst>
                  <a:ext uri="{FF2B5EF4-FFF2-40B4-BE49-F238E27FC236}">
                    <a16:creationId xmlns:a16="http://schemas.microsoft.com/office/drawing/2014/main" id="{A1CF1B2A-CC9C-4677-AB2A-9CA64003C899}"/>
                  </a:ext>
                </a:extLst>
              </p:cNvPr>
              <p:cNvSpPr>
                <a:spLocks noRot="1" noChangeAspect="1" noMove="1" noResize="1" noEditPoints="1" noAdjustHandles="1" noChangeArrowheads="1" noChangeShapeType="1" noTextEdit="1"/>
              </p:cNvSpPr>
              <p:nvPr/>
            </p:nvSpPr>
            <p:spPr>
              <a:xfrm>
                <a:off x="837518" y="3129116"/>
                <a:ext cx="1387880" cy="596510"/>
              </a:xfrm>
              <a:prstGeom prst="rect">
                <a:avLst/>
              </a:prstGeom>
              <a:blipFill>
                <a:blip r:embed="rId6"/>
                <a:stretch>
                  <a:fillRect/>
                </a:stretch>
              </a:blipFill>
            </p:spPr>
            <p:txBody>
              <a:bodyPr/>
              <a:lstStyle/>
              <a:p>
                <a:r>
                  <a:rPr lang="uk-UA">
                    <a:noFill/>
                  </a:rPr>
                  <a:t> </a:t>
                </a:r>
              </a:p>
            </p:txBody>
          </p:sp>
        </mc:Fallback>
      </mc:AlternateContent>
      <p:sp>
        <p:nvSpPr>
          <p:cNvPr id="15" name="Прямоугольник 14">
            <a:extLst>
              <a:ext uri="{FF2B5EF4-FFF2-40B4-BE49-F238E27FC236}">
                <a16:creationId xmlns:a16="http://schemas.microsoft.com/office/drawing/2014/main" id="{0B902D71-194E-4EB1-93CB-B33D5F98BC8E}"/>
              </a:ext>
            </a:extLst>
          </p:cNvPr>
          <p:cNvSpPr/>
          <p:nvPr/>
        </p:nvSpPr>
        <p:spPr>
          <a:xfrm>
            <a:off x="4746625" y="3211268"/>
            <a:ext cx="3667125" cy="47705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Залежність, за якою визначається енергія ривків</a:t>
            </a:r>
            <a:endParaRPr lang="ru-UA" sz="1250" dirty="0">
              <a:latin typeface="Artifakt Element" panose="020B0503050000020004" pitchFamily="34" charset="-52"/>
              <a:ea typeface="Artifakt Element" panose="020B0503050000020004" pitchFamily="34" charset="-52"/>
            </a:endParaRPr>
          </a:p>
        </p:txBody>
      </p:sp>
      <p:cxnSp>
        <p:nvCxnSpPr>
          <p:cNvPr id="16" name="Прямая соединительная линия 15">
            <a:extLst>
              <a:ext uri="{FF2B5EF4-FFF2-40B4-BE49-F238E27FC236}">
                <a16:creationId xmlns:a16="http://schemas.microsoft.com/office/drawing/2014/main" id="{8EED91A8-8725-4CCF-AF5E-4F653949FC06}"/>
              </a:ext>
            </a:extLst>
          </p:cNvPr>
          <p:cNvCxnSpPr/>
          <p:nvPr/>
        </p:nvCxnSpPr>
        <p:spPr>
          <a:xfrm>
            <a:off x="496119" y="3055938"/>
            <a:ext cx="8370069" cy="0"/>
          </a:xfrm>
          <a:prstGeom prst="line">
            <a:avLst/>
          </a:prstGeom>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F5ED90A8-947C-4B03-ABEF-40B3F6E2A90F}"/>
              </a:ext>
            </a:extLst>
          </p:cNvPr>
          <p:cNvCxnSpPr/>
          <p:nvPr/>
        </p:nvCxnSpPr>
        <p:spPr>
          <a:xfrm>
            <a:off x="496119" y="3794911"/>
            <a:ext cx="8370069" cy="0"/>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B8309505-AB30-4CDC-B668-AF7DCA88E7EF}"/>
              </a:ext>
            </a:extLst>
          </p:cNvPr>
          <p:cNvCxnSpPr/>
          <p:nvPr/>
        </p:nvCxnSpPr>
        <p:spPr>
          <a:xfrm>
            <a:off x="496119" y="4619625"/>
            <a:ext cx="83700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063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41003"/>
            <a:ext cx="8354194" cy="420441"/>
          </a:xfrm>
          <a:prstGeom prst="rect">
            <a:avLst/>
          </a:prstGeom>
          <a:noFill/>
          <a:ln/>
        </p:spPr>
        <p:txBody>
          <a:bodyPr wrap="none" lIns="0" tIns="0" rIns="0" bIns="0" rtlCol="0" anchor="t"/>
          <a:lstStyle/>
          <a:p>
            <a:r>
              <a:rPr lang="ru-RU" sz="2438" dirty="0" err="1">
                <a:solidFill>
                  <a:srgbClr val="2C0306"/>
                </a:solidFill>
                <a:latin typeface="Funnel Display Medium" pitchFamily="34" charset="0"/>
                <a:ea typeface="Funnel Display Medium" pitchFamily="34" charset="-122"/>
                <a:cs typeface="Funnel Display Medium" pitchFamily="34" charset="-120"/>
              </a:rPr>
              <a:t>Закони</a:t>
            </a:r>
            <a:r>
              <a:rPr lang="ru-RU" sz="2438" dirty="0">
                <a:solidFill>
                  <a:srgbClr val="2C0306"/>
                </a:solidFill>
                <a:latin typeface="Funnel Display Medium" pitchFamily="34" charset="0"/>
                <a:ea typeface="Funnel Display Medium" pitchFamily="34" charset="-122"/>
                <a:cs typeface="Funnel Display Medium" pitchFamily="34" charset="-120"/>
              </a:rPr>
              <a:t> для ІІІ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
        <p:nvSpPr>
          <p:cNvPr id="10" name="Прямоугольник 9">
            <a:extLst>
              <a:ext uri="{FF2B5EF4-FFF2-40B4-BE49-F238E27FC236}">
                <a16:creationId xmlns:a16="http://schemas.microsoft.com/office/drawing/2014/main" id="{827E14D6-FF9B-4C5F-9A17-24E917E77E77}"/>
              </a:ext>
            </a:extLst>
          </p:cNvPr>
          <p:cNvSpPr/>
          <p:nvPr/>
        </p:nvSpPr>
        <p:spPr>
          <a:xfrm>
            <a:off x="4572000" y="2377610"/>
            <a:ext cx="3676031" cy="861774"/>
          </a:xfrm>
          <a:prstGeom prst="rect">
            <a:avLst/>
          </a:prstGeom>
        </p:spPr>
        <p:txBody>
          <a:bodyPr wrap="square">
            <a:spAutoFit/>
          </a:bodyPr>
          <a:lstStyle/>
          <a:p>
            <a:pPr algn="r"/>
            <a:r>
              <a:rPr lang="uk-UA" sz="1250" kern="100" dirty="0">
                <a:latin typeface="Artifakt Element" panose="020B0503050000020004" pitchFamily="34" charset="-52"/>
                <a:ea typeface="Artifakt Element" panose="020B0503050000020004" pitchFamily="34" charset="-52"/>
              </a:rPr>
              <a:t>Закон переміщення, який відповідає оптимальному режиму руху при зупинці</a:t>
            </a:r>
            <a:br>
              <a:rPr lang="uk-UA" sz="1250" kern="100" dirty="0">
                <a:latin typeface="Artifakt Element" panose="020B0503050000020004" pitchFamily="34" charset="-52"/>
                <a:ea typeface="Artifakt Element" panose="020B0503050000020004" pitchFamily="34" charset="-52"/>
              </a:rPr>
            </a:br>
            <a:endParaRPr lang="uk-UA" sz="1250" kern="100" dirty="0">
              <a:latin typeface="Artifakt Element" panose="020B0503050000020004" pitchFamily="34" charset="-52"/>
              <a:ea typeface="Artifakt Element" panose="020B0503050000020004" pitchFamily="34" charset="-52"/>
            </a:endParaRPr>
          </a:p>
          <a:p>
            <a:pPr algn="r"/>
            <a:r>
              <a:rPr lang="uk-UA" sz="1250" kern="100" dirty="0">
                <a:latin typeface="Artifakt Element" panose="020B0503050000020004" pitchFamily="34" charset="-52"/>
                <a:ea typeface="Artifakt Element" panose="020B0503050000020004" pitchFamily="34" charset="-52"/>
              </a:rPr>
              <a:t>Двічі візьмемо похідну за часом від виразу</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11" name="Прямоугольник 10">
                <a:extLst>
                  <a:ext uri="{FF2B5EF4-FFF2-40B4-BE49-F238E27FC236}">
                    <a16:creationId xmlns:a16="http://schemas.microsoft.com/office/drawing/2014/main" id="{8EF46A05-AC0E-4017-8790-BEC15B0CF998}"/>
                  </a:ext>
                </a:extLst>
              </p:cNvPr>
              <p:cNvSpPr/>
              <p:nvPr/>
            </p:nvSpPr>
            <p:spPr>
              <a:xfrm>
                <a:off x="748231" y="1895485"/>
                <a:ext cx="3656578" cy="570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r>
                            <a:rPr lang="uk-UA" sz="1500" i="1">
                              <a:latin typeface="Cambria Math" panose="02040503050406030204" pitchFamily="18" charset="0"/>
                            </a:rPr>
                            <m:t>𝜉</m:t>
                          </m:r>
                        </m:e>
                        <m:sub>
                          <m:r>
                            <a:rPr lang="uk-UA" sz="1500" i="1">
                              <a:latin typeface="Cambria Math" panose="02040503050406030204" pitchFamily="18" charset="0"/>
                            </a:rPr>
                            <m:t>3</m:t>
                          </m:r>
                        </m:sub>
                      </m:sSub>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3</m:t>
                          </m:r>
                        </m:num>
                        <m:den>
                          <m:r>
                            <a:rPr lang="uk-UA" sz="1500" i="1">
                              <a:latin typeface="Cambria Math" panose="02040503050406030204" pitchFamily="18" charset="0"/>
                            </a:rPr>
                            <m:t>5</m:t>
                          </m:r>
                        </m:den>
                      </m:f>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5</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m:t>
                      </m:r>
                      <m:r>
                        <a:rPr lang="uk-UA" sz="1500" i="1">
                          <a:latin typeface="Cambria Math" panose="02040503050406030204" pitchFamily="18" charset="0"/>
                        </a:rPr>
                        <m:t>𝑣𝑡</m:t>
                      </m:r>
                      <m:r>
                        <a:rPr lang="uk-UA" sz="1500" i="1">
                          <a:latin typeface="Cambria Math" panose="02040503050406030204" pitchFamily="18" charset="0"/>
                        </a:rPr>
                        <m:t>.</m:t>
                      </m:r>
                    </m:oMath>
                  </m:oMathPara>
                </a14:m>
                <a:endParaRPr lang="ru-UA" sz="1750" dirty="0"/>
              </a:p>
            </p:txBody>
          </p:sp>
        </mc:Choice>
        <mc:Fallback>
          <p:sp>
            <p:nvSpPr>
              <p:cNvPr id="11" name="Прямоугольник 10">
                <a:extLst>
                  <a:ext uri="{FF2B5EF4-FFF2-40B4-BE49-F238E27FC236}">
                    <a16:creationId xmlns:a16="http://schemas.microsoft.com/office/drawing/2014/main" id="{8EF46A05-AC0E-4017-8790-BEC15B0CF998}"/>
                  </a:ext>
                </a:extLst>
              </p:cNvPr>
              <p:cNvSpPr>
                <a:spLocks noRot="1" noChangeAspect="1" noMove="1" noResize="1" noEditPoints="1" noAdjustHandles="1" noChangeArrowheads="1" noChangeShapeType="1" noTextEdit="1"/>
              </p:cNvSpPr>
              <p:nvPr/>
            </p:nvSpPr>
            <p:spPr>
              <a:xfrm>
                <a:off x="748231" y="1895485"/>
                <a:ext cx="3656578" cy="570541"/>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4" name="Прямоугольник 13">
                <a:extLst>
                  <a:ext uri="{FF2B5EF4-FFF2-40B4-BE49-F238E27FC236}">
                    <a16:creationId xmlns:a16="http://schemas.microsoft.com/office/drawing/2014/main" id="{BDFFFB1E-1240-4557-982D-4E784214B8AF}"/>
                  </a:ext>
                </a:extLst>
              </p:cNvPr>
              <p:cNvSpPr/>
              <p:nvPr/>
            </p:nvSpPr>
            <p:spPr>
              <a:xfrm>
                <a:off x="748232" y="2582378"/>
                <a:ext cx="3453381" cy="532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e>
                        <m:sub>
                          <m:r>
                            <a:rPr lang="uk-UA" sz="1500" i="1">
                              <a:latin typeface="Cambria Math" panose="02040503050406030204" pitchFamily="18" charset="0"/>
                            </a:rPr>
                            <m:t>3</m:t>
                          </m:r>
                        </m:sub>
                      </m:sSub>
                      <m:r>
                        <a:rPr lang="uk-UA" sz="1500" i="1">
                          <a:latin typeface="Cambria Math" panose="02040503050406030204" pitchFamily="18" charset="0"/>
                        </a:rPr>
                        <m:t>=−3</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+8</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−6</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2</m:t>
                          </m:r>
                        </m:sup>
                      </m:sSup>
                      <m:r>
                        <a:rPr lang="uk-UA" sz="1500" i="1">
                          <a:latin typeface="Cambria Math" panose="02040503050406030204" pitchFamily="18" charset="0"/>
                        </a:rPr>
                        <m:t>+</m:t>
                      </m:r>
                      <m:r>
                        <a:rPr lang="uk-UA" sz="1500" i="1">
                          <a:latin typeface="Cambria Math" panose="02040503050406030204" pitchFamily="18" charset="0"/>
                        </a:rPr>
                        <m:t>𝑣</m:t>
                      </m:r>
                      <m:r>
                        <a:rPr lang="uk-UA" sz="1500" i="1">
                          <a:latin typeface="Cambria Math" panose="02040503050406030204" pitchFamily="18" charset="0"/>
                        </a:rPr>
                        <m:t>;</m:t>
                      </m:r>
                    </m:oMath>
                  </m:oMathPara>
                </a14:m>
                <a:endParaRPr lang="ru-UA" sz="1750" dirty="0"/>
              </a:p>
            </p:txBody>
          </p:sp>
        </mc:Choice>
        <mc:Fallback>
          <p:sp>
            <p:nvSpPr>
              <p:cNvPr id="14" name="Прямоугольник 13">
                <a:extLst>
                  <a:ext uri="{FF2B5EF4-FFF2-40B4-BE49-F238E27FC236}">
                    <a16:creationId xmlns:a16="http://schemas.microsoft.com/office/drawing/2014/main" id="{BDFFFB1E-1240-4557-982D-4E784214B8AF}"/>
                  </a:ext>
                </a:extLst>
              </p:cNvPr>
              <p:cNvSpPr>
                <a:spLocks noRot="1" noChangeAspect="1" noMove="1" noResize="1" noEditPoints="1" noAdjustHandles="1" noChangeArrowheads="1" noChangeShapeType="1" noTextEdit="1"/>
              </p:cNvSpPr>
              <p:nvPr/>
            </p:nvSpPr>
            <p:spPr>
              <a:xfrm>
                <a:off x="748232" y="2582378"/>
                <a:ext cx="3453381" cy="532582"/>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5" name="Прямоугольник 14">
                <a:extLst>
                  <a:ext uri="{FF2B5EF4-FFF2-40B4-BE49-F238E27FC236}">
                    <a16:creationId xmlns:a16="http://schemas.microsoft.com/office/drawing/2014/main" id="{30E5D589-4459-412C-8466-FF6D992FA104}"/>
                  </a:ext>
                </a:extLst>
              </p:cNvPr>
              <p:cNvSpPr/>
              <p:nvPr/>
            </p:nvSpPr>
            <p:spPr>
              <a:xfrm>
                <a:off x="748231" y="3231320"/>
                <a:ext cx="3335272" cy="532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500" i="1">
                              <a:latin typeface="Cambria Math" panose="02040503050406030204" pitchFamily="18" charset="0"/>
                            </a:rPr>
                          </m:ctrlPr>
                        </m:sSubPr>
                        <m:e>
                          <m:acc>
                            <m:accPr>
                              <m:chr m:val="̈"/>
                              <m:ctrlPr>
                                <a:rPr lang="ru-UA" sz="1500" i="1">
                                  <a:latin typeface="Cambria Math" panose="02040503050406030204" pitchFamily="18" charset="0"/>
                                </a:rPr>
                              </m:ctrlPr>
                            </m:accPr>
                            <m:e>
                              <m:r>
                                <a:rPr lang="uk-UA" sz="1500" i="1">
                                  <a:latin typeface="Cambria Math" panose="02040503050406030204" pitchFamily="18" charset="0"/>
                                </a:rPr>
                                <m:t>𝜉</m:t>
                              </m:r>
                            </m:e>
                          </m:acc>
                        </m:e>
                        <m:sub>
                          <m:r>
                            <a:rPr lang="uk-UA" sz="1500" i="1">
                              <a:latin typeface="Cambria Math" panose="02040503050406030204" pitchFamily="18" charset="0"/>
                            </a:rPr>
                            <m:t>3</m:t>
                          </m:r>
                        </m:sub>
                      </m:sSub>
                      <m:r>
                        <a:rPr lang="uk-UA" sz="1500" i="1">
                          <a:latin typeface="Cambria Math" panose="02040503050406030204" pitchFamily="18" charset="0"/>
                        </a:rPr>
                        <m:t>=−12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+24</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2</m:t>
                          </m:r>
                        </m:sup>
                      </m:sSup>
                      <m:r>
                        <a:rPr lang="uk-UA" sz="1500" i="1">
                          <a:latin typeface="Cambria Math" panose="02040503050406030204" pitchFamily="18" charset="0"/>
                        </a:rPr>
                        <m:t>−12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r>
                        <a:rPr lang="uk-UA" sz="1500" i="1">
                          <a:latin typeface="Cambria Math" panose="02040503050406030204" pitchFamily="18" charset="0"/>
                        </a:rPr>
                        <m:t>𝑡</m:t>
                      </m:r>
                      <m:r>
                        <a:rPr lang="uk-UA" sz="1500" i="1">
                          <a:latin typeface="Cambria Math" panose="02040503050406030204" pitchFamily="18" charset="0"/>
                        </a:rPr>
                        <m:t>;</m:t>
                      </m:r>
                    </m:oMath>
                  </m:oMathPara>
                </a14:m>
                <a:endParaRPr lang="ru-UA" sz="1750" dirty="0"/>
              </a:p>
            </p:txBody>
          </p:sp>
        </mc:Choice>
        <mc:Fallback>
          <p:sp>
            <p:nvSpPr>
              <p:cNvPr id="15" name="Прямоугольник 14">
                <a:extLst>
                  <a:ext uri="{FF2B5EF4-FFF2-40B4-BE49-F238E27FC236}">
                    <a16:creationId xmlns:a16="http://schemas.microsoft.com/office/drawing/2014/main" id="{30E5D589-4459-412C-8466-FF6D992FA104}"/>
                  </a:ext>
                </a:extLst>
              </p:cNvPr>
              <p:cNvSpPr>
                <a:spLocks noRot="1" noChangeAspect="1" noMove="1" noResize="1" noEditPoints="1" noAdjustHandles="1" noChangeArrowheads="1" noChangeShapeType="1" noTextEdit="1"/>
              </p:cNvSpPr>
              <p:nvPr/>
            </p:nvSpPr>
            <p:spPr>
              <a:xfrm>
                <a:off x="748231" y="3231320"/>
                <a:ext cx="3335272" cy="532582"/>
              </a:xfrm>
              <a:prstGeom prst="rect">
                <a:avLst/>
              </a:prstGeom>
              <a:blipFill>
                <a:blip r:embed="rId5"/>
                <a:stretch>
                  <a:fillRect/>
                </a:stretch>
              </a:blipFill>
            </p:spPr>
            <p:txBody>
              <a:bodyPr/>
              <a:lstStyle/>
              <a:p>
                <a:r>
                  <a:rPr lang="uk-UA">
                    <a:noFill/>
                  </a:rPr>
                  <a:t> </a:t>
                </a:r>
              </a:p>
            </p:txBody>
          </p:sp>
        </mc:Fallback>
      </mc:AlternateContent>
      <p:pic>
        <p:nvPicPr>
          <p:cNvPr id="2" name="Рисунок 1">
            <a:extLst>
              <a:ext uri="{FF2B5EF4-FFF2-40B4-BE49-F238E27FC236}">
                <a16:creationId xmlns:a16="http://schemas.microsoft.com/office/drawing/2014/main" id="{FBE73026-AE17-46A6-AA81-B550F0F3F0CE}"/>
              </a:ext>
            </a:extLst>
          </p:cNvPr>
          <p:cNvPicPr>
            <a:picLocks noChangeAspect="1"/>
          </p:cNvPicPr>
          <p:nvPr/>
        </p:nvPicPr>
        <p:blipFill>
          <a:blip r:embed="rId6"/>
          <a:stretch>
            <a:fillRect/>
          </a:stretch>
        </p:blipFill>
        <p:spPr>
          <a:xfrm>
            <a:off x="1" y="3771800"/>
            <a:ext cx="5987424" cy="2228951"/>
          </a:xfrm>
          <a:prstGeom prst="rect">
            <a:avLst/>
          </a:prstGeom>
        </p:spPr>
      </p:pic>
      <p:pic>
        <p:nvPicPr>
          <p:cNvPr id="4" name="Рисунок 3">
            <a:extLst>
              <a:ext uri="{FF2B5EF4-FFF2-40B4-BE49-F238E27FC236}">
                <a16:creationId xmlns:a16="http://schemas.microsoft.com/office/drawing/2014/main" id="{B9B76790-DA37-4B81-92AC-3F866E9ADEBE}"/>
              </a:ext>
            </a:extLst>
          </p:cNvPr>
          <p:cNvPicPr>
            <a:picLocks noChangeAspect="1"/>
          </p:cNvPicPr>
          <p:nvPr/>
        </p:nvPicPr>
        <p:blipFill>
          <a:blip r:embed="rId7"/>
          <a:stretch>
            <a:fillRect/>
          </a:stretch>
        </p:blipFill>
        <p:spPr>
          <a:xfrm>
            <a:off x="5987424" y="3735144"/>
            <a:ext cx="3181793" cy="2265607"/>
          </a:xfrm>
          <a:prstGeom prst="rect">
            <a:avLst/>
          </a:prstGeom>
        </p:spPr>
      </p:pic>
    </p:spTree>
    <p:extLst>
      <p:ext uri="{BB962C8B-B14F-4D97-AF65-F5344CB8AC3E}">
        <p14:creationId xmlns:p14="http://schemas.microsoft.com/office/powerpoint/2010/main" val="277988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86074"/>
            <a:ext cx="8137009"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Представлення</a:t>
            </a:r>
            <a:r>
              <a:rPr lang="ru-RU" sz="2438" dirty="0">
                <a:solidFill>
                  <a:srgbClr val="2C0306"/>
                </a:solidFill>
                <a:latin typeface="Funnel Display Medium" pitchFamily="34" charset="0"/>
                <a:ea typeface="Funnel Display Medium" pitchFamily="34" charset="-122"/>
                <a:cs typeface="Funnel Display Medium" pitchFamily="34" charset="-120"/>
              </a:rPr>
              <a:t> у </a:t>
            </a:r>
            <a:r>
              <a:rPr lang="ru-RU" sz="2438" dirty="0" err="1">
                <a:solidFill>
                  <a:srgbClr val="2C0306"/>
                </a:solidFill>
                <a:latin typeface="Funnel Display Medium" pitchFamily="34" charset="0"/>
                <a:ea typeface="Funnel Display Medium" pitchFamily="34" charset="-122"/>
                <a:cs typeface="Funnel Display Medium" pitchFamily="34" charset="-120"/>
              </a:rPr>
              <a:t>декартових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координатах</a:t>
            </a:r>
            <a:endParaRPr lang="en-US" sz="2438" dirty="0"/>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8D872C60-7B23-46F2-9A63-82BC461B38C9}"/>
                  </a:ext>
                </a:extLst>
              </p:cNvPr>
              <p:cNvSpPr/>
              <p:nvPr/>
            </p:nvSpPr>
            <p:spPr>
              <a:xfrm>
                <a:off x="2091714" y="2185833"/>
                <a:ext cx="509562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500" i="1">
                          <a:latin typeface="Cambria Math" panose="02040503050406030204" pitchFamily="18" charset="0"/>
                        </a:rPr>
                        <m:t>𝑥</m:t>
                      </m:r>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𝑥</m:t>
                          </m:r>
                        </m:e>
                        <m:sub>
                          <m:r>
                            <a:rPr lang="uk-UA" sz="1500" i="1">
                              <a:latin typeface="Cambria Math" panose="02040503050406030204" pitchFamily="18" charset="0"/>
                            </a:rPr>
                            <m:t>0</m:t>
                          </m:r>
                        </m:sub>
                      </m:sSub>
                      <m:r>
                        <a:rPr lang="uk-UA" sz="1500" i="1">
                          <a:latin typeface="Cambria Math" panose="02040503050406030204" pitchFamily="18" charset="0"/>
                        </a:rPr>
                        <m:t>+</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uk-UA" sz="1500" i="1">
                                  <a:latin typeface="Cambria Math" panose="02040503050406030204" pitchFamily="18" charset="0"/>
                                </a:rPr>
                                <m:t>𝑥</m:t>
                              </m:r>
                            </m:e>
                            <m:sub>
                              <m:r>
                                <a:rPr lang="uk-UA" sz="1500" i="1">
                                  <a:latin typeface="Cambria Math" panose="02040503050406030204" pitchFamily="18" charset="0"/>
                                </a:rPr>
                                <m:t>1</m:t>
                              </m:r>
                            </m:sub>
                          </m:sSub>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𝑥</m:t>
                              </m:r>
                            </m:e>
                            <m:sub>
                              <m:r>
                                <a:rPr lang="uk-UA" sz="1500" i="1">
                                  <a:latin typeface="Cambria Math" panose="02040503050406030204" pitchFamily="18" charset="0"/>
                                </a:rPr>
                                <m:t>0</m:t>
                              </m:r>
                            </m:sub>
                          </m:sSub>
                        </m:e>
                      </m:d>
                      <m:r>
                        <a:rPr lang="uk-UA" sz="1500" i="1">
                          <a:latin typeface="Cambria Math" panose="02040503050406030204" pitchFamily="18" charset="0"/>
                        </a:rPr>
                        <m:t>∙</m:t>
                      </m:r>
                      <m:d>
                        <m:dPr>
                          <m:ctrlPr>
                            <a:rPr lang="ru-UA" sz="1500" i="1">
                              <a:latin typeface="Cambria Math" panose="02040503050406030204" pitchFamily="18" charset="0"/>
                            </a:rPr>
                          </m:ctrlPr>
                        </m:dPr>
                        <m:e>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3</m:t>
                              </m:r>
                            </m:num>
                            <m:den>
                              <m:r>
                                <a:rPr lang="uk-UA" sz="1500" i="1">
                                  <a:latin typeface="Cambria Math" panose="02040503050406030204" pitchFamily="18" charset="0"/>
                                </a:rPr>
                                <m:t>5</m:t>
                              </m:r>
                            </m:den>
                          </m:f>
                        </m:e>
                      </m:d>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5</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m:t>
                      </m:r>
                      <m:r>
                        <a:rPr lang="uk-UA" sz="1500" i="1">
                          <a:latin typeface="Cambria Math" panose="02040503050406030204" pitchFamily="18" charset="0"/>
                        </a:rPr>
                        <m:t>𝑣𝑡</m:t>
                      </m:r>
                    </m:oMath>
                  </m:oMathPara>
                </a14:m>
                <a:endParaRPr lang="ru-UA" sz="2000" dirty="0"/>
              </a:p>
            </p:txBody>
          </p:sp>
        </mc:Choice>
        <mc:Fallback>
          <p:sp>
            <p:nvSpPr>
              <p:cNvPr id="2" name="Прямоугольник 1">
                <a:extLst>
                  <a:ext uri="{FF2B5EF4-FFF2-40B4-BE49-F238E27FC236}">
                    <a16:creationId xmlns:a16="http://schemas.microsoft.com/office/drawing/2014/main" id="{8D872C60-7B23-46F2-9A63-82BC461B38C9}"/>
                  </a:ext>
                </a:extLst>
              </p:cNvPr>
              <p:cNvSpPr>
                <a:spLocks noRot="1" noChangeAspect="1" noMove="1" noResize="1" noEditPoints="1" noAdjustHandles="1" noChangeArrowheads="1" noChangeShapeType="1" noTextEdit="1"/>
              </p:cNvSpPr>
              <p:nvPr/>
            </p:nvSpPr>
            <p:spPr>
              <a:xfrm>
                <a:off x="2091714" y="2185833"/>
                <a:ext cx="5095626" cy="610936"/>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4" name="Прямоугольник 3">
                <a:extLst>
                  <a:ext uri="{FF2B5EF4-FFF2-40B4-BE49-F238E27FC236}">
                    <a16:creationId xmlns:a16="http://schemas.microsoft.com/office/drawing/2014/main" id="{337CCEE2-53A0-44F9-9767-344CD0CA1403}"/>
                  </a:ext>
                </a:extLst>
              </p:cNvPr>
              <p:cNvSpPr/>
              <p:nvPr/>
            </p:nvSpPr>
            <p:spPr>
              <a:xfrm>
                <a:off x="2091714" y="2827956"/>
                <a:ext cx="510037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500" i="1">
                          <a:latin typeface="Cambria Math" panose="02040503050406030204" pitchFamily="18" charset="0"/>
                        </a:rPr>
                        <m:t>𝑦</m:t>
                      </m:r>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𝑦</m:t>
                          </m:r>
                        </m:e>
                        <m:sub>
                          <m:r>
                            <a:rPr lang="uk-UA" sz="1500" i="1">
                              <a:latin typeface="Cambria Math" panose="02040503050406030204" pitchFamily="18" charset="0"/>
                            </a:rPr>
                            <m:t>0</m:t>
                          </m:r>
                        </m:sub>
                      </m:sSub>
                      <m:r>
                        <a:rPr lang="uk-UA" sz="1500" i="1">
                          <a:latin typeface="Cambria Math" panose="02040503050406030204" pitchFamily="18" charset="0"/>
                        </a:rPr>
                        <m:t>+</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uk-UA" sz="1500" i="1">
                                  <a:latin typeface="Cambria Math" panose="02040503050406030204" pitchFamily="18" charset="0"/>
                                </a:rPr>
                                <m:t>𝑦</m:t>
                              </m:r>
                            </m:e>
                            <m:sub>
                              <m:r>
                                <a:rPr lang="uk-UA" sz="1500" i="1">
                                  <a:latin typeface="Cambria Math" panose="02040503050406030204" pitchFamily="18" charset="0"/>
                                </a:rPr>
                                <m:t>1</m:t>
                              </m:r>
                            </m:sub>
                          </m:sSub>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𝑦</m:t>
                              </m:r>
                            </m:e>
                            <m:sub>
                              <m:r>
                                <a:rPr lang="uk-UA" sz="1500" i="1">
                                  <a:latin typeface="Cambria Math" panose="02040503050406030204" pitchFamily="18" charset="0"/>
                                </a:rPr>
                                <m:t>0</m:t>
                              </m:r>
                            </m:sub>
                          </m:sSub>
                        </m:e>
                      </m:d>
                      <m:r>
                        <a:rPr lang="uk-UA" sz="1500" i="1">
                          <a:latin typeface="Cambria Math" panose="02040503050406030204" pitchFamily="18" charset="0"/>
                        </a:rPr>
                        <m:t>∙</m:t>
                      </m:r>
                      <m:d>
                        <m:dPr>
                          <m:ctrlPr>
                            <a:rPr lang="ru-UA" sz="1500" i="1">
                              <a:latin typeface="Cambria Math" panose="02040503050406030204" pitchFamily="18" charset="0"/>
                            </a:rPr>
                          </m:ctrlPr>
                        </m:dPr>
                        <m:e>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3</m:t>
                              </m:r>
                            </m:num>
                            <m:den>
                              <m:r>
                                <a:rPr lang="uk-UA" sz="1500" i="1">
                                  <a:latin typeface="Cambria Math" panose="02040503050406030204" pitchFamily="18" charset="0"/>
                                </a:rPr>
                                <m:t>5</m:t>
                              </m:r>
                            </m:den>
                          </m:f>
                        </m:e>
                      </m:d>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5</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m:t>
                      </m:r>
                      <m:r>
                        <a:rPr lang="uk-UA" sz="1500" i="1">
                          <a:latin typeface="Cambria Math" panose="02040503050406030204" pitchFamily="18" charset="0"/>
                        </a:rPr>
                        <m:t>𝑣𝑡</m:t>
                      </m:r>
                    </m:oMath>
                  </m:oMathPara>
                </a14:m>
                <a:endParaRPr lang="ru-UA" sz="2000" dirty="0"/>
              </a:p>
            </p:txBody>
          </p:sp>
        </mc:Choice>
        <mc:Fallback>
          <p:sp>
            <p:nvSpPr>
              <p:cNvPr id="4" name="Прямоугольник 3">
                <a:extLst>
                  <a:ext uri="{FF2B5EF4-FFF2-40B4-BE49-F238E27FC236}">
                    <a16:creationId xmlns:a16="http://schemas.microsoft.com/office/drawing/2014/main" id="{337CCEE2-53A0-44F9-9767-344CD0CA1403}"/>
                  </a:ext>
                </a:extLst>
              </p:cNvPr>
              <p:cNvSpPr>
                <a:spLocks noRot="1" noChangeAspect="1" noMove="1" noResize="1" noEditPoints="1" noAdjustHandles="1" noChangeArrowheads="1" noChangeShapeType="1" noTextEdit="1"/>
              </p:cNvSpPr>
              <p:nvPr/>
            </p:nvSpPr>
            <p:spPr>
              <a:xfrm>
                <a:off x="2091714" y="2827956"/>
                <a:ext cx="5100371" cy="610936"/>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6" name="Прямоугольник 5">
                <a:extLst>
                  <a:ext uri="{FF2B5EF4-FFF2-40B4-BE49-F238E27FC236}">
                    <a16:creationId xmlns:a16="http://schemas.microsoft.com/office/drawing/2014/main" id="{8162AA89-CEA7-47DD-9946-6073B1FBFBB7}"/>
                  </a:ext>
                </a:extLst>
              </p:cNvPr>
              <p:cNvSpPr/>
              <p:nvPr/>
            </p:nvSpPr>
            <p:spPr>
              <a:xfrm>
                <a:off x="2091714" y="3487694"/>
                <a:ext cx="504612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1500" i="1">
                          <a:latin typeface="Cambria Math" panose="02040503050406030204" pitchFamily="18" charset="0"/>
                        </a:rPr>
                        <m:t>𝑧</m:t>
                      </m:r>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𝑧</m:t>
                          </m:r>
                        </m:e>
                        <m:sub>
                          <m:r>
                            <a:rPr lang="uk-UA" sz="1500" i="1">
                              <a:latin typeface="Cambria Math" panose="02040503050406030204" pitchFamily="18" charset="0"/>
                            </a:rPr>
                            <m:t>0</m:t>
                          </m:r>
                        </m:sub>
                      </m:sSub>
                      <m:r>
                        <a:rPr lang="uk-UA" sz="1500" i="1">
                          <a:latin typeface="Cambria Math" panose="02040503050406030204" pitchFamily="18" charset="0"/>
                        </a:rPr>
                        <m:t>+</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uk-UA" sz="1500" i="1">
                                  <a:latin typeface="Cambria Math" panose="02040503050406030204" pitchFamily="18" charset="0"/>
                                </a:rPr>
                                <m:t>𝑧</m:t>
                              </m:r>
                            </m:e>
                            <m:sub>
                              <m:r>
                                <a:rPr lang="uk-UA" sz="1500" i="1">
                                  <a:latin typeface="Cambria Math" panose="02040503050406030204" pitchFamily="18" charset="0"/>
                                </a:rPr>
                                <m:t>1</m:t>
                              </m:r>
                            </m:sub>
                          </m:sSub>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𝑧</m:t>
                              </m:r>
                            </m:e>
                            <m:sub>
                              <m:r>
                                <a:rPr lang="uk-UA" sz="1500" i="1">
                                  <a:latin typeface="Cambria Math" panose="02040503050406030204" pitchFamily="18" charset="0"/>
                                </a:rPr>
                                <m:t>0</m:t>
                              </m:r>
                            </m:sub>
                          </m:sSub>
                        </m:e>
                      </m:d>
                      <m:r>
                        <a:rPr lang="uk-UA" sz="1500" i="1">
                          <a:latin typeface="Cambria Math" panose="02040503050406030204" pitchFamily="18" charset="0"/>
                        </a:rPr>
                        <m:t>∙</m:t>
                      </m:r>
                      <m:d>
                        <m:dPr>
                          <m:ctrlPr>
                            <a:rPr lang="ru-UA" sz="1500" i="1">
                              <a:latin typeface="Cambria Math" panose="02040503050406030204" pitchFamily="18" charset="0"/>
                            </a:rPr>
                          </m:ctrlPr>
                        </m:dPr>
                        <m:e>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3</m:t>
                              </m:r>
                            </m:num>
                            <m:den>
                              <m:r>
                                <a:rPr lang="uk-UA" sz="1500" i="1">
                                  <a:latin typeface="Cambria Math" panose="02040503050406030204" pitchFamily="18" charset="0"/>
                                </a:rPr>
                                <m:t>5</m:t>
                              </m:r>
                            </m:den>
                          </m:f>
                        </m:e>
                      </m:d>
                      <m:r>
                        <a:rPr lang="uk-UA" sz="1500" i="1">
                          <a:latin typeface="Cambria Math" panose="02040503050406030204" pitchFamily="18" charset="0"/>
                        </a:rPr>
                        <m:t>∙</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5</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−2</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m:t>
                      </m:r>
                      <m:r>
                        <a:rPr lang="uk-UA" sz="1500" i="1">
                          <a:latin typeface="Cambria Math" panose="02040503050406030204" pitchFamily="18" charset="0"/>
                        </a:rPr>
                        <m:t>𝑣𝑡</m:t>
                      </m:r>
                    </m:oMath>
                  </m:oMathPara>
                </a14:m>
                <a:endParaRPr lang="ru-UA" sz="2000" dirty="0"/>
              </a:p>
            </p:txBody>
          </p:sp>
        </mc:Choice>
        <mc:Fallback>
          <p:sp>
            <p:nvSpPr>
              <p:cNvPr id="6" name="Прямоугольник 5">
                <a:extLst>
                  <a:ext uri="{FF2B5EF4-FFF2-40B4-BE49-F238E27FC236}">
                    <a16:creationId xmlns:a16="http://schemas.microsoft.com/office/drawing/2014/main" id="{8162AA89-CEA7-47DD-9946-6073B1FBFBB7}"/>
                  </a:ext>
                </a:extLst>
              </p:cNvPr>
              <p:cNvSpPr>
                <a:spLocks noRot="1" noChangeAspect="1" noMove="1" noResize="1" noEditPoints="1" noAdjustHandles="1" noChangeArrowheads="1" noChangeShapeType="1" noTextEdit="1"/>
              </p:cNvSpPr>
              <p:nvPr/>
            </p:nvSpPr>
            <p:spPr>
              <a:xfrm>
                <a:off x="2091714" y="3487694"/>
                <a:ext cx="5046125" cy="610936"/>
              </a:xfrm>
              <a:prstGeom prst="rect">
                <a:avLst/>
              </a:prstGeom>
              <a:blipFill>
                <a:blip r:embed="rId5"/>
                <a:stretch>
                  <a:fillRect/>
                </a:stretch>
              </a:blipFill>
            </p:spPr>
            <p:txBody>
              <a:bodyPr/>
              <a:lstStyle/>
              <a:p>
                <a:r>
                  <a:rPr lang="uk-UA">
                    <a:noFill/>
                  </a:rPr>
                  <a:t> </a:t>
                </a:r>
              </a:p>
            </p:txBody>
          </p:sp>
        </mc:Fallback>
      </mc:AlternateContent>
      <p:sp>
        <p:nvSpPr>
          <p:cNvPr id="18" name="Прямоугольник 17">
            <a:extLst>
              <a:ext uri="{FF2B5EF4-FFF2-40B4-BE49-F238E27FC236}">
                <a16:creationId xmlns:a16="http://schemas.microsoft.com/office/drawing/2014/main" id="{D0E75AA0-B6C2-4906-9A69-02034A33BC5D}"/>
              </a:ext>
            </a:extLst>
          </p:cNvPr>
          <p:cNvSpPr/>
          <p:nvPr/>
        </p:nvSpPr>
        <p:spPr>
          <a:xfrm>
            <a:off x="1675952" y="4543374"/>
            <a:ext cx="5786438" cy="1015663"/>
          </a:xfrm>
          <a:prstGeom prst="rect">
            <a:avLst/>
          </a:prstGeom>
        </p:spPr>
        <p:txBody>
          <a:bodyPr wrap="square">
            <a:spAutoFit/>
          </a:bodyPr>
          <a:lstStyle/>
          <a:p>
            <a:pPr algn="ctr">
              <a:lnSpc>
                <a:spcPts val="1750"/>
              </a:lnSpc>
            </a:pP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Виразимо  для отриманого оптимального режиму руху захвату кінематичні характеристики в нерухомій системі координат в декартових координатах, виражених через координату </a:t>
            </a:r>
            <a:r>
              <a:rPr lang="el-GR" sz="1250" dirty="0">
                <a:solidFill>
                  <a:schemeClr val="tx1">
                    <a:lumMod val="85000"/>
                    <a:lumOff val="15000"/>
                  </a:schemeClr>
                </a:solidFill>
                <a:latin typeface="Cambria Math" panose="02040503050406030204" pitchFamily="18" charset="0"/>
                <a:ea typeface="Cambria Math" panose="02040503050406030204" pitchFamily="18" charset="0"/>
              </a:rPr>
              <a:t>ξ</a:t>
            </a: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 Отримані залежності мають наступний вигляд</a:t>
            </a:r>
            <a:endParaRPr lang="ru-UA" sz="1250" dirty="0">
              <a:solidFill>
                <a:schemeClr val="tx1">
                  <a:lumMod val="85000"/>
                  <a:lumOff val="15000"/>
                </a:schemeClr>
              </a:solidFill>
              <a:latin typeface="Artifakt Element" panose="020B0503050000020004" pitchFamily="34" charset="-52"/>
              <a:ea typeface="Artifakt Element" panose="020B0503050000020004" pitchFamily="34" charset="-52"/>
            </a:endParaRPr>
          </a:p>
        </p:txBody>
      </p:sp>
    </p:spTree>
    <p:extLst>
      <p:ext uri="{BB962C8B-B14F-4D97-AF65-F5344CB8AC3E}">
        <p14:creationId xmlns:p14="http://schemas.microsoft.com/office/powerpoint/2010/main" val="8848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705402"/>
            <a:ext cx="1149969" cy="29534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56431" y="1286074"/>
            <a:ext cx="8137009"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Представлення</a:t>
            </a:r>
            <a:r>
              <a:rPr lang="ru-RU" sz="2438" dirty="0">
                <a:solidFill>
                  <a:srgbClr val="2C0306"/>
                </a:solidFill>
                <a:latin typeface="Funnel Display Medium" pitchFamily="34" charset="0"/>
                <a:ea typeface="Funnel Display Medium" pitchFamily="34" charset="-122"/>
                <a:cs typeface="Funnel Display Medium" pitchFamily="34" charset="-120"/>
              </a:rPr>
              <a:t> у </a:t>
            </a:r>
            <a:r>
              <a:rPr lang="ru-RU" sz="2438" dirty="0" err="1">
                <a:solidFill>
                  <a:srgbClr val="2C0306"/>
                </a:solidFill>
                <a:latin typeface="Funnel Display Medium" pitchFamily="34" charset="0"/>
                <a:ea typeface="Funnel Display Medium" pitchFamily="34" charset="-122"/>
                <a:cs typeface="Funnel Display Medium" pitchFamily="34" charset="-120"/>
              </a:rPr>
              <a:t>декартових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координатах</a:t>
            </a:r>
            <a:endParaRPr lang="en-US" sz="2438" dirty="0"/>
          </a:p>
        </p:txBody>
      </p:sp>
      <mc:AlternateContent xmlns:mc="http://schemas.openxmlformats.org/markup-compatibility/2006">
        <mc:Choice xmlns:a14="http://schemas.microsoft.com/office/drawing/2010/main" Requires="a14">
          <p:sp>
            <p:nvSpPr>
              <p:cNvPr id="7" name="Прямоугольник 6">
                <a:extLst>
                  <a:ext uri="{FF2B5EF4-FFF2-40B4-BE49-F238E27FC236}">
                    <a16:creationId xmlns:a16="http://schemas.microsoft.com/office/drawing/2014/main" id="{2C9C391E-08E8-47CD-8491-70EF575510A5}"/>
                  </a:ext>
                </a:extLst>
              </p:cNvPr>
              <p:cNvSpPr/>
              <p:nvPr/>
            </p:nvSpPr>
            <p:spPr>
              <a:xfrm>
                <a:off x="254232" y="2230678"/>
                <a:ext cx="4240200" cy="584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uk-UA" sz="1500" i="1">
                              <a:latin typeface="Cambria Math" panose="02040503050406030204" pitchFamily="18" charset="0"/>
                            </a:rPr>
                            <m:t>𝑥</m:t>
                          </m:r>
                        </m:e>
                      </m:acc>
                      <m:r>
                        <a:rPr lang="uk-UA" sz="1500" i="1">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uk-UA" sz="1500" i="1">
                                      <a:latin typeface="Cambria Math" panose="02040503050406030204" pitchFamily="18" charset="0"/>
                                    </a:rPr>
                                    <m:t>𝑥</m:t>
                                  </m:r>
                                </m:e>
                                <m:sub>
                                  <m:r>
                                    <a:rPr lang="uk-UA" sz="1500" i="1">
                                      <a:latin typeface="Cambria Math" panose="02040503050406030204" pitchFamily="18" charset="0"/>
                                    </a:rPr>
                                    <m:t>1</m:t>
                                  </m:r>
                                </m:sub>
                              </m:sSub>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𝑥</m:t>
                                  </m:r>
                                </m:e>
                                <m:sub>
                                  <m:r>
                                    <a:rPr lang="uk-UA" sz="1500" i="1">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1</m:t>
                              </m:r>
                            </m:sub>
                          </m:sSub>
                        </m:den>
                      </m:f>
                      <m:r>
                        <a:rPr lang="uk-UA" sz="1500" i="1">
                          <a:latin typeface="Cambria Math" panose="02040503050406030204" pitchFamily="18" charset="0"/>
                        </a:rPr>
                        <m:t>∙−3</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+8</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−6</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2</m:t>
                          </m:r>
                        </m:sup>
                      </m:sSup>
                      <m:r>
                        <a:rPr lang="uk-UA" sz="1500" i="1">
                          <a:latin typeface="Cambria Math" panose="02040503050406030204" pitchFamily="18" charset="0"/>
                        </a:rPr>
                        <m:t>+</m:t>
                      </m:r>
                      <m:r>
                        <a:rPr lang="uk-UA" sz="1500" i="1">
                          <a:latin typeface="Cambria Math" panose="02040503050406030204" pitchFamily="18" charset="0"/>
                        </a:rPr>
                        <m:t>𝑣</m:t>
                      </m:r>
                    </m:oMath>
                  </m:oMathPara>
                </a14:m>
                <a:endParaRPr lang="ru-UA" sz="2000" dirty="0"/>
              </a:p>
            </p:txBody>
          </p:sp>
        </mc:Choice>
        <mc:Fallback>
          <p:sp>
            <p:nvSpPr>
              <p:cNvPr id="7" name="Прямоугольник 6">
                <a:extLst>
                  <a:ext uri="{FF2B5EF4-FFF2-40B4-BE49-F238E27FC236}">
                    <a16:creationId xmlns:a16="http://schemas.microsoft.com/office/drawing/2014/main" id="{2C9C391E-08E8-47CD-8491-70EF575510A5}"/>
                  </a:ext>
                </a:extLst>
              </p:cNvPr>
              <p:cNvSpPr>
                <a:spLocks noRot="1" noChangeAspect="1" noMove="1" noResize="1" noEditPoints="1" noAdjustHandles="1" noChangeArrowheads="1" noChangeShapeType="1" noTextEdit="1"/>
              </p:cNvSpPr>
              <p:nvPr/>
            </p:nvSpPr>
            <p:spPr>
              <a:xfrm>
                <a:off x="254232" y="2230678"/>
                <a:ext cx="4240200" cy="584840"/>
              </a:xfrm>
              <a:prstGeom prst="rect">
                <a:avLst/>
              </a:prstGeom>
              <a:blipFill>
                <a:blip r:embed="rId3"/>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740D6CC4-1CC0-42C0-AF82-240EA13F4582}"/>
                  </a:ext>
                </a:extLst>
              </p:cNvPr>
              <p:cNvSpPr/>
              <p:nvPr/>
            </p:nvSpPr>
            <p:spPr>
              <a:xfrm>
                <a:off x="237760" y="3512993"/>
                <a:ext cx="4203138" cy="584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uk-UA" sz="1500" i="1">
                              <a:latin typeface="Cambria Math" panose="02040503050406030204" pitchFamily="18" charset="0"/>
                            </a:rPr>
                            <m:t>𝑧</m:t>
                          </m:r>
                        </m:e>
                      </m:acc>
                      <m:r>
                        <a:rPr lang="uk-UA" sz="1500" i="1">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uk-UA" sz="1500" i="1">
                                      <a:latin typeface="Cambria Math" panose="02040503050406030204" pitchFamily="18" charset="0"/>
                                    </a:rPr>
                                    <m:t>𝑧</m:t>
                                  </m:r>
                                </m:e>
                                <m:sub>
                                  <m:r>
                                    <a:rPr lang="uk-UA" sz="1500" i="1">
                                      <a:latin typeface="Cambria Math" panose="02040503050406030204" pitchFamily="18" charset="0"/>
                                    </a:rPr>
                                    <m:t>1</m:t>
                                  </m:r>
                                </m:sub>
                              </m:sSub>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𝑧</m:t>
                                  </m:r>
                                </m:e>
                                <m:sub>
                                  <m:r>
                                    <a:rPr lang="uk-UA" sz="1500" i="1">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1</m:t>
                              </m:r>
                            </m:sub>
                          </m:sSub>
                        </m:den>
                      </m:f>
                      <m:r>
                        <a:rPr lang="uk-UA" sz="1500" i="1">
                          <a:latin typeface="Cambria Math" panose="02040503050406030204" pitchFamily="18" charset="0"/>
                        </a:rPr>
                        <m:t>∙−3</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+8</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−6</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2</m:t>
                          </m:r>
                        </m:sup>
                      </m:sSup>
                      <m:r>
                        <a:rPr lang="uk-UA" sz="1500" i="1">
                          <a:latin typeface="Cambria Math" panose="02040503050406030204" pitchFamily="18" charset="0"/>
                        </a:rPr>
                        <m:t>+</m:t>
                      </m:r>
                      <m:r>
                        <a:rPr lang="uk-UA" sz="1500" i="1">
                          <a:latin typeface="Cambria Math" panose="02040503050406030204" pitchFamily="18" charset="0"/>
                        </a:rPr>
                        <m:t>𝑣</m:t>
                      </m:r>
                    </m:oMath>
                  </m:oMathPara>
                </a14:m>
                <a:endParaRPr lang="ru-UA" sz="2000" dirty="0"/>
              </a:p>
            </p:txBody>
          </p:sp>
        </mc:Choice>
        <mc:Fallback>
          <p:sp>
            <p:nvSpPr>
              <p:cNvPr id="9" name="Прямоугольник 8">
                <a:extLst>
                  <a:ext uri="{FF2B5EF4-FFF2-40B4-BE49-F238E27FC236}">
                    <a16:creationId xmlns:a16="http://schemas.microsoft.com/office/drawing/2014/main" id="{740D6CC4-1CC0-42C0-AF82-240EA13F4582}"/>
                  </a:ext>
                </a:extLst>
              </p:cNvPr>
              <p:cNvSpPr>
                <a:spLocks noRot="1" noChangeAspect="1" noMove="1" noResize="1" noEditPoints="1" noAdjustHandles="1" noChangeArrowheads="1" noChangeShapeType="1" noTextEdit="1"/>
              </p:cNvSpPr>
              <p:nvPr/>
            </p:nvSpPr>
            <p:spPr>
              <a:xfrm>
                <a:off x="237760" y="3512993"/>
                <a:ext cx="4203138" cy="584840"/>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2" name="Прямоугольник 11">
                <a:extLst>
                  <a:ext uri="{FF2B5EF4-FFF2-40B4-BE49-F238E27FC236}">
                    <a16:creationId xmlns:a16="http://schemas.microsoft.com/office/drawing/2014/main" id="{1FD66CBC-486D-4A78-AE9F-D4CDB3211F82}"/>
                  </a:ext>
                </a:extLst>
              </p:cNvPr>
              <p:cNvSpPr/>
              <p:nvPr/>
            </p:nvSpPr>
            <p:spPr>
              <a:xfrm>
                <a:off x="254232" y="2870731"/>
                <a:ext cx="4244111" cy="584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uk-UA" sz="1500" i="1">
                              <a:latin typeface="Cambria Math" panose="02040503050406030204" pitchFamily="18" charset="0"/>
                            </a:rPr>
                            <m:t>𝑦</m:t>
                          </m:r>
                        </m:e>
                      </m:acc>
                      <m:r>
                        <a:rPr lang="uk-UA" sz="1500" i="1">
                          <a:latin typeface="Cambria Math" panose="02040503050406030204" pitchFamily="18" charset="0"/>
                        </a:rPr>
                        <m:t>=</m:t>
                      </m:r>
                      <m:f>
                        <m:fPr>
                          <m:ctrlPr>
                            <a:rPr lang="ru-UA" sz="1500" i="1">
                              <a:latin typeface="Cambria Math" panose="02040503050406030204" pitchFamily="18" charset="0"/>
                            </a:rPr>
                          </m:ctrlPr>
                        </m:fPr>
                        <m:num>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uk-UA" sz="1500" i="1">
                                      <a:latin typeface="Cambria Math" panose="02040503050406030204" pitchFamily="18" charset="0"/>
                                    </a:rPr>
                                    <m:t>𝑦</m:t>
                                  </m:r>
                                </m:e>
                                <m:sub>
                                  <m:r>
                                    <a:rPr lang="uk-UA" sz="1500" i="1">
                                      <a:latin typeface="Cambria Math" panose="02040503050406030204" pitchFamily="18" charset="0"/>
                                    </a:rPr>
                                    <m:t>1</m:t>
                                  </m:r>
                                </m:sub>
                              </m:sSub>
                              <m:r>
                                <a:rPr lang="uk-UA" sz="1500" i="1">
                                  <a:latin typeface="Cambria Math" panose="02040503050406030204" pitchFamily="18" charset="0"/>
                                </a:rPr>
                                <m:t>−</m:t>
                              </m:r>
                              <m:sSub>
                                <m:sSubPr>
                                  <m:ctrlPr>
                                    <a:rPr lang="ru-UA" sz="1500" i="1">
                                      <a:latin typeface="Cambria Math" panose="02040503050406030204" pitchFamily="18" charset="0"/>
                                    </a:rPr>
                                  </m:ctrlPr>
                                </m:sSubPr>
                                <m:e>
                                  <m:r>
                                    <a:rPr lang="uk-UA" sz="1500" i="1">
                                      <a:latin typeface="Cambria Math" panose="02040503050406030204" pitchFamily="18" charset="0"/>
                                    </a:rPr>
                                    <m:t>𝑦</m:t>
                                  </m:r>
                                </m:e>
                                <m:sub>
                                  <m:r>
                                    <a:rPr lang="uk-UA" sz="1500" i="1">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1</m:t>
                              </m:r>
                            </m:sub>
                          </m:sSub>
                        </m:den>
                      </m:f>
                      <m:r>
                        <a:rPr lang="uk-UA" sz="1500" i="1">
                          <a:latin typeface="Cambria Math" panose="02040503050406030204" pitchFamily="18" charset="0"/>
                        </a:rPr>
                        <m:t>∙−3</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4</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4</m:t>
                          </m:r>
                        </m:sup>
                      </m:sSup>
                      <m:r>
                        <a:rPr lang="uk-UA" sz="1500" i="1">
                          <a:latin typeface="Cambria Math" panose="02040503050406030204" pitchFamily="18" charset="0"/>
                        </a:rPr>
                        <m:t>+8</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3</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3</m:t>
                          </m:r>
                        </m:sup>
                      </m:sSup>
                      <m:r>
                        <a:rPr lang="uk-UA" sz="1500" i="1">
                          <a:latin typeface="Cambria Math" panose="02040503050406030204" pitchFamily="18" charset="0"/>
                        </a:rPr>
                        <m:t>−6</m:t>
                      </m:r>
                      <m:f>
                        <m:fPr>
                          <m:ctrlPr>
                            <a:rPr lang="ru-UA" sz="1500" i="1">
                              <a:latin typeface="Cambria Math" panose="02040503050406030204" pitchFamily="18" charset="0"/>
                            </a:rPr>
                          </m:ctrlPr>
                        </m:fPr>
                        <m:num>
                          <m:r>
                            <a:rPr lang="uk-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uk-UA" sz="1500" i="1">
                                      <a:latin typeface="Cambria Math" panose="02040503050406030204" pitchFamily="18" charset="0"/>
                                    </a:rPr>
                                    <m:t>𝑡</m:t>
                                  </m:r>
                                </m:e>
                                <m:sub>
                                  <m:r>
                                    <a:rPr lang="uk-UA" sz="1500" i="1">
                                      <a:latin typeface="Cambria Math" panose="02040503050406030204" pitchFamily="18" charset="0"/>
                                    </a:rPr>
                                    <m:t>3</m:t>
                                  </m:r>
                                </m:sub>
                              </m:sSub>
                            </m:e>
                            <m:sup>
                              <m:r>
                                <a:rPr lang="uk-UA" sz="1500" i="1">
                                  <a:latin typeface="Cambria Math" panose="02040503050406030204" pitchFamily="18" charset="0"/>
                                </a:rPr>
                                <m:t>2</m:t>
                              </m:r>
                            </m:sup>
                          </m:sSup>
                        </m:den>
                      </m:f>
                      <m:sSup>
                        <m:sSupPr>
                          <m:ctrlPr>
                            <a:rPr lang="ru-UA" sz="1500" i="1">
                              <a:latin typeface="Cambria Math" panose="02040503050406030204" pitchFamily="18" charset="0"/>
                            </a:rPr>
                          </m:ctrlPr>
                        </m:sSupPr>
                        <m:e>
                          <m:r>
                            <a:rPr lang="uk-UA" sz="1500" i="1">
                              <a:latin typeface="Cambria Math" panose="02040503050406030204" pitchFamily="18" charset="0"/>
                            </a:rPr>
                            <m:t>𝑡</m:t>
                          </m:r>
                        </m:e>
                        <m:sup>
                          <m:r>
                            <a:rPr lang="uk-UA" sz="1500" i="1">
                              <a:latin typeface="Cambria Math" panose="02040503050406030204" pitchFamily="18" charset="0"/>
                            </a:rPr>
                            <m:t>2</m:t>
                          </m:r>
                        </m:sup>
                      </m:sSup>
                      <m:r>
                        <a:rPr lang="uk-UA" sz="1500" i="1">
                          <a:latin typeface="Cambria Math" panose="02040503050406030204" pitchFamily="18" charset="0"/>
                        </a:rPr>
                        <m:t>+</m:t>
                      </m:r>
                      <m:r>
                        <a:rPr lang="uk-UA" sz="1500" i="1">
                          <a:latin typeface="Cambria Math" panose="02040503050406030204" pitchFamily="18" charset="0"/>
                        </a:rPr>
                        <m:t>𝑣</m:t>
                      </m:r>
                    </m:oMath>
                  </m:oMathPara>
                </a14:m>
                <a:endParaRPr lang="ru-UA" sz="2000" dirty="0"/>
              </a:p>
            </p:txBody>
          </p:sp>
        </mc:Choice>
        <mc:Fallback>
          <p:sp>
            <p:nvSpPr>
              <p:cNvPr id="12" name="Прямоугольник 11">
                <a:extLst>
                  <a:ext uri="{FF2B5EF4-FFF2-40B4-BE49-F238E27FC236}">
                    <a16:creationId xmlns:a16="http://schemas.microsoft.com/office/drawing/2014/main" id="{1FD66CBC-486D-4A78-AE9F-D4CDB3211F82}"/>
                  </a:ext>
                </a:extLst>
              </p:cNvPr>
              <p:cNvSpPr>
                <a:spLocks noRot="1" noChangeAspect="1" noMove="1" noResize="1" noEditPoints="1" noAdjustHandles="1" noChangeArrowheads="1" noChangeShapeType="1" noTextEdit="1"/>
              </p:cNvSpPr>
              <p:nvPr/>
            </p:nvSpPr>
            <p:spPr>
              <a:xfrm>
                <a:off x="254232" y="2870731"/>
                <a:ext cx="4244111" cy="584840"/>
              </a:xfrm>
              <a:prstGeom prst="rect">
                <a:avLst/>
              </a:prstGeom>
              <a:blipFill>
                <a:blip r:embed="rId5"/>
                <a:stretch>
                  <a:fillRect/>
                </a:stretch>
              </a:blipFill>
            </p:spPr>
            <p:txBody>
              <a:bodyPr/>
              <a:lstStyle/>
              <a:p>
                <a:r>
                  <a:rPr lang="uk-UA">
                    <a:noFill/>
                  </a:rPr>
                  <a:t> </a:t>
                </a:r>
              </a:p>
            </p:txBody>
          </p:sp>
        </mc:Fallback>
      </mc:AlternateContent>
      <p:sp>
        <p:nvSpPr>
          <p:cNvPr id="18" name="Прямоугольник 17">
            <a:extLst>
              <a:ext uri="{FF2B5EF4-FFF2-40B4-BE49-F238E27FC236}">
                <a16:creationId xmlns:a16="http://schemas.microsoft.com/office/drawing/2014/main" id="{D0E75AA0-B6C2-4906-9A69-02034A33BC5D}"/>
              </a:ext>
            </a:extLst>
          </p:cNvPr>
          <p:cNvSpPr/>
          <p:nvPr/>
        </p:nvSpPr>
        <p:spPr>
          <a:xfrm>
            <a:off x="1678781" y="4895539"/>
            <a:ext cx="5786438" cy="553998"/>
          </a:xfrm>
          <a:prstGeom prst="rect">
            <a:avLst/>
          </a:prstGeom>
        </p:spPr>
        <p:txBody>
          <a:bodyPr wrap="square">
            <a:spAutoFit/>
          </a:bodyPr>
          <a:lstStyle/>
          <a:p>
            <a:pPr algn="ctr">
              <a:lnSpc>
                <a:spcPts val="1750"/>
              </a:lnSpc>
            </a:pPr>
            <a:r>
              <a:rPr lang="uk-UA" sz="1250" dirty="0">
                <a:solidFill>
                  <a:schemeClr val="tx1">
                    <a:lumMod val="85000"/>
                    <a:lumOff val="15000"/>
                  </a:schemeClr>
                </a:solidFill>
                <a:latin typeface="Artifakt Element" panose="020B0503050000020004" pitchFamily="34" charset="-52"/>
                <a:ea typeface="Artifakt Element" panose="020B0503050000020004" pitchFamily="34" charset="-52"/>
              </a:rPr>
              <a:t>Візьмемо двічі похідні по часу від попередніх виразів. Отримані залежності мають наступний вигляд</a:t>
            </a:r>
            <a:endParaRPr lang="ru-UA" sz="1250" dirty="0">
              <a:solidFill>
                <a:schemeClr val="tx1">
                  <a:lumMod val="85000"/>
                  <a:lumOff val="15000"/>
                </a:schemeClr>
              </a:solidFill>
              <a:latin typeface="Artifakt Element" panose="020B0503050000020004" pitchFamily="34" charset="-52"/>
              <a:ea typeface="Artifakt Element" panose="020B0503050000020004" pitchFamily="34" charset="-52"/>
            </a:endParaRPr>
          </a:p>
        </p:txBody>
      </p:sp>
      <p:cxnSp>
        <p:nvCxnSpPr>
          <p:cNvPr id="22" name="Прямая соединительная линия 21">
            <a:extLst>
              <a:ext uri="{FF2B5EF4-FFF2-40B4-BE49-F238E27FC236}">
                <a16:creationId xmlns:a16="http://schemas.microsoft.com/office/drawing/2014/main" id="{840C3737-07F3-4394-B5AD-FA3A4F9D6743}"/>
              </a:ext>
            </a:extLst>
          </p:cNvPr>
          <p:cNvCxnSpPr/>
          <p:nvPr/>
        </p:nvCxnSpPr>
        <p:spPr>
          <a:xfrm>
            <a:off x="4572000" y="1855187"/>
            <a:ext cx="0" cy="25161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8" name="Прямоугольник 7">
                <a:extLst>
                  <a:ext uri="{FF2B5EF4-FFF2-40B4-BE49-F238E27FC236}">
                    <a16:creationId xmlns:a16="http://schemas.microsoft.com/office/drawing/2014/main" id="{594DFD08-D9E1-4537-A1CA-B985E59A9255}"/>
                  </a:ext>
                </a:extLst>
              </p:cNvPr>
              <p:cNvSpPr/>
              <p:nvPr/>
            </p:nvSpPr>
            <p:spPr>
              <a:xfrm>
                <a:off x="4690622" y="2236489"/>
                <a:ext cx="4227889" cy="584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𝑥</m:t>
                          </m:r>
                        </m:e>
                      </m:acc>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𝑥</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r>
                        <a:rPr lang="ru-UA" sz="1500">
                          <a:latin typeface="Cambria Math" panose="02040503050406030204" pitchFamily="18" charset="0"/>
                        </a:rPr>
                        <m:t>∙−12</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4</m:t>
                              </m:r>
                            </m:sup>
                          </m:sSup>
                        </m:den>
                      </m:f>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3</m:t>
                          </m:r>
                        </m:sup>
                      </m:sSup>
                      <m:r>
                        <a:rPr lang="ru-UA" sz="1500">
                          <a:latin typeface="Cambria Math" panose="02040503050406030204" pitchFamily="18" charset="0"/>
                        </a:rPr>
                        <m:t>+24</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3</m:t>
                              </m:r>
                            </m:sup>
                          </m:sSup>
                        </m:den>
                      </m:f>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r>
                        <a:rPr lang="ru-UA" sz="1500">
                          <a:latin typeface="Cambria Math" panose="02040503050406030204" pitchFamily="18" charset="0"/>
                        </a:rPr>
                        <m:t>−12</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2</m:t>
                              </m:r>
                            </m:sup>
                          </m:sSup>
                        </m:den>
                      </m:f>
                      <m:r>
                        <a:rPr lang="ru-UA" sz="1500" i="1">
                          <a:latin typeface="Cambria Math" panose="02040503050406030204" pitchFamily="18" charset="0"/>
                        </a:rPr>
                        <m:t>𝑡</m:t>
                      </m:r>
                    </m:oMath>
                  </m:oMathPara>
                </a14:m>
                <a:endParaRPr lang="ru-UA" sz="1500" dirty="0"/>
              </a:p>
            </p:txBody>
          </p:sp>
        </mc:Choice>
        <mc:Fallback>
          <p:sp>
            <p:nvSpPr>
              <p:cNvPr id="8" name="Прямоугольник 7">
                <a:extLst>
                  <a:ext uri="{FF2B5EF4-FFF2-40B4-BE49-F238E27FC236}">
                    <a16:creationId xmlns:a16="http://schemas.microsoft.com/office/drawing/2014/main" id="{594DFD08-D9E1-4537-A1CA-B985E59A9255}"/>
                  </a:ext>
                </a:extLst>
              </p:cNvPr>
              <p:cNvSpPr>
                <a:spLocks noRot="1" noChangeAspect="1" noMove="1" noResize="1" noEditPoints="1" noAdjustHandles="1" noChangeArrowheads="1" noChangeShapeType="1" noTextEdit="1"/>
              </p:cNvSpPr>
              <p:nvPr/>
            </p:nvSpPr>
            <p:spPr>
              <a:xfrm>
                <a:off x="4690622" y="2236489"/>
                <a:ext cx="4227889" cy="584840"/>
              </a:xfrm>
              <a:prstGeom prst="rect">
                <a:avLst/>
              </a:prstGeom>
              <a:blipFill>
                <a:blip r:embed="rId6"/>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0" name="Прямоугольник 9">
                <a:extLst>
                  <a:ext uri="{FF2B5EF4-FFF2-40B4-BE49-F238E27FC236}">
                    <a16:creationId xmlns:a16="http://schemas.microsoft.com/office/drawing/2014/main" id="{F42A2794-B222-4708-9A95-086CF93E3F0B}"/>
                  </a:ext>
                </a:extLst>
              </p:cNvPr>
              <p:cNvSpPr/>
              <p:nvPr/>
            </p:nvSpPr>
            <p:spPr>
              <a:xfrm>
                <a:off x="4690622" y="2838146"/>
                <a:ext cx="4283096" cy="584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𝑦</m:t>
                          </m:r>
                        </m:e>
                      </m:acc>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𝑦</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r>
                        <a:rPr lang="ru-UA" sz="1500">
                          <a:latin typeface="Cambria Math" panose="02040503050406030204" pitchFamily="18" charset="0"/>
                        </a:rPr>
                        <m:t>∙−12</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4</m:t>
                              </m:r>
                            </m:sup>
                          </m:sSup>
                        </m:den>
                      </m:f>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3</m:t>
                          </m:r>
                        </m:sup>
                      </m:sSup>
                      <m:r>
                        <a:rPr lang="ru-UA" sz="1500">
                          <a:latin typeface="Cambria Math" panose="02040503050406030204" pitchFamily="18" charset="0"/>
                        </a:rPr>
                        <m:t>+24</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3</m:t>
                              </m:r>
                            </m:sup>
                          </m:sSup>
                        </m:den>
                      </m:f>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r>
                        <a:rPr lang="ru-UA" sz="1500">
                          <a:latin typeface="Cambria Math" panose="02040503050406030204" pitchFamily="18" charset="0"/>
                        </a:rPr>
                        <m:t>−12</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2</m:t>
                              </m:r>
                            </m:sup>
                          </m:sSup>
                        </m:den>
                      </m:f>
                      <m:r>
                        <a:rPr lang="ru-UA" sz="1500" i="1">
                          <a:latin typeface="Cambria Math" panose="02040503050406030204" pitchFamily="18" charset="0"/>
                        </a:rPr>
                        <m:t>𝑡</m:t>
                      </m:r>
                      <m:r>
                        <a:rPr lang="ru-UA" sz="1500">
                          <a:latin typeface="Cambria Math" panose="02040503050406030204" pitchFamily="18" charset="0"/>
                        </a:rPr>
                        <m:t>;</m:t>
                      </m:r>
                    </m:oMath>
                  </m:oMathPara>
                </a14:m>
                <a:endParaRPr lang="ru-UA" sz="1500" dirty="0"/>
              </a:p>
            </p:txBody>
          </p:sp>
        </mc:Choice>
        <mc:Fallback>
          <p:sp>
            <p:nvSpPr>
              <p:cNvPr id="10" name="Прямоугольник 9">
                <a:extLst>
                  <a:ext uri="{FF2B5EF4-FFF2-40B4-BE49-F238E27FC236}">
                    <a16:creationId xmlns:a16="http://schemas.microsoft.com/office/drawing/2014/main" id="{F42A2794-B222-4708-9A95-086CF93E3F0B}"/>
                  </a:ext>
                </a:extLst>
              </p:cNvPr>
              <p:cNvSpPr>
                <a:spLocks noRot="1" noChangeAspect="1" noMove="1" noResize="1" noEditPoints="1" noAdjustHandles="1" noChangeArrowheads="1" noChangeShapeType="1" noTextEdit="1"/>
              </p:cNvSpPr>
              <p:nvPr/>
            </p:nvSpPr>
            <p:spPr>
              <a:xfrm>
                <a:off x="4690622" y="2838146"/>
                <a:ext cx="4283096" cy="584840"/>
              </a:xfrm>
              <a:prstGeom prst="rect">
                <a:avLst/>
              </a:prstGeom>
              <a:blipFill>
                <a:blip r:embed="rId7"/>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1" name="Прямоугольник 10">
                <a:extLst>
                  <a:ext uri="{FF2B5EF4-FFF2-40B4-BE49-F238E27FC236}">
                    <a16:creationId xmlns:a16="http://schemas.microsoft.com/office/drawing/2014/main" id="{98E78739-D026-4E53-86F9-CA4822302C42}"/>
                  </a:ext>
                </a:extLst>
              </p:cNvPr>
              <p:cNvSpPr/>
              <p:nvPr/>
            </p:nvSpPr>
            <p:spPr>
              <a:xfrm>
                <a:off x="4690622" y="3519077"/>
                <a:ext cx="4230902" cy="584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UA" sz="1500" i="1">
                              <a:latin typeface="Cambria Math" panose="02040503050406030204" pitchFamily="18" charset="0"/>
                            </a:rPr>
                          </m:ctrlPr>
                        </m:accPr>
                        <m:e>
                          <m:r>
                            <a:rPr lang="ru-UA" sz="1500" i="1">
                              <a:latin typeface="Cambria Math" panose="02040503050406030204" pitchFamily="18" charset="0"/>
                            </a:rPr>
                            <m:t>𝑧</m:t>
                          </m:r>
                        </m:e>
                      </m:acc>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d>
                            <m:dPr>
                              <m:ctrlPr>
                                <a:rPr lang="ru-UA" sz="1500" i="1">
                                  <a:latin typeface="Cambria Math" panose="02040503050406030204" pitchFamily="18" charset="0"/>
                                </a:rPr>
                              </m:ctrlPr>
                            </m:dPr>
                            <m:e>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𝑧</m:t>
                                  </m:r>
                                </m:e>
                                <m:sub>
                                  <m:r>
                                    <a:rPr lang="ru-UA" sz="1500">
                                      <a:latin typeface="Cambria Math" panose="02040503050406030204" pitchFamily="18" charset="0"/>
                                    </a:rPr>
                                    <m:t>0</m:t>
                                  </m:r>
                                </m:sub>
                              </m:sSub>
                            </m:e>
                          </m:d>
                        </m:num>
                        <m:den>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den>
                      </m:f>
                      <m:r>
                        <a:rPr lang="ru-UA" sz="1500">
                          <a:latin typeface="Cambria Math" panose="02040503050406030204" pitchFamily="18" charset="0"/>
                        </a:rPr>
                        <m:t>∙−12</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4</m:t>
                              </m:r>
                            </m:sup>
                          </m:sSup>
                        </m:den>
                      </m:f>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3</m:t>
                          </m:r>
                        </m:sup>
                      </m:sSup>
                      <m:r>
                        <a:rPr lang="ru-UA" sz="1500">
                          <a:latin typeface="Cambria Math" panose="02040503050406030204" pitchFamily="18" charset="0"/>
                        </a:rPr>
                        <m:t>+24</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3</m:t>
                              </m:r>
                            </m:sup>
                          </m:sSup>
                        </m:den>
                      </m:f>
                      <m:sSup>
                        <m:sSupPr>
                          <m:ctrlPr>
                            <a:rPr lang="ru-UA" sz="1500" i="1">
                              <a:latin typeface="Cambria Math" panose="02040503050406030204" pitchFamily="18" charset="0"/>
                            </a:rPr>
                          </m:ctrlPr>
                        </m:sSupPr>
                        <m:e>
                          <m:r>
                            <a:rPr lang="ru-UA" sz="1500" i="1">
                              <a:latin typeface="Cambria Math" panose="02040503050406030204" pitchFamily="18" charset="0"/>
                            </a:rPr>
                            <m:t>𝑡</m:t>
                          </m:r>
                        </m:e>
                        <m:sup>
                          <m:r>
                            <a:rPr lang="ru-UA" sz="1500">
                              <a:latin typeface="Cambria Math" panose="02040503050406030204" pitchFamily="18" charset="0"/>
                            </a:rPr>
                            <m:t>2</m:t>
                          </m:r>
                        </m:sup>
                      </m:sSup>
                      <m:r>
                        <a:rPr lang="ru-UA" sz="1500">
                          <a:latin typeface="Cambria Math" panose="02040503050406030204" pitchFamily="18" charset="0"/>
                        </a:rPr>
                        <m:t>−12</m:t>
                      </m:r>
                      <m:f>
                        <m:fPr>
                          <m:ctrlPr>
                            <a:rPr lang="ru-UA" sz="1500" i="1">
                              <a:latin typeface="Cambria Math" panose="02040503050406030204" pitchFamily="18" charset="0"/>
                            </a:rPr>
                          </m:ctrlPr>
                        </m:fPr>
                        <m:num>
                          <m:r>
                            <a:rPr lang="ru-UA" sz="1500" i="1">
                              <a:latin typeface="Cambria Math" panose="02040503050406030204" pitchFamily="18" charset="0"/>
                            </a:rPr>
                            <m:t>𝑣</m:t>
                          </m:r>
                        </m:num>
                        <m:den>
                          <m:sSup>
                            <m:sSupPr>
                              <m:ctrlPr>
                                <a:rPr lang="ru-UA" sz="1500" i="1">
                                  <a:latin typeface="Cambria Math" panose="02040503050406030204" pitchFamily="18" charset="0"/>
                                </a:rPr>
                              </m:ctrlPr>
                            </m:sSupPr>
                            <m:e>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e>
                            <m:sup>
                              <m:r>
                                <a:rPr lang="ru-UA" sz="1500">
                                  <a:latin typeface="Cambria Math" panose="02040503050406030204" pitchFamily="18" charset="0"/>
                                </a:rPr>
                                <m:t>2</m:t>
                              </m:r>
                            </m:sup>
                          </m:sSup>
                        </m:den>
                      </m:f>
                      <m:r>
                        <a:rPr lang="ru-UA" sz="1500" i="1">
                          <a:latin typeface="Cambria Math" panose="02040503050406030204" pitchFamily="18" charset="0"/>
                        </a:rPr>
                        <m:t>𝑡</m:t>
                      </m:r>
                      <m:r>
                        <a:rPr lang="ru-UA" sz="1500">
                          <a:latin typeface="Cambria Math" panose="02040503050406030204" pitchFamily="18" charset="0"/>
                        </a:rPr>
                        <m:t>.</m:t>
                      </m:r>
                    </m:oMath>
                  </m:oMathPara>
                </a14:m>
                <a:endParaRPr lang="ru-UA" sz="1500" dirty="0"/>
              </a:p>
            </p:txBody>
          </p:sp>
        </mc:Choice>
        <mc:Fallback>
          <p:sp>
            <p:nvSpPr>
              <p:cNvPr id="11" name="Прямоугольник 10">
                <a:extLst>
                  <a:ext uri="{FF2B5EF4-FFF2-40B4-BE49-F238E27FC236}">
                    <a16:creationId xmlns:a16="http://schemas.microsoft.com/office/drawing/2014/main" id="{98E78739-D026-4E53-86F9-CA4822302C42}"/>
                  </a:ext>
                </a:extLst>
              </p:cNvPr>
              <p:cNvSpPr>
                <a:spLocks noRot="1" noChangeAspect="1" noMove="1" noResize="1" noEditPoints="1" noAdjustHandles="1" noChangeArrowheads="1" noChangeShapeType="1" noTextEdit="1"/>
              </p:cNvSpPr>
              <p:nvPr/>
            </p:nvSpPr>
            <p:spPr>
              <a:xfrm>
                <a:off x="4690622" y="3519077"/>
                <a:ext cx="4230902" cy="584840"/>
              </a:xfrm>
              <a:prstGeom prst="rect">
                <a:avLst/>
              </a:prstGeom>
              <a:blipFill>
                <a:blip r:embed="rId8"/>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409639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9F83B99-4540-4138-84A2-77030A257F67}"/>
              </a:ext>
            </a:extLst>
          </p:cNvPr>
          <p:cNvPicPr>
            <a:picLocks noChangeAspect="1"/>
          </p:cNvPicPr>
          <p:nvPr/>
        </p:nvPicPr>
        <p:blipFill>
          <a:blip r:embed="rId2"/>
          <a:stretch>
            <a:fillRect/>
          </a:stretch>
        </p:blipFill>
        <p:spPr>
          <a:xfrm>
            <a:off x="1627188" y="857250"/>
            <a:ext cx="6184308" cy="1681978"/>
          </a:xfrm>
          <a:prstGeom prst="rect">
            <a:avLst/>
          </a:prstGeom>
        </p:spPr>
      </p:pic>
      <p:pic>
        <p:nvPicPr>
          <p:cNvPr id="3" name="Рисунок 2">
            <a:extLst>
              <a:ext uri="{FF2B5EF4-FFF2-40B4-BE49-F238E27FC236}">
                <a16:creationId xmlns:a16="http://schemas.microsoft.com/office/drawing/2014/main" id="{29C34C5A-17C3-4EC6-A039-8791B47BF44F}"/>
              </a:ext>
            </a:extLst>
          </p:cNvPr>
          <p:cNvPicPr>
            <a:picLocks noChangeAspect="1"/>
          </p:cNvPicPr>
          <p:nvPr/>
        </p:nvPicPr>
        <p:blipFill>
          <a:blip r:embed="rId3"/>
          <a:stretch>
            <a:fillRect/>
          </a:stretch>
        </p:blipFill>
        <p:spPr>
          <a:xfrm>
            <a:off x="1627188" y="2539228"/>
            <a:ext cx="6184308" cy="3410510"/>
          </a:xfrm>
          <a:prstGeom prst="rect">
            <a:avLst/>
          </a:prstGeom>
        </p:spPr>
      </p:pic>
    </p:spTree>
    <p:extLst>
      <p:ext uri="{BB962C8B-B14F-4D97-AF65-F5344CB8AC3E}">
        <p14:creationId xmlns:p14="http://schemas.microsoft.com/office/powerpoint/2010/main" val="295379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8E91AE-D5BD-456C-A6AB-2B3B7A1C3D35}"/>
              </a:ext>
            </a:extLst>
          </p:cNvPr>
          <p:cNvPicPr>
            <a:picLocks noChangeAspect="1"/>
          </p:cNvPicPr>
          <p:nvPr/>
        </p:nvPicPr>
        <p:blipFill>
          <a:blip r:embed="rId2"/>
          <a:stretch>
            <a:fillRect/>
          </a:stretch>
        </p:blipFill>
        <p:spPr>
          <a:xfrm>
            <a:off x="1860351" y="1611313"/>
            <a:ext cx="5316141" cy="1440656"/>
          </a:xfrm>
          <a:prstGeom prst="rect">
            <a:avLst/>
          </a:prstGeom>
        </p:spPr>
      </p:pic>
      <p:pic>
        <p:nvPicPr>
          <p:cNvPr id="3" name="Рисунок 2">
            <a:extLst>
              <a:ext uri="{FF2B5EF4-FFF2-40B4-BE49-F238E27FC236}">
                <a16:creationId xmlns:a16="http://schemas.microsoft.com/office/drawing/2014/main" id="{0254B67C-AA9E-44D6-99EF-C6C5C47B8721}"/>
              </a:ext>
            </a:extLst>
          </p:cNvPr>
          <p:cNvPicPr>
            <a:picLocks noChangeAspect="1"/>
          </p:cNvPicPr>
          <p:nvPr/>
        </p:nvPicPr>
        <p:blipFill>
          <a:blip r:embed="rId3"/>
          <a:stretch>
            <a:fillRect/>
          </a:stretch>
        </p:blipFill>
        <p:spPr>
          <a:xfrm>
            <a:off x="1860351" y="3051969"/>
            <a:ext cx="5232797" cy="2881313"/>
          </a:xfrm>
          <a:prstGeom prst="rect">
            <a:avLst/>
          </a:prstGeom>
        </p:spPr>
      </p:pic>
      <p:sp>
        <p:nvSpPr>
          <p:cNvPr id="4" name="Text 0">
            <a:extLst>
              <a:ext uri="{FF2B5EF4-FFF2-40B4-BE49-F238E27FC236}">
                <a16:creationId xmlns:a16="http://schemas.microsoft.com/office/drawing/2014/main" id="{F342B3A8-5752-43C3-A56A-5D782FAB61A3}"/>
              </a:ext>
            </a:extLst>
          </p:cNvPr>
          <p:cNvSpPr/>
          <p:nvPr/>
        </p:nvSpPr>
        <p:spPr>
          <a:xfrm>
            <a:off x="456431" y="1075853"/>
            <a:ext cx="8137009" cy="420441"/>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Графічні</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залежності</a:t>
            </a:r>
            <a:r>
              <a:rPr lang="ru-RU" sz="2438" dirty="0">
                <a:solidFill>
                  <a:srgbClr val="2C0306"/>
                </a:solidFill>
                <a:latin typeface="Funnel Display Medium" pitchFamily="34" charset="0"/>
                <a:ea typeface="Funnel Display Medium" pitchFamily="34" charset="-122"/>
                <a:cs typeface="Funnel Display Medium" pitchFamily="34" charset="-120"/>
              </a:rPr>
              <a:t> до </a:t>
            </a:r>
            <a:r>
              <a:rPr lang="ru-RU" sz="2438" dirty="0" err="1">
                <a:solidFill>
                  <a:srgbClr val="2C0306"/>
                </a:solidFill>
                <a:latin typeface="Funnel Display Medium" pitchFamily="34" charset="0"/>
                <a:ea typeface="Funnel Display Medium" pitchFamily="34" charset="-122"/>
                <a:cs typeface="Funnel Display Medium" pitchFamily="34" charset="-120"/>
              </a:rPr>
              <a:t>узагальнених</a:t>
            </a:r>
            <a:r>
              <a:rPr lang="ru-RU" sz="2438" dirty="0">
                <a:solidFill>
                  <a:srgbClr val="2C0306"/>
                </a:solidFill>
                <a:latin typeface="Funnel Display Medium" pitchFamily="34" charset="0"/>
                <a:ea typeface="Funnel Display Medium" pitchFamily="34" charset="-122"/>
                <a:cs typeface="Funnel Display Medium" pitchFamily="34" charset="-120"/>
              </a:rPr>
              <a:t> координат ІІІ </a:t>
            </a:r>
            <a:r>
              <a:rPr lang="ru-RU" sz="2438" dirty="0" err="1">
                <a:solidFill>
                  <a:srgbClr val="2C0306"/>
                </a:solidFill>
                <a:latin typeface="Funnel Display Medium" pitchFamily="34" charset="0"/>
                <a:ea typeface="Funnel Display Medium" pitchFamily="34" charset="-122"/>
                <a:cs typeface="Funnel Display Medium" pitchFamily="34" charset="-120"/>
              </a:rPr>
              <a:t>ділянки</a:t>
            </a:r>
            <a:endParaRPr lang="en-US" sz="2438" dirty="0"/>
          </a:p>
        </p:txBody>
      </p:sp>
    </p:spTree>
    <p:extLst>
      <p:ext uri="{BB962C8B-B14F-4D97-AF65-F5344CB8AC3E}">
        <p14:creationId xmlns:p14="http://schemas.microsoft.com/office/powerpoint/2010/main" val="314953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63B87A08-2092-4F44-9A79-DE1897472837}"/>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5" name="Text 0">
            <a:extLst>
              <a:ext uri="{FF2B5EF4-FFF2-40B4-BE49-F238E27FC236}">
                <a16:creationId xmlns:a16="http://schemas.microsoft.com/office/drawing/2014/main" id="{265E71DB-3C6C-49FA-9693-96E6CB5BCF9E}"/>
              </a:ext>
            </a:extLst>
          </p:cNvPr>
          <p:cNvSpPr/>
          <p:nvPr/>
        </p:nvSpPr>
        <p:spPr>
          <a:xfrm>
            <a:off x="496119" y="1143247"/>
            <a:ext cx="8370069" cy="844253"/>
          </a:xfrm>
          <a:prstGeom prst="rect">
            <a:avLst/>
          </a:prstGeom>
          <a:noFill/>
          <a:ln/>
        </p:spPr>
        <p:txBody>
          <a:bodyPr wrap="none" lIns="0" tIns="0" rIns="0" bIns="0" rtlCol="0" anchor="t"/>
          <a:lstStyle/>
          <a:p>
            <a:pPr algn="ctr"/>
            <a:r>
              <a:rPr lang="ru-RU" sz="2438" dirty="0" err="1">
                <a:solidFill>
                  <a:srgbClr val="2C0306"/>
                </a:solidFill>
                <a:latin typeface="Funnel Display Medium" pitchFamily="34" charset="0"/>
                <a:ea typeface="Funnel Display Medium" pitchFamily="34" charset="-122"/>
                <a:cs typeface="Funnel Display Medium" pitchFamily="34" charset="-120"/>
              </a:rPr>
              <a:t>Визначення</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швидкості</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переміщення</a:t>
            </a:r>
            <a:r>
              <a:rPr lang="ru-RU" sz="2438" dirty="0">
                <a:solidFill>
                  <a:srgbClr val="2C0306"/>
                </a:solidFill>
                <a:latin typeface="Funnel Display Medium" pitchFamily="34" charset="0"/>
                <a:ea typeface="Funnel Display Medium" pitchFamily="34" charset="-122"/>
                <a:cs typeface="Funnel Display Medium" pitchFamily="34" charset="-120"/>
              </a:rPr>
              <a:t> захватного пристрою</a:t>
            </a:r>
          </a:p>
          <a:p>
            <a:pPr algn="ctr"/>
            <a:r>
              <a:rPr lang="ru-RU" sz="2438" dirty="0">
                <a:solidFill>
                  <a:srgbClr val="2C0306"/>
                </a:solidFill>
                <a:latin typeface="Funnel Display Medium" pitchFamily="34" charset="0"/>
                <a:ea typeface="Funnel Display Medium" pitchFamily="34" charset="-122"/>
                <a:cs typeface="Funnel Display Medium" pitchFamily="34" charset="-120"/>
              </a:rPr>
              <a:t>робота-</a:t>
            </a:r>
            <a:r>
              <a:rPr lang="ru-RU" sz="2438" dirty="0" err="1">
                <a:solidFill>
                  <a:srgbClr val="2C0306"/>
                </a:solidFill>
                <a:latin typeface="Funnel Display Medium" pitchFamily="34" charset="0"/>
                <a:ea typeface="Funnel Display Medium" pitchFamily="34" charset="-122"/>
                <a:cs typeface="Funnel Display Medium" pitchFamily="34" charset="-120"/>
              </a:rPr>
              <a:t>маніпулятора</a:t>
            </a:r>
            <a:endParaRPr lang="en-US" sz="2438" dirty="0"/>
          </a:p>
        </p:txBody>
      </p:sp>
      <mc:AlternateContent xmlns:mc="http://schemas.openxmlformats.org/markup-compatibility/2006">
        <mc:Choice xmlns:a14="http://schemas.microsoft.com/office/drawing/2010/main" Requires="a14">
          <p:sp>
            <p:nvSpPr>
              <p:cNvPr id="11" name="Прямоугольник 10">
                <a:extLst>
                  <a:ext uri="{FF2B5EF4-FFF2-40B4-BE49-F238E27FC236}">
                    <a16:creationId xmlns:a16="http://schemas.microsoft.com/office/drawing/2014/main" id="{11498B9B-0460-48FA-B8C2-10646358B36E}"/>
                  </a:ext>
                </a:extLst>
              </p:cNvPr>
              <p:cNvSpPr/>
              <p:nvPr/>
            </p:nvSpPr>
            <p:spPr>
              <a:xfrm>
                <a:off x="1500630" y="2407979"/>
                <a:ext cx="1049228" cy="3616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2</m:t>
                          </m:r>
                        </m:sub>
                      </m:sSub>
                      <m:r>
                        <a:rPr lang="ru-UA" sz="1750">
                          <a:latin typeface="Cambria Math" panose="02040503050406030204" pitchFamily="18" charset="0"/>
                        </a:rPr>
                        <m:t>=</m:t>
                      </m:r>
                      <m:r>
                        <a:rPr lang="ru-UA" sz="1750" i="1">
                          <a:latin typeface="Cambria Math" panose="02040503050406030204" pitchFamily="18" charset="0"/>
                        </a:rPr>
                        <m:t>𝑣</m:t>
                      </m:r>
                      <m:sSub>
                        <m:sSubPr>
                          <m:ctrlPr>
                            <a:rPr lang="ru-UA" sz="1750" i="1">
                              <a:latin typeface="Cambria Math" panose="02040503050406030204" pitchFamily="18" charset="0"/>
                            </a:rPr>
                          </m:ctrlPr>
                        </m:sSubPr>
                        <m:e>
                          <m:r>
                            <a:rPr lang="ru-UA" sz="1750" i="1">
                              <a:latin typeface="Cambria Math" panose="02040503050406030204" pitchFamily="18" charset="0"/>
                            </a:rPr>
                            <m:t>𝑡</m:t>
                          </m:r>
                        </m:e>
                        <m:sub>
                          <m:r>
                            <a:rPr lang="ru-UA" sz="1750">
                              <a:latin typeface="Cambria Math" panose="02040503050406030204" pitchFamily="18" charset="0"/>
                            </a:rPr>
                            <m:t>2</m:t>
                          </m:r>
                        </m:sub>
                      </m:sSub>
                      <m:r>
                        <a:rPr lang="ru-UA" sz="1750">
                          <a:latin typeface="Cambria Math" panose="02040503050406030204" pitchFamily="18" charset="0"/>
                        </a:rPr>
                        <m:t>.</m:t>
                      </m:r>
                    </m:oMath>
                  </m:oMathPara>
                </a14:m>
                <a:endParaRPr lang="ru-UA" sz="1750" dirty="0"/>
              </a:p>
            </p:txBody>
          </p:sp>
        </mc:Choice>
        <mc:Fallback>
          <p:sp>
            <p:nvSpPr>
              <p:cNvPr id="11" name="Прямоугольник 10">
                <a:extLst>
                  <a:ext uri="{FF2B5EF4-FFF2-40B4-BE49-F238E27FC236}">
                    <a16:creationId xmlns:a16="http://schemas.microsoft.com/office/drawing/2014/main" id="{11498B9B-0460-48FA-B8C2-10646358B36E}"/>
                  </a:ext>
                </a:extLst>
              </p:cNvPr>
              <p:cNvSpPr>
                <a:spLocks noRot="1" noChangeAspect="1" noMove="1" noResize="1" noEditPoints="1" noAdjustHandles="1" noChangeArrowheads="1" noChangeShapeType="1" noTextEdit="1"/>
              </p:cNvSpPr>
              <p:nvPr/>
            </p:nvSpPr>
            <p:spPr>
              <a:xfrm>
                <a:off x="1500630" y="2407979"/>
                <a:ext cx="1049228" cy="361637"/>
              </a:xfrm>
              <a:prstGeom prst="rect">
                <a:avLst/>
              </a:prstGeom>
              <a:blipFill>
                <a:blip r:embed="rId3"/>
                <a:stretch>
                  <a:fillRect l="-581" b="-16949"/>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2" name="Прямоугольник 11">
                <a:extLst>
                  <a:ext uri="{FF2B5EF4-FFF2-40B4-BE49-F238E27FC236}">
                    <a16:creationId xmlns:a16="http://schemas.microsoft.com/office/drawing/2014/main" id="{9A3D6248-19CF-45C1-B389-FAE423D2521A}"/>
                  </a:ext>
                </a:extLst>
              </p:cNvPr>
              <p:cNvSpPr/>
              <p:nvPr/>
            </p:nvSpPr>
            <p:spPr>
              <a:xfrm>
                <a:off x="321494" y="2289149"/>
                <a:ext cx="1204248" cy="598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1</m:t>
                          </m:r>
                        </m:sub>
                      </m:sSub>
                      <m:r>
                        <a:rPr lang="ru-UA" sz="1750">
                          <a:latin typeface="Cambria Math" panose="02040503050406030204" pitchFamily="18" charset="0"/>
                        </a:rPr>
                        <m:t>= </m:t>
                      </m:r>
                      <m:f>
                        <m:fPr>
                          <m:ctrlPr>
                            <a:rPr lang="ru-UA" sz="1750" i="1">
                              <a:latin typeface="Cambria Math" panose="02040503050406030204" pitchFamily="18" charset="0"/>
                            </a:rPr>
                          </m:ctrlPr>
                        </m:fPr>
                        <m:num>
                          <m:r>
                            <a:rPr lang="ru-UA" sz="1750">
                              <a:latin typeface="Cambria Math" panose="02040503050406030204" pitchFamily="18" charset="0"/>
                            </a:rPr>
                            <m:t>2</m:t>
                          </m:r>
                        </m:num>
                        <m:den>
                          <m:r>
                            <a:rPr lang="ru-UA" sz="1750">
                              <a:latin typeface="Cambria Math" panose="02040503050406030204" pitchFamily="18" charset="0"/>
                            </a:rPr>
                            <m:t>3</m:t>
                          </m:r>
                        </m:den>
                      </m:f>
                      <m:r>
                        <a:rPr lang="ru-UA" sz="1750" i="1">
                          <a:latin typeface="Cambria Math" panose="02040503050406030204" pitchFamily="18" charset="0"/>
                        </a:rPr>
                        <m:t>𝑣</m:t>
                      </m:r>
                      <m:sSub>
                        <m:sSubPr>
                          <m:ctrlPr>
                            <a:rPr lang="ru-UA" sz="1750" i="1">
                              <a:latin typeface="Cambria Math" panose="02040503050406030204" pitchFamily="18" charset="0"/>
                            </a:rPr>
                          </m:ctrlPr>
                        </m:sSubPr>
                        <m:e>
                          <m:r>
                            <a:rPr lang="ru-UA" sz="1750" i="1">
                              <a:latin typeface="Cambria Math" panose="02040503050406030204" pitchFamily="18" charset="0"/>
                            </a:rPr>
                            <m:t>𝑡</m:t>
                          </m:r>
                        </m:e>
                        <m:sub>
                          <m:r>
                            <a:rPr lang="ru-UA" sz="1750">
                              <a:latin typeface="Cambria Math" panose="02040503050406030204" pitchFamily="18" charset="0"/>
                            </a:rPr>
                            <m:t>1</m:t>
                          </m:r>
                        </m:sub>
                      </m:sSub>
                    </m:oMath>
                  </m:oMathPara>
                </a14:m>
                <a:endParaRPr lang="ru-UA" sz="1750" dirty="0"/>
              </a:p>
            </p:txBody>
          </p:sp>
        </mc:Choice>
        <mc:Fallback>
          <p:sp>
            <p:nvSpPr>
              <p:cNvPr id="12" name="Прямоугольник 11">
                <a:extLst>
                  <a:ext uri="{FF2B5EF4-FFF2-40B4-BE49-F238E27FC236}">
                    <a16:creationId xmlns:a16="http://schemas.microsoft.com/office/drawing/2014/main" id="{9A3D6248-19CF-45C1-B389-FAE423D2521A}"/>
                  </a:ext>
                </a:extLst>
              </p:cNvPr>
              <p:cNvSpPr>
                <a:spLocks noRot="1" noChangeAspect="1" noMove="1" noResize="1" noEditPoints="1" noAdjustHandles="1" noChangeArrowheads="1" noChangeShapeType="1" noTextEdit="1"/>
              </p:cNvSpPr>
              <p:nvPr/>
            </p:nvSpPr>
            <p:spPr>
              <a:xfrm>
                <a:off x="321494" y="2289149"/>
                <a:ext cx="1204248" cy="598241"/>
              </a:xfrm>
              <a:prstGeom prst="rect">
                <a:avLst/>
              </a:prstGeom>
              <a:blipFill>
                <a:blip r:embed="rId4"/>
                <a:stretch>
                  <a:fillRect/>
                </a:stretch>
              </a:blipFill>
            </p:spPr>
            <p:txBody>
              <a:bodyPr/>
              <a:lstStyle/>
              <a:p>
                <a:r>
                  <a:rPr lang="uk-UA">
                    <a:noFill/>
                  </a:rPr>
                  <a:t> </a:t>
                </a:r>
              </a:p>
            </p:txBody>
          </p:sp>
        </mc:Fallback>
      </mc:AlternateContent>
      <mc:AlternateContent xmlns:mc="http://schemas.openxmlformats.org/markup-compatibility/2006">
        <mc:Choice xmlns:a14="http://schemas.microsoft.com/office/drawing/2010/main" Requires="a14">
          <p:sp>
            <p:nvSpPr>
              <p:cNvPr id="13" name="Прямоугольник 12">
                <a:extLst>
                  <a:ext uri="{FF2B5EF4-FFF2-40B4-BE49-F238E27FC236}">
                    <a16:creationId xmlns:a16="http://schemas.microsoft.com/office/drawing/2014/main" id="{F9301404-A262-4CB6-8822-708B3F6FA959}"/>
                  </a:ext>
                </a:extLst>
              </p:cNvPr>
              <p:cNvSpPr/>
              <p:nvPr/>
            </p:nvSpPr>
            <p:spPr>
              <a:xfrm>
                <a:off x="2518780" y="2289149"/>
                <a:ext cx="1214666" cy="598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3</m:t>
                          </m:r>
                        </m:sub>
                      </m:sSub>
                      <m:r>
                        <a:rPr lang="ru-UA" sz="1750">
                          <a:latin typeface="Cambria Math" panose="02040503050406030204" pitchFamily="18" charset="0"/>
                        </a:rPr>
                        <m:t>= </m:t>
                      </m:r>
                      <m:f>
                        <m:fPr>
                          <m:ctrlPr>
                            <a:rPr lang="ru-UA" sz="1750" i="1">
                              <a:latin typeface="Cambria Math" panose="02040503050406030204" pitchFamily="18" charset="0"/>
                            </a:rPr>
                          </m:ctrlPr>
                        </m:fPr>
                        <m:num>
                          <m:r>
                            <a:rPr lang="ru-UA" sz="1750">
                              <a:latin typeface="Cambria Math" panose="02040503050406030204" pitchFamily="18" charset="0"/>
                            </a:rPr>
                            <m:t>2</m:t>
                          </m:r>
                        </m:num>
                        <m:den>
                          <m:r>
                            <a:rPr lang="ru-UA" sz="1750">
                              <a:latin typeface="Cambria Math" panose="02040503050406030204" pitchFamily="18" charset="0"/>
                            </a:rPr>
                            <m:t>5</m:t>
                          </m:r>
                        </m:den>
                      </m:f>
                      <m:r>
                        <a:rPr lang="ru-UA" sz="1750" i="1">
                          <a:latin typeface="Cambria Math" panose="02040503050406030204" pitchFamily="18" charset="0"/>
                        </a:rPr>
                        <m:t>𝑣</m:t>
                      </m:r>
                      <m:sSub>
                        <m:sSubPr>
                          <m:ctrlPr>
                            <a:rPr lang="ru-UA" sz="1750" i="1">
                              <a:latin typeface="Cambria Math" panose="02040503050406030204" pitchFamily="18" charset="0"/>
                            </a:rPr>
                          </m:ctrlPr>
                        </m:sSubPr>
                        <m:e>
                          <m:r>
                            <a:rPr lang="ru-UA" sz="1750" i="1">
                              <a:latin typeface="Cambria Math" panose="02040503050406030204" pitchFamily="18" charset="0"/>
                            </a:rPr>
                            <m:t>𝑡</m:t>
                          </m:r>
                        </m:e>
                        <m:sub>
                          <m:r>
                            <a:rPr lang="ru-UA" sz="1750">
                              <a:latin typeface="Cambria Math" panose="02040503050406030204" pitchFamily="18" charset="0"/>
                            </a:rPr>
                            <m:t>3</m:t>
                          </m:r>
                        </m:sub>
                      </m:sSub>
                    </m:oMath>
                  </m:oMathPara>
                </a14:m>
                <a:endParaRPr lang="ru-UA" sz="1750" dirty="0"/>
              </a:p>
            </p:txBody>
          </p:sp>
        </mc:Choice>
        <mc:Fallback>
          <p:sp>
            <p:nvSpPr>
              <p:cNvPr id="13" name="Прямоугольник 12">
                <a:extLst>
                  <a:ext uri="{FF2B5EF4-FFF2-40B4-BE49-F238E27FC236}">
                    <a16:creationId xmlns:a16="http://schemas.microsoft.com/office/drawing/2014/main" id="{F9301404-A262-4CB6-8822-708B3F6FA959}"/>
                  </a:ext>
                </a:extLst>
              </p:cNvPr>
              <p:cNvSpPr>
                <a:spLocks noRot="1" noChangeAspect="1" noMove="1" noResize="1" noEditPoints="1" noAdjustHandles="1" noChangeArrowheads="1" noChangeShapeType="1" noTextEdit="1"/>
              </p:cNvSpPr>
              <p:nvPr/>
            </p:nvSpPr>
            <p:spPr>
              <a:xfrm>
                <a:off x="2518780" y="2289149"/>
                <a:ext cx="1214666" cy="598241"/>
              </a:xfrm>
              <a:prstGeom prst="rect">
                <a:avLst/>
              </a:prstGeom>
              <a:blipFill>
                <a:blip r:embed="rId5"/>
                <a:stretch>
                  <a:fillRect/>
                </a:stretch>
              </a:blipFill>
            </p:spPr>
            <p:txBody>
              <a:bodyPr/>
              <a:lstStyle/>
              <a:p>
                <a:r>
                  <a:rPr lang="uk-UA">
                    <a:noFill/>
                  </a:rPr>
                  <a:t> </a:t>
                </a:r>
              </a:p>
            </p:txBody>
          </p:sp>
        </mc:Fallback>
      </mc:AlternateContent>
      <p:sp>
        <p:nvSpPr>
          <p:cNvPr id="19" name="Прямоугольник 18">
            <a:extLst>
              <a:ext uri="{FF2B5EF4-FFF2-40B4-BE49-F238E27FC236}">
                <a16:creationId xmlns:a16="http://schemas.microsoft.com/office/drawing/2014/main" id="{A266C808-457F-44E1-A307-46D50B94675E}"/>
              </a:ext>
            </a:extLst>
          </p:cNvPr>
          <p:cNvSpPr/>
          <p:nvPr/>
        </p:nvSpPr>
        <p:spPr>
          <a:xfrm>
            <a:off x="381024" y="2846560"/>
            <a:ext cx="3288439" cy="284693"/>
          </a:xfrm>
          <a:prstGeom prst="rect">
            <a:avLst/>
          </a:prstGeom>
        </p:spPr>
        <p:txBody>
          <a:bodyPr wrap="square">
            <a:spAutoFit/>
          </a:bodyPr>
          <a:lstStyle/>
          <a:p>
            <a:pPr algn="ctr"/>
            <a:r>
              <a:rPr lang="uk-UA" sz="1250" kern="100" dirty="0">
                <a:latin typeface="Artifakt Element" panose="020B0503050000020004" pitchFamily="34" charset="-52"/>
                <a:ea typeface="Artifakt Element" panose="020B0503050000020004" pitchFamily="34" charset="-52"/>
              </a:rPr>
              <a:t>Закони руху ЗП для кожної з ділянок</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20" name="Прямоугольник 19">
                <a:extLst>
                  <a:ext uri="{FF2B5EF4-FFF2-40B4-BE49-F238E27FC236}">
                    <a16:creationId xmlns:a16="http://schemas.microsoft.com/office/drawing/2014/main" id="{2B316DFA-3327-44F7-951E-D7791D699F8E}"/>
                  </a:ext>
                </a:extLst>
              </p:cNvPr>
              <p:cNvSpPr/>
              <p:nvPr/>
            </p:nvSpPr>
            <p:spPr>
              <a:xfrm>
                <a:off x="1121088" y="3419233"/>
                <a:ext cx="1886478"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0</m:t>
                          </m:r>
                        </m:sub>
                      </m:sSub>
                      <m:r>
                        <a:rPr lang="ru-UA" sz="1750">
                          <a:latin typeface="Cambria Math" panose="02040503050406030204" pitchFamily="18" charset="0"/>
                        </a:rPr>
                        <m:t>=</m:t>
                      </m:r>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1</m:t>
                          </m:r>
                        </m:sub>
                      </m:sSub>
                      <m:r>
                        <a:rPr lang="ru-UA" sz="1750">
                          <a:latin typeface="Cambria Math" panose="02040503050406030204" pitchFamily="18" charset="0"/>
                        </a:rPr>
                        <m:t>+</m:t>
                      </m:r>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2</m:t>
                          </m:r>
                        </m:sub>
                      </m:sSub>
                      <m:r>
                        <a:rPr lang="ru-UA" sz="1750">
                          <a:latin typeface="Cambria Math" panose="02040503050406030204" pitchFamily="18" charset="0"/>
                        </a:rPr>
                        <m:t>+</m:t>
                      </m:r>
                      <m:sSub>
                        <m:sSubPr>
                          <m:ctrlPr>
                            <a:rPr lang="ru-UA" sz="1750" i="1">
                              <a:latin typeface="Cambria Math" panose="02040503050406030204" pitchFamily="18" charset="0"/>
                            </a:rPr>
                          </m:ctrlPr>
                        </m:sSubPr>
                        <m:e>
                          <m:r>
                            <a:rPr lang="ru-UA" sz="1750" i="1">
                              <a:latin typeface="Cambria Math" panose="02040503050406030204" pitchFamily="18" charset="0"/>
                            </a:rPr>
                            <m:t>𝜉</m:t>
                          </m:r>
                        </m:e>
                        <m:sub>
                          <m:r>
                            <a:rPr lang="ru-UA" sz="1750">
                              <a:latin typeface="Cambria Math" panose="02040503050406030204" pitchFamily="18" charset="0"/>
                            </a:rPr>
                            <m:t>3</m:t>
                          </m:r>
                        </m:sub>
                      </m:sSub>
                    </m:oMath>
                  </m:oMathPara>
                </a14:m>
                <a:endParaRPr lang="ru-UA" sz="1750" dirty="0"/>
              </a:p>
            </p:txBody>
          </p:sp>
        </mc:Choice>
        <mc:Fallback>
          <p:sp>
            <p:nvSpPr>
              <p:cNvPr id="20" name="Прямоугольник 19">
                <a:extLst>
                  <a:ext uri="{FF2B5EF4-FFF2-40B4-BE49-F238E27FC236}">
                    <a16:creationId xmlns:a16="http://schemas.microsoft.com/office/drawing/2014/main" id="{2B316DFA-3327-44F7-951E-D7791D699F8E}"/>
                  </a:ext>
                </a:extLst>
              </p:cNvPr>
              <p:cNvSpPr>
                <a:spLocks noRot="1" noChangeAspect="1" noMove="1" noResize="1" noEditPoints="1" noAdjustHandles="1" noChangeArrowheads="1" noChangeShapeType="1" noTextEdit="1"/>
              </p:cNvSpPr>
              <p:nvPr/>
            </p:nvSpPr>
            <p:spPr>
              <a:xfrm>
                <a:off x="1121088" y="3419233"/>
                <a:ext cx="1886478" cy="361637"/>
              </a:xfrm>
              <a:prstGeom prst="rect">
                <a:avLst/>
              </a:prstGeom>
              <a:blipFill>
                <a:blip r:embed="rId6"/>
                <a:stretch>
                  <a:fillRect b="-15254"/>
                </a:stretch>
              </a:blipFill>
            </p:spPr>
            <p:txBody>
              <a:bodyPr/>
              <a:lstStyle/>
              <a:p>
                <a:r>
                  <a:rPr lang="uk-UA">
                    <a:noFill/>
                  </a:rPr>
                  <a:t> </a:t>
                </a:r>
              </a:p>
            </p:txBody>
          </p:sp>
        </mc:Fallback>
      </mc:AlternateContent>
      <p:sp>
        <p:nvSpPr>
          <p:cNvPr id="21" name="Прямоугольник 20">
            <a:extLst>
              <a:ext uri="{FF2B5EF4-FFF2-40B4-BE49-F238E27FC236}">
                <a16:creationId xmlns:a16="http://schemas.microsoft.com/office/drawing/2014/main" id="{3F6F9C2F-C5A6-4BC8-B5D9-661E35E73BBB}"/>
              </a:ext>
            </a:extLst>
          </p:cNvPr>
          <p:cNvSpPr/>
          <p:nvPr/>
        </p:nvSpPr>
        <p:spPr>
          <a:xfrm>
            <a:off x="1012625" y="3867365"/>
            <a:ext cx="2025233" cy="284693"/>
          </a:xfrm>
          <a:prstGeom prst="rect">
            <a:avLst/>
          </a:prstGeom>
        </p:spPr>
        <p:txBody>
          <a:bodyPr wrap="square">
            <a:spAutoFit/>
          </a:bodyPr>
          <a:lstStyle/>
          <a:p>
            <a:pPr algn="ctr"/>
            <a:r>
              <a:rPr lang="uk-UA" sz="1250" kern="100" dirty="0">
                <a:latin typeface="Artifakt Element" panose="020B0503050000020004" pitchFamily="34" charset="-52"/>
                <a:ea typeface="Artifakt Element" panose="020B0503050000020004" pitchFamily="34" charset="-52"/>
              </a:rPr>
              <a:t>Закон для всієї ділянки</a:t>
            </a:r>
            <a:endParaRPr lang="ru-UA" sz="1250" dirty="0">
              <a:latin typeface="Artifakt Element" panose="020B0503050000020004" pitchFamily="34" charset="-52"/>
              <a:ea typeface="Artifakt Element" panose="020B0503050000020004" pitchFamily="34" charset="-52"/>
            </a:endParaRPr>
          </a:p>
        </p:txBody>
      </p:sp>
      <mc:AlternateContent xmlns:mc="http://schemas.openxmlformats.org/markup-compatibility/2006">
        <mc:Choice xmlns:a14="http://schemas.microsoft.com/office/drawing/2010/main" Requires="a14">
          <p:sp>
            <p:nvSpPr>
              <p:cNvPr id="22" name="Прямоугольник 21">
                <a:extLst>
                  <a:ext uri="{FF2B5EF4-FFF2-40B4-BE49-F238E27FC236}">
                    <a16:creationId xmlns:a16="http://schemas.microsoft.com/office/drawing/2014/main" id="{7E9E7829-C7D6-4495-A535-62FE11CF63E1}"/>
                  </a:ext>
                </a:extLst>
              </p:cNvPr>
              <p:cNvSpPr/>
              <p:nvPr/>
            </p:nvSpPr>
            <p:spPr>
              <a:xfrm>
                <a:off x="1157497" y="4593813"/>
                <a:ext cx="1816203" cy="718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UA" sz="1500" i="1">
                          <a:latin typeface="Cambria Math" panose="02040503050406030204" pitchFamily="18" charset="0"/>
                        </a:rPr>
                        <m:t>𝑣</m:t>
                      </m:r>
                      <m:r>
                        <a:rPr lang="ru-UA" sz="1500">
                          <a:latin typeface="Cambria Math" panose="02040503050406030204" pitchFamily="18" charset="0"/>
                        </a:rPr>
                        <m:t>=</m:t>
                      </m:r>
                      <m:f>
                        <m:fPr>
                          <m:ctrlPr>
                            <a:rPr lang="ru-UA" sz="1500" i="1">
                              <a:latin typeface="Cambria Math" panose="02040503050406030204" pitchFamily="18" charset="0"/>
                            </a:rPr>
                          </m:ctrlPr>
                        </m:fPr>
                        <m:num>
                          <m:sSub>
                            <m:sSubPr>
                              <m:ctrlPr>
                                <a:rPr lang="ru-UA" sz="1500" i="1">
                                  <a:latin typeface="Cambria Math" panose="02040503050406030204" pitchFamily="18" charset="0"/>
                                </a:rPr>
                              </m:ctrlPr>
                            </m:sSubPr>
                            <m:e>
                              <m:r>
                                <a:rPr lang="ru-UA" sz="1500" i="1">
                                  <a:latin typeface="Cambria Math" panose="02040503050406030204" pitchFamily="18" charset="0"/>
                                </a:rPr>
                                <m:t>𝜉</m:t>
                              </m:r>
                            </m:e>
                            <m:sub>
                              <m:r>
                                <a:rPr lang="ru-UA" sz="1500">
                                  <a:latin typeface="Cambria Math" panose="02040503050406030204" pitchFamily="18" charset="0"/>
                                </a:rPr>
                                <m:t>0</m:t>
                              </m:r>
                            </m:sub>
                          </m:sSub>
                        </m:num>
                        <m:den>
                          <m:f>
                            <m:fPr>
                              <m:ctrlPr>
                                <a:rPr lang="ru-UA" sz="1500" i="1">
                                  <a:latin typeface="Cambria Math" panose="02040503050406030204" pitchFamily="18" charset="0"/>
                                </a:rPr>
                              </m:ctrlPr>
                            </m:fPr>
                            <m:num>
                              <m:r>
                                <a:rPr lang="ru-UA" sz="1500">
                                  <a:latin typeface="Cambria Math" panose="02040503050406030204" pitchFamily="18" charset="0"/>
                                </a:rPr>
                                <m:t>2</m:t>
                              </m:r>
                            </m:num>
                            <m:den>
                              <m:r>
                                <a:rPr lang="ru-UA" sz="1500">
                                  <a:latin typeface="Cambria Math" panose="02040503050406030204" pitchFamily="18" charset="0"/>
                                </a:rPr>
                                <m:t>3</m:t>
                              </m:r>
                            </m:den>
                          </m:f>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1</m:t>
                              </m:r>
                            </m:sub>
                          </m:sSub>
                          <m:r>
                            <a:rPr lang="ru-UA" sz="1500">
                              <a:latin typeface="Cambria Math" panose="02040503050406030204" pitchFamily="18" charset="0"/>
                            </a:rPr>
                            <m:t>+</m:t>
                          </m:r>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2</m:t>
                              </m:r>
                            </m:sub>
                          </m:sSub>
                          <m:r>
                            <a:rPr lang="ru-UA" sz="1500">
                              <a:latin typeface="Cambria Math" panose="02040503050406030204" pitchFamily="18" charset="0"/>
                            </a:rPr>
                            <m:t>+</m:t>
                          </m:r>
                          <m:f>
                            <m:fPr>
                              <m:ctrlPr>
                                <a:rPr lang="ru-UA" sz="1500" i="1">
                                  <a:latin typeface="Cambria Math" panose="02040503050406030204" pitchFamily="18" charset="0"/>
                                </a:rPr>
                              </m:ctrlPr>
                            </m:fPr>
                            <m:num>
                              <m:r>
                                <a:rPr lang="ru-UA" sz="1500">
                                  <a:latin typeface="Cambria Math" panose="02040503050406030204" pitchFamily="18" charset="0"/>
                                </a:rPr>
                                <m:t>2</m:t>
                              </m:r>
                            </m:num>
                            <m:den>
                              <m:r>
                                <a:rPr lang="ru-UA" sz="1500">
                                  <a:latin typeface="Cambria Math" panose="02040503050406030204" pitchFamily="18" charset="0"/>
                                </a:rPr>
                                <m:t>5</m:t>
                              </m:r>
                            </m:den>
                          </m:f>
                          <m:sSub>
                            <m:sSubPr>
                              <m:ctrlPr>
                                <a:rPr lang="ru-UA" sz="1500" i="1">
                                  <a:latin typeface="Cambria Math" panose="02040503050406030204" pitchFamily="18" charset="0"/>
                                </a:rPr>
                              </m:ctrlPr>
                            </m:sSubPr>
                            <m:e>
                              <m:r>
                                <a:rPr lang="ru-UA" sz="1500" i="1">
                                  <a:latin typeface="Cambria Math" panose="02040503050406030204" pitchFamily="18" charset="0"/>
                                </a:rPr>
                                <m:t>𝑡</m:t>
                              </m:r>
                            </m:e>
                            <m:sub>
                              <m:r>
                                <a:rPr lang="ru-UA" sz="1500">
                                  <a:latin typeface="Cambria Math" panose="02040503050406030204" pitchFamily="18" charset="0"/>
                                </a:rPr>
                                <m:t>3</m:t>
                              </m:r>
                            </m:sub>
                          </m:sSub>
                        </m:den>
                      </m:f>
                    </m:oMath>
                  </m:oMathPara>
                </a14:m>
                <a:endParaRPr lang="ru-UA" sz="1500" dirty="0"/>
              </a:p>
            </p:txBody>
          </p:sp>
        </mc:Choice>
        <mc:Fallback>
          <p:sp>
            <p:nvSpPr>
              <p:cNvPr id="22" name="Прямоугольник 21">
                <a:extLst>
                  <a:ext uri="{FF2B5EF4-FFF2-40B4-BE49-F238E27FC236}">
                    <a16:creationId xmlns:a16="http://schemas.microsoft.com/office/drawing/2014/main" id="{7E9E7829-C7D6-4495-A535-62FE11CF63E1}"/>
                  </a:ext>
                </a:extLst>
              </p:cNvPr>
              <p:cNvSpPr>
                <a:spLocks noRot="1" noChangeAspect="1" noMove="1" noResize="1" noEditPoints="1" noAdjustHandles="1" noChangeArrowheads="1" noChangeShapeType="1" noTextEdit="1"/>
              </p:cNvSpPr>
              <p:nvPr/>
            </p:nvSpPr>
            <p:spPr>
              <a:xfrm>
                <a:off x="1157497" y="4593813"/>
                <a:ext cx="1816203" cy="718402"/>
              </a:xfrm>
              <a:prstGeom prst="rect">
                <a:avLst/>
              </a:prstGeom>
              <a:blipFill>
                <a:blip r:embed="rId7"/>
                <a:stretch>
                  <a:fillRect b="-2564"/>
                </a:stretch>
              </a:blipFill>
            </p:spPr>
            <p:txBody>
              <a:bodyPr/>
              <a:lstStyle/>
              <a:p>
                <a:r>
                  <a:rPr lang="uk-UA">
                    <a:noFill/>
                  </a:rPr>
                  <a:t> </a:t>
                </a:r>
              </a:p>
            </p:txBody>
          </p:sp>
        </mc:Fallback>
      </mc:AlternateContent>
      <p:sp>
        <p:nvSpPr>
          <p:cNvPr id="23" name="Прямоугольник 22">
            <a:extLst>
              <a:ext uri="{FF2B5EF4-FFF2-40B4-BE49-F238E27FC236}">
                <a16:creationId xmlns:a16="http://schemas.microsoft.com/office/drawing/2014/main" id="{2A80DE5A-7076-4A02-9D37-51A557A93FE8}"/>
              </a:ext>
            </a:extLst>
          </p:cNvPr>
          <p:cNvSpPr/>
          <p:nvPr/>
        </p:nvSpPr>
        <p:spPr>
          <a:xfrm>
            <a:off x="-51000" y="5395268"/>
            <a:ext cx="4152483" cy="284693"/>
          </a:xfrm>
          <a:prstGeom prst="rect">
            <a:avLst/>
          </a:prstGeom>
        </p:spPr>
        <p:txBody>
          <a:bodyPr wrap="square">
            <a:spAutoFit/>
          </a:bodyPr>
          <a:lstStyle/>
          <a:p>
            <a:pPr algn="ctr"/>
            <a:r>
              <a:rPr lang="uk-UA" sz="1250" kern="100" dirty="0">
                <a:latin typeface="Artifakt Element" panose="020B0503050000020004" pitchFamily="34" charset="-52"/>
                <a:ea typeface="Artifakt Element" panose="020B0503050000020004" pitchFamily="34" charset="-52"/>
              </a:rPr>
              <a:t>Знайдена швидкість для ЗП робота-маніпулятора</a:t>
            </a:r>
            <a:endParaRPr lang="ru-UA" sz="1250" dirty="0">
              <a:latin typeface="Artifakt Element" panose="020B0503050000020004" pitchFamily="34" charset="-52"/>
              <a:ea typeface="Artifakt Element" panose="020B0503050000020004" pitchFamily="34" charset="-52"/>
            </a:endParaRPr>
          </a:p>
        </p:txBody>
      </p:sp>
      <p:pic>
        <p:nvPicPr>
          <p:cNvPr id="24" name="Рисунок 23">
            <a:extLst>
              <a:ext uri="{FF2B5EF4-FFF2-40B4-BE49-F238E27FC236}">
                <a16:creationId xmlns:a16="http://schemas.microsoft.com/office/drawing/2014/main" id="{9270911D-5D4B-4223-BC78-BF11A432F53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0875" y="2417124"/>
            <a:ext cx="5353126" cy="2831939"/>
          </a:xfrm>
          <a:prstGeom prst="rect">
            <a:avLst/>
          </a:prstGeom>
          <a:noFill/>
          <a:ln>
            <a:noFill/>
          </a:ln>
        </p:spPr>
      </p:pic>
    </p:spTree>
    <p:extLst>
      <p:ext uri="{BB962C8B-B14F-4D97-AF65-F5344CB8AC3E}">
        <p14:creationId xmlns:p14="http://schemas.microsoft.com/office/powerpoint/2010/main" val="4006146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96119" y="1456272"/>
            <a:ext cx="3101132" cy="310083"/>
          </a:xfrm>
          <a:prstGeom prst="rect">
            <a:avLst/>
          </a:prstGeom>
          <a:noFill/>
          <a:ln/>
        </p:spPr>
        <p:txBody>
          <a:bodyPr wrap="none" lIns="0" tIns="0" rIns="0" bIns="0" rtlCol="0" anchor="t"/>
          <a:lstStyle/>
          <a:p>
            <a:pPr>
              <a:lnSpc>
                <a:spcPts val="2438"/>
              </a:lnSpc>
            </a:pPr>
            <a:r>
              <a:rPr lang="en-US" sz="2438" dirty="0">
                <a:solidFill>
                  <a:srgbClr val="2C0306"/>
                </a:solidFill>
                <a:latin typeface="Funnel Display Medium" pitchFamily="34" charset="0"/>
                <a:ea typeface="Funnel Display Medium" pitchFamily="34" charset="-122"/>
                <a:cs typeface="Funnel Display Medium" pitchFamily="34" charset="-120"/>
              </a:rPr>
              <a:t>Висновки</a:t>
            </a:r>
            <a:endParaRPr lang="en-US" sz="2438" dirty="0"/>
          </a:p>
        </p:txBody>
      </p:sp>
      <p:sp>
        <p:nvSpPr>
          <p:cNvPr id="3" name="Text 1"/>
          <p:cNvSpPr/>
          <p:nvPr/>
        </p:nvSpPr>
        <p:spPr>
          <a:xfrm>
            <a:off x="341313" y="1936426"/>
            <a:ext cx="8191500" cy="3620344"/>
          </a:xfrm>
          <a:prstGeom prst="rect">
            <a:avLst/>
          </a:prstGeom>
          <a:solidFill>
            <a:srgbClr val="FAFAFA"/>
          </a:solidFill>
          <a:ln/>
        </p:spPr>
        <p:txBody>
          <a:bodyPr wrap="square" lIns="0" tIns="0" rIns="0" bIns="0" rtlCol="0" anchor="t"/>
          <a:lstStyle/>
          <a:p>
            <a:r>
              <a:rPr lang="uk-UA"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Результати</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проведеного дослідження дозволили вирішити задачу оптимізації переміщення робота-маніпулятора з двома обертальними та однією поступальною ланками. Результатом роботи стала побудова оптимального режиму зміни природної координати, що базується на мінімізації енергії. Це дало змогу детально змоделювати реакцію системи на різних етапах циклу: від плавного пуску та сталого руху до м'якого гальмування в точці. Отримані графічні залежності узагальнених координат, швидкостей та прискорень підтвердили відсутність динамічних ударів і ривків, що є критично важливим для збереження приводів та забезпечення високої точності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позиціонування</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a:t>
            </a:r>
            <a:endParaRPr lang="uk-UA" sz="1500" dirty="0">
              <a:solidFill>
                <a:srgbClr val="1E1B1B"/>
              </a:solidFill>
              <a:latin typeface="Artifakt Element" panose="020B0503050000020004" pitchFamily="34" charset="-52"/>
              <a:ea typeface="Artifakt Element" panose="020B0503050000020004" pitchFamily="34" charset="-52"/>
              <a:cs typeface="Nobile" pitchFamily="34" charset="-120"/>
            </a:endParaRPr>
          </a:p>
          <a:p>
            <a:r>
              <a:rPr lang="uk-UA"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Завершальним</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етапом</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стало</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визначення</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кінематичних</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параметрів</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кожної</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ланки</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що</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створює</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необхідну</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базу</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для</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налаштування</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систем</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автоматичного</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керування</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та</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вибору</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обладнання</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маніпулятора</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Таким</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чином</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такий</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підхід</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до</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оптимізації</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дозволяє</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суттєво</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підвищити</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динамічні</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характеристики</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та</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продуктивність</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роботизованих</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систем</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у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реальних</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умовах</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1E1B1B"/>
                </a:solidFill>
                <a:latin typeface="Artifakt Element" panose="020B0503050000020004" pitchFamily="34" charset="-52"/>
                <a:ea typeface="Artifakt Element" panose="020B0503050000020004" pitchFamily="34" charset="-52"/>
                <a:cs typeface="Nobile" pitchFamily="34" charset="-120"/>
              </a:rPr>
              <a:t>експлуатації</a:t>
            </a:r>
            <a:r>
              <a:rPr lang="en-US" sz="1500" dirty="0">
                <a:solidFill>
                  <a:srgbClr val="1E1B1B"/>
                </a:solidFill>
                <a:latin typeface="Artifakt Element" panose="020B0503050000020004" pitchFamily="34" charset="-52"/>
                <a:ea typeface="Artifakt Element" panose="020B0503050000020004" pitchFamily="34" charset="-52"/>
                <a:cs typeface="Nobile" pitchFamily="34" charset="-120"/>
              </a:rPr>
              <a:t>.</a:t>
            </a:r>
            <a:endParaRPr lang="en-US" sz="1500" dirty="0">
              <a:latin typeface="Artifakt Element" panose="020B0503050000020004" pitchFamily="34" charset="-52"/>
              <a:ea typeface="Artifakt Element" panose="020B0503050000020004" pitchFamily="34" charset="-52"/>
            </a:endParaRPr>
          </a:p>
          <a:p>
            <a:endParaRPr lang="en-US" sz="1500" dirty="0">
              <a:latin typeface="Artifakt Element" panose="020B0503050000020004" pitchFamily="34" charset="-52"/>
              <a:ea typeface="Artifakt Element" panose="020B0503050000020004" pitchFamily="34" charset="-52"/>
            </a:endParaRPr>
          </a:p>
        </p:txBody>
      </p:sp>
      <p:sp>
        <p:nvSpPr>
          <p:cNvPr id="6" name="Прямоугольник 5">
            <a:extLst>
              <a:ext uri="{FF2B5EF4-FFF2-40B4-BE49-F238E27FC236}">
                <a16:creationId xmlns:a16="http://schemas.microsoft.com/office/drawing/2014/main" id="{AF136C45-B05E-4512-B565-D54170C33F74}"/>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Tree>
    <p:extLst>
      <p:ext uri="{BB962C8B-B14F-4D97-AF65-F5344CB8AC3E}">
        <p14:creationId xmlns:p14="http://schemas.microsoft.com/office/powerpoint/2010/main" val="277538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96119" y="2639839"/>
            <a:ext cx="8151763" cy="1240483"/>
          </a:xfrm>
          <a:prstGeom prst="rect">
            <a:avLst/>
          </a:prstGeom>
          <a:noFill/>
          <a:ln/>
        </p:spPr>
        <p:txBody>
          <a:bodyPr wrap="square" lIns="0" tIns="0" rIns="0" bIns="0" rtlCol="0" anchor="t"/>
          <a:lstStyle/>
          <a:p>
            <a:pPr algn="ctr">
              <a:lnSpc>
                <a:spcPts val="4875"/>
              </a:lnSpc>
            </a:pPr>
            <a:r>
              <a:rPr lang="en-US" sz="4875" dirty="0">
                <a:solidFill>
                  <a:srgbClr val="2C0306"/>
                </a:solidFill>
                <a:latin typeface="Funnel Display Medium" pitchFamily="34" charset="0"/>
                <a:ea typeface="Funnel Display Medium" pitchFamily="34" charset="-122"/>
                <a:cs typeface="Funnel Display Medium" pitchFamily="34" charset="-120"/>
              </a:rPr>
              <a:t>Оптимізація режиму руху робота-маніпулятора</a:t>
            </a:r>
            <a:endParaRPr lang="en-US" sz="4875" dirty="0"/>
          </a:p>
        </p:txBody>
      </p:sp>
      <p:sp>
        <p:nvSpPr>
          <p:cNvPr id="3" name="Text 1"/>
          <p:cNvSpPr/>
          <p:nvPr/>
        </p:nvSpPr>
        <p:spPr>
          <a:xfrm>
            <a:off x="496119" y="3446115"/>
            <a:ext cx="8151763" cy="186035"/>
          </a:xfrm>
          <a:prstGeom prst="rect">
            <a:avLst/>
          </a:prstGeom>
          <a:noFill/>
          <a:ln/>
        </p:spPr>
        <p:txBody>
          <a:bodyPr wrap="none" lIns="0" tIns="0" rIns="0" bIns="0" rtlCol="0" anchor="t"/>
          <a:lstStyle/>
          <a:p>
            <a:pPr>
              <a:lnSpc>
                <a:spcPts val="1438"/>
              </a:lnSpc>
            </a:pPr>
            <a:endParaRPr lang="en-US" sz="969" dirty="0"/>
          </a:p>
        </p:txBody>
      </p:sp>
      <p:sp>
        <p:nvSpPr>
          <p:cNvPr id="4" name="Text 2"/>
          <p:cNvSpPr/>
          <p:nvPr/>
        </p:nvSpPr>
        <p:spPr>
          <a:xfrm>
            <a:off x="481832" y="4612036"/>
            <a:ext cx="8151763" cy="186035"/>
          </a:xfrm>
          <a:prstGeom prst="rect">
            <a:avLst/>
          </a:prstGeom>
          <a:noFill/>
          <a:ln/>
        </p:spPr>
        <p:txBody>
          <a:bodyPr wrap="none" lIns="0" tIns="0" rIns="0" bIns="0" rtlCol="0" anchor="t"/>
          <a:lstStyle/>
          <a:p>
            <a:pPr>
              <a:lnSpc>
                <a:spcPts val="1438"/>
              </a:lnSpc>
            </a:pPr>
            <a:endParaRPr lang="en-US" sz="969" dirty="0"/>
          </a:p>
        </p:txBody>
      </p:sp>
      <p:sp>
        <p:nvSpPr>
          <p:cNvPr id="5" name="Shape 3"/>
          <p:cNvSpPr/>
          <p:nvPr/>
        </p:nvSpPr>
        <p:spPr>
          <a:xfrm>
            <a:off x="467544" y="4923310"/>
            <a:ext cx="28575" cy="444103"/>
          </a:xfrm>
          <a:prstGeom prst="rect">
            <a:avLst/>
          </a:prstGeom>
          <a:solidFill>
            <a:srgbClr val="190F6F"/>
          </a:solidFill>
          <a:ln/>
        </p:spPr>
      </p:sp>
      <p:sp>
        <p:nvSpPr>
          <p:cNvPr id="6" name="Text 4"/>
          <p:cNvSpPr/>
          <p:nvPr/>
        </p:nvSpPr>
        <p:spPr>
          <a:xfrm>
            <a:off x="634381" y="4937597"/>
            <a:ext cx="4149179" cy="155079"/>
          </a:xfrm>
          <a:prstGeom prst="rect">
            <a:avLst/>
          </a:prstGeom>
          <a:noFill/>
          <a:ln/>
        </p:spPr>
        <p:txBody>
          <a:bodyPr wrap="none" lIns="0" tIns="0" rIns="0" bIns="0" rtlCol="0" anchor="t"/>
          <a:lstStyle/>
          <a:p>
            <a:pPr>
              <a:lnSpc>
                <a:spcPts val="1219"/>
              </a:lnSpc>
            </a:pPr>
            <a:r>
              <a:rPr lang="en-US" sz="1219" dirty="0">
                <a:solidFill>
                  <a:srgbClr val="1E1B1B"/>
                </a:solidFill>
                <a:latin typeface="Funnel Display Medium" pitchFamily="34" charset="0"/>
                <a:ea typeface="Funnel Display Medium" pitchFamily="34" charset="-122"/>
                <a:cs typeface="Funnel Display Medium" pitchFamily="34" charset="-120"/>
              </a:rPr>
              <a:t>Презентацію підготувала студентка групи МОБ-2501мд</a:t>
            </a:r>
            <a:endParaRPr lang="en-US" sz="1219" dirty="0"/>
          </a:p>
        </p:txBody>
      </p:sp>
      <p:sp>
        <p:nvSpPr>
          <p:cNvPr id="7" name="Text 5"/>
          <p:cNvSpPr/>
          <p:nvPr/>
        </p:nvSpPr>
        <p:spPr>
          <a:xfrm>
            <a:off x="634381" y="5167091"/>
            <a:ext cx="7999214" cy="186035"/>
          </a:xfrm>
          <a:prstGeom prst="rect">
            <a:avLst/>
          </a:prstGeom>
          <a:noFill/>
          <a:ln/>
        </p:spPr>
        <p:txBody>
          <a:bodyPr wrap="none" lIns="0" tIns="0" rIns="0" bIns="0" rtlCol="0" anchor="t"/>
          <a:lstStyle/>
          <a:p>
            <a:pPr>
              <a:lnSpc>
                <a:spcPts val="1438"/>
              </a:lnSpc>
            </a:pPr>
            <a:r>
              <a:rPr lang="en-US" sz="969" dirty="0">
                <a:solidFill>
                  <a:srgbClr val="1E1B1B"/>
                </a:solidFill>
                <a:latin typeface="Nobile" pitchFamily="34" charset="0"/>
                <a:ea typeface="Nobile" pitchFamily="34" charset="-122"/>
                <a:cs typeface="Nobile" pitchFamily="34" charset="-120"/>
              </a:rPr>
              <a:t>Сябрук Марина Сергіївна</a:t>
            </a:r>
            <a:endParaRPr lang="en-US" sz="969" dirty="0"/>
          </a:p>
        </p:txBody>
      </p:sp>
      <p:sp>
        <p:nvSpPr>
          <p:cNvPr id="8" name="Text 6"/>
          <p:cNvSpPr/>
          <p:nvPr/>
        </p:nvSpPr>
        <p:spPr>
          <a:xfrm>
            <a:off x="481832" y="5492652"/>
            <a:ext cx="8151763" cy="186035"/>
          </a:xfrm>
          <a:prstGeom prst="rect">
            <a:avLst/>
          </a:prstGeom>
          <a:noFill/>
          <a:ln/>
        </p:spPr>
        <p:txBody>
          <a:bodyPr wrap="none" lIns="0" tIns="0" rIns="0" bIns="0" rtlCol="0" anchor="t"/>
          <a:lstStyle/>
          <a:p>
            <a:pPr>
              <a:lnSpc>
                <a:spcPts val="1438"/>
              </a:lnSpc>
            </a:pPr>
            <a:endParaRPr lang="en-US" sz="969" dirty="0"/>
          </a:p>
        </p:txBody>
      </p:sp>
      <p:sp>
        <p:nvSpPr>
          <p:cNvPr id="9" name="Прямоугольник 8">
            <a:extLst>
              <a:ext uri="{FF2B5EF4-FFF2-40B4-BE49-F238E27FC236}">
                <a16:creationId xmlns:a16="http://schemas.microsoft.com/office/drawing/2014/main" id="{953D5B87-7EDA-417B-8FA5-74722C796060}"/>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Tree>
    <p:extLst>
      <p:ext uri="{BB962C8B-B14F-4D97-AF65-F5344CB8AC3E}">
        <p14:creationId xmlns:p14="http://schemas.microsoft.com/office/powerpoint/2010/main" val="3292568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500034" y="99932"/>
            <a:ext cx="8215370" cy="830997"/>
          </a:xfrm>
          <a:prstGeom prst="rect">
            <a:avLst/>
          </a:prstGeom>
        </p:spPr>
        <p:txBody>
          <a:bodyPr wrap="square">
            <a:spAutoFit/>
          </a:bodyPr>
          <a:lstStyle/>
          <a:p>
            <a:pPr algn="ctr"/>
            <a:r>
              <a:rPr lang="uk-UA" sz="2400" b="1" dirty="0" smtClean="0">
                <a:latin typeface="Times New Roman" pitchFamily="18" charset="0"/>
              </a:rPr>
              <a:t>СТРАТЕГІЯ РОЗВИТКУ  НАУКОВОГО ГУРТКА</a:t>
            </a:r>
          </a:p>
          <a:p>
            <a:pPr algn="ctr"/>
            <a:r>
              <a:rPr lang="uk-UA" sz="2400" b="1" dirty="0" smtClean="0">
                <a:latin typeface="Times New Roman" pitchFamily="18" charset="0"/>
              </a:rPr>
              <a:t>(сектор наукових розробок)  </a:t>
            </a:r>
            <a:endParaRPr lang="ru-RU" sz="2400" b="1" dirty="0" smtClean="0">
              <a:latin typeface="Times New Roman" pitchFamily="18" charset="0"/>
            </a:endParaRPr>
          </a:p>
        </p:txBody>
      </p:sp>
      <p:sp>
        <p:nvSpPr>
          <p:cNvPr id="15" name="Прямоугольник 14"/>
          <p:cNvSpPr/>
          <p:nvPr/>
        </p:nvSpPr>
        <p:spPr>
          <a:xfrm>
            <a:off x="357158" y="1037049"/>
            <a:ext cx="8572560" cy="5262979"/>
          </a:xfrm>
          <a:prstGeom prst="rect">
            <a:avLst/>
          </a:prstGeom>
        </p:spPr>
        <p:txBody>
          <a:bodyPr wrap="square">
            <a:spAutoFit/>
          </a:bodyPr>
          <a:lstStyle/>
          <a:p>
            <a:pPr indent="449263" algn="just">
              <a:buFont typeface="+mj-lt"/>
              <a:buAutoNum type="arabicParenR"/>
            </a:pPr>
            <a:r>
              <a:rPr lang="uk-UA" sz="2400" b="1" dirty="0" smtClean="0">
                <a:latin typeface="Times New Roman" pitchFamily="18" charset="0"/>
              </a:rPr>
              <a:t>Дослідження динаміки машин та механізмів (</a:t>
            </a:r>
            <a:r>
              <a:rPr lang="ru-RU" sz="2400" b="1" dirty="0" smtClean="0">
                <a:latin typeface="Times New Roman" pitchFamily="18" charset="0"/>
              </a:rPr>
              <a:t>стр</a:t>
            </a:r>
            <a:r>
              <a:rPr lang="uk-UA" sz="2400" b="1" dirty="0" smtClean="0">
                <a:latin typeface="Times New Roman" pitchFamily="18" charset="0"/>
              </a:rPr>
              <a:t>ічкові конвеєри, ковшові елеватори, скребкові конвеєри, мостові та баштові крани, </a:t>
            </a:r>
            <a:r>
              <a:rPr lang="uk-UA" sz="2400" b="1" dirty="0" err="1" smtClean="0">
                <a:latin typeface="Times New Roman" pitchFamily="18" charset="0"/>
              </a:rPr>
              <a:t>малоприводні</a:t>
            </a:r>
            <a:r>
              <a:rPr lang="uk-UA" sz="2400" b="1" dirty="0" smtClean="0">
                <a:latin typeface="Times New Roman" pitchFamily="18" charset="0"/>
              </a:rPr>
              <a:t> системи, </a:t>
            </a:r>
            <a:r>
              <a:rPr lang="uk-UA" sz="2400" b="1" dirty="0" err="1" smtClean="0">
                <a:latin typeface="Times New Roman" pitchFamily="18" charset="0"/>
              </a:rPr>
              <a:t>робототехнічні</a:t>
            </a:r>
            <a:r>
              <a:rPr lang="uk-UA" sz="2400" b="1" dirty="0" smtClean="0">
                <a:latin typeface="Times New Roman" pitchFamily="18" charset="0"/>
              </a:rPr>
              <a:t> системи і комплекси).</a:t>
            </a:r>
          </a:p>
          <a:p>
            <a:pPr indent="449263" algn="just">
              <a:buFont typeface="+mj-lt"/>
              <a:buAutoNum type="arabicParenR"/>
            </a:pPr>
            <a:r>
              <a:rPr lang="uk-UA" sz="2400" b="1" dirty="0" smtClean="0">
                <a:latin typeface="Times New Roman" pitchFamily="18" charset="0"/>
              </a:rPr>
              <a:t>Проведення параметричної оптимізації вищевказаних механізмів (визначення оптимальних параметрів демпферних блоків, канатних барабанів, підвісок та інших елементів).</a:t>
            </a:r>
          </a:p>
          <a:p>
            <a:pPr indent="449263" algn="just">
              <a:buFont typeface="+mj-lt"/>
              <a:buAutoNum type="arabicParenR"/>
            </a:pPr>
            <a:r>
              <a:rPr lang="uk-UA" sz="2400" b="1" dirty="0" smtClean="0">
                <a:latin typeface="Times New Roman" pitchFamily="18" charset="0"/>
              </a:rPr>
              <a:t>Постановка та розв'язок задач оптимального керування рухом машин та механізмів, у тому числі </a:t>
            </a:r>
            <a:r>
              <a:rPr lang="uk-UA" sz="2400" b="1" dirty="0" err="1" smtClean="0">
                <a:latin typeface="Times New Roman" pitchFamily="18" charset="0"/>
              </a:rPr>
              <a:t>робототехнічних</a:t>
            </a:r>
            <a:r>
              <a:rPr lang="uk-UA" sz="2400" b="1" dirty="0" smtClean="0">
                <a:latin typeface="Times New Roman" pitchFamily="18" charset="0"/>
              </a:rPr>
              <a:t> систем, із використанням варіаційного числення та прямих варіаційних методів.</a:t>
            </a:r>
          </a:p>
          <a:p>
            <a:pPr indent="449263" algn="just">
              <a:buFont typeface="+mj-lt"/>
              <a:buAutoNum type="arabicParenR"/>
            </a:pPr>
            <a:r>
              <a:rPr lang="uk-UA" sz="2400" b="1" dirty="0" smtClean="0">
                <a:latin typeface="Times New Roman" pitchFamily="18" charset="0"/>
              </a:rPr>
              <a:t>Аналіз отриманих результатів та встановлення рекомендацій стосовно їх практичної реалізації.</a:t>
            </a:r>
            <a:endParaRPr lang="ru-RU" sz="2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99932"/>
            <a:ext cx="8215370" cy="830997"/>
          </a:xfrm>
          <a:prstGeom prst="rect">
            <a:avLst/>
          </a:prstGeom>
        </p:spPr>
        <p:txBody>
          <a:bodyPr wrap="square">
            <a:spAutoFit/>
          </a:bodyPr>
          <a:lstStyle/>
          <a:p>
            <a:pPr algn="ctr"/>
            <a:r>
              <a:rPr lang="uk-UA" sz="2400" b="1" dirty="0" smtClean="0">
                <a:latin typeface="Times New Roman" pitchFamily="18" charset="0"/>
              </a:rPr>
              <a:t>СТРАТЕГІЯ РОЗВИТКУ  НАУКОВОГО ГУРТКА</a:t>
            </a:r>
          </a:p>
          <a:p>
            <a:pPr algn="ctr"/>
            <a:r>
              <a:rPr lang="uk-UA" sz="2400" b="1" dirty="0" smtClean="0">
                <a:latin typeface="Times New Roman" pitchFamily="18" charset="0"/>
              </a:rPr>
              <a:t>(організаційний сектор)  </a:t>
            </a:r>
            <a:endParaRPr lang="ru-RU" sz="2400" b="1" dirty="0" smtClean="0">
              <a:latin typeface="Times New Roman" pitchFamily="18" charset="0"/>
            </a:endParaRPr>
          </a:p>
        </p:txBody>
      </p:sp>
      <p:sp>
        <p:nvSpPr>
          <p:cNvPr id="4" name="Прямоугольник 3"/>
          <p:cNvSpPr/>
          <p:nvPr/>
        </p:nvSpPr>
        <p:spPr>
          <a:xfrm>
            <a:off x="357158" y="1334373"/>
            <a:ext cx="8572560" cy="5262979"/>
          </a:xfrm>
          <a:prstGeom prst="rect">
            <a:avLst/>
          </a:prstGeom>
        </p:spPr>
        <p:txBody>
          <a:bodyPr wrap="square">
            <a:spAutoFit/>
          </a:bodyPr>
          <a:lstStyle/>
          <a:p>
            <a:pPr algn="just">
              <a:buFont typeface="Wingdings" panose="05000000000000000000" pitchFamily="2" charset="2"/>
              <a:buChar char="q"/>
            </a:pPr>
            <a:r>
              <a:rPr lang="uk-UA" sz="2800" b="1" dirty="0" smtClean="0">
                <a:latin typeface="Times New Roman" pitchFamily="18" charset="0"/>
              </a:rPr>
              <a:t> Залучення до гуртка талановитої і активної молоді.</a:t>
            </a:r>
          </a:p>
          <a:p>
            <a:pPr marL="342900" indent="-342900" algn="just">
              <a:buFont typeface="Wingdings" panose="05000000000000000000" pitchFamily="2" charset="2"/>
              <a:buChar char="q"/>
            </a:pPr>
            <a:endParaRPr lang="uk-UA" sz="2800" b="1" dirty="0">
              <a:latin typeface="Times New Roman" pitchFamily="18" charset="0"/>
            </a:endParaRPr>
          </a:p>
          <a:p>
            <a:pPr algn="just">
              <a:buFont typeface="Wingdings" panose="05000000000000000000" pitchFamily="2" charset="2"/>
              <a:buChar char="q"/>
            </a:pPr>
            <a:r>
              <a:rPr lang="uk-UA" sz="2800" b="1" dirty="0" smtClean="0">
                <a:latin typeface="Times New Roman" pitchFamily="18" charset="0"/>
              </a:rPr>
              <a:t>  Участь студентів гуртка в конкурсах наукових робіт, олімпіадах та грантах.</a:t>
            </a:r>
          </a:p>
          <a:p>
            <a:pPr marL="342900" indent="-342900" algn="just">
              <a:buFont typeface="Wingdings" panose="05000000000000000000" pitchFamily="2" charset="2"/>
              <a:buChar char="q"/>
            </a:pPr>
            <a:endParaRPr lang="uk-UA" sz="2800" b="1" dirty="0">
              <a:latin typeface="Times New Roman" pitchFamily="18" charset="0"/>
            </a:endParaRPr>
          </a:p>
          <a:p>
            <a:pPr algn="just">
              <a:buFont typeface="Wingdings" panose="05000000000000000000" pitchFamily="2" charset="2"/>
              <a:buChar char="q"/>
            </a:pPr>
            <a:r>
              <a:rPr lang="uk-UA" sz="2800" b="1" dirty="0" smtClean="0">
                <a:latin typeface="Times New Roman" pitchFamily="18" charset="0"/>
              </a:rPr>
              <a:t> Пропагування результатів власних наукових досліджень.</a:t>
            </a:r>
          </a:p>
          <a:p>
            <a:pPr marL="342900" indent="-342900" algn="just">
              <a:buFont typeface="Wingdings" panose="05000000000000000000" pitchFamily="2" charset="2"/>
              <a:buChar char="q"/>
            </a:pPr>
            <a:endParaRPr lang="uk-UA" sz="2800" b="1" dirty="0">
              <a:latin typeface="Times New Roman" pitchFamily="18" charset="0"/>
            </a:endParaRPr>
          </a:p>
          <a:p>
            <a:pPr algn="just">
              <a:buFont typeface="Wingdings" panose="05000000000000000000" pitchFamily="2" charset="2"/>
              <a:buChar char="q"/>
            </a:pPr>
            <a:r>
              <a:rPr lang="uk-UA" sz="2800" b="1" dirty="0" smtClean="0">
                <a:latin typeface="Times New Roman" pitchFamily="18" charset="0"/>
              </a:rPr>
              <a:t> Налагодження та розвиток зв'язків із студентами і вченими з інших вишів, наукових установ і організацій.</a:t>
            </a:r>
            <a:endParaRPr lang="ru-RU" sz="2800" b="1" dirty="0" smtClean="0">
              <a:latin typeface="Times New Roman" pitchFamily="18" charset="0"/>
            </a:endParaRPr>
          </a:p>
        </p:txBody>
      </p:sp>
    </p:spTree>
    <p:extLst>
      <p:ext uri="{BB962C8B-B14F-4D97-AF65-F5344CB8AC3E}">
        <p14:creationId xmlns:p14="http://schemas.microsoft.com/office/powerpoint/2010/main" val="2841149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643182"/>
            <a:ext cx="9144000" cy="1189493"/>
          </a:xfrm>
          <a:prstGeom prst="rect">
            <a:avLst/>
          </a:prstGeom>
        </p:spPr>
        <p:txBody>
          <a:bodyPr wrap="square">
            <a:spAutoFit/>
          </a:bodyPr>
          <a:lstStyle/>
          <a:p>
            <a:pPr lvl="0" algn="ctr" fontAlgn="base">
              <a:lnSpc>
                <a:spcPct val="150000"/>
              </a:lnSpc>
              <a:spcBef>
                <a:spcPct val="0"/>
              </a:spcBef>
              <a:spcAft>
                <a:spcPct val="0"/>
              </a:spcAft>
            </a:pPr>
            <a:r>
              <a:rPr lang="uk-UA" sz="5400" b="1" dirty="0" smtClean="0">
                <a:latin typeface="Times New Roman" pitchFamily="18" charset="0"/>
                <a:cs typeface="Times New Roman" pitchFamily="18" charset="0"/>
              </a:rPr>
              <a:t>Дякую за увагу!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5EB631FC-CB9F-437D-AE29-9EE9031916B7}"/>
              </a:ext>
            </a:extLst>
          </p:cNvPr>
          <p:cNvSpPr/>
          <p:nvPr/>
        </p:nvSpPr>
        <p:spPr>
          <a:xfrm>
            <a:off x="496119" y="1286249"/>
            <a:ext cx="7655694" cy="460128"/>
          </a:xfrm>
          <a:prstGeom prst="rect">
            <a:avLst/>
          </a:prstGeom>
          <a:noFill/>
          <a:ln/>
        </p:spPr>
        <p:txBody>
          <a:bodyPr wrap="none" lIns="0" tIns="0" rIns="0" bIns="0" rtlCol="0" anchor="t"/>
          <a:lstStyle/>
          <a:p>
            <a:r>
              <a:rPr lang="ru-RU" sz="2500" b="1" dirty="0">
                <a:solidFill>
                  <a:srgbClr val="2C0306"/>
                </a:solidFill>
                <a:latin typeface="Funnel Display Medium" pitchFamily="34" charset="0"/>
                <a:ea typeface="Funnel Display Medium" pitchFamily="34" charset="-122"/>
                <a:cs typeface="Funnel Display Medium" pitchFamily="34" charset="-120"/>
              </a:rPr>
              <a:t>Мета </a:t>
            </a:r>
            <a:r>
              <a:rPr lang="ru-RU" sz="2500" b="1" dirty="0" err="1">
                <a:solidFill>
                  <a:srgbClr val="2C0306"/>
                </a:solidFill>
                <a:latin typeface="Funnel Display Medium" pitchFamily="34" charset="0"/>
                <a:ea typeface="Funnel Display Medium" pitchFamily="34" charset="-122"/>
                <a:cs typeface="Funnel Display Medium" pitchFamily="34" charset="-120"/>
              </a:rPr>
              <a:t>роботи</a:t>
            </a:r>
            <a:r>
              <a:rPr lang="ru-RU" sz="2500" b="1" dirty="0">
                <a:solidFill>
                  <a:srgbClr val="2C0306"/>
                </a:solidFill>
                <a:latin typeface="Funnel Display Medium" pitchFamily="34" charset="0"/>
                <a:ea typeface="Funnel Display Medium" pitchFamily="34" charset="-122"/>
                <a:cs typeface="Funnel Display Medium" pitchFamily="34" charset="-120"/>
              </a:rPr>
              <a:t>:</a:t>
            </a:r>
            <a:endParaRPr lang="en-US" sz="2500" b="1" dirty="0"/>
          </a:p>
        </p:txBody>
      </p:sp>
      <p:sp>
        <p:nvSpPr>
          <p:cNvPr id="4" name="Прямоугольник 3">
            <a:extLst>
              <a:ext uri="{FF2B5EF4-FFF2-40B4-BE49-F238E27FC236}">
                <a16:creationId xmlns:a16="http://schemas.microsoft.com/office/drawing/2014/main" id="{3F9A9E93-79A9-4CA5-BFBE-3C40E51B1F09}"/>
              </a:ext>
            </a:extLst>
          </p:cNvPr>
          <p:cNvSpPr/>
          <p:nvPr/>
        </p:nvSpPr>
        <p:spPr>
          <a:xfrm>
            <a:off x="607244" y="1746377"/>
            <a:ext cx="8401819" cy="361637"/>
          </a:xfrm>
          <a:prstGeom prst="rect">
            <a:avLst/>
          </a:prstGeom>
        </p:spPr>
        <p:txBody>
          <a:bodyPr wrap="square">
            <a:spAutoFit/>
          </a:bodyPr>
          <a:lstStyle/>
          <a:p>
            <a:r>
              <a:rPr lang="uk-UA" sz="1750" kern="100" dirty="0">
                <a:latin typeface="Artifakt Element" panose="020B0503050000020004" pitchFamily="34" charset="-52"/>
                <a:ea typeface="Artifakt Element" panose="020B0503050000020004" pitchFamily="34" charset="-52"/>
              </a:rPr>
              <a:t>Підвищення ефективності робота-маніпулятора</a:t>
            </a:r>
            <a:endParaRPr lang="ru-UA" sz="1750" dirty="0">
              <a:latin typeface="Artifakt Element" panose="020B0503050000020004" pitchFamily="34" charset="-52"/>
              <a:ea typeface="Artifakt Element" panose="020B0503050000020004" pitchFamily="34" charset="-52"/>
            </a:endParaRPr>
          </a:p>
        </p:txBody>
      </p:sp>
      <p:sp>
        <p:nvSpPr>
          <p:cNvPr id="5" name="Прямоугольник 4">
            <a:extLst>
              <a:ext uri="{FF2B5EF4-FFF2-40B4-BE49-F238E27FC236}">
                <a16:creationId xmlns:a16="http://schemas.microsoft.com/office/drawing/2014/main" id="{C87E5590-983E-43B1-99A9-F61712FE8333}"/>
              </a:ext>
            </a:extLst>
          </p:cNvPr>
          <p:cNvSpPr/>
          <p:nvPr/>
        </p:nvSpPr>
        <p:spPr>
          <a:xfrm>
            <a:off x="440556" y="2238304"/>
            <a:ext cx="8401819" cy="438582"/>
          </a:xfrm>
          <a:prstGeom prst="rect">
            <a:avLst/>
          </a:prstGeom>
        </p:spPr>
        <p:txBody>
          <a:bodyPr wrap="square">
            <a:spAutoFit/>
          </a:bodyPr>
          <a:lstStyle/>
          <a:p>
            <a:r>
              <a:rPr lang="uk-UA" sz="2250" b="1" kern="100" dirty="0">
                <a:latin typeface="Artifakt Element" panose="020B0503050000020004" pitchFamily="34" charset="-52"/>
                <a:ea typeface="Artifakt Element" panose="020B0503050000020004" pitchFamily="34" charset="-52"/>
              </a:rPr>
              <a:t>Задачі дослідження:</a:t>
            </a:r>
            <a:endParaRPr lang="ru-UA" sz="2250" b="1" dirty="0">
              <a:latin typeface="Artifakt Element" panose="020B0503050000020004" pitchFamily="34" charset="-52"/>
              <a:ea typeface="Artifakt Element" panose="020B0503050000020004" pitchFamily="34" charset="-52"/>
            </a:endParaRPr>
          </a:p>
        </p:txBody>
      </p:sp>
      <p:sp>
        <p:nvSpPr>
          <p:cNvPr id="6" name="Прямоугольник 5">
            <a:extLst>
              <a:ext uri="{FF2B5EF4-FFF2-40B4-BE49-F238E27FC236}">
                <a16:creationId xmlns:a16="http://schemas.microsoft.com/office/drawing/2014/main" id="{DD3F9049-9EC7-4D4A-8D56-066E0A72ADF1}"/>
              </a:ext>
            </a:extLst>
          </p:cNvPr>
          <p:cNvSpPr/>
          <p:nvPr/>
        </p:nvSpPr>
        <p:spPr>
          <a:xfrm>
            <a:off x="607244" y="2680463"/>
            <a:ext cx="8401819" cy="3122009"/>
          </a:xfrm>
          <a:prstGeom prst="rect">
            <a:avLst/>
          </a:prstGeom>
        </p:spPr>
        <p:txBody>
          <a:bodyPr wrap="square">
            <a:spAutoFit/>
          </a:bodyPr>
          <a:lstStyle/>
          <a:p>
            <a:pPr marL="285750" indent="-285750">
              <a:lnSpc>
                <a:spcPct val="125000"/>
              </a:lnSpc>
              <a:buFont typeface="Arial" panose="020B0604020202020204" pitchFamily="34" charset="0"/>
              <a:buChar char="•"/>
            </a:pPr>
            <a:r>
              <a:rPr lang="uk-UA" sz="1750" kern="100" dirty="0">
                <a:latin typeface="Artifakt Element" panose="020B0503050000020004" pitchFamily="34" charset="-52"/>
                <a:ea typeface="Artifakt Element" panose="020B0503050000020004" pitchFamily="34" charset="-52"/>
              </a:rPr>
              <a:t>Аналіз конструкцій роботів-маніпуляторів,</a:t>
            </a:r>
          </a:p>
          <a:p>
            <a:pPr marL="285750" indent="-285750">
              <a:lnSpc>
                <a:spcPct val="125000"/>
              </a:lnSpc>
              <a:buFont typeface="Arial" panose="020B0604020202020204" pitchFamily="34" charset="0"/>
              <a:buChar char="•"/>
            </a:pPr>
            <a:r>
              <a:rPr lang="uk-UA" sz="1750" kern="100" dirty="0">
                <a:latin typeface="Artifakt Element" panose="020B0503050000020004" pitchFamily="34" charset="-52"/>
                <a:ea typeface="Artifakt Element" panose="020B0503050000020004" pitchFamily="34" charset="-52"/>
              </a:rPr>
              <a:t>Визначення траєкторії руху захватного пристрою,</a:t>
            </a:r>
          </a:p>
          <a:p>
            <a:pPr marL="285750" indent="-285750">
              <a:lnSpc>
                <a:spcPct val="125000"/>
              </a:lnSpc>
              <a:buFont typeface="Arial" panose="020B0604020202020204" pitchFamily="34" charset="0"/>
              <a:buChar char="•"/>
            </a:pPr>
            <a:r>
              <a:rPr lang="uk-UA" sz="1750" kern="100" dirty="0">
                <a:latin typeface="Artifakt Element" panose="020B0503050000020004" pitchFamily="34" charset="-52"/>
                <a:ea typeface="Artifakt Element" panose="020B0503050000020004" pitchFamily="34" charset="-52"/>
              </a:rPr>
              <a:t>Визначення оптимального режиму руху для ділянок пуску, сталого руху та гальмування у природній системі координат,</a:t>
            </a:r>
          </a:p>
          <a:p>
            <a:pPr marL="285750" indent="-285750">
              <a:lnSpc>
                <a:spcPct val="125000"/>
              </a:lnSpc>
              <a:buFont typeface="Arial" panose="020B0604020202020204" pitchFamily="34" charset="0"/>
              <a:buChar char="•"/>
            </a:pPr>
            <a:r>
              <a:rPr lang="uk-UA" sz="1750" kern="100" dirty="0">
                <a:latin typeface="Artifakt Element" panose="020B0503050000020004" pitchFamily="34" charset="-52"/>
                <a:ea typeface="Artifakt Element" panose="020B0503050000020004" pitchFamily="34" charset="-52"/>
              </a:rPr>
              <a:t>Визначення оптимального режиму руху для тих же ділянок в декартовій системі координат</a:t>
            </a:r>
          </a:p>
          <a:p>
            <a:pPr marL="285750" indent="-285750">
              <a:lnSpc>
                <a:spcPct val="125000"/>
              </a:lnSpc>
              <a:buFont typeface="Arial" panose="020B0604020202020204" pitchFamily="34" charset="0"/>
              <a:buChar char="•"/>
            </a:pPr>
            <a:r>
              <a:rPr lang="uk-UA" sz="1750" kern="100" dirty="0">
                <a:latin typeface="Artifakt Element" panose="020B0503050000020004" pitchFamily="34" charset="-52"/>
                <a:ea typeface="Artifakt Element" panose="020B0503050000020004" pitchFamily="34" charset="-52"/>
              </a:rPr>
              <a:t>Визначення режиму оптимального руху для узагальнених координат</a:t>
            </a:r>
          </a:p>
          <a:p>
            <a:pPr marL="285750" indent="-285750">
              <a:lnSpc>
                <a:spcPct val="125000"/>
              </a:lnSpc>
              <a:buFont typeface="Arial" panose="020B0604020202020204" pitchFamily="34" charset="0"/>
              <a:buChar char="•"/>
            </a:pPr>
            <a:r>
              <a:rPr lang="uk-UA" sz="1750" kern="100" dirty="0">
                <a:latin typeface="Artifakt Element" panose="020B0503050000020004" pitchFamily="34" charset="-52"/>
                <a:ea typeface="Artifakt Element" panose="020B0503050000020004" pitchFamily="34" charset="-52"/>
              </a:rPr>
              <a:t>Визначення швидкості переміщення захватного пристрою на всій ділянці руху</a:t>
            </a:r>
          </a:p>
        </p:txBody>
      </p:sp>
    </p:spTree>
    <p:extLst>
      <p:ext uri="{BB962C8B-B14F-4D97-AF65-F5344CB8AC3E}">
        <p14:creationId xmlns:p14="http://schemas.microsoft.com/office/powerpoint/2010/main" val="409698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176021" y="1019181"/>
            <a:ext cx="608781" cy="223317"/>
          </a:xfrm>
          <a:prstGeom prst="roundRect">
            <a:avLst>
              <a:gd name="adj" fmla="val 18664"/>
            </a:avLst>
          </a:prstGeom>
          <a:solidFill>
            <a:srgbClr val="007853"/>
          </a:solidFill>
          <a:ln/>
        </p:spPr>
      </p:sp>
      <p:sp>
        <p:nvSpPr>
          <p:cNvPr id="3" name="Text 1"/>
          <p:cNvSpPr/>
          <p:nvPr/>
        </p:nvSpPr>
        <p:spPr>
          <a:xfrm>
            <a:off x="4250435" y="1056387"/>
            <a:ext cx="459953" cy="148903"/>
          </a:xfrm>
          <a:prstGeom prst="rect">
            <a:avLst/>
          </a:prstGeom>
          <a:noFill/>
          <a:ln/>
        </p:spPr>
        <p:txBody>
          <a:bodyPr wrap="none" lIns="0" tIns="0" rIns="0" bIns="0" rtlCol="0" anchor="t"/>
          <a:lstStyle/>
          <a:p>
            <a:pPr>
              <a:lnSpc>
                <a:spcPts val="1156"/>
              </a:lnSpc>
            </a:pPr>
            <a:r>
              <a:rPr lang="en-US" sz="781" dirty="0">
                <a:solidFill>
                  <a:srgbClr val="FFFFFF"/>
                </a:solidFill>
                <a:latin typeface="Nobile" pitchFamily="34" charset="0"/>
                <a:ea typeface="Nobile" pitchFamily="34" charset="-122"/>
                <a:cs typeface="Nobile" pitchFamily="34" charset="-120"/>
              </a:rPr>
              <a:t>РОЗДІЛ 1</a:t>
            </a:r>
            <a:endParaRPr lang="en-US" sz="781" dirty="0"/>
          </a:p>
        </p:txBody>
      </p:sp>
      <p:sp>
        <p:nvSpPr>
          <p:cNvPr id="4" name="Text 2"/>
          <p:cNvSpPr/>
          <p:nvPr/>
        </p:nvSpPr>
        <p:spPr>
          <a:xfrm>
            <a:off x="496119" y="2880452"/>
            <a:ext cx="8151763" cy="620167"/>
          </a:xfrm>
          <a:prstGeom prst="rect">
            <a:avLst/>
          </a:prstGeom>
          <a:noFill/>
          <a:ln/>
        </p:spPr>
        <p:txBody>
          <a:bodyPr wrap="square" lIns="0" tIns="0" rIns="0" bIns="0" rtlCol="0" anchor="t"/>
          <a:lstStyle/>
          <a:p>
            <a:pPr algn="ctr"/>
            <a:r>
              <a:rPr lang="en-US" sz="2438" dirty="0">
                <a:solidFill>
                  <a:srgbClr val="2C0306"/>
                </a:solidFill>
                <a:latin typeface="Funnel Display Medium" pitchFamily="34" charset="0"/>
                <a:ea typeface="Funnel Display Medium" pitchFamily="34" charset="-122"/>
                <a:cs typeface="Funnel Display Medium" pitchFamily="34" charset="-120"/>
              </a:rPr>
              <a:t>АНАЛІЗ КОНСТРУКЦІЙ ТА ДИНАМІЧНИХ ХАРАКТЕРИСТИК МАНІПУЛЯТОРІВ</a:t>
            </a:r>
            <a:endParaRPr lang="en-US" sz="2438" dirty="0"/>
          </a:p>
        </p:txBody>
      </p:sp>
      <p:sp>
        <p:nvSpPr>
          <p:cNvPr id="5" name="Text 3"/>
          <p:cNvSpPr/>
          <p:nvPr/>
        </p:nvSpPr>
        <p:spPr>
          <a:xfrm>
            <a:off x="496119" y="3875484"/>
            <a:ext cx="8151763" cy="186035"/>
          </a:xfrm>
          <a:prstGeom prst="rect">
            <a:avLst/>
          </a:prstGeom>
          <a:noFill/>
          <a:ln/>
        </p:spPr>
        <p:txBody>
          <a:bodyPr wrap="none" lIns="0" tIns="0" rIns="0" bIns="0" rtlCol="0" anchor="t"/>
          <a:lstStyle/>
          <a:p>
            <a:pPr>
              <a:lnSpc>
                <a:spcPts val="1438"/>
              </a:lnSpc>
            </a:pPr>
            <a:endParaRPr lang="en-US" sz="969" dirty="0"/>
          </a:p>
        </p:txBody>
      </p:sp>
      <p:sp>
        <p:nvSpPr>
          <p:cNvPr id="6" name="Прямоугольник 5">
            <a:extLst>
              <a:ext uri="{FF2B5EF4-FFF2-40B4-BE49-F238E27FC236}">
                <a16:creationId xmlns:a16="http://schemas.microsoft.com/office/drawing/2014/main" id="{1F72D816-E9E5-4DD4-9331-B78AA0A062B8}"/>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Tree>
    <p:extLst>
      <p:ext uri="{BB962C8B-B14F-4D97-AF65-F5344CB8AC3E}">
        <p14:creationId xmlns:p14="http://schemas.microsoft.com/office/powerpoint/2010/main" val="242108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3387" y="1275312"/>
            <a:ext cx="6163866" cy="310083"/>
          </a:xfrm>
          <a:prstGeom prst="rect">
            <a:avLst/>
          </a:prstGeom>
          <a:noFill/>
          <a:ln/>
        </p:spPr>
        <p:txBody>
          <a:bodyPr wrap="none" lIns="0" tIns="0" rIns="0" bIns="0" rtlCol="0" anchor="t"/>
          <a:lstStyle/>
          <a:p>
            <a:pPr>
              <a:lnSpc>
                <a:spcPts val="2438"/>
              </a:lnSpc>
            </a:pPr>
            <a:r>
              <a:rPr lang="uk-UA" sz="2438" dirty="0">
                <a:solidFill>
                  <a:srgbClr val="2C0306"/>
                </a:solidFill>
                <a:latin typeface="Funnel Display Medium" pitchFamily="34" charset="0"/>
                <a:ea typeface="Funnel Display Medium" pitchFamily="34" charset="-122"/>
                <a:cs typeface="Funnel Display Medium" pitchFamily="34" charset="-120"/>
              </a:rPr>
              <a:t>Архітектура сучасних роботів</a:t>
            </a:r>
            <a:endParaRPr lang="en-US" sz="2438" dirty="0"/>
          </a:p>
        </p:txBody>
      </p:sp>
      <p:sp>
        <p:nvSpPr>
          <p:cNvPr id="5" name="Прямоугольник 4">
            <a:extLst>
              <a:ext uri="{FF2B5EF4-FFF2-40B4-BE49-F238E27FC236}">
                <a16:creationId xmlns:a16="http://schemas.microsoft.com/office/drawing/2014/main" id="{F25B3DC8-FA28-4CAB-B8EF-B27A40BF6732}"/>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pic>
        <p:nvPicPr>
          <p:cNvPr id="6" name="Рисунок 5">
            <a:extLst>
              <a:ext uri="{FF2B5EF4-FFF2-40B4-BE49-F238E27FC236}">
                <a16:creationId xmlns:a16="http://schemas.microsoft.com/office/drawing/2014/main" id="{334BD1DB-777C-40DB-99F7-AA73421A03E6}"/>
              </a:ext>
            </a:extLst>
          </p:cNvPr>
          <p:cNvPicPr/>
          <p:nvPr/>
        </p:nvPicPr>
        <p:blipFill>
          <a:blip r:embed="rId3"/>
          <a:stretch>
            <a:fillRect/>
          </a:stretch>
        </p:blipFill>
        <p:spPr>
          <a:xfrm>
            <a:off x="2389055" y="2501728"/>
            <a:ext cx="4365891" cy="2802398"/>
          </a:xfrm>
          <a:prstGeom prst="rect">
            <a:avLst/>
          </a:prstGeom>
        </p:spPr>
      </p:pic>
      <p:sp>
        <p:nvSpPr>
          <p:cNvPr id="7" name="Text 3">
            <a:extLst>
              <a:ext uri="{FF2B5EF4-FFF2-40B4-BE49-F238E27FC236}">
                <a16:creationId xmlns:a16="http://schemas.microsoft.com/office/drawing/2014/main" id="{EE2B9D91-ECBE-45A7-85F6-F4CFEEF71969}"/>
              </a:ext>
            </a:extLst>
          </p:cNvPr>
          <p:cNvSpPr/>
          <p:nvPr/>
        </p:nvSpPr>
        <p:spPr>
          <a:xfrm>
            <a:off x="663387" y="2209916"/>
            <a:ext cx="1518070" cy="428481"/>
          </a:xfrm>
          <a:prstGeom prst="rect">
            <a:avLst/>
          </a:prstGeom>
          <a:noFill/>
          <a:ln/>
        </p:spPr>
        <p:txBody>
          <a:bodyPr wrap="square" lIns="0" tIns="0" rIns="0" bIns="0" rtlCol="0" anchor="t"/>
          <a:lstStyle/>
          <a:p>
            <a:pPr algn="ctr">
              <a:lnSpc>
                <a:spcPts val="1438"/>
              </a:lnSpc>
            </a:pPr>
            <a:r>
              <a:rPr lang="uk-UA" sz="1250" dirty="0">
                <a:latin typeface="Artifakt Element" panose="020B0503050000020004" pitchFamily="34" charset="-52"/>
                <a:ea typeface="Artifakt Element" panose="020B0503050000020004" pitchFamily="34" charset="-52"/>
              </a:rPr>
              <a:t>П</a:t>
            </a:r>
            <a:r>
              <a:rPr lang="ru-RU" sz="1250" dirty="0" err="1">
                <a:latin typeface="Artifakt Element" panose="020B0503050000020004" pitchFamily="34" charset="-52"/>
                <a:ea typeface="Artifakt Element" panose="020B0503050000020004" pitchFamily="34" charset="-52"/>
              </a:rPr>
              <a:t>риймає</a:t>
            </a:r>
            <a:r>
              <a:rPr lang="ru-RU" sz="1250" dirty="0">
                <a:latin typeface="Artifakt Element" panose="020B0503050000020004" pitchFamily="34" charset="-52"/>
                <a:ea typeface="Artifakt Element" panose="020B0503050000020004" pitchFamily="34" charset="-52"/>
              </a:rPr>
              <a:t> </a:t>
            </a:r>
            <a:r>
              <a:rPr lang="ru-RU" sz="1250" dirty="0" err="1">
                <a:latin typeface="Artifakt Element" panose="020B0503050000020004" pitchFamily="34" charset="-52"/>
                <a:ea typeface="Artifakt Element" panose="020B0503050000020004" pitchFamily="34" charset="-52"/>
              </a:rPr>
              <a:t>рішення</a:t>
            </a:r>
            <a:r>
              <a:rPr lang="ru-RU" sz="1250" dirty="0">
                <a:latin typeface="Artifakt Element" panose="020B0503050000020004" pitchFamily="34" charset="-52"/>
                <a:ea typeface="Artifakt Element" panose="020B0503050000020004" pitchFamily="34" charset="-52"/>
              </a:rPr>
              <a:t> на </a:t>
            </a:r>
            <a:r>
              <a:rPr lang="ru-RU" sz="1250" dirty="0" err="1">
                <a:latin typeface="Artifakt Element" panose="020B0503050000020004" pitchFamily="34" charset="-52"/>
                <a:ea typeface="Artifakt Element" panose="020B0503050000020004" pitchFamily="34" charset="-52"/>
              </a:rPr>
              <a:t>основі</a:t>
            </a:r>
            <a:r>
              <a:rPr lang="ru-RU" sz="1250" dirty="0">
                <a:latin typeface="Artifakt Element" panose="020B0503050000020004" pitchFamily="34" charset="-52"/>
                <a:ea typeface="Artifakt Element" panose="020B0503050000020004" pitchFamily="34" charset="-52"/>
              </a:rPr>
              <a:t> </a:t>
            </a:r>
            <a:r>
              <a:rPr lang="ru-RU" sz="1250" dirty="0" err="1">
                <a:latin typeface="Artifakt Element" panose="020B0503050000020004" pitchFamily="34" charset="-52"/>
                <a:ea typeface="Artifakt Element" panose="020B0503050000020004" pitchFamily="34" charset="-52"/>
              </a:rPr>
              <a:t>алгоритмів</a:t>
            </a:r>
            <a:endParaRPr lang="en-US" sz="1250" dirty="0">
              <a:latin typeface="Artifakt Element" panose="020B0503050000020004" pitchFamily="34" charset="-52"/>
              <a:ea typeface="Artifakt Element" panose="020B0503050000020004" pitchFamily="34" charset="-52"/>
            </a:endParaRPr>
          </a:p>
        </p:txBody>
      </p:sp>
      <p:sp>
        <p:nvSpPr>
          <p:cNvPr id="8" name="Text 3">
            <a:extLst>
              <a:ext uri="{FF2B5EF4-FFF2-40B4-BE49-F238E27FC236}">
                <a16:creationId xmlns:a16="http://schemas.microsoft.com/office/drawing/2014/main" id="{42D1CF98-D3FF-411E-AFD9-4C4C6803A153}"/>
              </a:ext>
            </a:extLst>
          </p:cNvPr>
          <p:cNvSpPr/>
          <p:nvPr/>
        </p:nvSpPr>
        <p:spPr>
          <a:xfrm>
            <a:off x="7050945" y="4212962"/>
            <a:ext cx="1518070" cy="428481"/>
          </a:xfrm>
          <a:prstGeom prst="rect">
            <a:avLst/>
          </a:prstGeom>
          <a:noFill/>
          <a:ln/>
        </p:spPr>
        <p:txBody>
          <a:bodyPr wrap="square" lIns="0" tIns="0" rIns="0" bIns="0" rtlCol="0" anchor="t"/>
          <a:lstStyle/>
          <a:p>
            <a:pPr algn="ctr">
              <a:lnSpc>
                <a:spcPts val="1438"/>
              </a:lnSpc>
            </a:pPr>
            <a:r>
              <a:rPr lang="ru-RU" sz="1250" dirty="0">
                <a:latin typeface="Artifakt Element" panose="020B0503050000020004" pitchFamily="34" charset="-52"/>
                <a:ea typeface="Artifakt Element" panose="020B0503050000020004" pitchFamily="34" charset="-52"/>
              </a:rPr>
              <a:t>«</a:t>
            </a:r>
            <a:r>
              <a:rPr lang="ru-RU" sz="1250" dirty="0" err="1">
                <a:latin typeface="Artifakt Element" panose="020B0503050000020004" pitchFamily="34" charset="-52"/>
                <a:ea typeface="Artifakt Element" panose="020B0503050000020004" pitchFamily="34" charset="-52"/>
              </a:rPr>
              <a:t>Органи</a:t>
            </a:r>
            <a:r>
              <a:rPr lang="ru-RU" sz="1250" dirty="0">
                <a:latin typeface="Artifakt Element" panose="020B0503050000020004" pitchFamily="34" charset="-52"/>
                <a:ea typeface="Artifakt Element" panose="020B0503050000020004" pitchFamily="34" charset="-52"/>
              </a:rPr>
              <a:t> </a:t>
            </a:r>
            <a:r>
              <a:rPr lang="ru-RU" sz="1250" dirty="0" err="1">
                <a:latin typeface="Artifakt Element" panose="020B0503050000020004" pitchFamily="34" charset="-52"/>
                <a:ea typeface="Artifakt Element" panose="020B0503050000020004" pitchFamily="34" charset="-52"/>
              </a:rPr>
              <a:t>чуттів</a:t>
            </a:r>
            <a:r>
              <a:rPr lang="ru-RU" sz="1250" dirty="0">
                <a:latin typeface="Artifakt Element" panose="020B0503050000020004" pitchFamily="34" charset="-52"/>
                <a:ea typeface="Artifakt Element" panose="020B0503050000020004" pitchFamily="34" charset="-52"/>
              </a:rPr>
              <a:t>» для </a:t>
            </a:r>
            <a:r>
              <a:rPr lang="ru-RU" sz="1250" dirty="0" err="1">
                <a:latin typeface="Artifakt Element" panose="020B0503050000020004" pitchFamily="34" charset="-52"/>
                <a:ea typeface="Artifakt Element" panose="020B0503050000020004" pitchFamily="34" charset="-52"/>
              </a:rPr>
              <a:t>сприйняття</a:t>
            </a:r>
            <a:r>
              <a:rPr lang="ru-RU" sz="1250" dirty="0">
                <a:latin typeface="Artifakt Element" panose="020B0503050000020004" pitchFamily="34" charset="-52"/>
                <a:ea typeface="Artifakt Element" panose="020B0503050000020004" pitchFamily="34" charset="-52"/>
              </a:rPr>
              <a:t> </a:t>
            </a:r>
            <a:r>
              <a:rPr lang="ru-RU" sz="1250" dirty="0" err="1">
                <a:latin typeface="Artifakt Element" panose="020B0503050000020004" pitchFamily="34" charset="-52"/>
                <a:ea typeface="Artifakt Element" panose="020B0503050000020004" pitchFamily="34" charset="-52"/>
              </a:rPr>
              <a:t>довкілля</a:t>
            </a:r>
            <a:endParaRPr lang="en-US" sz="1250" dirty="0">
              <a:latin typeface="Artifakt Element" panose="020B0503050000020004" pitchFamily="34" charset="-52"/>
              <a:ea typeface="Artifakt Element" panose="020B0503050000020004" pitchFamily="34" charset="-52"/>
            </a:endParaRPr>
          </a:p>
        </p:txBody>
      </p:sp>
      <p:sp>
        <p:nvSpPr>
          <p:cNvPr id="9" name="Text 3">
            <a:extLst>
              <a:ext uri="{FF2B5EF4-FFF2-40B4-BE49-F238E27FC236}">
                <a16:creationId xmlns:a16="http://schemas.microsoft.com/office/drawing/2014/main" id="{93BD89C3-53A2-4C90-8904-8BD7BCEF315F}"/>
              </a:ext>
            </a:extLst>
          </p:cNvPr>
          <p:cNvSpPr/>
          <p:nvPr/>
        </p:nvSpPr>
        <p:spPr>
          <a:xfrm>
            <a:off x="663387" y="4427203"/>
            <a:ext cx="1518070" cy="428481"/>
          </a:xfrm>
          <a:prstGeom prst="rect">
            <a:avLst/>
          </a:prstGeom>
          <a:noFill/>
          <a:ln/>
        </p:spPr>
        <p:txBody>
          <a:bodyPr wrap="square" lIns="0" tIns="0" rIns="0" bIns="0" rtlCol="0" anchor="t"/>
          <a:lstStyle/>
          <a:p>
            <a:pPr algn="ctr">
              <a:lnSpc>
                <a:spcPts val="1438"/>
              </a:lnSpc>
            </a:pPr>
            <a:r>
              <a:rPr lang="uk-UA" sz="1250" dirty="0">
                <a:latin typeface="Artifakt Element" panose="020B0503050000020004" pitchFamily="34" charset="-52"/>
                <a:ea typeface="Artifakt Element" panose="020B0503050000020004" pitchFamily="34" charset="-52"/>
              </a:rPr>
              <a:t>Механізми для фізичної взаємодії </a:t>
            </a:r>
            <a:endParaRPr lang="en-US" sz="1250" dirty="0">
              <a:latin typeface="Artifakt Element" panose="020B0503050000020004" pitchFamily="34" charset="-52"/>
              <a:ea typeface="Artifakt Element" panose="020B0503050000020004" pitchFamily="34" charset="-52"/>
            </a:endParaRPr>
          </a:p>
        </p:txBody>
      </p:sp>
      <p:sp>
        <p:nvSpPr>
          <p:cNvPr id="10" name="Text 3">
            <a:extLst>
              <a:ext uri="{FF2B5EF4-FFF2-40B4-BE49-F238E27FC236}">
                <a16:creationId xmlns:a16="http://schemas.microsoft.com/office/drawing/2014/main" id="{F8992A39-8ECF-4441-BF71-9BE1D90AFB88}"/>
              </a:ext>
            </a:extLst>
          </p:cNvPr>
          <p:cNvSpPr/>
          <p:nvPr/>
        </p:nvSpPr>
        <p:spPr>
          <a:xfrm>
            <a:off x="7050945" y="2061415"/>
            <a:ext cx="1518070" cy="583624"/>
          </a:xfrm>
          <a:prstGeom prst="rect">
            <a:avLst/>
          </a:prstGeom>
          <a:noFill/>
          <a:ln/>
        </p:spPr>
        <p:txBody>
          <a:bodyPr wrap="square" lIns="0" tIns="0" rIns="0" bIns="0" rtlCol="0" anchor="t"/>
          <a:lstStyle/>
          <a:p>
            <a:pPr algn="ctr">
              <a:lnSpc>
                <a:spcPts val="1438"/>
              </a:lnSpc>
            </a:pPr>
            <a:r>
              <a:rPr lang="ru-RU" sz="1250" dirty="0">
                <a:latin typeface="Artifakt Element" panose="020B0503050000020004" pitchFamily="34" charset="-52"/>
                <a:ea typeface="Artifakt Element" panose="020B0503050000020004" pitchFamily="34" charset="-52"/>
              </a:rPr>
              <a:t>Канал </a:t>
            </a:r>
            <a:r>
              <a:rPr lang="ru-RU" sz="1250" dirty="0" err="1">
                <a:latin typeface="Artifakt Element" panose="020B0503050000020004" pitchFamily="34" charset="-52"/>
                <a:ea typeface="Artifakt Element" panose="020B0503050000020004" pitchFamily="34" charset="-52"/>
              </a:rPr>
              <a:t>комунікації</a:t>
            </a:r>
            <a:r>
              <a:rPr lang="ru-RU" sz="1250" dirty="0">
                <a:latin typeface="Artifakt Element" panose="020B0503050000020004" pitchFamily="34" charset="-52"/>
                <a:ea typeface="Artifakt Element" panose="020B0503050000020004" pitchFamily="34" charset="-52"/>
              </a:rPr>
              <a:t> з </a:t>
            </a:r>
            <a:r>
              <a:rPr lang="ru-RU" sz="1250" dirty="0" err="1">
                <a:latin typeface="Artifakt Element" panose="020B0503050000020004" pitchFamily="34" charset="-52"/>
                <a:ea typeface="Artifakt Element" panose="020B0503050000020004" pitchFamily="34" charset="-52"/>
              </a:rPr>
              <a:t>людиною</a:t>
            </a:r>
            <a:r>
              <a:rPr lang="ru-RU" sz="1250" dirty="0">
                <a:latin typeface="Artifakt Element" panose="020B0503050000020004" pitchFamily="34" charset="-52"/>
                <a:ea typeface="Artifakt Element" panose="020B0503050000020004" pitchFamily="34" charset="-52"/>
              </a:rPr>
              <a:t> </a:t>
            </a:r>
            <a:r>
              <a:rPr lang="ru-RU" sz="1250" dirty="0" err="1">
                <a:latin typeface="Artifakt Element" panose="020B0503050000020004" pitchFamily="34" charset="-52"/>
                <a:ea typeface="Artifakt Element" panose="020B0503050000020004" pitchFamily="34" charset="-52"/>
              </a:rPr>
              <a:t>або</a:t>
            </a:r>
            <a:r>
              <a:rPr lang="ru-RU" sz="1250" dirty="0">
                <a:latin typeface="Artifakt Element" panose="020B0503050000020004" pitchFamily="34" charset="-52"/>
                <a:ea typeface="Artifakt Element" panose="020B0503050000020004" pitchFamily="34" charset="-52"/>
              </a:rPr>
              <a:t> </a:t>
            </a:r>
            <a:r>
              <a:rPr lang="ru-RU" sz="1250" dirty="0" err="1">
                <a:latin typeface="Artifakt Element" panose="020B0503050000020004" pitchFamily="34" charset="-52"/>
                <a:ea typeface="Artifakt Element" panose="020B0503050000020004" pitchFamily="34" charset="-52"/>
              </a:rPr>
              <a:t>іншими</a:t>
            </a:r>
            <a:r>
              <a:rPr lang="ru-RU" sz="1250" dirty="0">
                <a:latin typeface="Artifakt Element" panose="020B0503050000020004" pitchFamily="34" charset="-52"/>
                <a:ea typeface="Artifakt Element" panose="020B0503050000020004" pitchFamily="34" charset="-52"/>
              </a:rPr>
              <a:t> машинами</a:t>
            </a:r>
            <a:endParaRPr lang="en-US" sz="1250" dirty="0">
              <a:latin typeface="Artifakt Element" panose="020B0503050000020004" pitchFamily="34" charset="-52"/>
              <a:ea typeface="Artifakt Element" panose="020B0503050000020004" pitchFamily="34" charset="-52"/>
            </a:endParaRPr>
          </a:p>
        </p:txBody>
      </p:sp>
      <p:cxnSp>
        <p:nvCxnSpPr>
          <p:cNvPr id="12" name="Прямая соединительная линия 11">
            <a:extLst>
              <a:ext uri="{FF2B5EF4-FFF2-40B4-BE49-F238E27FC236}">
                <a16:creationId xmlns:a16="http://schemas.microsoft.com/office/drawing/2014/main" id="{E7419D2D-7AAA-4E2B-9F98-C589B81119E8}"/>
              </a:ext>
            </a:extLst>
          </p:cNvPr>
          <p:cNvCxnSpPr>
            <a:stCxn id="7" idx="3"/>
          </p:cNvCxnSpPr>
          <p:nvPr/>
        </p:nvCxnSpPr>
        <p:spPr>
          <a:xfrm>
            <a:off x="2181457" y="2424157"/>
            <a:ext cx="599379" cy="600612"/>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Прямая соединительная линия 12">
            <a:extLst>
              <a:ext uri="{FF2B5EF4-FFF2-40B4-BE49-F238E27FC236}">
                <a16:creationId xmlns:a16="http://schemas.microsoft.com/office/drawing/2014/main" id="{B0DDFDCB-62A1-42BD-8E56-5C58623BC906}"/>
              </a:ext>
            </a:extLst>
          </p:cNvPr>
          <p:cNvCxnSpPr>
            <a:cxnSpLocks/>
            <a:endCxn id="9" idx="3"/>
          </p:cNvCxnSpPr>
          <p:nvPr/>
        </p:nvCxnSpPr>
        <p:spPr>
          <a:xfrm flipH="1">
            <a:off x="2181457" y="4151763"/>
            <a:ext cx="599379" cy="489681"/>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Прямая соединительная линия 15">
            <a:extLst>
              <a:ext uri="{FF2B5EF4-FFF2-40B4-BE49-F238E27FC236}">
                <a16:creationId xmlns:a16="http://schemas.microsoft.com/office/drawing/2014/main" id="{E2F68495-EFC5-4499-B2EF-62AB8E94E7A9}"/>
              </a:ext>
            </a:extLst>
          </p:cNvPr>
          <p:cNvCxnSpPr>
            <a:cxnSpLocks/>
            <a:stCxn id="10" idx="1"/>
          </p:cNvCxnSpPr>
          <p:nvPr/>
        </p:nvCxnSpPr>
        <p:spPr>
          <a:xfrm flipH="1">
            <a:off x="5917116" y="2353227"/>
            <a:ext cx="1133829" cy="694809"/>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Прямая соединительная линия 18">
            <a:extLst>
              <a:ext uri="{FF2B5EF4-FFF2-40B4-BE49-F238E27FC236}">
                <a16:creationId xmlns:a16="http://schemas.microsoft.com/office/drawing/2014/main" id="{126593FE-6EF8-4DF9-B12A-497BBDB9E553}"/>
              </a:ext>
            </a:extLst>
          </p:cNvPr>
          <p:cNvCxnSpPr>
            <a:cxnSpLocks/>
            <a:stCxn id="8" idx="1"/>
          </p:cNvCxnSpPr>
          <p:nvPr/>
        </p:nvCxnSpPr>
        <p:spPr>
          <a:xfrm flipH="1" flipV="1">
            <a:off x="5917116" y="4125951"/>
            <a:ext cx="1133829" cy="301251"/>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9390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1F72D816-E9E5-4DD4-9331-B78AA0A062B8}"/>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pic>
        <p:nvPicPr>
          <p:cNvPr id="7" name="Рисунок 6">
            <a:extLst>
              <a:ext uri="{FF2B5EF4-FFF2-40B4-BE49-F238E27FC236}">
                <a16:creationId xmlns:a16="http://schemas.microsoft.com/office/drawing/2014/main" id="{548D67C3-F2D7-4BB8-8B3A-3EE6F6B9232C}"/>
              </a:ext>
            </a:extLst>
          </p:cNvPr>
          <p:cNvPicPr/>
          <p:nvPr/>
        </p:nvPicPr>
        <p:blipFill rotWithShape="1">
          <a:blip r:embed="rId3"/>
          <a:srcRect t="-1" r="70138" b="47759"/>
          <a:stretch/>
        </p:blipFill>
        <p:spPr>
          <a:xfrm>
            <a:off x="811447" y="1749563"/>
            <a:ext cx="1233604" cy="1742454"/>
          </a:xfrm>
          <a:prstGeom prst="rect">
            <a:avLst/>
          </a:prstGeom>
        </p:spPr>
      </p:pic>
      <p:sp>
        <p:nvSpPr>
          <p:cNvPr id="8" name="Text 0">
            <a:extLst>
              <a:ext uri="{FF2B5EF4-FFF2-40B4-BE49-F238E27FC236}">
                <a16:creationId xmlns:a16="http://schemas.microsoft.com/office/drawing/2014/main" id="{C02FA556-01D8-498B-851C-206C49182681}"/>
              </a:ext>
            </a:extLst>
          </p:cNvPr>
          <p:cNvSpPr/>
          <p:nvPr/>
        </p:nvSpPr>
        <p:spPr>
          <a:xfrm>
            <a:off x="663387" y="1172174"/>
            <a:ext cx="6163866" cy="310083"/>
          </a:xfrm>
          <a:prstGeom prst="rect">
            <a:avLst/>
          </a:prstGeom>
          <a:noFill/>
          <a:ln/>
        </p:spPr>
        <p:txBody>
          <a:bodyPr wrap="none" lIns="0" tIns="0" rIns="0" bIns="0" rtlCol="0" anchor="t"/>
          <a:lstStyle/>
          <a:p>
            <a:pPr>
              <a:lnSpc>
                <a:spcPts val="2438"/>
              </a:lnSpc>
            </a:pPr>
            <a:r>
              <a:rPr lang="ru-RU" sz="2438" dirty="0" err="1">
                <a:solidFill>
                  <a:srgbClr val="2C0306"/>
                </a:solidFill>
                <a:latin typeface="Funnel Display Medium" pitchFamily="34" charset="0"/>
                <a:ea typeface="Funnel Display Medium" pitchFamily="34" charset="-122"/>
                <a:cs typeface="Funnel Display Medium" pitchFamily="34" charset="-120"/>
              </a:rPr>
              <a:t>Особливості</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класифікацій</a:t>
            </a:r>
            <a:r>
              <a:rPr lang="ru-RU" sz="2438" dirty="0">
                <a:solidFill>
                  <a:srgbClr val="2C0306"/>
                </a:solidFill>
                <a:latin typeface="Funnel Display Medium" pitchFamily="34" charset="0"/>
                <a:ea typeface="Funnel Display Medium" pitchFamily="34" charset="-122"/>
                <a:cs typeface="Funnel Display Medium" pitchFamily="34" charset="-120"/>
              </a:rPr>
              <a:t> </a:t>
            </a:r>
            <a:r>
              <a:rPr lang="ru-RU" sz="2438" dirty="0" err="1">
                <a:solidFill>
                  <a:srgbClr val="2C0306"/>
                </a:solidFill>
                <a:latin typeface="Funnel Display Medium" pitchFamily="34" charset="0"/>
                <a:ea typeface="Funnel Display Medium" pitchFamily="34" charset="-122"/>
                <a:cs typeface="Funnel Display Medium" pitchFamily="34" charset="-120"/>
              </a:rPr>
              <a:t>робочих</a:t>
            </a:r>
            <a:r>
              <a:rPr lang="ru-RU" sz="2438" dirty="0">
                <a:solidFill>
                  <a:srgbClr val="2C0306"/>
                </a:solidFill>
                <a:latin typeface="Funnel Display Medium" pitchFamily="34" charset="0"/>
                <a:ea typeface="Funnel Display Medium" pitchFamily="34" charset="-122"/>
                <a:cs typeface="Funnel Display Medium" pitchFamily="34" charset="-120"/>
              </a:rPr>
              <a:t> зон </a:t>
            </a:r>
            <a:r>
              <a:rPr lang="ru-RU" sz="2438" dirty="0" err="1">
                <a:solidFill>
                  <a:srgbClr val="2C0306"/>
                </a:solidFill>
                <a:latin typeface="Funnel Display Medium" pitchFamily="34" charset="0"/>
                <a:ea typeface="Funnel Display Medium" pitchFamily="34" charset="-122"/>
                <a:cs typeface="Funnel Display Medium" pitchFamily="34" charset="-120"/>
              </a:rPr>
              <a:t>маніпуляторів</a:t>
            </a:r>
            <a:endParaRPr lang="en-US" sz="2438" dirty="0"/>
          </a:p>
        </p:txBody>
      </p:sp>
      <p:pic>
        <p:nvPicPr>
          <p:cNvPr id="9" name="Рисунок 8">
            <a:extLst>
              <a:ext uri="{FF2B5EF4-FFF2-40B4-BE49-F238E27FC236}">
                <a16:creationId xmlns:a16="http://schemas.microsoft.com/office/drawing/2014/main" id="{23E94A81-2CC7-46CE-9C9A-0B26B742F7A6}"/>
              </a:ext>
            </a:extLst>
          </p:cNvPr>
          <p:cNvPicPr/>
          <p:nvPr/>
        </p:nvPicPr>
        <p:blipFill rotWithShape="1">
          <a:blip r:embed="rId3"/>
          <a:srcRect l="36123" r="34015" b="47758"/>
          <a:stretch/>
        </p:blipFill>
        <p:spPr>
          <a:xfrm>
            <a:off x="3603625" y="1749563"/>
            <a:ext cx="1233604" cy="1742454"/>
          </a:xfrm>
          <a:prstGeom prst="rect">
            <a:avLst/>
          </a:prstGeom>
        </p:spPr>
      </p:pic>
      <p:pic>
        <p:nvPicPr>
          <p:cNvPr id="10" name="Рисунок 9">
            <a:extLst>
              <a:ext uri="{FF2B5EF4-FFF2-40B4-BE49-F238E27FC236}">
                <a16:creationId xmlns:a16="http://schemas.microsoft.com/office/drawing/2014/main" id="{A8A326F9-6546-4ECD-AE8A-84F54E9404F2}"/>
              </a:ext>
            </a:extLst>
          </p:cNvPr>
          <p:cNvPicPr/>
          <p:nvPr/>
        </p:nvPicPr>
        <p:blipFill rotWithShape="1">
          <a:blip r:embed="rId3"/>
          <a:srcRect l="70138" t="-336" b="48094"/>
          <a:stretch/>
        </p:blipFill>
        <p:spPr>
          <a:xfrm>
            <a:off x="6827252" y="1749563"/>
            <a:ext cx="1233604" cy="1742454"/>
          </a:xfrm>
          <a:prstGeom prst="rect">
            <a:avLst/>
          </a:prstGeom>
        </p:spPr>
      </p:pic>
      <p:pic>
        <p:nvPicPr>
          <p:cNvPr id="11" name="Рисунок 10">
            <a:extLst>
              <a:ext uri="{FF2B5EF4-FFF2-40B4-BE49-F238E27FC236}">
                <a16:creationId xmlns:a16="http://schemas.microsoft.com/office/drawing/2014/main" id="{697DCD8A-9796-4A37-B24D-ACAFC191182B}"/>
              </a:ext>
            </a:extLst>
          </p:cNvPr>
          <p:cNvPicPr/>
          <p:nvPr/>
        </p:nvPicPr>
        <p:blipFill rotWithShape="1">
          <a:blip r:embed="rId3"/>
          <a:srcRect l="11912" t="51263" r="56576"/>
          <a:stretch/>
        </p:blipFill>
        <p:spPr>
          <a:xfrm>
            <a:off x="2128253" y="3784676"/>
            <a:ext cx="1301750" cy="1625535"/>
          </a:xfrm>
          <a:prstGeom prst="rect">
            <a:avLst/>
          </a:prstGeom>
        </p:spPr>
      </p:pic>
      <p:pic>
        <p:nvPicPr>
          <p:cNvPr id="12" name="Рисунок 11">
            <a:extLst>
              <a:ext uri="{FF2B5EF4-FFF2-40B4-BE49-F238E27FC236}">
                <a16:creationId xmlns:a16="http://schemas.microsoft.com/office/drawing/2014/main" id="{6A76DBBA-4E53-4A2B-BA08-2AA6EA2AA259}"/>
              </a:ext>
            </a:extLst>
          </p:cNvPr>
          <p:cNvPicPr/>
          <p:nvPr/>
        </p:nvPicPr>
        <p:blipFill rotWithShape="1">
          <a:blip r:embed="rId3"/>
          <a:srcRect l="51083" t="47758" r="6645"/>
          <a:stretch/>
        </p:blipFill>
        <p:spPr>
          <a:xfrm>
            <a:off x="5208003" y="3784676"/>
            <a:ext cx="1619250" cy="1625535"/>
          </a:xfrm>
          <a:prstGeom prst="rect">
            <a:avLst/>
          </a:prstGeom>
        </p:spPr>
      </p:pic>
      <p:sp>
        <p:nvSpPr>
          <p:cNvPr id="13" name="Text 3">
            <a:extLst>
              <a:ext uri="{FF2B5EF4-FFF2-40B4-BE49-F238E27FC236}">
                <a16:creationId xmlns:a16="http://schemas.microsoft.com/office/drawing/2014/main" id="{B36CA5C4-7E37-4AB6-BCAD-24484F21CA4F}"/>
              </a:ext>
            </a:extLst>
          </p:cNvPr>
          <p:cNvSpPr/>
          <p:nvPr/>
        </p:nvSpPr>
        <p:spPr>
          <a:xfrm>
            <a:off x="663387" y="3500852"/>
            <a:ext cx="1518070" cy="404398"/>
          </a:xfrm>
          <a:prstGeom prst="rect">
            <a:avLst/>
          </a:prstGeom>
          <a:solidFill>
            <a:srgbClr val="FAFAFA"/>
          </a:solidFill>
          <a:ln/>
        </p:spPr>
        <p:txBody>
          <a:bodyPr wrap="square" lIns="0" tIns="0" rIns="0" bIns="0" rtlCol="0" anchor="t"/>
          <a:lstStyle/>
          <a:p>
            <a:pPr algn="ctr">
              <a:lnSpc>
                <a:spcPts val="1438"/>
              </a:lnSpc>
            </a:pPr>
            <a:r>
              <a:rPr lang="uk-UA" sz="1250" dirty="0">
                <a:latin typeface="Artifakt Element" panose="020B0503050000020004" pitchFamily="34" charset="-52"/>
                <a:ea typeface="Artifakt Element" panose="020B0503050000020004" pitchFamily="34" charset="-52"/>
              </a:rPr>
              <a:t>Декартова</a:t>
            </a:r>
          </a:p>
          <a:p>
            <a:pPr algn="ctr">
              <a:lnSpc>
                <a:spcPts val="1438"/>
              </a:lnSpc>
            </a:pPr>
            <a:r>
              <a:rPr lang="uk-UA" sz="1250" dirty="0">
                <a:latin typeface="Artifakt Element" panose="020B0503050000020004" pitchFamily="34" charset="-52"/>
                <a:ea typeface="Artifakt Element" panose="020B0503050000020004" pitchFamily="34" charset="-52"/>
              </a:rPr>
              <a:t>РЗ - паралелепіпед</a:t>
            </a:r>
            <a:endParaRPr lang="en-US" sz="1250" dirty="0">
              <a:latin typeface="Artifakt Element" panose="020B0503050000020004" pitchFamily="34" charset="-52"/>
              <a:ea typeface="Artifakt Element" panose="020B0503050000020004" pitchFamily="34" charset="-52"/>
            </a:endParaRPr>
          </a:p>
        </p:txBody>
      </p:sp>
      <p:sp>
        <p:nvSpPr>
          <p:cNvPr id="14" name="Text 3">
            <a:extLst>
              <a:ext uri="{FF2B5EF4-FFF2-40B4-BE49-F238E27FC236}">
                <a16:creationId xmlns:a16="http://schemas.microsoft.com/office/drawing/2014/main" id="{D6D87787-F161-494B-A5E3-DBC1FF6601BB}"/>
              </a:ext>
            </a:extLst>
          </p:cNvPr>
          <p:cNvSpPr/>
          <p:nvPr/>
        </p:nvSpPr>
        <p:spPr>
          <a:xfrm>
            <a:off x="3280837" y="3500852"/>
            <a:ext cx="1879180" cy="404398"/>
          </a:xfrm>
          <a:prstGeom prst="rect">
            <a:avLst/>
          </a:prstGeom>
          <a:solidFill>
            <a:srgbClr val="FAFAFA"/>
          </a:solidFill>
          <a:ln/>
        </p:spPr>
        <p:txBody>
          <a:bodyPr wrap="square" lIns="0" tIns="0" rIns="0" bIns="0" rtlCol="0" anchor="t"/>
          <a:lstStyle/>
          <a:p>
            <a:pPr algn="ctr">
              <a:lnSpc>
                <a:spcPts val="1438"/>
              </a:lnSpc>
            </a:pPr>
            <a:r>
              <a:rPr lang="uk-UA" sz="1250" dirty="0">
                <a:latin typeface="Artifakt Element" panose="020B0503050000020004" pitchFamily="34" charset="-52"/>
                <a:ea typeface="Artifakt Element" panose="020B0503050000020004" pitchFamily="34" charset="-52"/>
              </a:rPr>
              <a:t>Циліндрична</a:t>
            </a:r>
          </a:p>
          <a:p>
            <a:pPr algn="ctr">
              <a:lnSpc>
                <a:spcPts val="1438"/>
              </a:lnSpc>
            </a:pPr>
            <a:r>
              <a:rPr lang="uk-UA" sz="1250" dirty="0">
                <a:latin typeface="Artifakt Element" panose="020B0503050000020004" pitchFamily="34" charset="-52"/>
                <a:ea typeface="Artifakt Element" panose="020B0503050000020004" pitchFamily="34" charset="-52"/>
              </a:rPr>
              <a:t>РЗ – порожній циліндр</a:t>
            </a:r>
            <a:endParaRPr lang="en-US" sz="1250" dirty="0">
              <a:latin typeface="Artifakt Element" panose="020B0503050000020004" pitchFamily="34" charset="-52"/>
              <a:ea typeface="Artifakt Element" panose="020B0503050000020004" pitchFamily="34" charset="-52"/>
            </a:endParaRPr>
          </a:p>
        </p:txBody>
      </p:sp>
      <p:sp>
        <p:nvSpPr>
          <p:cNvPr id="15" name="Text 3">
            <a:extLst>
              <a:ext uri="{FF2B5EF4-FFF2-40B4-BE49-F238E27FC236}">
                <a16:creationId xmlns:a16="http://schemas.microsoft.com/office/drawing/2014/main" id="{51EE4CBA-97C6-4184-9B28-E7B46E2A7476}"/>
              </a:ext>
            </a:extLst>
          </p:cNvPr>
          <p:cNvSpPr/>
          <p:nvPr/>
        </p:nvSpPr>
        <p:spPr>
          <a:xfrm>
            <a:off x="6504464" y="3508790"/>
            <a:ext cx="1879180" cy="404398"/>
          </a:xfrm>
          <a:prstGeom prst="rect">
            <a:avLst/>
          </a:prstGeom>
          <a:solidFill>
            <a:srgbClr val="FAFAFA"/>
          </a:solidFill>
          <a:ln/>
        </p:spPr>
        <p:txBody>
          <a:bodyPr wrap="square" lIns="0" tIns="0" rIns="0" bIns="0" rtlCol="0" anchor="t"/>
          <a:lstStyle/>
          <a:p>
            <a:pPr algn="ctr">
              <a:lnSpc>
                <a:spcPts val="1438"/>
              </a:lnSpc>
            </a:pPr>
            <a:r>
              <a:rPr lang="uk-UA" sz="1250" dirty="0">
                <a:latin typeface="Artifakt Element" panose="020B0503050000020004" pitchFamily="34" charset="-52"/>
                <a:ea typeface="Artifakt Element" panose="020B0503050000020004" pitchFamily="34" charset="-52"/>
              </a:rPr>
              <a:t>Сферична</a:t>
            </a:r>
          </a:p>
          <a:p>
            <a:pPr algn="ctr">
              <a:lnSpc>
                <a:spcPts val="1438"/>
              </a:lnSpc>
            </a:pPr>
            <a:r>
              <a:rPr lang="uk-UA" sz="1250" dirty="0">
                <a:latin typeface="Artifakt Element" panose="020B0503050000020004" pitchFamily="34" charset="-52"/>
                <a:ea typeface="Artifakt Element" panose="020B0503050000020004" pitchFamily="34" charset="-52"/>
              </a:rPr>
              <a:t>РЗ – Частина порожньої кулі</a:t>
            </a:r>
            <a:endParaRPr lang="en-US" sz="1250" dirty="0">
              <a:latin typeface="Artifakt Element" panose="020B0503050000020004" pitchFamily="34" charset="-52"/>
              <a:ea typeface="Artifakt Element" panose="020B0503050000020004" pitchFamily="34" charset="-52"/>
            </a:endParaRPr>
          </a:p>
        </p:txBody>
      </p:sp>
      <p:sp>
        <p:nvSpPr>
          <p:cNvPr id="17" name="Text 3">
            <a:extLst>
              <a:ext uri="{FF2B5EF4-FFF2-40B4-BE49-F238E27FC236}">
                <a16:creationId xmlns:a16="http://schemas.microsoft.com/office/drawing/2014/main" id="{E328F696-0DED-4A66-951B-628D4E09C390}"/>
              </a:ext>
            </a:extLst>
          </p:cNvPr>
          <p:cNvSpPr/>
          <p:nvPr/>
        </p:nvSpPr>
        <p:spPr>
          <a:xfrm>
            <a:off x="1469440" y="5424328"/>
            <a:ext cx="2619375" cy="404398"/>
          </a:xfrm>
          <a:prstGeom prst="rect">
            <a:avLst/>
          </a:prstGeom>
          <a:solidFill>
            <a:srgbClr val="FAFAFA"/>
          </a:solidFill>
          <a:ln/>
        </p:spPr>
        <p:txBody>
          <a:bodyPr wrap="square" lIns="0" tIns="0" rIns="0" bIns="0" rtlCol="0" anchor="t"/>
          <a:lstStyle/>
          <a:p>
            <a:pPr algn="ctr">
              <a:lnSpc>
                <a:spcPts val="1438"/>
              </a:lnSpc>
            </a:pPr>
            <a:r>
              <a:rPr lang="uk-UA" sz="1250" dirty="0" err="1">
                <a:latin typeface="Artifakt Element" panose="020B0503050000020004" pitchFamily="34" charset="-52"/>
                <a:ea typeface="Artifakt Element" panose="020B0503050000020004" pitchFamily="34" charset="-52"/>
              </a:rPr>
              <a:t>Ангулярна</a:t>
            </a:r>
            <a:r>
              <a:rPr lang="uk-UA" sz="1250" dirty="0">
                <a:latin typeface="Artifakt Element" panose="020B0503050000020004" pitchFamily="34" charset="-52"/>
                <a:ea typeface="Artifakt Element" panose="020B0503050000020004" pitchFamily="34" charset="-52"/>
              </a:rPr>
              <a:t> сферична</a:t>
            </a:r>
          </a:p>
          <a:p>
            <a:pPr algn="ctr">
              <a:lnSpc>
                <a:spcPts val="1438"/>
              </a:lnSpc>
            </a:pPr>
            <a:r>
              <a:rPr lang="uk-UA" sz="1250" dirty="0">
                <a:latin typeface="Artifakt Element" panose="020B0503050000020004" pitchFamily="34" charset="-52"/>
                <a:ea typeface="Artifakt Element" panose="020B0503050000020004" pitchFamily="34" charset="-52"/>
              </a:rPr>
              <a:t>РЗ – елементи сферичних поверхонь</a:t>
            </a:r>
            <a:endParaRPr lang="en-US" sz="1250" dirty="0">
              <a:latin typeface="Artifakt Element" panose="020B0503050000020004" pitchFamily="34" charset="-52"/>
              <a:ea typeface="Artifakt Element" panose="020B0503050000020004" pitchFamily="34" charset="-52"/>
            </a:endParaRPr>
          </a:p>
        </p:txBody>
      </p:sp>
      <p:sp>
        <p:nvSpPr>
          <p:cNvPr id="18" name="Text 3">
            <a:extLst>
              <a:ext uri="{FF2B5EF4-FFF2-40B4-BE49-F238E27FC236}">
                <a16:creationId xmlns:a16="http://schemas.microsoft.com/office/drawing/2014/main" id="{4FB0D210-DBED-4EC1-8F05-B6FD07E263C0}"/>
              </a:ext>
            </a:extLst>
          </p:cNvPr>
          <p:cNvSpPr/>
          <p:nvPr/>
        </p:nvSpPr>
        <p:spPr>
          <a:xfrm>
            <a:off x="5078038" y="5459657"/>
            <a:ext cx="1879180" cy="404398"/>
          </a:xfrm>
          <a:prstGeom prst="rect">
            <a:avLst/>
          </a:prstGeom>
          <a:solidFill>
            <a:srgbClr val="FAFAFA"/>
          </a:solidFill>
          <a:ln/>
        </p:spPr>
        <p:txBody>
          <a:bodyPr wrap="square" lIns="0" tIns="0" rIns="0" bIns="0" rtlCol="0" anchor="t"/>
          <a:lstStyle/>
          <a:p>
            <a:pPr algn="ctr">
              <a:lnSpc>
                <a:spcPts val="1438"/>
              </a:lnSpc>
            </a:pPr>
            <a:r>
              <a:rPr lang="uk-UA" sz="1250" dirty="0" err="1">
                <a:latin typeface="Artifakt Element" panose="020B0503050000020004" pitchFamily="34" charset="-52"/>
                <a:ea typeface="Artifakt Element" panose="020B0503050000020004" pitchFamily="34" charset="-52"/>
              </a:rPr>
              <a:t>Ангулярна</a:t>
            </a:r>
            <a:r>
              <a:rPr lang="uk-UA" sz="1250" dirty="0">
                <a:latin typeface="Artifakt Element" panose="020B0503050000020004" pitchFamily="34" charset="-52"/>
                <a:ea typeface="Artifakt Element" panose="020B0503050000020004" pitchFamily="34" charset="-52"/>
              </a:rPr>
              <a:t> циліндрична</a:t>
            </a:r>
          </a:p>
          <a:p>
            <a:pPr algn="ctr">
              <a:lnSpc>
                <a:spcPts val="1438"/>
              </a:lnSpc>
            </a:pPr>
            <a:r>
              <a:rPr lang="uk-UA" sz="1250" dirty="0">
                <a:latin typeface="Artifakt Element" panose="020B0503050000020004" pitchFamily="34" charset="-52"/>
                <a:ea typeface="Artifakt Element" panose="020B0503050000020004" pitchFamily="34" charset="-52"/>
              </a:rPr>
              <a:t>РЗ – складний циліндр</a:t>
            </a:r>
            <a:endParaRPr lang="en-US" sz="1250" dirty="0">
              <a:latin typeface="Artifakt Element" panose="020B0503050000020004" pitchFamily="34" charset="-52"/>
              <a:ea typeface="Artifakt Element" panose="020B0503050000020004" pitchFamily="34" charset="-52"/>
            </a:endParaRPr>
          </a:p>
        </p:txBody>
      </p:sp>
    </p:spTree>
    <p:extLst>
      <p:ext uri="{BB962C8B-B14F-4D97-AF65-F5344CB8AC3E}">
        <p14:creationId xmlns:p14="http://schemas.microsoft.com/office/powerpoint/2010/main" val="272222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96119" y="1243310"/>
            <a:ext cx="6894835" cy="310083"/>
          </a:xfrm>
          <a:prstGeom prst="rect">
            <a:avLst/>
          </a:prstGeom>
          <a:noFill/>
          <a:ln/>
        </p:spPr>
        <p:txBody>
          <a:bodyPr wrap="none" lIns="0" tIns="0" rIns="0" bIns="0" rtlCol="0" anchor="t"/>
          <a:lstStyle/>
          <a:p>
            <a:pPr>
              <a:lnSpc>
                <a:spcPts val="2438"/>
              </a:lnSpc>
            </a:pPr>
            <a:r>
              <a:rPr lang="en-US" sz="2438" dirty="0">
                <a:solidFill>
                  <a:srgbClr val="2C0306"/>
                </a:solidFill>
                <a:latin typeface="Funnel Display Medium" pitchFamily="34" charset="0"/>
                <a:ea typeface="Funnel Display Medium" pitchFamily="34" charset="-122"/>
                <a:cs typeface="Funnel Display Medium" pitchFamily="34" charset="-120"/>
              </a:rPr>
              <a:t>Вимоги до динаміки та точності режимів руху</a:t>
            </a:r>
            <a:endParaRPr lang="en-US" sz="2438" dirty="0"/>
          </a:p>
        </p:txBody>
      </p:sp>
      <p:sp>
        <p:nvSpPr>
          <p:cNvPr id="3" name="Shape 1"/>
          <p:cNvSpPr/>
          <p:nvPr/>
        </p:nvSpPr>
        <p:spPr>
          <a:xfrm>
            <a:off x="496119" y="2298088"/>
            <a:ext cx="4178201" cy="1302098"/>
          </a:xfrm>
          <a:prstGeom prst="roundRect">
            <a:avLst>
              <a:gd name="adj" fmla="val 4001"/>
            </a:avLst>
          </a:prstGeom>
          <a:solidFill>
            <a:srgbClr val="2794F5"/>
          </a:solidFill>
          <a:ln/>
        </p:spPr>
      </p:sp>
      <p:sp>
        <p:nvSpPr>
          <p:cNvPr id="4" name="Text 2"/>
          <p:cNvSpPr/>
          <p:nvPr/>
        </p:nvSpPr>
        <p:spPr>
          <a:xfrm>
            <a:off x="620093" y="2501691"/>
            <a:ext cx="2622352" cy="186035"/>
          </a:xfrm>
          <a:prstGeom prst="rect">
            <a:avLst/>
          </a:prstGeom>
          <a:noFill/>
          <a:ln/>
        </p:spPr>
        <p:txBody>
          <a:bodyPr wrap="none" lIns="0" tIns="0" rIns="0" bIns="0" rtlCol="0" anchor="t"/>
          <a:lstStyle/>
          <a:p>
            <a:pPr>
              <a:lnSpc>
                <a:spcPts val="1438"/>
              </a:lnSpc>
            </a:pPr>
            <a:r>
              <a:rPr lang="en-US" sz="1500" dirty="0">
                <a:solidFill>
                  <a:srgbClr val="FFFFFF"/>
                </a:solidFill>
                <a:latin typeface="Artifakt Element" panose="020B0503050000020004" pitchFamily="34" charset="-52"/>
                <a:ea typeface="Artifakt Element" panose="020B0503050000020004" pitchFamily="34" charset="-52"/>
                <a:cs typeface="Funnel Display Medium" pitchFamily="34" charset="-120"/>
              </a:rPr>
              <a:t>Задача 1: Синтез закону руху</a:t>
            </a:r>
            <a:endParaRPr lang="en-US" sz="1500" dirty="0">
              <a:latin typeface="Artifakt Element" panose="020B0503050000020004" pitchFamily="34" charset="-52"/>
              <a:ea typeface="Artifakt Element" panose="020B0503050000020004" pitchFamily="34" charset="-52"/>
            </a:endParaRPr>
          </a:p>
        </p:txBody>
      </p:sp>
      <p:sp>
        <p:nvSpPr>
          <p:cNvPr id="5" name="Text 3"/>
          <p:cNvSpPr/>
          <p:nvPr/>
        </p:nvSpPr>
        <p:spPr>
          <a:xfrm>
            <a:off x="620093" y="2811699"/>
            <a:ext cx="3930253" cy="632544"/>
          </a:xfrm>
          <a:prstGeom prst="rect">
            <a:avLst/>
          </a:prstGeom>
          <a:noFill/>
          <a:ln/>
        </p:spPr>
        <p:txBody>
          <a:bodyPr wrap="square" lIns="0" tIns="0" rIns="0" bIns="0" rtlCol="0" anchor="t"/>
          <a:lstStyle/>
          <a:p>
            <a:pPr>
              <a:lnSpc>
                <a:spcPts val="1438"/>
              </a:lnSpc>
            </a:pPr>
            <a:r>
              <a:rPr lang="en-US" sz="1500" dirty="0">
                <a:solidFill>
                  <a:srgbClr val="FFFFFF"/>
                </a:solidFill>
                <a:latin typeface="Artifakt Element" panose="020B0503050000020004" pitchFamily="34" charset="-52"/>
                <a:ea typeface="Artifakt Element" panose="020B0503050000020004" pitchFamily="34" charset="-52"/>
                <a:cs typeface="Nobile" pitchFamily="34" charset="-120"/>
              </a:rPr>
              <a:t>Задано закон руху початкової ланки механізму — треба визначити зовнішні сили, які забезпечують </a:t>
            </a:r>
            <a:r>
              <a:rPr lang="en-US" sz="1500" dirty="0" err="1">
                <a:solidFill>
                  <a:srgbClr val="FFFFFF"/>
                </a:solidFill>
                <a:latin typeface="Artifakt Element" panose="020B0503050000020004" pitchFamily="34" charset="-52"/>
                <a:ea typeface="Artifakt Element" panose="020B0503050000020004" pitchFamily="34" charset="-52"/>
                <a:cs typeface="Nobile" pitchFamily="34" charset="-120"/>
              </a:rPr>
              <a:t>цей</a:t>
            </a:r>
            <a:r>
              <a:rPr lang="en-US" sz="1500" dirty="0">
                <a:solidFill>
                  <a:srgbClr val="FFFFFF"/>
                </a:solidFill>
                <a:latin typeface="Artifakt Element" panose="020B0503050000020004" pitchFamily="34" charset="-52"/>
                <a:ea typeface="Artifakt Element" panose="020B0503050000020004" pitchFamily="34" charset="-52"/>
                <a:cs typeface="Nobile" pitchFamily="34" charset="-120"/>
              </a:rPr>
              <a:t> </a:t>
            </a:r>
            <a:r>
              <a:rPr lang="en-US" sz="1500" dirty="0" err="1">
                <a:solidFill>
                  <a:srgbClr val="FFFFFF"/>
                </a:solidFill>
                <a:latin typeface="Artifakt Element" panose="020B0503050000020004" pitchFamily="34" charset="-52"/>
                <a:ea typeface="Artifakt Element" panose="020B0503050000020004" pitchFamily="34" charset="-52"/>
                <a:cs typeface="Nobile" pitchFamily="34" charset="-120"/>
              </a:rPr>
              <a:t>рух</a:t>
            </a:r>
            <a:r>
              <a:rPr lang="uk-UA" sz="1250" dirty="0">
                <a:solidFill>
                  <a:srgbClr val="FFFFFF"/>
                </a:solidFill>
                <a:latin typeface="Artifakt Element" panose="020B0503050000020004" pitchFamily="34" charset="-52"/>
                <a:ea typeface="Artifakt Element" panose="020B0503050000020004" pitchFamily="34" charset="-52"/>
                <a:cs typeface="Nobile" pitchFamily="34" charset="-120"/>
              </a:rPr>
              <a:t>.</a:t>
            </a:r>
            <a:endParaRPr lang="en-US" sz="1250" dirty="0">
              <a:latin typeface="Artifakt Element" panose="020B0503050000020004" pitchFamily="34" charset="-52"/>
              <a:ea typeface="Artifakt Element" panose="020B0503050000020004" pitchFamily="34" charset="-52"/>
            </a:endParaRPr>
          </a:p>
        </p:txBody>
      </p:sp>
      <p:sp>
        <p:nvSpPr>
          <p:cNvPr id="6" name="Shape 4"/>
          <p:cNvSpPr/>
          <p:nvPr/>
        </p:nvSpPr>
        <p:spPr>
          <a:xfrm>
            <a:off x="496119" y="3724160"/>
            <a:ext cx="4178201" cy="1367737"/>
          </a:xfrm>
          <a:prstGeom prst="roundRect">
            <a:avLst>
              <a:gd name="adj" fmla="val 2642"/>
            </a:avLst>
          </a:prstGeom>
          <a:solidFill>
            <a:srgbClr val="FDD35D"/>
          </a:solidFill>
          <a:ln/>
        </p:spPr>
      </p:sp>
      <p:sp>
        <p:nvSpPr>
          <p:cNvPr id="7" name="Text 5"/>
          <p:cNvSpPr/>
          <p:nvPr/>
        </p:nvSpPr>
        <p:spPr>
          <a:xfrm>
            <a:off x="620092" y="3942953"/>
            <a:ext cx="2930724" cy="186035"/>
          </a:xfrm>
          <a:prstGeom prst="rect">
            <a:avLst/>
          </a:prstGeom>
          <a:noFill/>
          <a:ln/>
        </p:spPr>
        <p:txBody>
          <a:bodyPr wrap="none" lIns="0" tIns="0" rIns="0" bIns="0" rtlCol="0" anchor="t"/>
          <a:lstStyle/>
          <a:p>
            <a:pPr>
              <a:lnSpc>
                <a:spcPts val="1438"/>
              </a:lnSpc>
            </a:pPr>
            <a:r>
              <a:rPr lang="en-US" sz="1500" dirty="0">
                <a:solidFill>
                  <a:srgbClr val="000000"/>
                </a:solidFill>
                <a:latin typeface="Artifakt Element" panose="020B0503050000020004" pitchFamily="34" charset="-52"/>
                <a:ea typeface="Artifakt Element" panose="020B0503050000020004" pitchFamily="34" charset="-52"/>
                <a:cs typeface="Funnel Display Medium" pitchFamily="34" charset="-120"/>
              </a:rPr>
              <a:t>Задача 2: Аналіз реакції системи</a:t>
            </a:r>
            <a:endParaRPr lang="en-US" sz="1500" dirty="0">
              <a:latin typeface="Artifakt Element" panose="020B0503050000020004" pitchFamily="34" charset="-52"/>
              <a:ea typeface="Artifakt Element" panose="020B0503050000020004" pitchFamily="34" charset="-52"/>
            </a:endParaRPr>
          </a:p>
        </p:txBody>
      </p:sp>
      <p:sp>
        <p:nvSpPr>
          <p:cNvPr id="8" name="Text 6"/>
          <p:cNvSpPr/>
          <p:nvPr/>
        </p:nvSpPr>
        <p:spPr>
          <a:xfrm>
            <a:off x="620093" y="4283992"/>
            <a:ext cx="3930253" cy="744141"/>
          </a:xfrm>
          <a:prstGeom prst="rect">
            <a:avLst/>
          </a:prstGeom>
          <a:noFill/>
          <a:ln/>
        </p:spPr>
        <p:txBody>
          <a:bodyPr wrap="square" lIns="0" tIns="0" rIns="0" bIns="0" rtlCol="0" anchor="t"/>
          <a:lstStyle/>
          <a:p>
            <a:pPr>
              <a:lnSpc>
                <a:spcPts val="1438"/>
              </a:lnSpc>
            </a:pPr>
            <a:r>
              <a:rPr lang="en-US" sz="1500" dirty="0">
                <a:solidFill>
                  <a:srgbClr val="000000"/>
                </a:solidFill>
                <a:latin typeface="Artifakt Element" panose="020B0503050000020004" pitchFamily="34" charset="-52"/>
                <a:ea typeface="Artifakt Element" panose="020B0503050000020004" pitchFamily="34" charset="-52"/>
                <a:cs typeface="Nobile" pitchFamily="34" charset="-120"/>
              </a:rPr>
              <a:t>Задано зовнішні сили, що діють на ланки механізму — треба визначити закон руху початкової ланки. </a:t>
            </a:r>
            <a:endParaRPr lang="en-US" sz="1500" dirty="0">
              <a:latin typeface="Artifakt Element" panose="020B0503050000020004" pitchFamily="34" charset="-52"/>
              <a:ea typeface="Artifakt Element" panose="020B0503050000020004" pitchFamily="34" charset="-52"/>
            </a:endParaRPr>
          </a:p>
        </p:txBody>
      </p:sp>
      <p:sp>
        <p:nvSpPr>
          <p:cNvPr id="10" name="Shape 8"/>
          <p:cNvSpPr/>
          <p:nvPr/>
        </p:nvSpPr>
        <p:spPr>
          <a:xfrm>
            <a:off x="5183187" y="2082750"/>
            <a:ext cx="3464694" cy="1011783"/>
          </a:xfrm>
          <a:prstGeom prst="roundRect">
            <a:avLst>
              <a:gd name="adj" fmla="val 4668"/>
            </a:avLst>
          </a:prstGeom>
          <a:solidFill>
            <a:srgbClr val="2794F5"/>
          </a:solidFill>
          <a:ln/>
        </p:spPr>
      </p:sp>
      <p:sp>
        <p:nvSpPr>
          <p:cNvPr id="11" name="Text 9"/>
          <p:cNvSpPr/>
          <p:nvPr/>
        </p:nvSpPr>
        <p:spPr>
          <a:xfrm>
            <a:off x="6037474" y="2555970"/>
            <a:ext cx="1756121" cy="168653"/>
          </a:xfrm>
          <a:prstGeom prst="rect">
            <a:avLst/>
          </a:prstGeom>
          <a:noFill/>
          <a:ln/>
        </p:spPr>
        <p:txBody>
          <a:bodyPr wrap="none" lIns="0" tIns="0" rIns="0" bIns="0" rtlCol="0" anchor="t"/>
          <a:lstStyle/>
          <a:p>
            <a:pPr algn="ctr">
              <a:lnSpc>
                <a:spcPts val="1438"/>
              </a:lnSpc>
            </a:pPr>
            <a:r>
              <a:rPr lang="en-US" sz="2250" b="1" dirty="0">
                <a:solidFill>
                  <a:srgbClr val="FFFFFF"/>
                </a:solidFill>
                <a:latin typeface="Artifakt Element" panose="020B0503050000020004" pitchFamily="34" charset="-52"/>
                <a:ea typeface="Artifakt Element" panose="020B0503050000020004" pitchFamily="34" charset="-52"/>
                <a:cs typeface="Funnel Display Medium" pitchFamily="34" charset="-120"/>
              </a:rPr>
              <a:t>Розгін</a:t>
            </a:r>
            <a:endParaRPr lang="en-US" sz="2250" b="1" dirty="0">
              <a:latin typeface="Artifakt Element" panose="020B0503050000020004" pitchFamily="34" charset="-52"/>
              <a:ea typeface="Artifakt Element" panose="020B0503050000020004" pitchFamily="34" charset="-52"/>
            </a:endParaRPr>
          </a:p>
        </p:txBody>
      </p:sp>
      <p:sp>
        <p:nvSpPr>
          <p:cNvPr id="13" name="Shape 11"/>
          <p:cNvSpPr/>
          <p:nvPr/>
        </p:nvSpPr>
        <p:spPr>
          <a:xfrm>
            <a:off x="5183187" y="3181945"/>
            <a:ext cx="3464694" cy="1011783"/>
          </a:xfrm>
          <a:prstGeom prst="roundRect">
            <a:avLst>
              <a:gd name="adj" fmla="val 4668"/>
            </a:avLst>
          </a:prstGeom>
          <a:solidFill>
            <a:srgbClr val="FDD35D"/>
          </a:solidFill>
          <a:ln/>
        </p:spPr>
      </p:sp>
      <p:sp>
        <p:nvSpPr>
          <p:cNvPr id="14" name="Text 12"/>
          <p:cNvSpPr/>
          <p:nvPr/>
        </p:nvSpPr>
        <p:spPr>
          <a:xfrm>
            <a:off x="6037474" y="3724160"/>
            <a:ext cx="1756121" cy="168653"/>
          </a:xfrm>
          <a:prstGeom prst="rect">
            <a:avLst/>
          </a:prstGeom>
          <a:noFill/>
          <a:ln/>
        </p:spPr>
        <p:txBody>
          <a:bodyPr wrap="none" lIns="0" tIns="0" rIns="0" bIns="0" rtlCol="0" anchor="t"/>
          <a:lstStyle/>
          <a:p>
            <a:pPr algn="ctr">
              <a:lnSpc>
                <a:spcPts val="1438"/>
              </a:lnSpc>
            </a:pPr>
            <a:r>
              <a:rPr lang="en-US" sz="2250" b="1" dirty="0">
                <a:solidFill>
                  <a:srgbClr val="000000"/>
                </a:solidFill>
                <a:latin typeface="Artifakt Element" panose="020B0503050000020004" pitchFamily="34" charset="-52"/>
                <a:ea typeface="Artifakt Element" panose="020B0503050000020004" pitchFamily="34" charset="-52"/>
                <a:cs typeface="Funnel Display Medium" pitchFamily="34" charset="-120"/>
              </a:rPr>
              <a:t>Сталий рух</a:t>
            </a:r>
            <a:endParaRPr lang="en-US" sz="2250" b="1" dirty="0">
              <a:latin typeface="Artifakt Element" panose="020B0503050000020004" pitchFamily="34" charset="-52"/>
              <a:ea typeface="Artifakt Element" panose="020B0503050000020004" pitchFamily="34" charset="-52"/>
            </a:endParaRPr>
          </a:p>
        </p:txBody>
      </p:sp>
      <p:sp>
        <p:nvSpPr>
          <p:cNvPr id="16" name="Shape 14"/>
          <p:cNvSpPr/>
          <p:nvPr/>
        </p:nvSpPr>
        <p:spPr>
          <a:xfrm>
            <a:off x="5183187" y="4281915"/>
            <a:ext cx="3464694" cy="1011783"/>
          </a:xfrm>
          <a:prstGeom prst="roundRect">
            <a:avLst>
              <a:gd name="adj" fmla="val 4668"/>
            </a:avLst>
          </a:prstGeom>
          <a:solidFill>
            <a:srgbClr val="FF8225"/>
          </a:solidFill>
          <a:ln/>
        </p:spPr>
      </p:sp>
      <p:sp>
        <p:nvSpPr>
          <p:cNvPr id="17" name="Text 15"/>
          <p:cNvSpPr/>
          <p:nvPr/>
        </p:nvSpPr>
        <p:spPr>
          <a:xfrm>
            <a:off x="6037474" y="4735943"/>
            <a:ext cx="1756121" cy="168653"/>
          </a:xfrm>
          <a:prstGeom prst="rect">
            <a:avLst/>
          </a:prstGeom>
          <a:noFill/>
          <a:ln/>
        </p:spPr>
        <p:txBody>
          <a:bodyPr wrap="none" lIns="0" tIns="0" rIns="0" bIns="0" rtlCol="0" anchor="t"/>
          <a:lstStyle/>
          <a:p>
            <a:pPr algn="ctr">
              <a:lnSpc>
                <a:spcPts val="1438"/>
              </a:lnSpc>
            </a:pPr>
            <a:r>
              <a:rPr lang="en-US" sz="2250" b="1" dirty="0">
                <a:solidFill>
                  <a:srgbClr val="000000"/>
                </a:solidFill>
                <a:latin typeface="Artifakt Element" panose="020B0503050000020004" pitchFamily="34" charset="-52"/>
                <a:ea typeface="Artifakt Element" panose="020B0503050000020004" pitchFamily="34" charset="-52"/>
                <a:cs typeface="Funnel Display Medium" pitchFamily="34" charset="-120"/>
              </a:rPr>
              <a:t>Гальмування</a:t>
            </a:r>
            <a:endParaRPr lang="en-US" sz="2250" b="1" dirty="0">
              <a:latin typeface="Artifakt Element" panose="020B0503050000020004" pitchFamily="34" charset="-52"/>
              <a:ea typeface="Artifakt Element" panose="020B0503050000020004" pitchFamily="34" charset="-52"/>
            </a:endParaRPr>
          </a:p>
        </p:txBody>
      </p:sp>
      <p:sp>
        <p:nvSpPr>
          <p:cNvPr id="19" name="Прямоугольник 18">
            <a:extLst>
              <a:ext uri="{FF2B5EF4-FFF2-40B4-BE49-F238E27FC236}">
                <a16:creationId xmlns:a16="http://schemas.microsoft.com/office/drawing/2014/main" id="{66111089-A0FD-476B-8A9F-20E8CEF4715C}"/>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
        <p:nvSpPr>
          <p:cNvPr id="20" name="Text 3">
            <a:extLst>
              <a:ext uri="{FF2B5EF4-FFF2-40B4-BE49-F238E27FC236}">
                <a16:creationId xmlns:a16="http://schemas.microsoft.com/office/drawing/2014/main" id="{41CC2235-05B2-43A4-9ED3-D6AC7EBBA0BB}"/>
              </a:ext>
            </a:extLst>
          </p:cNvPr>
          <p:cNvSpPr/>
          <p:nvPr/>
        </p:nvSpPr>
        <p:spPr>
          <a:xfrm>
            <a:off x="496119" y="1933397"/>
            <a:ext cx="4306069" cy="222281"/>
          </a:xfrm>
          <a:prstGeom prst="rect">
            <a:avLst/>
          </a:prstGeom>
          <a:solidFill>
            <a:srgbClr val="FAFAFA"/>
          </a:solidFill>
          <a:ln/>
        </p:spPr>
        <p:txBody>
          <a:bodyPr wrap="square" lIns="0" tIns="0" rIns="0" bIns="0" rtlCol="0" anchor="t"/>
          <a:lstStyle/>
          <a:p>
            <a:pPr>
              <a:lnSpc>
                <a:spcPts val="1438"/>
              </a:lnSpc>
            </a:pPr>
            <a:r>
              <a:rPr lang="uk-UA" sz="1500" b="1" dirty="0">
                <a:latin typeface="Artifakt Element" panose="020B0503050000020004" pitchFamily="34" charset="-52"/>
                <a:ea typeface="Artifakt Element" panose="020B0503050000020004" pitchFamily="34" charset="-52"/>
              </a:rPr>
              <a:t>Основні задачі динаміки:</a:t>
            </a:r>
            <a:endParaRPr lang="en-US" sz="1500" b="1" dirty="0">
              <a:latin typeface="Artifakt Element" panose="020B0503050000020004" pitchFamily="34" charset="-52"/>
              <a:ea typeface="Artifakt Element" panose="020B0503050000020004" pitchFamily="34" charset="-52"/>
            </a:endParaRPr>
          </a:p>
        </p:txBody>
      </p:sp>
      <p:sp>
        <p:nvSpPr>
          <p:cNvPr id="21" name="Text 3">
            <a:extLst>
              <a:ext uri="{FF2B5EF4-FFF2-40B4-BE49-F238E27FC236}">
                <a16:creationId xmlns:a16="http://schemas.microsoft.com/office/drawing/2014/main" id="{7EC8654D-81A1-40F7-B04E-C494640768B1}"/>
              </a:ext>
            </a:extLst>
          </p:cNvPr>
          <p:cNvSpPr/>
          <p:nvPr/>
        </p:nvSpPr>
        <p:spPr>
          <a:xfrm>
            <a:off x="4976961" y="1804333"/>
            <a:ext cx="3670920" cy="222281"/>
          </a:xfrm>
          <a:prstGeom prst="rect">
            <a:avLst/>
          </a:prstGeom>
          <a:solidFill>
            <a:srgbClr val="FAFAFA"/>
          </a:solidFill>
          <a:ln/>
        </p:spPr>
        <p:txBody>
          <a:bodyPr wrap="square" lIns="0" tIns="0" rIns="0" bIns="0" rtlCol="0" anchor="t"/>
          <a:lstStyle/>
          <a:p>
            <a:pPr algn="r">
              <a:lnSpc>
                <a:spcPts val="1438"/>
              </a:lnSpc>
            </a:pPr>
            <a:r>
              <a:rPr lang="uk-UA" sz="1500" b="1" dirty="0">
                <a:latin typeface="Artifakt Element" panose="020B0503050000020004" pitchFamily="34" charset="-52"/>
                <a:ea typeface="Artifakt Element" panose="020B0503050000020004" pitchFamily="34" charset="-52"/>
              </a:rPr>
              <a:t>Ділянки, які досліджуються:</a:t>
            </a:r>
            <a:endParaRPr lang="en-US" sz="1500" b="1" dirty="0">
              <a:latin typeface="Artifakt Element" panose="020B0503050000020004" pitchFamily="34" charset="-52"/>
              <a:ea typeface="Artifakt Element" panose="020B0503050000020004" pitchFamily="34" charset="-52"/>
            </a:endParaRPr>
          </a:p>
        </p:txBody>
      </p:sp>
    </p:spTree>
    <p:extLst>
      <p:ext uri="{BB962C8B-B14F-4D97-AF65-F5344CB8AC3E}">
        <p14:creationId xmlns:p14="http://schemas.microsoft.com/office/powerpoint/2010/main" val="320800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202932" y="1009030"/>
            <a:ext cx="626194" cy="223317"/>
          </a:xfrm>
          <a:prstGeom prst="roundRect">
            <a:avLst>
              <a:gd name="adj" fmla="val 18664"/>
            </a:avLst>
          </a:prstGeom>
          <a:solidFill>
            <a:srgbClr val="007853"/>
          </a:solidFill>
          <a:ln/>
        </p:spPr>
      </p:sp>
      <p:sp>
        <p:nvSpPr>
          <p:cNvPr id="3" name="Text 1"/>
          <p:cNvSpPr/>
          <p:nvPr/>
        </p:nvSpPr>
        <p:spPr>
          <a:xfrm>
            <a:off x="4277345" y="1046237"/>
            <a:ext cx="477366" cy="148903"/>
          </a:xfrm>
          <a:prstGeom prst="rect">
            <a:avLst/>
          </a:prstGeom>
          <a:noFill/>
          <a:ln/>
        </p:spPr>
        <p:txBody>
          <a:bodyPr wrap="none" lIns="0" tIns="0" rIns="0" bIns="0" rtlCol="0" anchor="t"/>
          <a:lstStyle/>
          <a:p>
            <a:pPr>
              <a:lnSpc>
                <a:spcPts val="1156"/>
              </a:lnSpc>
            </a:pPr>
            <a:r>
              <a:rPr lang="en-US" sz="781" dirty="0">
                <a:solidFill>
                  <a:srgbClr val="FFFFFF"/>
                </a:solidFill>
                <a:latin typeface="Nobile" pitchFamily="34" charset="0"/>
                <a:ea typeface="Nobile" pitchFamily="34" charset="-122"/>
                <a:cs typeface="Nobile" pitchFamily="34" charset="-120"/>
              </a:rPr>
              <a:t>РОЗДІЛ 2</a:t>
            </a:r>
            <a:endParaRPr lang="en-US" sz="781" dirty="0"/>
          </a:p>
        </p:txBody>
      </p:sp>
      <p:sp>
        <p:nvSpPr>
          <p:cNvPr id="4" name="Text 2"/>
          <p:cNvSpPr/>
          <p:nvPr/>
        </p:nvSpPr>
        <p:spPr>
          <a:xfrm>
            <a:off x="557622" y="3273959"/>
            <a:ext cx="8028756" cy="310083"/>
          </a:xfrm>
          <a:prstGeom prst="rect">
            <a:avLst/>
          </a:prstGeom>
          <a:noFill/>
          <a:ln/>
        </p:spPr>
        <p:txBody>
          <a:bodyPr wrap="none" lIns="0" tIns="0" rIns="0" bIns="0" rtlCol="0" anchor="t"/>
          <a:lstStyle/>
          <a:p>
            <a:pPr>
              <a:lnSpc>
                <a:spcPts val="2438"/>
              </a:lnSpc>
            </a:pPr>
            <a:r>
              <a:rPr lang="uk-UA" sz="2438" dirty="0">
                <a:solidFill>
                  <a:srgbClr val="2C0306"/>
                </a:solidFill>
                <a:latin typeface="Funnel Display Medium" pitchFamily="34" charset="0"/>
                <a:ea typeface="Funnel Display Medium" pitchFamily="34" charset="-122"/>
                <a:cs typeface="Funnel Display Medium" pitchFamily="34" charset="-120"/>
              </a:rPr>
              <a:t>ОПТИМІЗАЦІЯ РЕЖИМУ РУХУ РОБОТА-МАНІПУЛЯТОРА</a:t>
            </a:r>
            <a:endParaRPr lang="en-US" sz="2438" dirty="0"/>
          </a:p>
        </p:txBody>
      </p:sp>
      <p:sp>
        <p:nvSpPr>
          <p:cNvPr id="6" name="Прямоугольник 5">
            <a:extLst>
              <a:ext uri="{FF2B5EF4-FFF2-40B4-BE49-F238E27FC236}">
                <a16:creationId xmlns:a16="http://schemas.microsoft.com/office/drawing/2014/main" id="{C9FA8677-384D-4E6F-AFB6-7499D2A9CC38}"/>
              </a:ext>
            </a:extLst>
          </p:cNvPr>
          <p:cNvSpPr/>
          <p:nvPr/>
        </p:nvSpPr>
        <p:spPr>
          <a:xfrm>
            <a:off x="7994031" y="5678687"/>
            <a:ext cx="1149969" cy="322063"/>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125"/>
          </a:p>
        </p:txBody>
      </p:sp>
    </p:spTree>
    <p:extLst>
      <p:ext uri="{BB962C8B-B14F-4D97-AF65-F5344CB8AC3E}">
        <p14:creationId xmlns:p14="http://schemas.microsoft.com/office/powerpoint/2010/main" val="67342160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TM02892315[[fn=Легкий дым]]</Template>
  <TotalTime>3653</TotalTime>
  <Words>957</Words>
  <Application>Microsoft Office PowerPoint</Application>
  <PresentationFormat>Экран (4:3)</PresentationFormat>
  <Paragraphs>233</Paragraphs>
  <Slides>32</Slides>
  <Notes>22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32</vt:i4>
      </vt:variant>
    </vt:vector>
  </HeadingPairs>
  <TitlesOfParts>
    <vt:vector size="43" baseType="lpstr">
      <vt:lpstr>Arial</vt:lpstr>
      <vt:lpstr>Artifakt Element</vt:lpstr>
      <vt:lpstr>Calibri</vt:lpstr>
      <vt:lpstr>Cambria Math</vt:lpstr>
      <vt:lpstr>Century Gothic</vt:lpstr>
      <vt:lpstr>Funnel Display Medium</vt:lpstr>
      <vt:lpstr>Nobile</vt:lpstr>
      <vt:lpstr>Times New Roman</vt:lpstr>
      <vt:lpstr>Wingdings</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Кабінет Міністрів України  Національний університет біоресурсів і природокористування України  Кафедра тракторів і автомобілів      Тендеції і заономірності в номінальних потужностях і частотах обертання колінчатих валів дизелів сучасних МЕЗ           </dc:title>
  <dc:creator>Alexey</dc:creator>
  <cp:lastModifiedBy>Юрій</cp:lastModifiedBy>
  <cp:revision>418</cp:revision>
  <dcterms:created xsi:type="dcterms:W3CDTF">2015-03-22T16:57:24Z</dcterms:created>
  <dcterms:modified xsi:type="dcterms:W3CDTF">2026-04-16T06:19:24Z</dcterms:modified>
</cp:coreProperties>
</file>