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59" r:id="rId5"/>
    <p:sldId id="260" r:id="rId6"/>
    <p:sldId id="262" r:id="rId7"/>
    <p:sldId id="269" r:id="rId8"/>
    <p:sldId id="287" r:id="rId9"/>
    <p:sldId id="283" r:id="rId10"/>
    <p:sldId id="301" r:id="rId11"/>
    <p:sldId id="298" r:id="rId12"/>
    <p:sldId id="299" r:id="rId13"/>
    <p:sldId id="300" r:id="rId14"/>
    <p:sldId id="302" r:id="rId15"/>
    <p:sldId id="312" r:id="rId16"/>
    <p:sldId id="303" r:id="rId17"/>
    <p:sldId id="279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28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96195" autoAdjust="0"/>
  </p:normalViewPr>
  <p:slideViewPr>
    <p:cSldViewPr showGuides="1">
      <p:cViewPr varScale="1">
        <p:scale>
          <a:sx n="95" d="100"/>
          <a:sy n="95" d="100"/>
        </p:scale>
        <p:origin x="1085" y="120"/>
      </p:cViewPr>
      <p:guideLst>
        <p:guide orient="horz" pos="2196"/>
        <p:guide pos="28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ru-RU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en-US"/>
              <a:t>Образец текста</a:t>
            </a:r>
            <a:endParaRPr lang="ru-RU" altLang="en-US"/>
          </a:p>
          <a:p>
            <a:pPr lvl="1"/>
            <a:r>
              <a:rPr lang="ru-RU" altLang="en-US"/>
              <a:t>Второй уровень</a:t>
            </a:r>
            <a:endParaRPr lang="ru-RU" altLang="en-US"/>
          </a:p>
          <a:p>
            <a:pPr lvl="2"/>
            <a:r>
              <a:rPr lang="ru-RU" altLang="en-US"/>
              <a:t>Третий уровень</a:t>
            </a:r>
            <a:endParaRPr lang="ru-RU" altLang="en-US"/>
          </a:p>
          <a:p>
            <a:pPr lvl="3"/>
            <a:r>
              <a:rPr lang="ru-RU" altLang="en-US"/>
              <a:t>Четвертый уровень</a:t>
            </a:r>
            <a:endParaRPr lang="ru-RU" altLang="en-US"/>
          </a:p>
          <a:p>
            <a:pPr lvl="4"/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ru-RU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8AF2B97-407B-4EED-9B1C-F6671A731F6A}" type="slidenum">
              <a:rPr lang="ru-RU" altLang="en-US"/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8D9DA90-2FF2-46B9-9E25-A6907651C67C}" type="slidenum">
              <a:rPr lang="ru-RU" altLang="en-US"/>
            </a:fld>
            <a:endParaRPr lang="ru-RU" altLang="en-US"/>
          </a:p>
        </p:txBody>
      </p:sp>
      <p:sp>
        <p:nvSpPr>
          <p:cNvPr id="921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9219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9220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A0927AE-936A-427D-93F4-7E94DA8A8436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B179A84-280B-4611-A10F-145C8A103936}" type="slidenum">
              <a:rPr lang="ru-RU" altLang="en-US"/>
            </a:fld>
            <a:endParaRPr lang="ru-RU" altLang="en-US"/>
          </a:p>
        </p:txBody>
      </p:sp>
      <p:sp>
        <p:nvSpPr>
          <p:cNvPr id="983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98307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98308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B179A84-280B-4611-A10F-145C8A103936}" type="slidenum">
              <a:rPr lang="ru-RU" altLang="en-US"/>
            </a:fld>
            <a:endParaRPr lang="ru-RU" altLang="en-US"/>
          </a:p>
        </p:txBody>
      </p:sp>
      <p:sp>
        <p:nvSpPr>
          <p:cNvPr id="983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98307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98308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DBAC70D-5153-444C-AD3B-AA1DDB7530AC}" type="slidenum">
              <a:rPr lang="ru-RU" altLang="en-US"/>
            </a:fld>
            <a:endParaRPr lang="ru-RU" altLang="en-US"/>
          </a:p>
        </p:txBody>
      </p:sp>
      <p:sp>
        <p:nvSpPr>
          <p:cNvPr id="727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72707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72708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106324F-E93A-4CD9-B56E-261FAA185609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B179A84-280B-4611-A10F-145C8A103936}" type="slidenum">
              <a:rPr lang="ru-RU" altLang="en-US"/>
            </a:fld>
            <a:endParaRPr lang="ru-RU" altLang="en-US"/>
          </a:p>
        </p:txBody>
      </p:sp>
      <p:sp>
        <p:nvSpPr>
          <p:cNvPr id="983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98307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98308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B179A84-280B-4611-A10F-145C8A103936}" type="slidenum">
              <a:rPr lang="ru-RU" altLang="en-US"/>
            </a:fld>
            <a:endParaRPr lang="ru-RU" altLang="en-US"/>
          </a:p>
        </p:txBody>
      </p:sp>
      <p:sp>
        <p:nvSpPr>
          <p:cNvPr id="983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98307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98308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A6FC15F-F7E3-4FB8-B350-CDD66D90EC04}" type="slidenum">
              <a:rPr lang="ru-RU" altLang="en-US"/>
            </a:fld>
            <a:endParaRPr lang="ru-RU" altLang="en-US"/>
          </a:p>
        </p:txBody>
      </p:sp>
      <p:sp>
        <p:nvSpPr>
          <p:cNvPr id="10240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2403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102404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8A8AC97-FEC0-4228-B2A1-D3939F9F0CA1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12763DA-8754-4BF5-B76E-68F50AD92D77}" type="slidenum">
              <a:rPr lang="ru-RU" altLang="en-US"/>
            </a:fld>
            <a:endParaRPr lang="ru-RU" altLang="en-US"/>
          </a:p>
        </p:txBody>
      </p:sp>
      <p:sp>
        <p:nvSpPr>
          <p:cNvPr id="15257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52579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152580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E1662800-EF5F-47AF-BC03-E8E85DF35A58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B903ECC-D255-4E21-A25B-0B29EB48BA66}" type="slidenum">
              <a:rPr lang="ru-RU" altLang="en-US"/>
            </a:fld>
            <a:endParaRPr lang="ru-RU" altLang="en-US"/>
          </a:p>
        </p:txBody>
      </p:sp>
      <p:sp>
        <p:nvSpPr>
          <p:cNvPr id="1126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1267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11268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74E2EAE-2077-4363-9832-AF8A11B84C98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06ED237-21AE-4A2E-952E-5B532F244218}" type="slidenum">
              <a:rPr lang="ru-RU" altLang="en-US"/>
            </a:fld>
            <a:endParaRPr lang="ru-RU" altLang="en-US"/>
          </a:p>
        </p:txBody>
      </p:sp>
      <p:sp>
        <p:nvSpPr>
          <p:cNvPr id="1331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3315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13316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91FFDD4-0DFE-4BD1-9D40-503B41A137EC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1454CBC-B6AC-425D-B518-254A66CB7BB3}" type="slidenum">
              <a:rPr lang="ru-RU" altLang="en-US"/>
            </a:fld>
            <a:endParaRPr lang="ru-RU" altLang="en-US"/>
          </a:p>
        </p:txBody>
      </p:sp>
      <p:sp>
        <p:nvSpPr>
          <p:cNvPr id="1741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7411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17412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B83B14A-0898-439A-A7F5-D9175E1704C2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DBAC70D-5153-444C-AD3B-AA1DDB7530AC}" type="slidenum">
              <a:rPr lang="ru-RU" altLang="en-US"/>
            </a:fld>
            <a:endParaRPr lang="ru-RU" altLang="en-US"/>
          </a:p>
        </p:txBody>
      </p:sp>
      <p:sp>
        <p:nvSpPr>
          <p:cNvPr id="727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72707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72708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106324F-E93A-4CD9-B56E-261FAA185609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B179A84-280B-4611-A10F-145C8A103936}" type="slidenum">
              <a:rPr lang="ru-RU" altLang="en-US"/>
            </a:fld>
            <a:endParaRPr lang="ru-RU" altLang="en-US"/>
          </a:p>
        </p:txBody>
      </p:sp>
      <p:sp>
        <p:nvSpPr>
          <p:cNvPr id="983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98307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98308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B045767-D93C-4875-9893-9FDF13673C95}" type="slidenum">
              <a:rPr lang="ru-RU" altLang="en-US"/>
            </a:fld>
            <a:endParaRPr lang="ru-RU" altLang="en-US"/>
          </a:p>
        </p:txBody>
      </p:sp>
      <p:sp>
        <p:nvSpPr>
          <p:cNvPr id="15053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50531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150532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6D27A5F-1345-422C-BF8E-1F17682A421D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B045767-D93C-4875-9893-9FDF13673C95}" type="slidenum">
              <a:rPr lang="ru-RU" altLang="en-US"/>
            </a:fld>
            <a:endParaRPr lang="ru-RU" altLang="en-US"/>
          </a:p>
        </p:txBody>
      </p:sp>
      <p:sp>
        <p:nvSpPr>
          <p:cNvPr id="15053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50531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150532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6D27A5F-1345-422C-BF8E-1F17682A421D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B179A84-280B-4611-A10F-145C8A103936}" type="slidenum">
              <a:rPr lang="ru-RU" altLang="en-US"/>
            </a:fld>
            <a:endParaRPr lang="ru-RU" altLang="en-US"/>
          </a:p>
        </p:txBody>
      </p:sp>
      <p:sp>
        <p:nvSpPr>
          <p:cNvPr id="983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98307" name="Plassholder for nota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en-US"/>
          </a:p>
        </p:txBody>
      </p:sp>
      <p:sp>
        <p:nvSpPr>
          <p:cNvPr id="98308" name="Plassholder for lysbildenumm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en-US" sz="1200">
                <a:latin typeface="Calibri" panose="020F0502020204030204" pitchFamily="34" charset="0"/>
              </a:rPr>
            </a:fld>
            <a:endParaRPr lang="nb-NO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179388" y="692150"/>
            <a:ext cx="8913812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88" y="549275"/>
            <a:ext cx="9144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>
            <p:ph type="subTitle" idx="1"/>
          </p:nvPr>
        </p:nvSpPr>
        <p:spPr>
          <a:xfrm>
            <a:off x="1908175" y="2492375"/>
            <a:ext cx="5545138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056" name="Rectangle 8"/>
          <p:cNvSpPr>
            <a:spLocks noChangeArrowheads="1"/>
          </p:cNvSpPr>
          <p:nvPr>
            <p:ph type="ctrTitle"/>
          </p:nvPr>
        </p:nvSpPr>
        <p:spPr>
          <a:xfrm>
            <a:off x="755650" y="620713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11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12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13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1B0FC39C-987E-4C92-8B8D-FCBD56D48041}" type="slidenum">
              <a:rPr lang="ru-RU" altLang="en-US" smtClean="0"/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55ECEBF-CC1D-44BF-B600-2BF09F2C97CD}" type="slidenum">
              <a:rPr lang="ru-RU" altLang="en-US" smtClean="0"/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9805C43-3B12-4960-B2F1-E4669C878979}" type="slidenum">
              <a:rPr lang="ru-RU" altLang="en-US" smtClean="0"/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D69F41-03F1-43D9-B8C3-0AA6CF889C06}" type="slidenum">
              <a:rPr lang="ru-RU" altLang="en-US" smtClean="0"/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7124D67-6731-4AB7-BB4F-7B8D3F0DDBA8}" type="slidenum">
              <a:rPr lang="ru-RU" altLang="en-US" smtClean="0"/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9D5C0CF-D094-4E44-9FA6-E5972567DD4B}" type="slidenum">
              <a:rPr lang="ru-RU" altLang="en-US" smtClean="0"/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202DA3-A049-469A-93C6-29F8BBBF3AC2}" type="slidenum">
              <a:rPr lang="ru-RU" altLang="en-US" smtClean="0"/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4C0671D-AE30-4749-A183-27C3E52BA610}" type="slidenum">
              <a:rPr lang="ru-RU" altLang="en-US" smtClean="0"/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DBC6CDB-6E91-4C52-BD23-C0004B4C0431}" type="slidenum">
              <a:rPr lang="ru-RU" altLang="en-US" smtClean="0"/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5F23A43-6902-4914-BC65-02555AA3CD39}" type="slidenum">
              <a:rPr lang="ru-RU" altLang="en-US" smtClean="0"/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A36C6A1-3694-45F5-80CE-C5887292926D}" type="slidenum">
              <a:rPr lang="ru-RU" altLang="en-US" smtClean="0"/>
            </a:fld>
            <a:endParaRPr lang="ru-RU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88" y="333375"/>
            <a:ext cx="9144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2"/>
          <a:srcRect t="1094" r="8122" b="13318"/>
          <a:stretch>
            <a:fillRect/>
          </a:stretch>
        </p:blipFill>
        <p:spPr>
          <a:xfrm>
            <a:off x="5797550" y="4438650"/>
            <a:ext cx="3340100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30" name="Rectangle 6"/>
          <p:cNvSpPr>
            <a:spLocks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ru-RU" altLang="en-US"/>
          </a:p>
        </p:txBody>
      </p:sp>
      <p:sp>
        <p:nvSpPr>
          <p:cNvPr id="1031" name="Rectangle 7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 altLang="en-US"/>
          </a:p>
        </p:txBody>
      </p:sp>
      <p:sp>
        <p:nvSpPr>
          <p:cNvPr id="1032" name="Rectangle 8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E3CA93CF-6B25-49B4-8AA4-0F27E72944EE}" type="slidenum">
              <a:rPr lang="ru-RU" altLang="en-US" smtClean="0"/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GIF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32093"/>
            <a:ext cx="365125" cy="365125"/>
          </a:xfrm>
        </p:spPr>
      </p:pic>
      <p:sp>
        <p:nvSpPr>
          <p:cNvPr id="7173" name="Plassholder for dato 4"/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en-US" sz="1000"/>
          </a:p>
        </p:txBody>
      </p:sp>
      <p:sp>
        <p:nvSpPr>
          <p:cNvPr id="7174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C6F741FC-6F61-4F50-84E5-49F6851AB4C7}" type="slidenum">
              <a:rPr lang="nb-NO" altLang="en-US" sz="1000"/>
            </a:fld>
            <a:endParaRPr lang="nb-NO" altLang="en-US" sz="1000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64845" y="1268730"/>
            <a:ext cx="8479155" cy="522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algn="ctr"/>
            <a:endParaRPr lang="uk-UA" altLang="en-US" sz="3200" b="1" dirty="0"/>
          </a:p>
          <a:p>
            <a:pPr algn="ctr"/>
            <a:r>
              <a:rPr lang="uk-UA" altLang="en-US" sz="3200" b="1" dirty="0">
                <a:sym typeface="+mn-ea"/>
              </a:rPr>
              <a:t>Студентський науковий  гурток</a:t>
            </a:r>
            <a:endParaRPr lang="uk-UA" altLang="en-US" sz="3200" b="1" dirty="0"/>
          </a:p>
          <a:p>
            <a:pPr algn="ctr"/>
            <a:r>
              <a:rPr lang="uk-UA" altLang="en-US" sz="3200" b="1" dirty="0">
                <a:latin typeface="Arial" panose="020B0604020202020204" pitchFamily="34" charset="0"/>
              </a:rPr>
              <a:t>«Філософські проблеми міжособистісної та </a:t>
            </a:r>
            <a:endParaRPr lang="uk-UA" altLang="en-US" sz="3200" b="1" dirty="0">
              <a:latin typeface="Arial" panose="020B0604020202020204" pitchFamily="34" charset="0"/>
            </a:endParaRPr>
          </a:p>
          <a:p>
            <a:pPr algn="ctr"/>
            <a:r>
              <a:rPr lang="uk-UA" altLang="en-US" sz="3200" b="1" dirty="0">
                <a:latin typeface="Arial" panose="020B0604020202020204" pitchFamily="34" charset="0"/>
              </a:rPr>
              <a:t>міжгрупової комунікації</a:t>
            </a:r>
            <a:endParaRPr lang="uk-UA" altLang="en-US" sz="3200" b="1" dirty="0">
              <a:latin typeface="Arial" panose="020B0604020202020204" pitchFamily="34" charset="0"/>
            </a:endParaRPr>
          </a:p>
          <a:p>
            <a:pPr algn="ctr"/>
            <a:endParaRPr lang="uk-UA" altLang="en-US" sz="3200" b="1" dirty="0">
              <a:latin typeface="Arial" panose="020B0604020202020204" pitchFamily="34" charset="0"/>
            </a:endParaRPr>
          </a:p>
          <a:p>
            <a:pPr algn="ctr"/>
            <a:endParaRPr lang="uk-UA" altLang="en-US" sz="3200" b="1" dirty="0">
              <a:latin typeface="Arial" panose="020B0604020202020204" pitchFamily="34" charset="0"/>
            </a:endParaRPr>
          </a:p>
          <a:p>
            <a:pPr algn="ctr"/>
            <a:endParaRPr lang="uk-UA" altLang="en-US" sz="3200" b="1" dirty="0">
              <a:latin typeface="Arial" panose="020B0604020202020204" pitchFamily="34" charset="0"/>
            </a:endParaRPr>
          </a:p>
          <a:p>
            <a:pPr algn="ctr"/>
            <a:endParaRPr lang="uk-UA" altLang="en-US" sz="3200" b="1" dirty="0">
              <a:latin typeface="Arial" panose="020B0604020202020204" pitchFamily="34" charset="0"/>
            </a:endParaRPr>
          </a:p>
          <a:p>
            <a:pPr algn="ctr"/>
            <a:endParaRPr lang="uk-UA" altLang="en-US" sz="3200" b="1" dirty="0">
              <a:latin typeface="Arial" panose="020B0604020202020204" pitchFamily="34" charset="0"/>
            </a:endParaRPr>
          </a:p>
          <a:p>
            <a:pPr algn="r"/>
            <a:r>
              <a:rPr lang="uk-UA" altLang="en-US" sz="2800" b="1" i="1" dirty="0"/>
              <a:t>Науковий керівник </a:t>
            </a:r>
            <a:r>
              <a:rPr lang="uk-UA" altLang="en-US" sz="2800" b="1" i="1" dirty="0" smtClean="0"/>
              <a:t>С.М. </a:t>
            </a:r>
            <a:r>
              <a:rPr lang="uk-UA" altLang="en-US" sz="2800" b="1" i="1" dirty="0" err="1" smtClean="0"/>
              <a:t>Гейко</a:t>
            </a:r>
            <a:endParaRPr lang="ru-RU" altLang="en-US" sz="2800" b="1" i="1" dirty="0"/>
          </a:p>
          <a:p>
            <a:pPr algn="ctr"/>
            <a:endParaRPr lang="ru-RU" altLang="en-US" sz="3200" dirty="0"/>
          </a:p>
          <a:p>
            <a:pPr algn="ctr" eaLnBrk="0" hangingPunct="0"/>
            <a:endParaRPr lang="ru-RU" altLang="en-US" sz="3200" dirty="0"/>
          </a:p>
        </p:txBody>
      </p:sp>
      <p:pic>
        <p:nvPicPr>
          <p:cNvPr id="11" name="Рисунок 10" descr="Improve Your Company's Communication With These 4 Digital Tools ...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83" y="3572624"/>
            <a:ext cx="6408712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lassholder for bunntekst 3"/>
          <p:cNvSpPr txBox="1">
            <a:spLocks noGrp="1"/>
          </p:cNvSpPr>
          <p:nvPr/>
        </p:nvSpPr>
        <p:spPr bwMode="auto">
          <a:xfrm>
            <a:off x="2339975" y="260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3" name="Text Box 2"/>
          <p:cNvSpPr txBox="1"/>
          <p:nvPr/>
        </p:nvSpPr>
        <p:spPr>
          <a:xfrm>
            <a:off x="2555875" y="597535"/>
            <a:ext cx="54629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/>
              <a:t>Кафедра філософії та міжнародної комунікації</a:t>
            </a:r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97286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en-US" sz="1000"/>
            </a:fld>
            <a:endParaRPr lang="nb-NO" altLang="en-US" sz="1000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182562" y="332656"/>
            <a:ext cx="8528049" cy="6000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РИЖКОВА Олександра Дмитрівна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студентка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курсу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спеціальність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«Психологія»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гуманітарно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педагогічний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факульте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у; Український голокост 1932-1933 рр.</a:t>
            </a:r>
            <a:r>
              <a:rPr lang="uk-UA" alt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smtClean="0">
                <a:sym typeface="+mn-ea"/>
              </a:rPr>
              <a:t>//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Збірник матеріалів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науково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практичного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семінару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«Голодомор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1932-1933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років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геноцид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української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нації»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90-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х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роковин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Голодомору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геноциду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Україні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23 листопада 2023 р.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 Київ, 2023. – 100 с.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Режим доступу: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chrome-extension://kdpelmjpfafjppnhbloffcjpeomlnpah/https://nubip.edu.ua/sites/default/files/u368/golodomor-_zbirnik_0.pdf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ШЕМЕТ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Олена Юріївна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студентка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курсу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спеціальність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«Психологія»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гуманітарно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педагогічний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факульте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у; Міжнародно-правове визнання геноциду.</a:t>
            </a:r>
            <a:r>
              <a:rPr lang="uk-UA" alt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smtClean="0">
                <a:sym typeface="+mn-ea"/>
              </a:rPr>
              <a:t>//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Збірник матеріалів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науково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практичного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семінару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«Голодомор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1932-1933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років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геноцид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української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нації»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90-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х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роковин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Голодомору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геноциду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Україні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23 листопада 2023 р.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 Київ, 2023. – 100 с.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Режим доступу: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chrome-extension://kdpelmjpfafjppnhbloffcjpeomlnpah/https://nubip.edu.ua/sites/default/files/u368/golodomor-_zbirnik_0.pdf</a:t>
            </a:r>
            <a:endParaRPr lang="en-US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ЧУМАК Вікторія Сергіївна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студентка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курсу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спеціальність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«Психологія»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гуманітарно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педагогічний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факульте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у;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Причини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механізми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голодомору</a:t>
            </a:r>
            <a:r>
              <a:rPr lang="uk-UA" alt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smtClean="0">
                <a:sym typeface="+mn-ea"/>
              </a:rPr>
              <a:t>//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Збірник матеріалів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науково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практичного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семінару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«Голодомор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1932-1933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років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геноцид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української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нації»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90-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х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роковин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Голодомору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геноциду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Україні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23 листопада 2023 р.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 Київ, 2023. – 100 с.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Режим доступу: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chrome-extension://kdpelmjpfafjppnhbloffcjpeomlnpah/https://nubip.edu.ua/sites/default/files/u368/golodomor-_zbirnik_0.pdf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97286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en-US" sz="1000"/>
            </a:fld>
            <a:endParaRPr lang="nb-NO" altLang="en-US" sz="1000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182562" y="332656"/>
            <a:ext cx="8528049" cy="6000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ШОВКУН Аліна Юріївна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студентка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курсу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спеціальність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«Психологія»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гуманітарно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педагогічний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факульте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у; Соціальні наслідки голодомору 1932-1933 років в Україні</a:t>
            </a:r>
            <a:r>
              <a:rPr lang="uk-UA" alt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smtClean="0">
                <a:sym typeface="+mn-ea"/>
              </a:rPr>
              <a:t>//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Збірник матеріалів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науково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практичного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семінару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«Голодомор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1932-1933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років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геноцид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української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нації»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90-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х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роковин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Голодомору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геноциду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Україні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23 листопада 2023 р.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 Київ, 2023. – 100 с.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Режим доступу: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chrome-extension://kdpelmjpfafjppnhbloffcjpeomlnpah/https://nubip.edu.ua/sites/default/files/u368/golodomor-_zbirnik_0.pdf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КИРИЧЕКНО Анастасія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Сергіївна, студентка 1 курсу, спеціальність «Психологія», гуманітарно-педагогічний факультет;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ШТУЧНОГО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ГОЛОДУ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1932-1933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РОКА</a:t>
            </a:r>
            <a:r>
              <a:rPr lang="uk-UA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Збірник матеріалів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науково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практичного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семінару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«Голодомор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1932-1933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років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геноцид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української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нації»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90-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х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роковин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Голодомору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геноциду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Україні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23 листопада 2023 р.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 Київ, 2023. – 100 с.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Режим доступу: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chrome-extension://kdpelmjpfafjppnhbloffcjpeomlnpah/https://nubip.edu.ua/sites/default/files/u368/golodomor-_zbirnik_0.pdf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ЖУКОВА Софія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Олександрівна, студентка 1 курсу, спеціальність «Психологія», гуманітарно-педагогічний факультет;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1932-33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Збірник матеріалів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науково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практичного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семінару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«Голодомор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1932-1933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років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геноцид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української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нації»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90-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х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роковин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Голодомору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геноциду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Україні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23 листопада 2023 р.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 Київ, 2023. – 100 с.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Режим доступу: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chrome-extension://kdpelmjpfafjppnhbloffcjpeomlnpah/https://nubip.edu.ua/sites/default/files/u368/golodomor-_zbirnik_0.pdf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71684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71685" name="Plassholder for dato 4"/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en-US" sz="1000"/>
          </a:p>
        </p:txBody>
      </p:sp>
      <p:sp>
        <p:nvSpPr>
          <p:cNvPr id="71686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F7C886C8-A0A8-4D7C-AD94-965102CD38A9}" type="slidenum">
              <a:rPr lang="nb-NO" altLang="en-US" sz="1000"/>
            </a:fld>
            <a:endParaRPr lang="nb-NO" altLang="en-US" sz="1000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55245" y="697865"/>
            <a:ext cx="8764905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uk-UA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Досягнуті результати роботи гуртка «Філософські проблеми міжособистісної та </a:t>
            </a:r>
            <a:r>
              <a:rPr lang="uk-UA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міжгрупової</a:t>
            </a:r>
            <a:r>
              <a:rPr lang="uk-UA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комунікації» у 2023 році </a:t>
            </a:r>
            <a:endParaRPr lang="uk-UA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прийняли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Всеукраїнської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студентської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олімпіади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філософських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uk-UA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https://nubip.edu.ua/node/14410</a:t>
            </a:r>
            <a:r>
              <a:rPr lang="uk-UA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 altLang="en-US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Дипломом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нагороджена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Шемет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Юріївна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Всеукраїнському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конкурсі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студентських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спеціальностей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2023/2024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Філософія</a:t>
            </a:r>
            <a:r>
              <a:rPr lang="en-US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Міжнародній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практичній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лідерського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академічному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розбудови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11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.https://nubip.edu.ua/node/145490</a:t>
            </a:r>
            <a:r>
              <a:rPr lang="uk-UA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Міжнародному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практичному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семінарі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Кантівські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300-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ої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річниці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Канта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22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https://nubip.edu.ua/node/146334</a:t>
            </a:r>
            <a:r>
              <a:rPr lang="uk-UA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практичному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семінарі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ідентичність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очима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молодих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науковців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9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r>
              <a:rPr lang="uk-UA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https://nubip.edu.ua/node/147375</a:t>
            </a:r>
            <a:endParaRPr lang="en-US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практичному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семінарі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критичного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3-7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97286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en-US" sz="1000"/>
            </a:fld>
            <a:endParaRPr lang="nb-NO" altLang="en-US" sz="1000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en-US" sz="2000"/>
          </a:p>
        </p:txBody>
      </p:sp>
      <p:pic>
        <p:nvPicPr>
          <p:cNvPr id="6" name="Изображение 5"/>
          <p:cNvPicPr/>
          <p:nvPr/>
        </p:nvPicPr>
        <p:blipFill>
          <a:blip r:embed="rId2"/>
          <a:stretch>
            <a:fillRect/>
          </a:stretch>
        </p:blipFill>
        <p:spPr>
          <a:xfrm>
            <a:off x="467360" y="332740"/>
            <a:ext cx="3695065" cy="2216785"/>
          </a:xfrm>
          <a:prstGeom prst="rect">
            <a:avLst/>
          </a:prstGeom>
        </p:spPr>
      </p:pic>
      <p:pic>
        <p:nvPicPr>
          <p:cNvPr id="7" name="Изображение 6"/>
          <p:cNvPicPr/>
          <p:nvPr/>
        </p:nvPicPr>
        <p:blipFill>
          <a:blip r:embed="rId3"/>
          <a:stretch>
            <a:fillRect/>
          </a:stretch>
        </p:blipFill>
        <p:spPr>
          <a:xfrm>
            <a:off x="5147945" y="188595"/>
            <a:ext cx="3508375" cy="2415540"/>
          </a:xfrm>
          <a:prstGeom prst="rect">
            <a:avLst/>
          </a:prstGeom>
        </p:spPr>
      </p:pic>
      <p:pic>
        <p:nvPicPr>
          <p:cNvPr id="8" name="Изображение 7"/>
          <p:cNvPicPr/>
          <p:nvPr/>
        </p:nvPicPr>
        <p:blipFill>
          <a:blip r:embed="rId4"/>
          <a:stretch>
            <a:fillRect/>
          </a:stretch>
        </p:blipFill>
        <p:spPr>
          <a:xfrm>
            <a:off x="290830" y="2924810"/>
            <a:ext cx="2435860" cy="2613025"/>
          </a:xfrm>
          <a:prstGeom prst="rect">
            <a:avLst/>
          </a:prstGeom>
        </p:spPr>
      </p:pic>
      <p:pic>
        <p:nvPicPr>
          <p:cNvPr id="9" name="Изображение 8"/>
          <p:cNvPicPr/>
          <p:nvPr/>
        </p:nvPicPr>
        <p:blipFill>
          <a:blip r:embed="rId5"/>
          <a:stretch>
            <a:fillRect/>
          </a:stretch>
        </p:blipFill>
        <p:spPr>
          <a:xfrm>
            <a:off x="2843530" y="2988310"/>
            <a:ext cx="3075305" cy="2485390"/>
          </a:xfrm>
          <a:prstGeom prst="rect">
            <a:avLst/>
          </a:prstGeom>
        </p:spPr>
      </p:pic>
      <p:pic>
        <p:nvPicPr>
          <p:cNvPr id="10" name="Изображение 9"/>
          <p:cNvPicPr/>
          <p:nvPr/>
        </p:nvPicPr>
        <p:blipFill>
          <a:blip r:embed="rId6"/>
          <a:stretch>
            <a:fillRect/>
          </a:stretch>
        </p:blipFill>
        <p:spPr>
          <a:xfrm>
            <a:off x="6156325" y="2924810"/>
            <a:ext cx="2946400" cy="27451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97286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en-US" sz="1000"/>
            </a:fld>
            <a:endParaRPr lang="nb-NO" altLang="en-US" sz="1000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182562" y="332656"/>
            <a:ext cx="8528049" cy="6154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Опубліковано тези доповідей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Гавриш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-23001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актуальності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академічному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лідерського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академічному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розбудови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11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2024.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251-252.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Режим доступу: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chrome-extension://kdpelmjpfafjppnhbloffcjpeomlnpah/https://nubip.edu.ua/sites/default/files/u368/zbirnik_rozvitok_liderskogo_potencialu_zhinok_v_akademichnomu_seredovishchi.pdf</a:t>
            </a:r>
            <a:r>
              <a:rPr lang="uk-UA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uk-UA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Шемет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-23001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гендерні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лідерського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академічному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розбудови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11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2024.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285-286.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Режим доступу: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chrome-extension://kdpelmjpfafjppnhbloffcjpeomlnpah/https://nubip.edu.ua/sites/default/files/u368/zbirnik_rozvitok_liderskogo_potencialu_zhinok_v_akademichnomu_seredovishchi.pdf</a:t>
            </a:r>
            <a:r>
              <a:rPr lang="uk-UA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uk-UA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Герасименко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МагАБф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гендерну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рівність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лідерського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академічному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розбудови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11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2024.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255-256.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Режим доступу: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chrome-extension://kdpelmjpfafjppnhbloffcjpeomlnpah/https://nubip.edu.ua/sites/default/files/u368/zbirnik_rozvitok_liderskogo_potencialu_zhinok_v_akademichnomu_seredovishchi.pdf</a:t>
            </a:r>
            <a:r>
              <a:rPr lang="uk-UA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uk-UA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01380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101381" name="Plassholder for dato 4"/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en-US" sz="1000"/>
          </a:p>
        </p:txBody>
      </p:sp>
      <p:sp>
        <p:nvSpPr>
          <p:cNvPr id="101382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83DDFDC5-C593-40E0-AA6B-86709D98EA82}" type="slidenum">
              <a:rPr lang="nb-NO" altLang="en-US" sz="1000"/>
            </a:fld>
            <a:endParaRPr lang="nb-NO" altLang="en-US" sz="1000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762000" y="2636838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en-US" sz="2000"/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395288" y="-43597"/>
            <a:ext cx="8497887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en-US" dirty="0"/>
              <a:t>       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наукового студентського гуртка «Філософські проблеми міжособистісної та міжгрупової комунікації»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 на формування наступного покоління лідерів у бізнесі, освіті, урядових та неурядових структурах.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формування у майбутніх фахівців теоретичних знань у сфері філософії, психології, теорії комунікації, сучасних культурно-цивілізаційних, етичних та антропологічних теорій; вивчення основних понять і дослідницьких підходів, що дозволяють описати особливості сучасної соціокультурної ситуації, а також міжцивілізаційного діалогу. 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uk-UA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uk-UA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933056"/>
            <a:ext cx="2736304" cy="1952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3971073"/>
            <a:ext cx="2619375" cy="1914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784" y="4293095"/>
            <a:ext cx="2763391" cy="172819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51555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151556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AF7554BF-B09D-4921-A72D-F68E9049D40F}" type="slidenum">
              <a:rPr lang="nb-NO" altLang="en-US" sz="1000"/>
            </a:fld>
            <a:endParaRPr lang="nb-NO" altLang="en-US" sz="1000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539750" y="333375"/>
            <a:ext cx="7272338" cy="347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Перспективною сферою дослідження гуртка є: </a:t>
            </a:r>
            <a:endParaRPr lang="uk-UA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Times New Roman" panose="02020603050405020304" pitchFamily="18" charset="0"/>
              <a:buChar char="•"/>
              <a:tabLst>
                <a:tab pos="457200" algn="l"/>
                <a:tab pos="457200" algn="l"/>
              </a:tabLst>
            </a:pPr>
            <a:r>
              <a:rPr lang="uk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Комунікативні стратегії сучасного лідера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Times New Roman" panose="02020603050405020304" pitchFamily="18" charset="0"/>
              <a:buChar char="•"/>
              <a:tabLst>
                <a:tab pos="457200" algn="l"/>
                <a:tab pos="457200" algn="l"/>
              </a:tabLst>
            </a:pPr>
            <a:r>
              <a:rPr lang="uk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Діалог культур в глобалізованому світі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Times New Roman" panose="02020603050405020304" pitchFamily="18" charset="0"/>
              <a:buChar char="•"/>
              <a:tabLst>
                <a:tab pos="457200" algn="l"/>
                <a:tab pos="457200" algn="l"/>
              </a:tabLst>
            </a:pPr>
            <a:r>
              <a:rPr lang="uk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Психічна структура особистості та процес комунікації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2" descr="Do you understand me? – The real MICE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5221010" cy="269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940" y="115888"/>
            <a:ext cx="365125" cy="365125"/>
          </a:xfrm>
        </p:spPr>
      </p:pic>
      <p:sp>
        <p:nvSpPr>
          <p:cNvPr id="10244" name="Plassholder for bunntekst 3"/>
          <p:cNvSpPr txBox="1">
            <a:spLocks noGrp="1"/>
          </p:cNvSpPr>
          <p:nvPr/>
        </p:nvSpPr>
        <p:spPr bwMode="auto">
          <a:xfrm>
            <a:off x="1594485" y="44450"/>
            <a:ext cx="746950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400"/>
              <a:t>NATIONAL UNIVERSITY OF LIFE AND ENVIRONMENTAL SCIENCES OF UKRAINE</a:t>
            </a:r>
            <a:endParaRPr lang="en-GB" altLang="en-US" sz="1400"/>
          </a:p>
        </p:txBody>
      </p:sp>
      <p:sp>
        <p:nvSpPr>
          <p:cNvPr id="10245" name="Plassholder for dato 4"/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en-US" sz="1000"/>
          </a:p>
        </p:txBody>
      </p:sp>
      <p:sp>
        <p:nvSpPr>
          <p:cNvPr id="10246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86D38A77-C32B-4614-8510-F4771436F770}" type="slidenum">
              <a:rPr lang="nb-NO" altLang="en-US" sz="1000"/>
            </a:fld>
            <a:endParaRPr lang="nb-NO" altLang="en-US" sz="100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95605" y="2620009"/>
            <a:ext cx="8094663" cy="359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uk-UA" altLang="en-US" sz="2400" b="1" i="1" dirty="0"/>
              <a:t>Звіт</a:t>
            </a:r>
            <a:endParaRPr lang="ru-RU" altLang="en-US" sz="2400" i="1" dirty="0"/>
          </a:p>
          <a:p>
            <a:pPr algn="ctr"/>
            <a:r>
              <a:rPr lang="uk-UA" altLang="en-US" sz="2400" b="1" i="1" dirty="0"/>
              <a:t>про роботу студентського наукового  гуртка</a:t>
            </a:r>
            <a:endParaRPr lang="en-US" altLang="en-US" sz="2400" b="1" i="1" dirty="0"/>
          </a:p>
          <a:p>
            <a:pPr algn="ctr"/>
            <a:endParaRPr lang="ru-RU" altLang="en-US" sz="2400" i="1" dirty="0"/>
          </a:p>
          <a:p>
            <a:pPr algn="ctr"/>
            <a:r>
              <a:rPr lang="uk-UA" altLang="en-US" sz="2800" b="1" i="1" dirty="0"/>
              <a:t>«</a:t>
            </a:r>
            <a:r>
              <a:rPr lang="uk-UA" altLang="en-US" sz="2800" b="1" dirty="0">
                <a:latin typeface="Cooper Black" panose="0208090404030B020404" pitchFamily="18" charset="0"/>
              </a:rPr>
              <a:t>Філософські проблеми міжособистісної та міжгрупової комунікації»</a:t>
            </a:r>
            <a:endParaRPr lang="en-US" altLang="en-US" sz="2800" b="1" dirty="0">
              <a:latin typeface="Cooper Black" panose="0208090404030B020404" pitchFamily="18" charset="0"/>
            </a:endParaRPr>
          </a:p>
          <a:p>
            <a:pPr algn="ctr"/>
            <a:endParaRPr lang="ru-RU" altLang="en-US" sz="2800" dirty="0">
              <a:latin typeface="Cooper Black" panose="0208090404030B020404" pitchFamily="18" charset="0"/>
            </a:endParaRPr>
          </a:p>
          <a:p>
            <a:pPr algn="ctr"/>
            <a:r>
              <a:rPr lang="uk-UA" altLang="en-US" sz="2400" b="1" i="1" dirty="0"/>
              <a:t>за </a:t>
            </a:r>
            <a:r>
              <a:rPr lang="uk-UA" altLang="en-US" sz="2400" b="1" i="1" dirty="0" smtClean="0"/>
              <a:t>202</a:t>
            </a:r>
            <a:r>
              <a:rPr lang="ru-RU" altLang="uk-UA" sz="2400" b="1" i="1" dirty="0" smtClean="0"/>
              <a:t>3</a:t>
            </a:r>
            <a:r>
              <a:rPr lang="uk-UA" altLang="en-US" sz="2400" b="1" i="1" dirty="0" smtClean="0"/>
              <a:t>-202</a:t>
            </a:r>
            <a:r>
              <a:rPr lang="ru-RU" altLang="uk-UA" sz="2400" b="1" i="1" dirty="0" smtClean="0"/>
              <a:t>4</a:t>
            </a:r>
            <a:r>
              <a:rPr lang="uk-UA" altLang="en-US" sz="2400" b="1" i="1" dirty="0" smtClean="0"/>
              <a:t> </a:t>
            </a:r>
            <a:r>
              <a:rPr lang="uk-UA" altLang="en-US" sz="2400" b="1" i="1" dirty="0" err="1"/>
              <a:t>н.р</a:t>
            </a:r>
            <a:r>
              <a:rPr lang="uk-UA" altLang="en-US" sz="2400" b="1" i="1" dirty="0"/>
              <a:t>.</a:t>
            </a:r>
            <a:endParaRPr lang="uk-UA" altLang="en-US" sz="2400" b="1" i="1" dirty="0"/>
          </a:p>
          <a:p>
            <a:pPr algn="ctr"/>
            <a:endParaRPr lang="uk-UA" altLang="en-US" sz="2800" b="1" i="1" dirty="0"/>
          </a:p>
          <a:p>
            <a:pPr algn="ctr"/>
            <a:endParaRPr lang="uk-UA" altLang="en-US" sz="2000" b="1" i="1" dirty="0" smtClean="0"/>
          </a:p>
        </p:txBody>
      </p:sp>
      <p:pic>
        <p:nvPicPr>
          <p:cNvPr id="10254" name="Picture 14" descr="ÐÐ°ÑÑÐ¸Ð½ÐºÐ¸ Ð¿Ð¾ Ð·Ð°Ð¿ÑÐ¾ÑÑ communication pictures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" y="908685"/>
            <a:ext cx="34893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3204845" y="553720"/>
            <a:ext cx="58591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uk-UA" altLang="en-US" sz="2000" b="1" i="1" dirty="0" smtClean="0">
                <a:sym typeface="+mn-ea"/>
              </a:rPr>
              <a:t>Гуманітарно-педагогічний факультет </a:t>
            </a:r>
            <a:endParaRPr lang="uk-UA" altLang="en-US" sz="2000" b="1" i="1" dirty="0" smtClean="0"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204845" y="1024890"/>
            <a:ext cx="5866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b="1" i="1"/>
              <a:t>Кафедра філософії та міжнародної комунікації</a:t>
            </a:r>
            <a:endParaRPr lang="en-US" b="1" i="1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2292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12293" name="Plassholder for dato 4"/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en-US" sz="1000"/>
          </a:p>
        </p:txBody>
      </p:sp>
      <p:sp>
        <p:nvSpPr>
          <p:cNvPr id="12294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5D1B1A00-7796-4ADC-B399-828F6321BE89}" type="slidenum">
              <a:rPr lang="nb-NO" altLang="en-US" sz="1000"/>
            </a:fld>
            <a:endParaRPr lang="nb-NO" altLang="en-US" sz="100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827584" y="791181"/>
            <a:ext cx="712896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723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0360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uk-UA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студентського наукового гуртка «Філософські проблеми міжособистісної та міжгрупової комунікації» спрямована на вивчення філософських аспектів комунікативного процесу, сутності комунікації як процесу кодування, передачі та сприйняття інформації і базується на гуманітарних і соціальних науках, що формують певну базу знань, а також теоретичні та методологічні навички, необхідні для розуміння цього складного і мінливого світу. </a:t>
            </a:r>
            <a:endParaRPr lang="uk-U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Operations Management - The Hidden Machine in Communication and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2640147" cy="1615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6388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16389" name="Plassholder for dato 4"/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en-US" sz="1000"/>
          </a:p>
        </p:txBody>
      </p:sp>
      <p:sp>
        <p:nvSpPr>
          <p:cNvPr id="16390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1B54C1D2-4C9F-4280-A1B3-7F971966CA9A}" type="slidenum">
              <a:rPr lang="nb-NO" altLang="en-US" sz="1000"/>
            </a:fld>
            <a:endParaRPr lang="nb-NO" altLang="en-US" sz="1000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65125" y="747839"/>
            <a:ext cx="816731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53213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1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постійних членів студентського наукового гуртка складає 15 осіб. Участь у роботі гуртка «Філософські проблеми міжособистісної та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міжгрупової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комунікації» 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ru-RU" alt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брали студенти 1  курсу спеціальності «Психологія» гуманітарно-педагогічного факультету.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2023-2024 </a:t>
            </a:r>
            <a:r>
              <a:rPr lang="ru-RU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члени </a:t>
            </a:r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</a:t>
            </a:r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опановували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філософські та психологічні аспекти комунікації</a:t>
            </a:r>
            <a:r>
              <a:rPr lang="ru-RU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глибоко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досліджували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психічної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рольову поведінку в процесі спілкування, вербальні та невербальні засоби комунікації. Суттєву увагу було приділено культурній і цивілізаційній складовим в процесі комунікації, діалогу культур, розвитку емоційного та культурного інтелекту.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nubip.edu.ua/sites/default/files/u368/dsc_9855_2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14" y="4151275"/>
            <a:ext cx="3071664" cy="204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ubip.edu.ua/sites/default/files/u368/photo_2023-11-23_15-54-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42" y="4132101"/>
            <a:ext cx="2783632" cy="20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71684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71685" name="Plassholder for dato 4"/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en-US" sz="1000"/>
          </a:p>
        </p:txBody>
      </p:sp>
      <p:sp>
        <p:nvSpPr>
          <p:cNvPr id="71686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F7C886C8-A0A8-4D7C-AD94-965102CD38A9}" type="slidenum">
              <a:rPr lang="nb-NO" altLang="en-US" sz="1000"/>
            </a:fld>
            <a:endParaRPr lang="nb-NO" altLang="en-US" sz="1000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23850" y="1174597"/>
            <a:ext cx="8496300" cy="452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Досягнуті результати роботи гуртка «Філософські проблеми міжособистісної та </a:t>
            </a:r>
            <a:r>
              <a:rPr lang="uk-UA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міжгрупової</a:t>
            </a:r>
            <a:r>
              <a:rPr lang="uk-UA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комунікації» у 202</a:t>
            </a:r>
            <a:r>
              <a:rPr lang="ru-RU" alt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році</a:t>
            </a:r>
            <a:endParaRPr lang="uk-UA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участь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Всеукраїнському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практичному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семінарі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Голодомор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1932-1933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геноцид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90-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роковин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Голодомору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геноциду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23 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листопада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2023;</a:t>
            </a: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https://nubip.edu.ua/node/137899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 участь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конкурсах творчих робіт: конкурс кросворд на філософську тематику, конкурс творчих робіт «Людина ХХІ століття», конкурс творів-есе «Коронація філософського слова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https://nubip.edu.ua/node/137734</a:t>
            </a:r>
            <a:r>
              <a:rPr lang="ru-RU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97286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en-US" sz="1000"/>
            </a:fld>
            <a:endParaRPr lang="nb-NO" altLang="en-US" sz="1000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en-US" sz="2000"/>
          </a:p>
        </p:txBody>
      </p:sp>
      <p:pic>
        <p:nvPicPr>
          <p:cNvPr id="2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>
            <a:off x="467360" y="548640"/>
            <a:ext cx="3444240" cy="2493645"/>
          </a:xfrm>
          <a:prstGeom prst="rect">
            <a:avLst/>
          </a:prstGeom>
        </p:spPr>
      </p:pic>
      <p:pic>
        <p:nvPicPr>
          <p:cNvPr id="3" name="Изображение 2"/>
          <p:cNvPicPr/>
          <p:nvPr/>
        </p:nvPicPr>
        <p:blipFill>
          <a:blip r:embed="rId3"/>
          <a:stretch>
            <a:fillRect/>
          </a:stretch>
        </p:blipFill>
        <p:spPr>
          <a:xfrm>
            <a:off x="4462145" y="548640"/>
            <a:ext cx="3539490" cy="2493645"/>
          </a:xfrm>
          <a:prstGeom prst="rect">
            <a:avLst/>
          </a:prstGeom>
        </p:spPr>
      </p:pic>
      <p:pic>
        <p:nvPicPr>
          <p:cNvPr id="4" name="Изображение 3"/>
          <p:cNvPicPr/>
          <p:nvPr/>
        </p:nvPicPr>
        <p:blipFill>
          <a:blip r:embed="rId4"/>
          <a:stretch>
            <a:fillRect/>
          </a:stretch>
        </p:blipFill>
        <p:spPr>
          <a:xfrm>
            <a:off x="539750" y="3284855"/>
            <a:ext cx="3442970" cy="2115185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5"/>
          <a:stretch>
            <a:fillRect/>
          </a:stretch>
        </p:blipFill>
        <p:spPr>
          <a:xfrm>
            <a:off x="4430395" y="3284855"/>
            <a:ext cx="3571240" cy="21875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49508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149509" name="Plassholder for dato 4"/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en-US" sz="1000"/>
          </a:p>
        </p:txBody>
      </p:sp>
      <p:sp>
        <p:nvSpPr>
          <p:cNvPr id="149510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4164366A-D028-4D3B-8AA2-2331912099FF}" type="slidenum">
              <a:rPr lang="nb-NO" altLang="en-US" sz="1000"/>
            </a:fld>
            <a:endParaRPr lang="nb-NO" altLang="en-US" sz="1000"/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762000" y="2636838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en-US" sz="2000"/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92075" y="355600"/>
            <a:ext cx="8844280" cy="5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Доповіді </a:t>
            </a:r>
            <a:r>
              <a:rPr lang="uk-UA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практичному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семінарі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1932-1933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90-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роковин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Голодомору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геноциду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.11.202</a:t>
            </a:r>
            <a:r>
              <a:rPr lang="ru-RU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endParaRPr lang="uk-UA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Йожиця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Олександрівна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1932-1933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Оксанич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Олександрівна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1932–1933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очима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діаспори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Погрібна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Володимирівна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1932-33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Рижкова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Дмитрівна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голокост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1932 – 1933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Шемет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Олена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Юріївна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геноциду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Чумак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Вікторія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Сергіївна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1932-1933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механіхми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Шовкун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Аліна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Юріївна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Голодомору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1932-1933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Кириченко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Анастасія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Сергіївна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штучного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голоду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1932-1933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роках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Жукова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Софія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Олександрівна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1932-1933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народу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Майборода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Іванна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Михайлівна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1932-1933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b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49508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149509" name="Plassholder for dato 4"/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en-US" sz="1000"/>
          </a:p>
        </p:txBody>
      </p:sp>
      <p:sp>
        <p:nvSpPr>
          <p:cNvPr id="149510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4164366A-D028-4D3B-8AA2-2331912099FF}" type="slidenum">
              <a:rPr lang="nb-NO" altLang="en-US" sz="1000"/>
            </a:fld>
            <a:endParaRPr lang="nb-NO" altLang="en-US" sz="1000"/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762000" y="2636838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en-US" sz="2000"/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24765" y="233045"/>
            <a:ext cx="9036685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uk-UA" altLang="en-US" sz="1400" b="1" dirty="0">
              <a:latin typeface="+mn-lt"/>
            </a:endParaRPr>
          </a:p>
          <a:p>
            <a:pPr lvl="0" indent="0" algn="just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11.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Вишневська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Софія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Андріївна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Тема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–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Голодомор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1932-1933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геноцид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української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нації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12.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Беспалова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Ірина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Олександрівна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Тема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–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Голодомор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як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геноцид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загальна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характеристика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13.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Горянська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Дарина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Дмитрівна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Тема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–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Історичні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аспекти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голодоморвів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Україні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Ігнатюк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Ірина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Олександрівна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голодомору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1932-1933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Кіндзерська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Ангеліна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Русланівна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голодомору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1932-1933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Стралієнко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Мілана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Михайлівна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зламав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ять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жертв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геноциду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народу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Круть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Катерина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Сергіївна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1932-1933: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жертви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злочинці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Олійник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Діана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Станіславівна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1932 - 1933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очима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ХХІ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Подольська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Володимирівна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1932-1933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Сумщині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Герасименко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Сергійович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Агробіологічного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факультету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Націоналізм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геноциду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народу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/>
          <p:cNvPicPr>
            <a:picLocks noGrp="1" noChangeAspect="1"/>
          </p:cNvPicPr>
          <p:nvPr>
            <p:ph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/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/>
              <a:t>NATIONAL UNIVERSITY OF LIFE AND ENVIRONMENTAL SCIENCES OF UKRAINE</a:t>
            </a:r>
            <a:endParaRPr lang="en-GB" altLang="en-US" sz="1000"/>
          </a:p>
        </p:txBody>
      </p:sp>
      <p:sp>
        <p:nvSpPr>
          <p:cNvPr id="97286" name="Plassholder for lysbildenummer 5"/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en-US" sz="1000"/>
            </a:fld>
            <a:endParaRPr lang="nb-NO" altLang="en-US" sz="1000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182562" y="332656"/>
            <a:ext cx="8528049" cy="6031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Опубліковано тези доповідей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ЙОЖИЦЯ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Олександрівна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Психологія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у;</a:t>
            </a:r>
            <a:r>
              <a:rPr lang="ru-RU" alt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Голодомор 1932-1933 рок</a:t>
            </a:r>
            <a:r>
              <a:rPr lang="uk-UA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 Укра</a:t>
            </a:r>
            <a:r>
              <a:rPr lang="uk-UA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ru-RU" alt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траг</a:t>
            </a:r>
            <a:r>
              <a:rPr lang="uk-UA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чна стор</a:t>
            </a:r>
            <a:r>
              <a:rPr lang="uk-UA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нка </a:t>
            </a:r>
            <a:r>
              <a:rPr lang="uk-UA" alt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 </a:t>
            </a:r>
            <a:r>
              <a:rPr lang="uk-UA" dirty="0" smtClean="0"/>
              <a:t>//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Збірник матеріалів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практичного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семінару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1932-1933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90-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роковин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геноциду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23 листопада 2023 р.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 Київ, 2023. – 100 с.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доступу: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chrome-extension://kdpelmjpfafjppnhbloffcjpeomlnpah/https://nubip.edu.ua/sites/default/files/u368/golodomor-_zbirnik_0.pdf</a:t>
            </a:r>
            <a:r>
              <a:rPr lang="uk-UA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ОКСАНИЧ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Валентина Олександрівна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студентка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курсу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спеціальність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«Психологія»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гуманітарно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педагогічний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факульте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у; Голодомор 1932-1933 років очима української діаспори</a:t>
            </a:r>
            <a:r>
              <a:rPr lang="ru-RU" alt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alt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smtClean="0">
                <a:sym typeface="+mn-ea"/>
              </a:rPr>
              <a:t>//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Збірник матеріалів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науково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практичного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семінару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«Голодомор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1932-1933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років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геноцид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української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нації»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90-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х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роковин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Голодомору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геноциду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Україні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23 листопада 2023 р.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 Київ, 2023. – 100 с.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Режим доступу: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chrome-extension://kdpelmjpfafjppnhbloffcjpeomlnpah/https://nubip.edu.ua/sites/default/files/u368/golodomor-_zbirnik_0.pdf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ПОГРІБНА Анна Володимирівна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студентка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курсу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спеціальність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«Психологія»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гуманітарно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педагогічний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факульте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у; Голодомор 1932-1933 років - найбільша історична катастрофа України ХХ ст.</a:t>
            </a:r>
            <a:r>
              <a:rPr lang="uk-UA" alt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 smtClean="0">
                <a:sym typeface="+mn-ea"/>
              </a:rPr>
              <a:t>//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Збірник матеріалів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науково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практичного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семінару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«Голодомор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1932-1933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років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геноцид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української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нації»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90-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х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роковин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Голодомору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геноциду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Україні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23 листопада 2023 р.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– Київ, 2023. – 100 с.</a:t>
            </a:r>
            <a:r>
              <a:rPr lang="uk-UA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Режим доступу: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chrome-extension://kdpelmjpfafjppnhbloffcjpeomlnpah/https://nubip.edu.ua/sites/default/files/u368/golodomor-_zbirnik_0.pdf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0</TotalTime>
  <Words>13044</Words>
  <Application>WPS Presentation</Application>
  <PresentationFormat>Экран (4:3)</PresentationFormat>
  <Paragraphs>175</Paragraphs>
  <Slides>16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SimSun</vt:lpstr>
      <vt:lpstr>Wingdings</vt:lpstr>
      <vt:lpstr>Cooper Black</vt:lpstr>
      <vt:lpstr>Calibri</vt:lpstr>
      <vt:lpstr>Times New Roman</vt:lpstr>
      <vt:lpstr>Calibri Light</vt:lpstr>
      <vt:lpstr>Microsoft YaHei</vt:lpstr>
      <vt:lpstr>Arial Unicode MS</vt:lpstr>
      <vt:lpstr>Business Cooperate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Філософські проблеми міжособистісної та міжгрупової комунікації</dc:title>
  <dc:creator>Microsoft Office</dc:creator>
  <cp:lastModifiedBy>Olena</cp:lastModifiedBy>
  <cp:revision>100</cp:revision>
  <dcterms:created xsi:type="dcterms:W3CDTF">2015-05-06T19:06:00Z</dcterms:created>
  <dcterms:modified xsi:type="dcterms:W3CDTF">2024-11-26T04:36:13Z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6F37FDAE2C6245CC8CE6C3FC339C6970_13</vt:lpwstr>
  </property>
  <property fmtid="{D5CDD505-2E9C-101B-9397-08002B2CF9AE}" pid="3" name="KSOProductBuildVer">
    <vt:lpwstr>1033-12.2.0.18911</vt:lpwstr>
  </property>
</Properties>
</file>