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972" r:id="rId3"/>
  </p:sldMasterIdLst>
  <p:notesMasterIdLst>
    <p:notesMasterId r:id="rId21"/>
  </p:notesMasterIdLst>
  <p:sldIdLst>
    <p:sldId id="347" r:id="rId4"/>
    <p:sldId id="286" r:id="rId5"/>
    <p:sldId id="350" r:id="rId6"/>
    <p:sldId id="354" r:id="rId7"/>
    <p:sldId id="351" r:id="rId8"/>
    <p:sldId id="349" r:id="rId9"/>
    <p:sldId id="348" r:id="rId10"/>
    <p:sldId id="352" r:id="rId11"/>
    <p:sldId id="353" r:id="rId12"/>
    <p:sldId id="355" r:id="rId13"/>
    <p:sldId id="356" r:id="rId14"/>
    <p:sldId id="357" r:id="rId15"/>
    <p:sldId id="358" r:id="rId16"/>
    <p:sldId id="359" r:id="rId17"/>
    <p:sldId id="360" r:id="rId18"/>
    <p:sldId id="362" r:id="rId19"/>
    <p:sldId id="363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1C18"/>
    <a:srgbClr val="680000"/>
    <a:srgbClr val="FF0000"/>
    <a:srgbClr val="00222E"/>
    <a:srgbClr val="FFC000"/>
    <a:srgbClr val="00B0F0"/>
    <a:srgbClr val="0091EA"/>
    <a:srgbClr val="00B4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44" autoAdjust="0"/>
    <p:restoredTop sz="94660"/>
  </p:normalViewPr>
  <p:slideViewPr>
    <p:cSldViewPr>
      <p:cViewPr>
        <p:scale>
          <a:sx n="68" d="100"/>
          <a:sy n="68" d="100"/>
        </p:scale>
        <p:origin x="-845" y="-58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EA6E38-82B1-47BB-A812-313B295FEFF2}" type="datetimeFigureOut">
              <a:rPr lang="en-US" smtClean="0"/>
              <a:pPr/>
              <a:t>5/15/2020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089E94-532B-494D-AD7A-712B16D9F5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098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89E94-532B-494D-AD7A-712B16D9F5A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71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5/15/2020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5/15/2020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5/15/2020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5/15/2020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5/15/2020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5/15/2020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5/15/2020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5/15/2020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5/15/2020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5/15/2020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5/15/2020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5/15/2020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5/15/2020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5/15/2020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5/15/2020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6048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531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057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4810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915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533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257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5/15/2020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6382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6285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3774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613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5/15/2020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5/15/2020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5/15/2020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5/15/2020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5/15/2020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5/15/2020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545F7-77F9-4401-AA0E-BF14C26D8903}" type="datetimeFigureOut">
              <a:rPr lang="en-US" smtClean="0"/>
              <a:pPr/>
              <a:t>5/15/2020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B7A0F-5B99-4F35-9BDD-321CD3C098FF}" type="datetimeFigureOut">
              <a:rPr lang="en-US" smtClean="0"/>
              <a:pPr/>
              <a:t>5/15/2020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60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emf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hyperlink" Target="https://inmateh.eu/" TargetMode="External"/><Relationship Id="rId7" Type="http://schemas.openxmlformats.org/officeDocument/2006/relationships/image" Target="../media/image29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jpeg"/><Relationship Id="rId4" Type="http://schemas.openxmlformats.org/officeDocument/2006/relationships/image" Target="../media/image26.png"/><Relationship Id="rId9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 txBox="1">
            <a:spLocks noChangeArrowheads="1"/>
          </p:cNvSpPr>
          <p:nvPr/>
        </p:nvSpPr>
        <p:spPr>
          <a:xfrm>
            <a:off x="0" y="2514600"/>
            <a:ext cx="4876800" cy="1752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</a:t>
            </a:r>
            <a:r>
              <a:rPr lang="ru-RU" sz="30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Обгрунтування</a:t>
            </a:r>
            <a:r>
              <a:rPr lang="ru-RU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0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методів</a:t>
            </a:r>
            <a:r>
              <a:rPr lang="ru-RU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0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діагностування</a:t>
            </a:r>
            <a:r>
              <a:rPr lang="ru-RU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і </a:t>
            </a:r>
            <a:r>
              <a:rPr lang="ru-RU" sz="30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прогнозування</a:t>
            </a:r>
            <a:r>
              <a:rPr lang="ru-RU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0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технічного</a:t>
            </a:r>
            <a:r>
              <a:rPr lang="ru-RU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стану машин</a:t>
            </a:r>
            <a:r>
              <a:rPr lang="ru-RU" sz="3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»</a:t>
            </a:r>
            <a:endParaRPr lang="en-US" sz="3000" b="1" dirty="0">
              <a:ln w="11430">
                <a:solidFill>
                  <a:sysClr val="windowText" lastClr="000000"/>
                </a:solidFill>
              </a:ln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Rectangle 8"/>
          <p:cNvSpPr txBox="1">
            <a:spLocks noChangeArrowheads="1"/>
          </p:cNvSpPr>
          <p:nvPr/>
        </p:nvSpPr>
        <p:spPr>
          <a:xfrm>
            <a:off x="2057400" y="5476237"/>
            <a:ext cx="3733800" cy="457201"/>
          </a:xfrm>
          <a:prstGeom prst="rect">
            <a:avLst/>
          </a:prstGeom>
          <a:solidFill>
            <a:schemeClr val="tx1">
              <a:lumMod val="95000"/>
            </a:schemeClr>
          </a:solidFill>
          <a:ex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uk-UA" sz="2000" b="1" i="1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Доповідач: </a:t>
            </a:r>
            <a:r>
              <a:rPr lang="uk-UA" sz="2000" b="1" i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Влад </a:t>
            </a:r>
            <a:r>
              <a:rPr lang="uk-UA" sz="2000" b="1" i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Перетятько</a:t>
            </a:r>
            <a:endParaRPr lang="uk-UA" sz="2000" b="1" i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" name="Picture 3" descr="C:\Users\Ivan\Desktop\NUBIP_LOGO_NEW_20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43486"/>
            <a:ext cx="1872179" cy="22228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Ivan\Documents\навчання\Сучасні методи ТО і Д\автомобі діагн\macneerk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62" y="4906158"/>
            <a:ext cx="1797991" cy="1810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04800" y="608562"/>
            <a:ext cx="4952999" cy="10156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0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НАУКОВИЙ ГУРТОК </a:t>
            </a:r>
            <a:r>
              <a:rPr lang="ru-RU" sz="30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/>
            </a:r>
            <a:br>
              <a:rPr lang="ru-RU" sz="30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</a:br>
            <a:endParaRPr lang="uk-UA" sz="3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99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76200"/>
            <a:ext cx="8964488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eaLnBrk="0" hangingPunct="0"/>
            <a:r>
              <a:rPr lang="uk-UA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останні десятиліття конструкції автотракторної техніки безперервно вдосконалювалися, підвищувалися вимоги до їх довговічності і надійності, що призвело до більш жорстким вимогам, що пред’являються до неї при розробці, експлуатації та </a:t>
            </a:r>
            <a:r>
              <a:rPr lang="uk-UA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обслуговуванні сільськогосподарської техніки.</a:t>
            </a:r>
            <a:endParaRPr lang="uk-UA" sz="1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44" y="1032163"/>
            <a:ext cx="3877816" cy="206253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76200" y="3112719"/>
            <a:ext cx="3886200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Система живлення дизельного двигуна з насосом-форсунками</a:t>
            </a:r>
          </a:p>
        </p:txBody>
      </p:sp>
      <p:pic>
        <p:nvPicPr>
          <p:cNvPr id="5" name="Рисунок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573" y="1066610"/>
            <a:ext cx="4251959" cy="21394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4425552" y="3112718"/>
            <a:ext cx="4572000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uk-UA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Паливна апаратура </a:t>
            </a:r>
            <a:r>
              <a:rPr lang="uk-UA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розділеним уприскуванням</a:t>
            </a:r>
          </a:p>
        </p:txBody>
      </p:sp>
      <p:pic>
        <p:nvPicPr>
          <p:cNvPr id="7" name="Рисунок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912916"/>
            <a:ext cx="4418329" cy="277657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4463458" y="4227731"/>
            <a:ext cx="4572000" cy="246221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/>
            <a:r>
              <a:rPr lang="uk-UA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Схема системи живлення дизельних двигунів «</a:t>
            </a:r>
            <a:r>
              <a:rPr lang="uk-UA" sz="1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Common</a:t>
            </a:r>
            <a:r>
              <a:rPr lang="uk-UA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1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Rail</a:t>
            </a:r>
            <a:r>
              <a:rPr lang="uk-UA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»:</a:t>
            </a:r>
          </a:p>
          <a:p>
            <a:pPr algn="ctr" eaLnBrk="0" hangingPunct="0"/>
            <a:r>
              <a:rPr lang="uk-UA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‑ паливний бак; 2 ‑ Трубопроводи зливу; 3 ‑ ПНВТ; 4 ‑ регулятор тиску;</a:t>
            </a:r>
          </a:p>
          <a:p>
            <a:pPr algn="ctr" eaLnBrk="0" hangingPunct="0"/>
            <a:r>
              <a:rPr lang="uk-UA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‑ </a:t>
            </a:r>
            <a:r>
              <a:rPr lang="uk-UA" sz="1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паливопровід</a:t>
            </a:r>
            <a:r>
              <a:rPr lang="uk-UA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високого тиску; 6 ‑ </a:t>
            </a:r>
            <a:r>
              <a:rPr lang="uk-UA" sz="1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паливопідкачуючий</a:t>
            </a:r>
            <a:r>
              <a:rPr lang="uk-UA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насос; 7 ‑ фільтр; 8 ‑ гідроакумулятор; 9 ‑ датчик тиску; 10 ‑ запобіжний клапан;</a:t>
            </a:r>
          </a:p>
          <a:p>
            <a:pPr algn="ctr" eaLnBrk="0" hangingPunct="0"/>
            <a:r>
              <a:rPr lang="uk-UA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 ‑ електрогідравлічна форсунка; 12 ‑ датчик педалі акселератора; 13 ‑ датчик частоти обертання і положення колінчастого вала;</a:t>
            </a:r>
          </a:p>
          <a:p>
            <a:pPr algn="ctr" eaLnBrk="0" hangingPunct="0"/>
            <a:r>
              <a:rPr lang="uk-UA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 ‑ температурний датчик; 15 ‑ блок управління</a:t>
            </a:r>
          </a:p>
        </p:txBody>
      </p:sp>
    </p:spTree>
    <p:extLst>
      <p:ext uri="{BB962C8B-B14F-4D97-AF65-F5344CB8AC3E}">
        <p14:creationId xmlns:p14="http://schemas.microsoft.com/office/powerpoint/2010/main" val="618246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612386"/>
            <a:ext cx="1422599" cy="25202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329952" y="61257"/>
            <a:ext cx="5004048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/>
            <a:r>
              <a:rPr lang="uk-UA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Ознаки порушення нормальної роботи паливної системи дизельного двигуна і необхідні технічні дії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45" y="734236"/>
            <a:ext cx="5495255" cy="5993757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95704"/>
            <a:ext cx="26289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685773" y="5934670"/>
            <a:ext cx="3429000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Стенд для перевірки форсунок і стенд для перевірки форсунок (А1009)</a:t>
            </a:r>
          </a:p>
        </p:txBody>
      </p:sp>
    </p:spTree>
    <p:extLst>
      <p:ext uri="{BB962C8B-B14F-4D97-AF65-F5344CB8AC3E}">
        <p14:creationId xmlns:p14="http://schemas.microsoft.com/office/powerpoint/2010/main" val="2763121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2400" y="58445"/>
            <a:ext cx="4572000" cy="20313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/>
            <a:r>
              <a:rPr lang="uk-UA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Процес зміни тиску в порожнині над плунжером залежить від особливостей наступних процесів: стисливості дизельного палива; витрати палива при закінченні через щілину між плунжером і втулкою; витрати палива при закінченні через канал </a:t>
            </a:r>
            <a:r>
              <a:rPr lang="uk-UA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коригуючого</a:t>
            </a:r>
            <a:r>
              <a:rPr lang="uk-UA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клапана ПНВТ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4" y="2362200"/>
            <a:ext cx="8748465" cy="308770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5" y="2819400"/>
            <a:ext cx="8748465" cy="308770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6" name="Рисунок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1" y="612002"/>
            <a:ext cx="3710879" cy="274079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4572000" y="3505200"/>
            <a:ext cx="4572000" cy="138499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/>
            <a:r>
              <a:rPr lang="uk-UA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Залежності зміни тиску в ПНВТ і відновленого моделюванням тиску в часі для дизеля КАМАЗ-740.11-240, що працює на частоті обертання n = 600 хв</a:t>
            </a:r>
            <a:r>
              <a:rPr lang="uk-UA" sz="1400" b="1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</a:t>
            </a:r>
            <a:r>
              <a:rPr lang="uk-UA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без навантаження: (1) - дані математичної інтерполяції;</a:t>
            </a:r>
          </a:p>
          <a:p>
            <a:pPr algn="ctr" eaLnBrk="0" hangingPunct="0"/>
            <a:r>
              <a:rPr lang="uk-UA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(2) - результати моделювання</a:t>
            </a:r>
          </a:p>
        </p:txBody>
      </p:sp>
      <p:pic>
        <p:nvPicPr>
          <p:cNvPr id="8" name="Рисунок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146959"/>
            <a:ext cx="2029212" cy="294159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0" y="593467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/>
            <a:r>
              <a:rPr lang="uk-UA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Форсунка </a:t>
            </a:r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 </a:t>
            </a:r>
            <a:r>
              <a:rPr lang="uk-UA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дизеля КАМАЗ</a:t>
            </a:r>
          </a:p>
          <a:p>
            <a:pPr algn="ctr" eaLnBrk="0" hangingPunct="0"/>
            <a:r>
              <a:rPr lang="uk-UA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інфрачервоним оптичним датчиком переміщення голки</a:t>
            </a:r>
          </a:p>
        </p:txBody>
      </p:sp>
      <p:pic>
        <p:nvPicPr>
          <p:cNvPr id="10" name="Рисунок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987" y="5442868"/>
            <a:ext cx="2592288" cy="6480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18405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5166320" cy="28931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0" hangingPunct="0"/>
            <a:r>
              <a:rPr lang="uk-UA" sz="1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Відповідно до поставленої мети в експериментальній частині вирішувалися наступні завдання:</a:t>
            </a:r>
          </a:p>
          <a:p>
            <a:pPr marL="285750" lvl="0" indent="-285750" eaLnBrk="0" hangingPunct="0">
              <a:buFont typeface="Arial" pitchFamily="34" charset="0"/>
              <a:buChar char="•"/>
            </a:pPr>
            <a:r>
              <a:rPr lang="uk-UA" sz="14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розробити і виготовити діагностичне пристрій паливної апаратури дизеля КАМАЗ-740.11-240 з датчиком переміщення голки;</a:t>
            </a:r>
          </a:p>
          <a:p>
            <a:pPr marL="285750" lvl="0" indent="-285750" eaLnBrk="0" hangingPunct="0">
              <a:buFont typeface="Arial" pitchFamily="34" charset="0"/>
              <a:buChar char="•"/>
            </a:pPr>
            <a:r>
              <a:rPr lang="uk-UA" sz="14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розробити і виготовити електронний вимірювач переміщення голки форсунки;</a:t>
            </a:r>
          </a:p>
          <a:p>
            <a:pPr marL="285750" lvl="0" indent="-285750" eaLnBrk="0" hangingPunct="0">
              <a:buFont typeface="Arial" pitchFamily="34" charset="0"/>
              <a:buChar char="•"/>
            </a:pPr>
            <a:r>
              <a:rPr lang="uk-UA" sz="14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отримуючи технічні характеристики роботи вузлів паливної апаратури дизеля для уточнення ММ подачі палива;</a:t>
            </a:r>
          </a:p>
          <a:p>
            <a:pPr marL="285750" lvl="0" indent="-285750" eaLnBrk="0" hangingPunct="0">
              <a:buFont typeface="Arial" pitchFamily="34" charset="0"/>
              <a:buChar char="•"/>
            </a:pPr>
            <a:r>
              <a:rPr lang="uk-UA" sz="14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запропоновано оцінку точності вимірювання переміщення голки форсунки діагностичного пристрою непрямим методом.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57200"/>
            <a:ext cx="3084303" cy="1919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589" y="3233399"/>
            <a:ext cx="3475780" cy="2238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0" y="3200400"/>
            <a:ext cx="1638300" cy="22479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14613" y="5472171"/>
            <a:ext cx="433425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uk-UA" sz="1600" dirty="0">
                <a:solidFill>
                  <a:srgbClr val="002060"/>
                </a:solidFill>
              </a:rPr>
              <a:t>Пристосування та прилади для вимірювання переміщення плунжера від повороту кулачкового валу ПНВТ дизеля сімейства КАМАЗ-740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123524" y="2672239"/>
            <a:ext cx="5048053" cy="418576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0" hangingPunct="0"/>
            <a:r>
              <a:rPr lang="uk-UA" sz="1400" dirty="0" smtClean="0">
                <a:solidFill>
                  <a:srgbClr val="002060"/>
                </a:solidFill>
              </a:rPr>
              <a:t>Порядок </a:t>
            </a:r>
            <a:r>
              <a:rPr lang="uk-UA" sz="1400" dirty="0">
                <a:solidFill>
                  <a:srgbClr val="002060"/>
                </a:solidFill>
              </a:rPr>
              <a:t>операцій методики вимірювання переміщення плунжера від повороту кулачкового валу ПНВТ дизеля полягав у наступному:</a:t>
            </a:r>
          </a:p>
          <a:p>
            <a:pPr marL="285750" lvl="0" indent="-285750" eaLnBrk="0" hangingPunct="0">
              <a:buFont typeface="Wingdings" pitchFamily="2" charset="2"/>
              <a:buChar char="q"/>
            </a:pPr>
            <a:r>
              <a:rPr lang="uk-UA" sz="1400" dirty="0"/>
              <a:t>кулачковий вал ПНВТ встановлювався на опори, розташовані на рівній горизонтальній поверхні;</a:t>
            </a:r>
          </a:p>
          <a:p>
            <a:pPr marL="285750" lvl="0" indent="-285750" eaLnBrk="0" hangingPunct="0">
              <a:buFont typeface="Wingdings" pitchFamily="2" charset="2"/>
              <a:buChar char="q"/>
            </a:pPr>
            <a:r>
              <a:rPr lang="uk-UA" sz="1400" dirty="0"/>
              <a:t>встановлення механічного індикатора годинникового типу </a:t>
            </a:r>
            <a:r>
              <a:rPr lang="uk-UA" sz="1400" dirty="0" smtClean="0"/>
              <a:t>ІЧ-25 </a:t>
            </a:r>
            <a:r>
              <a:rPr lang="uk-UA" sz="1400" dirty="0"/>
              <a:t>проводилося на окремій станини так, щоб його вимірювальний стрижень розташовувався на робочій поверхні кулачка перпендикулярно осі кулачкового вала у вертикальній площині, що перетинає вісь вала;</a:t>
            </a:r>
          </a:p>
          <a:p>
            <a:pPr marL="285750" lvl="0" indent="-285750" eaLnBrk="0" hangingPunct="0">
              <a:buFont typeface="Wingdings" pitchFamily="2" charset="2"/>
              <a:buChar char="q"/>
            </a:pPr>
            <a:r>
              <a:rPr lang="uk-UA" sz="1400" dirty="0"/>
              <a:t>на місці індикатора ІЧ-25 встановлювалося положення «0» за допомогою регулювальних гвинтів станини його власника;</a:t>
            </a:r>
          </a:p>
          <a:p>
            <a:pPr marL="285750" lvl="0" indent="-285750" eaLnBrk="0" hangingPunct="0">
              <a:buFont typeface="Wingdings" pitchFamily="2" charset="2"/>
              <a:buChar char="q"/>
            </a:pPr>
            <a:r>
              <a:rPr lang="uk-UA" sz="1400" dirty="0"/>
              <a:t>вимір значень положень плунжера за шкалою індикатора проводилася по кожному розі повороту кулачкового валу ПНВТ, відповідний 5 ± 0,25о </a:t>
            </a:r>
            <a:r>
              <a:rPr lang="uk-UA" sz="1400" dirty="0" err="1"/>
              <a:t>п.кул.в</a:t>
            </a:r>
            <a:r>
              <a:rPr lang="uk-UA" sz="1400" dirty="0"/>
              <a:t>,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uk-UA" sz="1400" dirty="0"/>
              <a:t>- обчислення значень миттєвої швидкості переміщення плунжера</a:t>
            </a:r>
          </a:p>
        </p:txBody>
      </p:sp>
    </p:spTree>
    <p:extLst>
      <p:ext uri="{BB962C8B-B14F-4D97-AF65-F5344CB8AC3E}">
        <p14:creationId xmlns:p14="http://schemas.microsoft.com/office/powerpoint/2010/main" val="618812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400" y="228600"/>
            <a:ext cx="8077200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/>
            <a:r>
              <a:rPr lang="uk-UA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Несправності і відмови дизельних двигунів сільськогосподарської техніки, що спричинили постановку автотракторного агрегату на ПР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81000" y="4648200"/>
            <a:ext cx="8534400" cy="20313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uk-UA" dirty="0">
                <a:solidFill>
                  <a:srgbClr val="002060"/>
                </a:solidFill>
              </a:rPr>
              <a:t>В результаті дослідження ПНВТ, що надходять на поточний ремонт, було виявлено, що основна причина - втрата щільності ущільнювачів пов’язаних елементів і збільшення радіального зазору в плунжерних парах. При цьому знос плунжерних пар і ущільнювачів в 8,4 і 1,7 секціях V-образного і рядного ПНВТ відповідно, виявився трохи вище ніж в інших. Це пов’язано з особливостями роботи двигуна. ПНВТ працює відповідно роботи циліндрів ДВЗ, а секції зі збільшеним зносом відповідають 1 і 5 циліндрах ДВЗ відповідно.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1" r="16701"/>
          <a:stretch/>
        </p:blipFill>
        <p:spPr bwMode="auto">
          <a:xfrm>
            <a:off x="0" y="990600"/>
            <a:ext cx="2404997" cy="19367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9097805"/>
              </p:ext>
            </p:extLst>
          </p:nvPr>
        </p:nvGraphicFramePr>
        <p:xfrm>
          <a:off x="2286000" y="1592554"/>
          <a:ext cx="5943600" cy="2753995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764529"/>
                <a:gridCol w="4291230"/>
                <a:gridCol w="887841"/>
              </a:tblGrid>
              <a:tr h="315595"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№</a:t>
                      </a:r>
                      <a:endParaRPr lang="uk-UA" sz="12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559435" algn="l"/>
                        </a:tabLst>
                      </a:pPr>
                      <a:r>
                        <a:rPr lang="uk-UA" sz="1400" b="1" dirty="0">
                          <a:solidFill>
                            <a:srgbClr val="501C18"/>
                          </a:solidFill>
                          <a:effectLst/>
                        </a:rPr>
                        <a:t>Найменування</a:t>
                      </a:r>
                      <a:endParaRPr lang="uk-UA" sz="1200" b="1" dirty="0">
                        <a:solidFill>
                          <a:srgbClr val="501C18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501C18"/>
                          </a:solidFill>
                          <a:effectLst/>
                        </a:rPr>
                        <a:t>%</a:t>
                      </a:r>
                      <a:endParaRPr lang="uk-UA" sz="1200" b="1" dirty="0">
                        <a:solidFill>
                          <a:srgbClr val="501C18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309245"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501C18"/>
                          </a:solidFill>
                          <a:effectLst/>
                        </a:rPr>
                        <a:t>1</a:t>
                      </a:r>
                      <a:endParaRPr lang="uk-UA" sz="1200" dirty="0">
                        <a:solidFill>
                          <a:srgbClr val="501C18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eaLnBrk="0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spc="-10" dirty="0">
                          <a:solidFill>
                            <a:srgbClr val="501C18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Порушення </a:t>
                      </a:r>
                      <a:r>
                        <a:rPr lang="uk-UA" sz="1400" dirty="0">
                          <a:solidFill>
                            <a:srgbClr val="501C18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регулювань ПНВТ</a:t>
                      </a:r>
                      <a:endParaRPr lang="uk-UA" sz="1200" dirty="0">
                        <a:solidFill>
                          <a:srgbClr val="501C18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spc="5">
                          <a:solidFill>
                            <a:srgbClr val="501C18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36</a:t>
                      </a:r>
                      <a:endParaRPr lang="uk-UA" sz="1200">
                        <a:solidFill>
                          <a:srgbClr val="501C18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307975"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501C18"/>
                          </a:solidFill>
                          <a:effectLst/>
                        </a:rPr>
                        <a:t>2</a:t>
                      </a:r>
                      <a:endParaRPr lang="uk-UA" sz="1200" dirty="0">
                        <a:solidFill>
                          <a:srgbClr val="501C18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eaLnBrk="0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501C18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Знос плунжерних пар ПНВТ</a:t>
                      </a:r>
                      <a:endParaRPr lang="uk-UA" sz="1200" dirty="0">
                        <a:solidFill>
                          <a:srgbClr val="501C18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spc="5">
                          <a:solidFill>
                            <a:srgbClr val="501C18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26</a:t>
                      </a:r>
                      <a:endParaRPr lang="uk-UA" sz="1200">
                        <a:solidFill>
                          <a:srgbClr val="501C18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309245"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501C18"/>
                          </a:solidFill>
                          <a:effectLst/>
                        </a:rPr>
                        <a:t>3</a:t>
                      </a:r>
                      <a:endParaRPr lang="uk-UA" sz="1200" dirty="0">
                        <a:solidFill>
                          <a:srgbClr val="501C18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eaLnBrk="0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spc="-10" dirty="0">
                          <a:solidFill>
                            <a:srgbClr val="501C18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Порушення </a:t>
                      </a:r>
                      <a:r>
                        <a:rPr lang="uk-UA" sz="1400" dirty="0">
                          <a:solidFill>
                            <a:srgbClr val="501C18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роботи форсунок</a:t>
                      </a:r>
                      <a:endParaRPr lang="uk-UA" sz="1200" dirty="0">
                        <a:solidFill>
                          <a:srgbClr val="501C18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spc="5">
                          <a:solidFill>
                            <a:srgbClr val="501C18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16</a:t>
                      </a:r>
                      <a:endParaRPr lang="uk-UA" sz="1200">
                        <a:solidFill>
                          <a:srgbClr val="501C18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307975"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501C18"/>
                          </a:solidFill>
                          <a:effectLst/>
                        </a:rPr>
                        <a:t>4</a:t>
                      </a:r>
                      <a:endParaRPr lang="uk-UA" sz="1200" dirty="0">
                        <a:solidFill>
                          <a:srgbClr val="501C18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eaLnBrk="0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spc="-10" dirty="0">
                          <a:solidFill>
                            <a:srgbClr val="501C18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Порушення </a:t>
                      </a:r>
                      <a:r>
                        <a:rPr lang="uk-UA" sz="1400" dirty="0" smtClean="0">
                          <a:solidFill>
                            <a:srgbClr val="501C18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герметичності</a:t>
                      </a:r>
                      <a:endParaRPr lang="uk-UA" sz="1200" dirty="0">
                        <a:solidFill>
                          <a:srgbClr val="501C18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501C18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</a:t>
                      </a:r>
                      <a:endParaRPr lang="uk-UA" sz="1200">
                        <a:solidFill>
                          <a:srgbClr val="501C18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513715"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501C18"/>
                          </a:solidFill>
                          <a:effectLst/>
                        </a:rPr>
                        <a:t>5</a:t>
                      </a:r>
                      <a:endParaRPr lang="uk-UA" sz="1200" dirty="0">
                        <a:solidFill>
                          <a:srgbClr val="501C18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eaLnBrk="0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spc="-10" dirty="0">
                          <a:solidFill>
                            <a:srgbClr val="501C18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Порушення </a:t>
                      </a:r>
                      <a:r>
                        <a:rPr lang="uk-UA" sz="1400" dirty="0">
                          <a:solidFill>
                            <a:srgbClr val="501C18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регулювань розподільної муфти ПНВТ</a:t>
                      </a:r>
                      <a:endParaRPr lang="uk-UA" sz="1200" dirty="0">
                        <a:solidFill>
                          <a:srgbClr val="501C18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501C18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</a:t>
                      </a:r>
                      <a:endParaRPr lang="uk-UA" sz="1200" dirty="0">
                        <a:solidFill>
                          <a:srgbClr val="501C18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513715"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501C18"/>
                          </a:solidFill>
                          <a:effectLst/>
                        </a:rPr>
                        <a:t>6</a:t>
                      </a:r>
                      <a:endParaRPr lang="uk-UA" sz="1200">
                        <a:solidFill>
                          <a:srgbClr val="501C18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eaLnBrk="0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spc="-25" dirty="0">
                          <a:solidFill>
                            <a:srgbClr val="501C18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Механічний</a:t>
                      </a:r>
                      <a:r>
                        <a:rPr lang="uk-UA" sz="1400" dirty="0">
                          <a:solidFill>
                            <a:srgbClr val="501C18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знос підшипників, посадочних місць, кулачкового вала і т.д.</a:t>
                      </a:r>
                      <a:endParaRPr lang="uk-UA" sz="1200" dirty="0">
                        <a:solidFill>
                          <a:srgbClr val="501C18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eaLnBrk="0" hangingPunct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501C18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  <a:endParaRPr lang="uk-UA" sz="1200" dirty="0">
                        <a:solidFill>
                          <a:srgbClr val="501C18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35225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5" y="1981200"/>
            <a:ext cx="3339817" cy="47217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578707"/>
            <a:ext cx="3623562" cy="51242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167" y="381000"/>
            <a:ext cx="3393849" cy="479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0828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48000" y="6488668"/>
            <a:ext cx="60118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rgbClr val="E81E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сторінка на сайті: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https://nubip.edu.ua/node/25191</a:t>
            </a:r>
            <a:endParaRPr lang="uk-U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392400" y="22021800"/>
            <a:ext cx="40005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048000" y="533400"/>
            <a:ext cx="411042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План на </a:t>
            </a:r>
            <a:r>
              <a:rPr lang="uk-UA" sz="30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2020-2021</a:t>
            </a:r>
            <a:r>
              <a:rPr lang="uk-UA" sz="3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н.р</a:t>
            </a:r>
            <a:r>
              <a:rPr lang="uk-UA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3000" b="1" dirty="0">
              <a:solidFill>
                <a:srgbClr val="002060"/>
              </a:solidFill>
            </a:endParaRPr>
          </a:p>
        </p:txBody>
      </p:sp>
      <p:grpSp>
        <p:nvGrpSpPr>
          <p:cNvPr id="12" name="Group 7"/>
          <p:cNvGrpSpPr>
            <a:grpSpLocks/>
          </p:cNvGrpSpPr>
          <p:nvPr/>
        </p:nvGrpSpPr>
        <p:grpSpPr bwMode="auto">
          <a:xfrm>
            <a:off x="1828800" y="1219200"/>
            <a:ext cx="6997700" cy="555625"/>
            <a:chOff x="1248" y="2030"/>
            <a:chExt cx="4408" cy="350"/>
          </a:xfrm>
        </p:grpSpPr>
        <p:sp>
          <p:nvSpPr>
            <p:cNvPr id="13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Rectangle 9"/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Text Box 10"/>
            <p:cNvSpPr txBox="1">
              <a:spLocks noChangeArrowheads="1"/>
            </p:cNvSpPr>
            <p:nvPr/>
          </p:nvSpPr>
          <p:spPr bwMode="gray">
            <a:xfrm>
              <a:off x="1683" y="2128"/>
              <a:ext cx="3973" cy="252"/>
            </a:xfrm>
            <a:prstGeom prst="rect">
              <a:avLst/>
            </a:prstGeom>
            <a:ln/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lvl="0" algn="just"/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Проводити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тематичні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засідання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гуртка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тричі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на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місяць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uk-UA" sz="2000" b="1" dirty="0">
                <a:solidFill>
                  <a:srgbClr val="421C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7" name="Group 12"/>
          <p:cNvGrpSpPr>
            <a:grpSpLocks/>
          </p:cNvGrpSpPr>
          <p:nvPr/>
        </p:nvGrpSpPr>
        <p:grpSpPr bwMode="auto">
          <a:xfrm>
            <a:off x="1798920" y="1981200"/>
            <a:ext cx="7260941" cy="708025"/>
            <a:chOff x="1248" y="2576"/>
            <a:chExt cx="4620" cy="446"/>
          </a:xfrm>
        </p:grpSpPr>
        <p:sp>
          <p:nvSpPr>
            <p:cNvPr id="18" name="Line 13"/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Rectangle 14"/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Text Box 15"/>
            <p:cNvSpPr txBox="1">
              <a:spLocks noChangeArrowheads="1"/>
            </p:cNvSpPr>
            <p:nvPr/>
          </p:nvSpPr>
          <p:spPr bwMode="gray">
            <a:xfrm>
              <a:off x="1632" y="2576"/>
              <a:ext cx="4236" cy="446"/>
            </a:xfrm>
            <a:prstGeom prst="rect">
              <a:avLst/>
            </a:prstGeom>
            <a:ln/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lvl="0" algn="just"/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Приймати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участь у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Міжнародних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та </a:t>
              </a:r>
              <a:r>
                <a:rPr lang="ru-RU" sz="2000" b="1" dirty="0" err="1" smtClean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Всеукраїнських</a:t>
              </a:r>
              <a:r>
                <a:rPr lang="ru-RU" sz="2000" b="1" dirty="0" smtClean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/>
              </a:r>
              <a:br>
                <a:rPr lang="ru-RU" sz="2000" b="1" dirty="0" smtClean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ru-RU" sz="2000" b="1" dirty="0" smtClean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виставках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і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конференціях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 тому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що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це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ЦІКАВО і КОРИСНО!</a:t>
              </a:r>
              <a:endParaRPr lang="uk-UA" sz="2000" b="1" dirty="0">
                <a:solidFill>
                  <a:srgbClr val="421C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" name="Text Box 16"/>
            <p:cNvSpPr txBox="1">
              <a:spLocks noChangeArrowheads="1"/>
            </p:cNvSpPr>
            <p:nvPr/>
          </p:nvSpPr>
          <p:spPr bwMode="gray">
            <a:xfrm>
              <a:off x="1296" y="265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2" name="Group 17"/>
          <p:cNvGrpSpPr>
            <a:grpSpLocks/>
          </p:cNvGrpSpPr>
          <p:nvPr/>
        </p:nvGrpSpPr>
        <p:grpSpPr bwMode="auto">
          <a:xfrm>
            <a:off x="1782762" y="2895600"/>
            <a:ext cx="5913438" cy="708025"/>
            <a:chOff x="1248" y="3166"/>
            <a:chExt cx="3725" cy="446"/>
          </a:xfrm>
        </p:grpSpPr>
        <p:sp>
          <p:nvSpPr>
            <p:cNvPr id="23" name="Line 18"/>
            <p:cNvSpPr>
              <a:spLocks noChangeShapeType="1"/>
            </p:cNvSpPr>
            <p:nvPr/>
          </p:nvSpPr>
          <p:spPr bwMode="gray">
            <a:xfrm>
              <a:off x="1441" y="3579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" name="Rectangle 19"/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" name="Text Box 20"/>
            <p:cNvSpPr txBox="1">
              <a:spLocks noChangeArrowheads="1"/>
            </p:cNvSpPr>
            <p:nvPr/>
          </p:nvSpPr>
          <p:spPr bwMode="gray">
            <a:xfrm>
              <a:off x="1676" y="3166"/>
              <a:ext cx="3297" cy="446"/>
            </a:xfrm>
            <a:prstGeom prst="rect">
              <a:avLst/>
            </a:prstGeom>
            <a:ln/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lvl="0" algn="just"/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Приймати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участь у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Всеукраїнських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2000" b="1" dirty="0" smtClean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конкурсах</a:t>
              </a:r>
              <a:br>
                <a:rPr lang="ru-RU" sz="2000" b="1" dirty="0" smtClean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ru-RU" sz="2000" b="1" dirty="0" err="1" smtClean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студентських</a:t>
              </a:r>
              <a:r>
                <a:rPr lang="ru-RU" sz="2000" b="1" dirty="0" smtClean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наукових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робіт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та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олімпіадах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uk-UA" sz="2000" b="1" dirty="0">
                <a:solidFill>
                  <a:srgbClr val="421C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" name="Text Box 21"/>
            <p:cNvSpPr txBox="1">
              <a:spLocks noChangeArrowheads="1"/>
            </p:cNvSpPr>
            <p:nvPr/>
          </p:nvSpPr>
          <p:spPr bwMode="gray">
            <a:xfrm>
              <a:off x="1296" y="324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7" name="Group 2"/>
          <p:cNvGrpSpPr>
            <a:grpSpLocks/>
          </p:cNvGrpSpPr>
          <p:nvPr/>
        </p:nvGrpSpPr>
        <p:grpSpPr bwMode="auto">
          <a:xfrm>
            <a:off x="1765654" y="3846902"/>
            <a:ext cx="6746875" cy="555625"/>
            <a:chOff x="1248" y="1440"/>
            <a:chExt cx="4250" cy="350"/>
          </a:xfrm>
        </p:grpSpPr>
        <p:sp>
          <p:nvSpPr>
            <p:cNvPr id="28" name="Line 3"/>
            <p:cNvSpPr>
              <a:spLocks noChangeShapeType="1"/>
            </p:cNvSpPr>
            <p:nvPr/>
          </p:nvSpPr>
          <p:spPr bwMode="gray">
            <a:xfrm>
              <a:off x="1440" y="17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9" name="Rectangle 4"/>
            <p:cNvSpPr>
              <a:spLocks noChangeArrowheads="1"/>
            </p:cNvSpPr>
            <p:nvPr/>
          </p:nvSpPr>
          <p:spPr bwMode="gray">
            <a:xfrm rot="3419336">
              <a:off x="1261" y="14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7C80"/>
                </a:gs>
                <a:gs pos="100000">
                  <a:srgbClr val="FF7C8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7C8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" name="Text Box 5"/>
            <p:cNvSpPr txBox="1">
              <a:spLocks noChangeArrowheads="1"/>
            </p:cNvSpPr>
            <p:nvPr/>
          </p:nvSpPr>
          <p:spPr bwMode="gray">
            <a:xfrm>
              <a:off x="1676" y="1473"/>
              <a:ext cx="3822" cy="252"/>
            </a:xfrm>
            <a:prstGeom prst="rect">
              <a:avLst/>
            </a:prstGeom>
            <a:ln/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lvl="0"/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Публікуватись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у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фахових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та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міжнародних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2000" b="1" dirty="0" smtClean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виданнях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uk-UA" sz="2000" dirty="0"/>
            </a:p>
          </p:txBody>
        </p:sp>
        <p:sp>
          <p:nvSpPr>
            <p:cNvPr id="31" name="Text Box 6"/>
            <p:cNvSpPr txBox="1">
              <a:spLocks noChangeArrowheads="1"/>
            </p:cNvSpPr>
            <p:nvPr/>
          </p:nvSpPr>
          <p:spPr bwMode="gray">
            <a:xfrm>
              <a:off x="1296" y="145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32" name="Group 22"/>
          <p:cNvGrpSpPr>
            <a:grpSpLocks/>
          </p:cNvGrpSpPr>
          <p:nvPr/>
        </p:nvGrpSpPr>
        <p:grpSpPr bwMode="auto">
          <a:xfrm>
            <a:off x="1801812" y="4702175"/>
            <a:ext cx="5589588" cy="555625"/>
            <a:chOff x="1248" y="3230"/>
            <a:chExt cx="3521" cy="350"/>
          </a:xfrm>
        </p:grpSpPr>
        <p:sp>
          <p:nvSpPr>
            <p:cNvPr id="33" name="Line 23"/>
            <p:cNvSpPr>
              <a:spLocks noChangeShapeType="1"/>
            </p:cNvSpPr>
            <p:nvPr/>
          </p:nvSpPr>
          <p:spPr bwMode="gray">
            <a:xfrm>
              <a:off x="1440" y="35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4" name="Rectangle 24"/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0099"/>
                </a:gs>
                <a:gs pos="100000">
                  <a:srgbClr val="9900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00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5" name="Text Box 25"/>
            <p:cNvSpPr txBox="1">
              <a:spLocks noChangeArrowheads="1"/>
            </p:cNvSpPr>
            <p:nvPr/>
          </p:nvSpPr>
          <p:spPr bwMode="gray">
            <a:xfrm>
              <a:off x="1665" y="3263"/>
              <a:ext cx="3104" cy="252"/>
            </a:xfrm>
            <a:prstGeom prst="rect">
              <a:avLst/>
            </a:prstGeom>
            <a:ln/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lvl="0" algn="just"/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Заохочення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студентів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до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наукового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2000" b="1" dirty="0" err="1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гуртка</a:t>
              </a:r>
              <a:r>
                <a:rPr lang="ru-RU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uk-UA" sz="2000" b="1" dirty="0">
                <a:solidFill>
                  <a:srgbClr val="421C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6" name="Text Box 26"/>
            <p:cNvSpPr txBox="1">
              <a:spLocks noChangeArrowheads="1"/>
            </p:cNvSpPr>
            <p:nvPr/>
          </p:nvSpPr>
          <p:spPr bwMode="gray">
            <a:xfrm>
              <a:off x="1296" y="324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37" name="Group 22"/>
          <p:cNvGrpSpPr>
            <a:grpSpLocks/>
          </p:cNvGrpSpPr>
          <p:nvPr/>
        </p:nvGrpSpPr>
        <p:grpSpPr bwMode="auto">
          <a:xfrm>
            <a:off x="1828800" y="5562600"/>
            <a:ext cx="6145216" cy="708025"/>
            <a:chOff x="1248" y="3135"/>
            <a:chExt cx="3871" cy="446"/>
          </a:xfrm>
        </p:grpSpPr>
        <p:sp>
          <p:nvSpPr>
            <p:cNvPr id="38" name="Line 23"/>
            <p:cNvSpPr>
              <a:spLocks noChangeShapeType="1"/>
            </p:cNvSpPr>
            <p:nvPr/>
          </p:nvSpPr>
          <p:spPr bwMode="gray">
            <a:xfrm>
              <a:off x="1440" y="35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9" name="Rectangle 24"/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solidFill>
              <a:srgbClr val="FFFF00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00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0" name="Text Box 25"/>
            <p:cNvSpPr txBox="1">
              <a:spLocks noChangeArrowheads="1"/>
            </p:cNvSpPr>
            <p:nvPr/>
          </p:nvSpPr>
          <p:spPr bwMode="gray">
            <a:xfrm>
              <a:off x="1742" y="3135"/>
              <a:ext cx="3377" cy="446"/>
            </a:xfrm>
            <a:prstGeom prst="rect">
              <a:avLst/>
            </a:prstGeom>
            <a:ln/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just"/>
              <a:r>
                <a:rPr lang="ru-RU" sz="2000" b="1" dirty="0" smtClean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Тема </a:t>
              </a:r>
              <a:r>
                <a:rPr lang="ru-RU" sz="2000" b="1" dirty="0" err="1" smtClean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вивчення</a:t>
              </a:r>
              <a:r>
                <a:rPr lang="ru-RU" sz="2000" b="1" dirty="0" smtClean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 </a:t>
              </a:r>
              <a:r>
                <a:rPr lang="ru-RU" sz="2000" b="1" dirty="0" err="1" smtClean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аналіз</a:t>
              </a:r>
              <a:r>
                <a:rPr lang="ru-RU" sz="2000" b="1" dirty="0" smtClean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uk-UA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методів </a:t>
              </a:r>
              <a:r>
                <a:rPr lang="uk-UA" sz="2000" b="1" dirty="0" smtClean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діагностування</a:t>
              </a:r>
              <a:br>
                <a:rPr lang="uk-UA" sz="2000" b="1" dirty="0" smtClean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uk-UA" sz="2000" b="1" dirty="0" smtClean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і прогнозування </a:t>
              </a:r>
              <a:r>
                <a:rPr lang="uk-UA" sz="2000" b="1" dirty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технічного стану </a:t>
              </a:r>
              <a:r>
                <a:rPr lang="uk-UA" sz="2000" b="1" dirty="0" smtClean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машин</a:t>
              </a:r>
              <a:r>
                <a:rPr lang="ru-RU" sz="2000" b="1" dirty="0" smtClean="0">
                  <a:solidFill>
                    <a:srgbClr val="421C5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uk-UA" sz="2000" b="1" dirty="0">
                <a:solidFill>
                  <a:srgbClr val="421C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1" name="Text Box 26"/>
            <p:cNvSpPr txBox="1">
              <a:spLocks noChangeArrowheads="1"/>
            </p:cNvSpPr>
            <p:nvPr/>
          </p:nvSpPr>
          <p:spPr bwMode="gray">
            <a:xfrm>
              <a:off x="1296" y="324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uk-UA" sz="2400" b="1" dirty="0" smtClean="0">
                  <a:solidFill>
                    <a:schemeClr val="bg1"/>
                  </a:solidFill>
                </a:rPr>
                <a:t>6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267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9800" y="2850978"/>
            <a:ext cx="4738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Дякую за увагу!</a:t>
            </a:r>
          </a:p>
        </p:txBody>
      </p:sp>
    </p:spTree>
    <p:extLst>
      <p:ext uri="{BB962C8B-B14F-4D97-AF65-F5344CB8AC3E}">
        <p14:creationId xmlns:p14="http://schemas.microsoft.com/office/powerpoint/2010/main" val="3543765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1991157" y="2544176"/>
            <a:ext cx="6924243" cy="715963"/>
          </a:xfrm>
        </p:spPr>
        <p:txBody>
          <a:bodyPr>
            <a:noAutofit/>
          </a:bodyPr>
          <a:lstStyle/>
          <a:p>
            <a:pPr algn="just"/>
            <a:r>
              <a:rPr lang="uk-UA" sz="26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Regular"/>
              </a:rPr>
              <a:t>Мета</a:t>
            </a:r>
            <a:r>
              <a:rPr lang="uk-UA" sz="2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Regular"/>
              </a:rPr>
              <a:t> </a:t>
            </a:r>
            <a:r>
              <a:rPr lang="uk-UA" sz="2000" b="1" i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Regular"/>
              </a:rPr>
              <a:t>гуртка полягає у вивченні сучасних методів діагностування та прогнозування багатокритеріальної оцінки і вибору рішень щодо технічного стану машин.</a:t>
            </a:r>
            <a:endParaRPr lang="uk-UA" sz="2000" b="1" i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599" y="4055268"/>
            <a:ext cx="3158331" cy="2395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48000" y="6488668"/>
            <a:ext cx="60118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rgbClr val="E81E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сторінка на сайті: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https://nubip.edu.ua/node/25191</a:t>
            </a:r>
            <a:endParaRPr lang="uk-UA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260139"/>
            <a:ext cx="2428443" cy="3237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392400" y="22021800"/>
            <a:ext cx="40005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530600"/>
            <a:ext cx="2438400" cy="325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C:\Users\Ivan\Downloads\image3.jpe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6"/>
          <a:stretch/>
        </p:blipFill>
        <p:spPr bwMode="auto">
          <a:xfrm>
            <a:off x="6053930" y="110534"/>
            <a:ext cx="2805818" cy="1874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C:\Users\Ivan\AppData\Local\Temp\Rar$DR92.056\image1.jpe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9" t="13912" r="19359" b="15721"/>
          <a:stretch/>
        </p:blipFill>
        <p:spPr bwMode="auto">
          <a:xfrm rot="5400000">
            <a:off x="1712699" y="455235"/>
            <a:ext cx="2082038" cy="1392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9473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/>
          <p:cNvSpPr txBox="1">
            <a:spLocks/>
          </p:cNvSpPr>
          <p:nvPr/>
        </p:nvSpPr>
        <p:spPr>
          <a:xfrm>
            <a:off x="1752551" y="91690"/>
            <a:ext cx="5623708" cy="330187"/>
          </a:xfrm>
          <a:prstGeom prst="rect">
            <a:avLst/>
          </a:prstGeom>
          <a:ln w="12700" cap="flat" cmpd="sng" algn="ctr">
            <a:solidFill>
              <a:srgbClr val="7030A0"/>
            </a:solidFill>
            <a:prstDash val="solid"/>
            <a:miter lim="800000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200" b="1" i="1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Оновлений склад гуртка – 2019-2020 </a:t>
            </a:r>
            <a:r>
              <a:rPr lang="uk-UA" sz="2200" b="1" i="1" dirty="0" err="1" smtClean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н.р</a:t>
            </a:r>
            <a:r>
              <a:rPr lang="uk-UA" sz="2200" b="1" i="1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200" b="1" i="1" dirty="0">
              <a:ln w="12700">
                <a:noFill/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1637582"/>
              </p:ext>
            </p:extLst>
          </p:nvPr>
        </p:nvGraphicFramePr>
        <p:xfrm>
          <a:off x="641837" y="444841"/>
          <a:ext cx="7845136" cy="3658833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636721"/>
                <a:gridCol w="2469255"/>
                <a:gridCol w="2775278"/>
                <a:gridCol w="1963882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№ п/</a:t>
                      </a:r>
                      <a:r>
                        <a:rPr lang="uk-UA" sz="1600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Прізвище, ім’я, по-батькові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Факультет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Курс, група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275508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r>
                        <a:rPr lang="uk-UA" sz="16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err="1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Перетятько</a:t>
                      </a:r>
                      <a:r>
                        <a:rPr lang="uk-UA" sz="1600" baseline="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Влад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Механіко-технологічний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Магістр </a:t>
                      </a:r>
                      <a:r>
                        <a:rPr lang="uk-UA" sz="16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ТТР-1902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275508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r>
                        <a:rPr lang="uk-UA" sz="16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2.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Грачова Наталія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Механіко-технологічний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Бакалавр ТТ-1605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275508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6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3.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err="1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Косаренко</a:t>
                      </a:r>
                      <a:r>
                        <a:rPr lang="uk-UA" sz="16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Олександра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Механіко-технологічний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Магістр АТ-1904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29384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r>
                        <a:rPr lang="uk-UA" sz="16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4.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Поліщук </a:t>
                      </a:r>
                      <a:r>
                        <a:rPr lang="uk-UA" sz="16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Влад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Механіко-технологічний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Магістр ТТР-1902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275508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r>
                        <a:rPr lang="uk-UA" sz="16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5.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Коваль Євгеній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Механіко-технологічний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Бакалавр ТТ-1605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275508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r>
                        <a:rPr lang="uk-UA" sz="16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6.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Яремчук Тетяна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Механіко-технологічний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Бакалавр АІ-1702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275508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r>
                        <a:rPr lang="uk-UA" sz="16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7.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Ковальчук Олександр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Механіко-технологічний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Магістр ТТР-1902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275508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r>
                        <a:rPr lang="uk-UA" sz="16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8.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err="1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Вівтоненко</a:t>
                      </a:r>
                      <a:r>
                        <a:rPr lang="uk-UA" sz="1600" baseline="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Олена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Механіко-технологічний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Бакалавр АІ-1701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275508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r>
                        <a:rPr lang="uk-UA" sz="16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9.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Біла Яна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Механіко-технологічний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Бакалавр АІ-1702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275508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r>
                        <a:rPr lang="uk-UA" sz="16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10.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Кривуля Євгеній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Механіко-технологічний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Магістр АТ-1904</a:t>
                      </a:r>
                      <a:endParaRPr lang="uk-UA" sz="1600" dirty="0" smtClean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275508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r>
                        <a:rPr lang="uk-UA" sz="16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11.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Маліновський Олег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Конструювання та дизайну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Магістр СГМ-1802</a:t>
                      </a:r>
                      <a:endParaRPr lang="uk-UA" sz="16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075" name="Picture 3" descr="C:\Users\Ivan\Desktop\к-ки\1\звіт гуртка 2019\Слайд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495800"/>
            <a:ext cx="3040404" cy="2280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Ivan\Desktop\к-ки\1\звіт гуртка 2019\IMG_05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48391"/>
            <a:ext cx="2819400" cy="2114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022830"/>
            <a:ext cx="2059305" cy="2745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1905000" y="4038600"/>
            <a:ext cx="5623708" cy="33018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200" b="1" i="1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Активність гуртківців – 2019-2020 </a:t>
            </a:r>
            <a:r>
              <a:rPr lang="uk-UA" sz="2200" b="1" i="1" dirty="0" err="1" smtClean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н.р</a:t>
            </a:r>
            <a:r>
              <a:rPr lang="uk-UA" sz="2200" b="1" i="1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200" b="1" i="1" dirty="0">
              <a:ln w="12700">
                <a:noFill/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731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2800"/>
            <a:ext cx="21717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09600" y="152400"/>
            <a:ext cx="7619999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МИ - ІННОВАЦІЙНІ! СТУДЕНТИ ГУРТКА </a:t>
            </a:r>
            <a:r>
              <a:rPr lang="ru-RU" b="1" cap="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проводили  </a:t>
            </a:r>
            <a:r>
              <a:rPr lang="ru-RU" b="1" cap="all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виїзні</a:t>
            </a:r>
            <a:r>
              <a:rPr lang="ru-RU" b="1" cap="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b="1" cap="all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семінарські</a:t>
            </a:r>
            <a:r>
              <a:rPr lang="ru-RU" b="1" cap="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b="1" cap="all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заняття</a:t>
            </a:r>
            <a:endParaRPr lang="uk-UA" dirty="0"/>
          </a:p>
        </p:txBody>
      </p:sp>
      <p:pic>
        <p:nvPicPr>
          <p:cNvPr id="3" name="Picture 8" descr="http://nubip.edu.ua/sites/default/files/u132/DSC_50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14" y="914400"/>
            <a:ext cx="3063875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124198"/>
            <a:ext cx="7393711" cy="3541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https://nubip.edu.ua/sites/default/files/u132/dsc_4569_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017679"/>
            <a:ext cx="2755178" cy="1834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D:\фото\різне\передзахист 2018\DSC_119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9" t="15221" r="20848"/>
          <a:stretch/>
        </p:blipFill>
        <p:spPr bwMode="auto">
          <a:xfrm>
            <a:off x="6211318" y="930058"/>
            <a:ext cx="2441865" cy="208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9565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Ivan\Downloads\MyCollages 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640" y="2819400"/>
            <a:ext cx="5364207" cy="3792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1" y="152400"/>
            <a:ext cx="8000999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в І турі </a:t>
            </a:r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Всеукраїнського конкурсу студентських наукових робіт </a:t>
            </a:r>
            <a:r>
              <a:rPr lang="uk-UA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uk-UA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н.р</a:t>
            </a:r>
            <a:r>
              <a:rPr lang="uk-UA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зі спеціальності – «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Галузеве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машинобудування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машини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аграрно-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лісового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транспортного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комплексів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)»</a:t>
            </a:r>
            <a:endParaRPr lang="uk-UA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C:\Users\Ivan\Downloads\MyCollages (3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"/>
          <a:stretch/>
        </p:blipFill>
        <p:spPr bwMode="auto">
          <a:xfrm>
            <a:off x="182881" y="1295400"/>
            <a:ext cx="5496791" cy="396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6916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4073" y="123149"/>
            <a:ext cx="8562108" cy="147732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</a:t>
            </a:r>
            <a:r>
              <a:rPr lang="uk-UA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іфіренко</a:t>
            </a:r>
            <a:r>
              <a:rPr lang="uk-UA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Андрій Ігорович</a:t>
            </a:r>
            <a:r>
              <a:rPr lang="uk-UA" dirty="0">
                <a:solidFill>
                  <a:srgbClr val="002060"/>
                </a:solidFill>
              </a:rPr>
              <a:t>, студент механіко-технологічного факультету, </a:t>
            </a:r>
            <a:br>
              <a:rPr lang="uk-UA" dirty="0">
                <a:solidFill>
                  <a:srgbClr val="002060"/>
                </a:solidFill>
              </a:rPr>
            </a:br>
            <a:r>
              <a:rPr lang="uk-UA" dirty="0">
                <a:solidFill>
                  <a:srgbClr val="002060"/>
                </a:solidFill>
              </a:rPr>
              <a:t>бронзових призер (</a:t>
            </a:r>
            <a:r>
              <a:rPr lang="uk-UA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диплом ІІІ ступеня</a:t>
            </a:r>
            <a:r>
              <a:rPr lang="uk-UA" dirty="0">
                <a:solidFill>
                  <a:srgbClr val="002060"/>
                </a:solidFill>
              </a:rPr>
              <a:t>) </a:t>
            </a:r>
            <a:br>
              <a:rPr lang="uk-UA" dirty="0">
                <a:solidFill>
                  <a:srgbClr val="002060"/>
                </a:solidFill>
              </a:rPr>
            </a:br>
            <a:r>
              <a:rPr lang="uk-UA" dirty="0">
                <a:solidFill>
                  <a:srgbClr val="002060"/>
                </a:solidFill>
              </a:rPr>
              <a:t>ІІ етапу Всеукраїнської студентської олімпіади за спеціальності </a:t>
            </a:r>
            <a:br>
              <a:rPr lang="uk-UA" dirty="0">
                <a:solidFill>
                  <a:srgbClr val="002060"/>
                </a:solidFill>
              </a:rPr>
            </a:br>
            <a:r>
              <a:rPr lang="uk-UA" dirty="0">
                <a:solidFill>
                  <a:srgbClr val="002060"/>
                </a:solidFill>
              </a:rPr>
              <a:t>«Транспортні технології та засоби в агропромисловому комплексу» </a:t>
            </a:r>
            <a:br>
              <a:rPr lang="uk-UA" dirty="0">
                <a:solidFill>
                  <a:srgbClr val="002060"/>
                </a:solidFill>
              </a:rPr>
            </a:br>
            <a:r>
              <a:rPr lang="uk-UA" dirty="0" smtClean="0">
                <a:solidFill>
                  <a:srgbClr val="002060"/>
                </a:solidFill>
              </a:rPr>
              <a:t>вересень 2019 </a:t>
            </a:r>
            <a:r>
              <a:rPr lang="uk-UA" dirty="0">
                <a:solidFill>
                  <a:srgbClr val="002060"/>
                </a:solidFill>
              </a:rPr>
              <a:t>року</a:t>
            </a:r>
          </a:p>
        </p:txBody>
      </p:sp>
      <p:pic>
        <p:nvPicPr>
          <p:cNvPr id="3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098" y="3938847"/>
            <a:ext cx="4333010" cy="28886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380" y="1770917"/>
            <a:ext cx="4334703" cy="28886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67" y="1770917"/>
            <a:ext cx="4589462" cy="30591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8045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67521">
            <a:off x="128830" y="73703"/>
            <a:ext cx="2189145" cy="27742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Прямоугольник 2"/>
          <p:cNvSpPr/>
          <p:nvPr/>
        </p:nvSpPr>
        <p:spPr>
          <a:xfrm>
            <a:off x="1828800" y="70284"/>
            <a:ext cx="5867400" cy="2523768"/>
          </a:xfrm>
          <a:prstGeom prst="rect">
            <a:avLst/>
          </a:prstGeom>
          <a:ln>
            <a:solidFill>
              <a:srgbClr val="68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altLang="uk-UA" sz="2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</a:t>
            </a:r>
            <a:r>
              <a:rPr lang="uk-UA" altLang="uk-UA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2019/ 2020 </a:t>
            </a:r>
            <a:r>
              <a:rPr lang="uk-UA" altLang="uk-UA" sz="2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рік:</a:t>
            </a:r>
          </a:p>
          <a:p>
            <a:r>
              <a:rPr lang="uk-UA" altLang="uk-UA" b="1" i="1" dirty="0">
                <a:ln w="12700">
                  <a:noFill/>
                  <a:prstDash val="solid"/>
                </a:ln>
                <a:solidFill>
                  <a:srgbClr val="501C1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Доповідей на конференціях </a:t>
            </a:r>
            <a:r>
              <a:rPr lang="uk-UA" altLang="uk-UA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– </a:t>
            </a:r>
            <a:r>
              <a:rPr lang="uk-UA" altLang="uk-UA" sz="20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23</a:t>
            </a:r>
            <a:endParaRPr lang="uk-UA" altLang="uk-UA" sz="20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uk-UA" altLang="uk-UA" b="1" i="1" dirty="0">
                <a:ln w="12700">
                  <a:noFill/>
                  <a:prstDash val="solid"/>
                </a:ln>
                <a:solidFill>
                  <a:srgbClr val="501C1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Опубліковано тез доповідей </a:t>
            </a:r>
            <a:r>
              <a:rPr lang="uk-UA" altLang="uk-UA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– </a:t>
            </a:r>
            <a:r>
              <a:rPr lang="uk-UA" altLang="uk-UA" sz="20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27</a:t>
            </a:r>
            <a:endParaRPr lang="uk-UA" altLang="uk-UA" sz="20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uk-UA" altLang="uk-UA" b="1" i="1" dirty="0">
                <a:ln w="12700">
                  <a:noFill/>
                  <a:prstDash val="solid"/>
                </a:ln>
                <a:solidFill>
                  <a:srgbClr val="501C1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Статей в наукових фахових </a:t>
            </a:r>
            <a:endParaRPr lang="uk-UA" altLang="uk-UA" b="1" i="1" dirty="0" smtClean="0">
              <a:ln w="12700">
                <a:noFill/>
                <a:prstDash val="solid"/>
              </a:ln>
              <a:solidFill>
                <a:srgbClr val="501C1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uk-UA" altLang="uk-UA" b="1" i="1" dirty="0" smtClean="0">
                <a:ln w="12700">
                  <a:noFill/>
                  <a:prstDash val="solid"/>
                </a:ln>
                <a:solidFill>
                  <a:srgbClr val="501C1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виданнях </a:t>
            </a:r>
            <a:r>
              <a:rPr lang="uk-UA" altLang="uk-UA" b="1" i="1" dirty="0">
                <a:ln w="12700">
                  <a:noFill/>
                  <a:prstDash val="solid"/>
                </a:ln>
                <a:solidFill>
                  <a:srgbClr val="501C1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України </a:t>
            </a:r>
            <a:r>
              <a:rPr lang="uk-UA" altLang="uk-UA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– </a:t>
            </a:r>
            <a:r>
              <a:rPr lang="uk-UA" altLang="uk-UA" sz="20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7</a:t>
            </a:r>
          </a:p>
          <a:p>
            <a:r>
              <a:rPr lang="uk-UA" altLang="uk-UA" b="1" i="1" dirty="0">
                <a:ln w="12700">
                  <a:noFill/>
                  <a:prstDash val="solid"/>
                </a:ln>
                <a:solidFill>
                  <a:srgbClr val="501C1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Патентів на корисну модель </a:t>
            </a:r>
            <a:r>
              <a:rPr lang="uk-UA" altLang="uk-UA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– </a:t>
            </a:r>
            <a:r>
              <a:rPr lang="uk-UA" altLang="uk-UA" sz="20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8</a:t>
            </a:r>
          </a:p>
          <a:p>
            <a:r>
              <a:rPr lang="uk-UA" altLang="uk-UA" b="1" i="1" dirty="0">
                <a:ln w="12700">
                  <a:noFill/>
                  <a:prstDash val="solid"/>
                </a:ln>
                <a:solidFill>
                  <a:srgbClr val="501C1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Подано статтю до </a:t>
            </a:r>
            <a:r>
              <a:rPr lang="uk-UA" altLang="uk-UA" b="1" i="1" dirty="0" err="1" smtClean="0">
                <a:ln w="12700">
                  <a:noFill/>
                  <a:prstDash val="solid"/>
                </a:ln>
                <a:solidFill>
                  <a:srgbClr val="501C1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</a:t>
            </a:r>
            <a:r>
              <a:rPr lang="uk-UA" altLang="uk-UA" b="1" i="1" dirty="0" err="1">
                <a:ln w="12700">
                  <a:noFill/>
                  <a:prstDash val="solid"/>
                </a:ln>
                <a:solidFill>
                  <a:srgbClr val="501C1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</a:t>
            </a:r>
            <a:r>
              <a:rPr lang="uk-UA" altLang="uk-UA" b="1" i="1" dirty="0" err="1" smtClean="0">
                <a:ln w="12700">
                  <a:noFill/>
                  <a:prstDash val="solid"/>
                </a:ln>
                <a:solidFill>
                  <a:srgbClr val="501C1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укометричної</a:t>
            </a:r>
            <a:r>
              <a:rPr lang="uk-UA" altLang="uk-UA" b="1" i="1" dirty="0" smtClean="0">
                <a:ln w="12700">
                  <a:noFill/>
                  <a:prstDash val="solid"/>
                </a:ln>
                <a:solidFill>
                  <a:srgbClr val="501C1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br>
              <a:rPr lang="uk-UA" altLang="uk-UA" b="1" i="1" dirty="0" smtClean="0">
                <a:ln w="12700">
                  <a:noFill/>
                  <a:prstDash val="solid"/>
                </a:ln>
                <a:solidFill>
                  <a:srgbClr val="501C1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uk-UA" altLang="uk-UA" b="1" i="1" dirty="0" smtClean="0">
                <a:ln w="12700">
                  <a:noFill/>
                  <a:prstDash val="solid"/>
                </a:ln>
                <a:solidFill>
                  <a:srgbClr val="501C1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бази </a:t>
            </a:r>
            <a:r>
              <a:rPr lang="en-US" altLang="uk-UA" b="1" i="1" dirty="0" smtClean="0">
                <a:ln w="12700">
                  <a:noFill/>
                  <a:prstDash val="solid"/>
                </a:ln>
                <a:solidFill>
                  <a:srgbClr val="501C1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Scopus</a:t>
            </a:r>
            <a:r>
              <a:rPr lang="uk-UA" altLang="uk-UA" b="1" i="1" dirty="0" smtClean="0">
                <a:ln w="12700">
                  <a:noFill/>
                  <a:prstDash val="solid"/>
                </a:ln>
                <a:solidFill>
                  <a:srgbClr val="501C1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uk-UA" altLang="uk-UA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– </a:t>
            </a:r>
            <a:r>
              <a:rPr lang="uk-UA" altLang="uk-UA" sz="20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 (</a:t>
            </a:r>
            <a:r>
              <a:rPr lang="en-GB" sz="2000" dirty="0">
                <a:hlinkClick r:id="rId3"/>
              </a:rPr>
              <a:t>https://inmateh.eu/</a:t>
            </a:r>
            <a:r>
              <a:rPr lang="uk-UA" altLang="uk-UA" sz="20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)</a:t>
            </a:r>
            <a:endParaRPr lang="uk-UA" altLang="uk-UA" b="1" i="1" dirty="0">
              <a:ln w="12700">
                <a:noFill/>
                <a:prstDash val="solid"/>
              </a:ln>
              <a:solidFill>
                <a:srgbClr val="501C1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0343" y="190965"/>
            <a:ext cx="3703657" cy="25397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9" t="13452" r="28493" b="6110"/>
          <a:stretch/>
        </p:blipFill>
        <p:spPr bwMode="auto">
          <a:xfrm>
            <a:off x="2075973" y="2672646"/>
            <a:ext cx="2105072" cy="252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" y="2590800"/>
            <a:ext cx="2069710" cy="29268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894" y="4021925"/>
            <a:ext cx="1894906" cy="26796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880" y="4010774"/>
            <a:ext cx="1895251" cy="26801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707958"/>
            <a:ext cx="1817879" cy="25707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77" y="3763098"/>
            <a:ext cx="2028445" cy="286851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" t="4439" r="8415" b="17634"/>
          <a:stretch/>
        </p:blipFill>
        <p:spPr bwMode="auto">
          <a:xfrm>
            <a:off x="4082647" y="2606178"/>
            <a:ext cx="4926466" cy="2721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9597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670050"/>
            <a:ext cx="4152900" cy="4152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71600" y="228600"/>
            <a:ext cx="6400800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uk-UA" b="1" i="1" dirty="0">
                <a:solidFill>
                  <a:srgbClr val="002060"/>
                </a:solidFill>
              </a:rPr>
              <a:t>Перемога   в </a:t>
            </a: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VII</a:t>
            </a:r>
            <a:r>
              <a:rPr lang="uk-UA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ru-RU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</a:t>
            </a:r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Фестивалі студентської науки </a:t>
            </a:r>
            <a:r>
              <a:rPr lang="uk-UA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</a:t>
            </a:r>
            <a:r>
              <a:rPr lang="uk-UA" b="1" i="1" dirty="0" smtClean="0">
                <a:solidFill>
                  <a:srgbClr val="002060"/>
                </a:solidFill>
              </a:rPr>
              <a:t>, </a:t>
            </a:r>
            <a:r>
              <a:rPr lang="uk-UA" b="1" i="1" dirty="0">
                <a:solidFill>
                  <a:srgbClr val="002060"/>
                </a:solidFill>
              </a:rPr>
              <a:t>в рамках  Національного університету біоресурсів і природокористування України  від 15 травня </a:t>
            </a:r>
            <a:r>
              <a:rPr lang="uk-UA" b="1" i="1" dirty="0" smtClean="0">
                <a:solidFill>
                  <a:srgbClr val="002060"/>
                </a:solidFill>
              </a:rPr>
              <a:t>2019 </a:t>
            </a:r>
            <a:r>
              <a:rPr lang="uk-UA" b="1" i="1" dirty="0">
                <a:solidFill>
                  <a:srgbClr val="002060"/>
                </a:solidFill>
              </a:rPr>
              <a:t>року</a:t>
            </a:r>
          </a:p>
        </p:txBody>
      </p:sp>
      <p:pic>
        <p:nvPicPr>
          <p:cNvPr id="4098" name="Picture 2" descr="C:\Users\Ivan\Desktop\к-ки\1\звіт гуртка 2019\IMG_07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0"/>
            <a:ext cx="3333750" cy="444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1334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249" y="1149129"/>
            <a:ext cx="8343900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УДОСКОНАЛЕННЯ ДІАГНОСТУВАННЯ ПЛУНЖЕРНИХ ПАР ПНВТ ДИЗЕЛІВ С/Г ТЕХНІКИ</a:t>
            </a:r>
            <a:endParaRPr lang="uk-UA" sz="2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4800" y="2895600"/>
            <a:ext cx="8496944" cy="110799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eaLnBrk="0" hangingPunct="0"/>
            <a:r>
              <a:rPr lang="uk-UA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МЕТА ДОСЛІДЖЕННЯ </a:t>
            </a:r>
            <a:r>
              <a:rPr lang="uk-UA" sz="2200" dirty="0" smtClean="0">
                <a:solidFill>
                  <a:schemeClr val="accent6">
                    <a:lumMod val="50000"/>
                  </a:schemeClr>
                </a:solidFill>
              </a:rPr>
              <a:t>‑ </a:t>
            </a:r>
            <a:r>
              <a:rPr lang="uk-UA" sz="2200" dirty="0">
                <a:solidFill>
                  <a:schemeClr val="accent6">
                    <a:lumMod val="50000"/>
                  </a:schemeClr>
                </a:solidFill>
              </a:rPr>
              <a:t>забезпечення працездатності ПНВТ дизельного двигуна вдосконаленням діагностування плунжерних </a:t>
            </a:r>
            <a:r>
              <a:rPr lang="uk-UA" sz="2200" dirty="0" smtClean="0">
                <a:solidFill>
                  <a:schemeClr val="accent6">
                    <a:lumMod val="50000"/>
                  </a:schemeClr>
                </a:solidFill>
              </a:rPr>
              <a:t>пар сільськогосподарської техніки.</a:t>
            </a:r>
            <a:endParaRPr lang="uk-UA" sz="2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51738" y="4983299"/>
            <a:ext cx="3850006" cy="11079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uk-UA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ОБЄКТ – </a:t>
            </a:r>
            <a:r>
              <a:rPr lang="uk-UA" sz="2200" dirty="0">
                <a:solidFill>
                  <a:srgbClr val="FFFF00"/>
                </a:solidFill>
              </a:rPr>
              <a:t>плунжерні пари ПНВТ </a:t>
            </a:r>
            <a:r>
              <a:rPr lang="uk-UA" sz="2200" dirty="0" smtClean="0">
                <a:solidFill>
                  <a:srgbClr val="FFFF00"/>
                </a:solidFill>
              </a:rPr>
              <a:t>дизеля </a:t>
            </a:r>
            <a:r>
              <a:rPr lang="uk-UA" sz="2200" dirty="0">
                <a:solidFill>
                  <a:srgbClr val="FFFF00"/>
                </a:solidFill>
              </a:rPr>
              <a:t>сільськогосподарської</a:t>
            </a:r>
            <a:r>
              <a:rPr lang="uk-UA" sz="2200" dirty="0" smtClean="0">
                <a:solidFill>
                  <a:srgbClr val="FFFF00"/>
                </a:solidFill>
              </a:rPr>
              <a:t> техніки</a:t>
            </a:r>
            <a:endParaRPr lang="uk-UA" sz="2200" dirty="0">
              <a:solidFill>
                <a:srgbClr val="FFFF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49" y="4572000"/>
            <a:ext cx="4826489" cy="19305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80439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1">
      <a:dk1>
        <a:srgbClr val="FFFFFF"/>
      </a:dk1>
      <a:lt1>
        <a:srgbClr val="FFFFFF"/>
      </a:lt1>
      <a:dk2>
        <a:srgbClr val="FFFFFF"/>
      </a:dk2>
      <a:lt2>
        <a:srgbClr val="1D6FA7"/>
      </a:lt2>
      <a:accent1>
        <a:srgbClr val="5D4E66"/>
      </a:accent1>
      <a:accent2>
        <a:srgbClr val="917A9E"/>
      </a:accent2>
      <a:accent3>
        <a:srgbClr val="A592B0"/>
      </a:accent3>
      <a:accent4>
        <a:srgbClr val="C5B8CC"/>
      </a:accent4>
      <a:accent5>
        <a:srgbClr val="7E748A"/>
      </a:accent5>
      <a:accent6>
        <a:srgbClr val="443949"/>
      </a:accent6>
      <a:hlink>
        <a:srgbClr val="376879"/>
      </a:hlink>
      <a:folHlink>
        <a:srgbClr val="D8D8D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Custom 11">
      <a:dk1>
        <a:srgbClr val="FFFFFF"/>
      </a:dk1>
      <a:lt1>
        <a:srgbClr val="FFFFFF"/>
      </a:lt1>
      <a:dk2>
        <a:srgbClr val="FFFFFF"/>
      </a:dk2>
      <a:lt2>
        <a:srgbClr val="1D6FA7"/>
      </a:lt2>
      <a:accent1>
        <a:srgbClr val="5D4E66"/>
      </a:accent1>
      <a:accent2>
        <a:srgbClr val="917A9E"/>
      </a:accent2>
      <a:accent3>
        <a:srgbClr val="A592B0"/>
      </a:accent3>
      <a:accent4>
        <a:srgbClr val="C5B8CC"/>
      </a:accent4>
      <a:accent5>
        <a:srgbClr val="7E748A"/>
      </a:accent5>
      <a:accent6>
        <a:srgbClr val="443949"/>
      </a:accent6>
      <a:hlink>
        <a:srgbClr val="376879"/>
      </a:hlink>
      <a:folHlink>
        <a:srgbClr val="D8D8D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5_Office Theme">
  <a:themeElements>
    <a:clrScheme name="Custom 11">
      <a:dk1>
        <a:srgbClr val="FFFFFF"/>
      </a:dk1>
      <a:lt1>
        <a:srgbClr val="FFFFFF"/>
      </a:lt1>
      <a:dk2>
        <a:srgbClr val="FFFFFF"/>
      </a:dk2>
      <a:lt2>
        <a:srgbClr val="1D6FA7"/>
      </a:lt2>
      <a:accent1>
        <a:srgbClr val="5D4E66"/>
      </a:accent1>
      <a:accent2>
        <a:srgbClr val="917A9E"/>
      </a:accent2>
      <a:accent3>
        <a:srgbClr val="A592B0"/>
      </a:accent3>
      <a:accent4>
        <a:srgbClr val="C5B8CC"/>
      </a:accent4>
      <a:accent5>
        <a:srgbClr val="7E748A"/>
      </a:accent5>
      <a:accent6>
        <a:srgbClr val="443949"/>
      </a:accent6>
      <a:hlink>
        <a:srgbClr val="376879"/>
      </a:hlink>
      <a:folHlink>
        <a:srgbClr val="D8D8D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1842</TotalTime>
  <Words>896</Words>
  <Application>Microsoft Office PowerPoint</Application>
  <PresentationFormat>Экран (4:3)</PresentationFormat>
  <Paragraphs>135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17</vt:i4>
      </vt:variant>
    </vt:vector>
  </HeadingPairs>
  <TitlesOfParts>
    <vt:vector size="20" baseType="lpstr">
      <vt:lpstr>Office Theme</vt:lpstr>
      <vt:lpstr>1_Office Theme</vt:lpstr>
      <vt:lpstr>15_Office Theme</vt:lpstr>
      <vt:lpstr>Презентация PowerPoint</vt:lpstr>
      <vt:lpstr>Мета гуртка полягає у вивченні сучасних методів діагностування та прогнозування багатокритеріальної оцінки і вибору рішень щодо технічного стану машин.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Ivan</cp:lastModifiedBy>
  <cp:revision>255</cp:revision>
  <dcterms:created xsi:type="dcterms:W3CDTF">2012-04-26T17:06:14Z</dcterms:created>
  <dcterms:modified xsi:type="dcterms:W3CDTF">2020-05-15T09:40:47Z</dcterms:modified>
</cp:coreProperties>
</file>