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81"/>
  </p:notesMasterIdLst>
  <p:sldIdLst>
    <p:sldId id="257" r:id="rId2"/>
    <p:sldId id="320" r:id="rId3"/>
    <p:sldId id="321" r:id="rId4"/>
    <p:sldId id="322" r:id="rId5"/>
    <p:sldId id="323" r:id="rId6"/>
    <p:sldId id="324" r:id="rId7"/>
    <p:sldId id="261" r:id="rId8"/>
    <p:sldId id="262" r:id="rId9"/>
    <p:sldId id="263" r:id="rId10"/>
    <p:sldId id="264" r:id="rId11"/>
    <p:sldId id="265" r:id="rId12"/>
    <p:sldId id="266" r:id="rId13"/>
    <p:sldId id="268" r:id="rId14"/>
    <p:sldId id="270" r:id="rId15"/>
    <p:sldId id="271" r:id="rId16"/>
    <p:sldId id="272" r:id="rId17"/>
    <p:sldId id="273" r:id="rId18"/>
    <p:sldId id="274" r:id="rId19"/>
    <p:sldId id="275" r:id="rId20"/>
    <p:sldId id="276" r:id="rId21"/>
    <p:sldId id="277" r:id="rId22"/>
    <p:sldId id="278" r:id="rId23"/>
    <p:sldId id="325" r:id="rId24"/>
    <p:sldId id="279" r:id="rId25"/>
    <p:sldId id="280" r:id="rId26"/>
    <p:sldId id="326" r:id="rId27"/>
    <p:sldId id="281" r:id="rId28"/>
    <p:sldId id="282" r:id="rId29"/>
    <p:sldId id="283" r:id="rId30"/>
    <p:sldId id="284" r:id="rId31"/>
    <p:sldId id="285" r:id="rId32"/>
    <p:sldId id="286" r:id="rId33"/>
    <p:sldId id="287" r:id="rId34"/>
    <p:sldId id="288" r:id="rId35"/>
    <p:sldId id="289" r:id="rId36"/>
    <p:sldId id="328" r:id="rId37"/>
    <p:sldId id="329" r:id="rId38"/>
    <p:sldId id="330" r:id="rId39"/>
    <p:sldId id="331" r:id="rId40"/>
    <p:sldId id="332" r:id="rId41"/>
    <p:sldId id="333" r:id="rId42"/>
    <p:sldId id="334" r:id="rId43"/>
    <p:sldId id="335" r:id="rId44"/>
    <p:sldId id="336" r:id="rId45"/>
    <p:sldId id="337" r:id="rId46"/>
    <p:sldId id="338" r:id="rId47"/>
    <p:sldId id="327" r:id="rId48"/>
    <p:sldId id="339" r:id="rId49"/>
    <p:sldId id="340" r:id="rId50"/>
    <p:sldId id="290" r:id="rId51"/>
    <p:sldId id="291" r:id="rId52"/>
    <p:sldId id="292" r:id="rId53"/>
    <p:sldId id="293" r:id="rId54"/>
    <p:sldId id="294" r:id="rId55"/>
    <p:sldId id="295" r:id="rId56"/>
    <p:sldId id="296" r:id="rId57"/>
    <p:sldId id="297" r:id="rId58"/>
    <p:sldId id="298" r:id="rId59"/>
    <p:sldId id="299" r:id="rId60"/>
    <p:sldId id="300" r:id="rId61"/>
    <p:sldId id="301" r:id="rId62"/>
    <p:sldId id="302" r:id="rId63"/>
    <p:sldId id="303" r:id="rId64"/>
    <p:sldId id="304" r:id="rId65"/>
    <p:sldId id="305" r:id="rId66"/>
    <p:sldId id="306" r:id="rId67"/>
    <p:sldId id="307" r:id="rId68"/>
    <p:sldId id="308" r:id="rId69"/>
    <p:sldId id="309" r:id="rId70"/>
    <p:sldId id="310" r:id="rId71"/>
    <p:sldId id="311" r:id="rId72"/>
    <p:sldId id="312" r:id="rId73"/>
    <p:sldId id="313" r:id="rId74"/>
    <p:sldId id="314" r:id="rId75"/>
    <p:sldId id="315" r:id="rId76"/>
    <p:sldId id="316" r:id="rId77"/>
    <p:sldId id="317" r:id="rId78"/>
    <p:sldId id="318" r:id="rId79"/>
    <p:sldId id="319" r:id="rId8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04" d="100"/>
          <a:sy n="104" d="100"/>
        </p:scale>
        <p:origin x="-17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F1735A-F718-43CD-8FFD-DF9B39BEFD3A}" type="datetimeFigureOut">
              <a:rPr lang="ru-RU" smtClean="0"/>
              <a:t>17.05.2019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8C29CF-F656-4048-BA2F-3378584DE483}" type="slidenum">
              <a:rPr lang="ru-RU" smtClean="0"/>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C2DA5411-E916-44A5-B37A-10E15621DFBE}" type="slidenum">
              <a:rPr lang="ru-RU" smtClean="0"/>
              <a:pPr>
                <a:defRPr/>
              </a:pPr>
              <a:t>13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4948DD0-3F5B-4772-BA4C-30490504B07B}" type="datetimeFigureOut">
              <a:rPr lang="ru-RU" smtClean="0"/>
              <a:t>17.05.2019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797F020-E868-4679-94DC-A19570579827}"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948DD0-3F5B-4772-BA4C-30490504B07B}" type="datetimeFigureOut">
              <a:rPr lang="ru-RU" smtClean="0"/>
              <a:t>17.05.2019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797F020-E868-4679-94DC-A19570579827}"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948DD0-3F5B-4772-BA4C-30490504B07B}" type="datetimeFigureOut">
              <a:rPr lang="ru-RU" smtClean="0"/>
              <a:t>17.05.2019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797F020-E868-4679-94DC-A19570579827}"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948DD0-3F5B-4772-BA4C-30490504B07B}" type="datetimeFigureOut">
              <a:rPr lang="ru-RU" smtClean="0"/>
              <a:t>17.05.2019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797F020-E868-4679-94DC-A19570579827}"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4948DD0-3F5B-4772-BA4C-30490504B07B}" type="datetimeFigureOut">
              <a:rPr lang="ru-RU" smtClean="0"/>
              <a:t>17.05.2019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797F020-E868-4679-94DC-A19570579827}"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4948DD0-3F5B-4772-BA4C-30490504B07B}" type="datetimeFigureOut">
              <a:rPr lang="ru-RU" smtClean="0"/>
              <a:t>17.05.2019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797F020-E868-4679-94DC-A19570579827}"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4948DD0-3F5B-4772-BA4C-30490504B07B}" type="datetimeFigureOut">
              <a:rPr lang="ru-RU" smtClean="0"/>
              <a:t>17.05.2019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797F020-E868-4679-94DC-A19570579827}"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4948DD0-3F5B-4772-BA4C-30490504B07B}" type="datetimeFigureOut">
              <a:rPr lang="ru-RU" smtClean="0"/>
              <a:t>17.05.2019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797F020-E868-4679-94DC-A19570579827}"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4948DD0-3F5B-4772-BA4C-30490504B07B}" type="datetimeFigureOut">
              <a:rPr lang="ru-RU" smtClean="0"/>
              <a:t>17.05.2019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797F020-E868-4679-94DC-A19570579827}"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4948DD0-3F5B-4772-BA4C-30490504B07B}" type="datetimeFigureOut">
              <a:rPr lang="ru-RU" smtClean="0"/>
              <a:t>17.05.2019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797F020-E868-4679-94DC-A19570579827}"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4948DD0-3F5B-4772-BA4C-30490504B07B}" type="datetimeFigureOut">
              <a:rPr lang="ru-RU" smtClean="0"/>
              <a:t>17.05.2019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797F020-E868-4679-94DC-A19570579827}"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948DD0-3F5B-4772-BA4C-30490504B07B}" type="datetimeFigureOut">
              <a:rPr lang="ru-RU" smtClean="0"/>
              <a:t>17.05.2019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97F020-E868-4679-94DC-A19570579827}"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png"/></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4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48.xml.rels><?xml version="1.0" encoding="UTF-8" standalone="yes"?>
<Relationships xmlns="http://schemas.openxmlformats.org/package/2006/relationships"><Relationship Id="rId3" Type="http://schemas.openxmlformats.org/officeDocument/2006/relationships/hyperlink" Target="http://igee.nmu.org.ua/ua/" TargetMode="External"/><Relationship Id="rId7" Type="http://schemas.openxmlformats.org/officeDocument/2006/relationships/hyperlink" Target="https://www.sumdu.edu.ua/uk/science/science-info/scientific-infrastructure/research-centers/ccse.html" TargetMode="Externa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hyperlink" Target="http://matersciimc.lnu.edu.ua/" TargetMode="External"/><Relationship Id="rId5" Type="http://schemas.openxmlformats.org/officeDocument/2006/relationships/hyperlink" Target="https://www.uzhnu.edu.ua/uk/cat/deps-center_coll_use" TargetMode="External"/><Relationship Id="rId4" Type="http://schemas.openxmlformats.org/officeDocument/2006/relationships/hyperlink" Target="http://events.pstu.edu/centreuc/"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www.journalindicators.com/indicators" TargetMode="Externa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mailto:otchenashko@nubip.edu.ua"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Прямоуг. 2"/>
          <p:cNvSpPr>
            <a:spLocks noGrp="1" noChangeArrowheads="1"/>
          </p:cNvSpPr>
          <p:nvPr>
            <p:ph type="ctrTitle"/>
          </p:nvPr>
        </p:nvSpPr>
        <p:spPr>
          <a:xfrm>
            <a:off x="642910" y="2428868"/>
            <a:ext cx="7893520" cy="2236783"/>
          </a:xfrm>
        </p:spPr>
        <p:style>
          <a:lnRef idx="0">
            <a:schemeClr val="accent1"/>
          </a:lnRef>
          <a:fillRef idx="3">
            <a:schemeClr val="accent1"/>
          </a:fillRef>
          <a:effectRef idx="3">
            <a:schemeClr val="accent1"/>
          </a:effectRef>
          <a:fontRef idx="minor">
            <a:schemeClr val="lt1"/>
          </a:fontRef>
        </p:style>
        <p:txBody>
          <a:bodyPr>
            <a:noAutofit/>
          </a:bodyPr>
          <a:lstStyle/>
          <a:p>
            <a:pPr algn="ctr" eaLnBrk="1" hangingPunct="1"/>
            <a:r>
              <a:rPr lang="uk-UA" altLang="uk-UA" sz="3600" b="1" dirty="0" smtClean="0">
                <a:solidFill>
                  <a:schemeClr val="bg1"/>
                </a:solidFill>
              </a:rPr>
              <a:t>Про особливості підготовки наукових проектів для участі у конкурсному відборі МОН України, що розпочнуться у </a:t>
            </a:r>
            <a:r>
              <a:rPr lang="uk-UA" altLang="uk-UA" sz="3600" b="1" dirty="0" smtClean="0">
                <a:solidFill>
                  <a:schemeClr val="bg1"/>
                </a:solidFill>
              </a:rPr>
              <a:t>2020 </a:t>
            </a:r>
            <a:r>
              <a:rPr lang="uk-UA" altLang="uk-UA" sz="3600" b="1" dirty="0" smtClean="0">
                <a:solidFill>
                  <a:schemeClr val="bg1"/>
                </a:solidFill>
              </a:rPr>
              <a:t>році</a:t>
            </a:r>
          </a:p>
        </p:txBody>
      </p:sp>
      <p:sp>
        <p:nvSpPr>
          <p:cNvPr id="3075" name="Прямоуг. 3"/>
          <p:cNvSpPr>
            <a:spLocks noGrp="1" noChangeArrowheads="1"/>
          </p:cNvSpPr>
          <p:nvPr>
            <p:ph type="subTitle" idx="1"/>
          </p:nvPr>
        </p:nvSpPr>
        <p:spPr>
          <a:xfrm>
            <a:off x="3428992" y="5643578"/>
            <a:ext cx="5439547" cy="714380"/>
          </a:xfrm>
        </p:spPr>
        <p:txBody>
          <a:bodyPr/>
          <a:lstStyle/>
          <a:p>
            <a:pPr algn="r">
              <a:lnSpc>
                <a:spcPct val="80000"/>
              </a:lnSpc>
            </a:pPr>
            <a:r>
              <a:rPr lang="uk-UA" altLang="uk-UA" sz="2000" b="1" i="1" dirty="0" smtClean="0">
                <a:solidFill>
                  <a:srgbClr val="0070C0"/>
                </a:solidFill>
              </a:rPr>
              <a:t>Начальник </a:t>
            </a:r>
            <a:r>
              <a:rPr lang="uk-UA" altLang="uk-UA" sz="2000" b="1" i="1" dirty="0" smtClean="0">
                <a:solidFill>
                  <a:srgbClr val="0070C0"/>
                </a:solidFill>
              </a:rPr>
              <a:t>науково-дослідної </a:t>
            </a:r>
            <a:r>
              <a:rPr lang="uk-UA" altLang="uk-UA" sz="2000" b="1" i="1" dirty="0" smtClean="0">
                <a:solidFill>
                  <a:srgbClr val="0070C0"/>
                </a:solidFill>
              </a:rPr>
              <a:t>частини</a:t>
            </a:r>
            <a:endParaRPr lang="uk-UA" altLang="uk-UA" sz="2000" b="1" i="1" dirty="0" smtClean="0">
              <a:solidFill>
                <a:srgbClr val="0070C0"/>
              </a:solidFill>
            </a:endParaRPr>
          </a:p>
          <a:p>
            <a:pPr algn="r">
              <a:lnSpc>
                <a:spcPct val="80000"/>
              </a:lnSpc>
            </a:pPr>
            <a:r>
              <a:rPr lang="uk-UA" altLang="uk-UA" sz="2000" b="1" i="1" dirty="0" smtClean="0">
                <a:solidFill>
                  <a:srgbClr val="0070C0"/>
                </a:solidFill>
              </a:rPr>
              <a:t>Отченашко Володимир Віталійович</a:t>
            </a:r>
            <a:endParaRPr lang="ru-RU" altLang="uk-UA" sz="2000" dirty="0" smtClean="0">
              <a:solidFill>
                <a:srgbClr val="0070C0"/>
              </a:solidFill>
            </a:endParaRPr>
          </a:p>
        </p:txBody>
      </p:sp>
      <p:sp>
        <p:nvSpPr>
          <p:cNvPr id="3077" name="TextBox 5"/>
          <p:cNvSpPr txBox="1">
            <a:spLocks noChangeArrowheads="1"/>
          </p:cNvSpPr>
          <p:nvPr/>
        </p:nvSpPr>
        <p:spPr bwMode="auto">
          <a:xfrm>
            <a:off x="6500826" y="142852"/>
            <a:ext cx="2447132" cy="461665"/>
          </a:xfrm>
          <a:prstGeom prst="rect">
            <a:avLst/>
          </a:prstGeom>
          <a:noFill/>
          <a:ln w="9525">
            <a:noFill/>
            <a:miter lim="800000"/>
            <a:headEnd/>
            <a:tailEnd/>
          </a:ln>
        </p:spPr>
        <p:txBody>
          <a:bodyPr wrap="square">
            <a:spAutoFit/>
          </a:bodyPr>
          <a:lstStyle/>
          <a:p>
            <a:pPr algn="r"/>
            <a:r>
              <a:rPr lang="en-US" sz="1200" b="1" dirty="0" smtClean="0">
                <a:solidFill>
                  <a:srgbClr val="0070C0"/>
                </a:solidFill>
              </a:rPr>
              <a:t>17 </a:t>
            </a:r>
            <a:r>
              <a:rPr lang="uk-UA" sz="1200" b="1" dirty="0" smtClean="0">
                <a:solidFill>
                  <a:srgbClr val="0070C0"/>
                </a:solidFill>
              </a:rPr>
              <a:t>травня 2019 </a:t>
            </a:r>
            <a:r>
              <a:rPr lang="uk-UA" sz="1200" b="1" dirty="0">
                <a:solidFill>
                  <a:srgbClr val="0070C0"/>
                </a:solidFill>
              </a:rPr>
              <a:t>р., </a:t>
            </a:r>
            <a:r>
              <a:rPr lang="uk-UA" sz="1200" b="1" dirty="0" err="1">
                <a:solidFill>
                  <a:srgbClr val="0070C0"/>
                </a:solidFill>
              </a:rPr>
              <a:t>НУБіП</a:t>
            </a:r>
            <a:r>
              <a:rPr lang="uk-UA" sz="1200" b="1" dirty="0">
                <a:solidFill>
                  <a:srgbClr val="0070C0"/>
                </a:solidFill>
              </a:rPr>
              <a:t> </a:t>
            </a:r>
            <a:r>
              <a:rPr lang="uk-UA" sz="1200" b="1" dirty="0" smtClean="0">
                <a:solidFill>
                  <a:srgbClr val="0070C0"/>
                </a:solidFill>
              </a:rPr>
              <a:t>України,</a:t>
            </a:r>
            <a:br>
              <a:rPr lang="uk-UA" sz="1200" b="1" dirty="0" smtClean="0">
                <a:solidFill>
                  <a:srgbClr val="0070C0"/>
                </a:solidFill>
              </a:rPr>
            </a:br>
            <a:r>
              <a:rPr lang="uk-UA" sz="1200" b="1" dirty="0" smtClean="0">
                <a:solidFill>
                  <a:srgbClr val="0070C0"/>
                </a:solidFill>
              </a:rPr>
              <a:t>науково-методичний семінар</a:t>
            </a:r>
            <a:endParaRPr lang="ru-RU" sz="1200" b="1" dirty="0">
              <a:solidFill>
                <a:srgbClr val="0070C0"/>
              </a:solidFill>
            </a:endParaRPr>
          </a:p>
        </p:txBody>
      </p:sp>
      <p:pic>
        <p:nvPicPr>
          <p:cNvPr id="7" name="Рисунок 6" descr="nubip_logo_new_poisk_18_2.png"/>
          <p:cNvPicPr>
            <a:picLocks noChangeAspect="1"/>
          </p:cNvPicPr>
          <p:nvPr/>
        </p:nvPicPr>
        <p:blipFill>
          <a:blip r:embed="rId2" cstate="print"/>
          <a:stretch>
            <a:fillRect/>
          </a:stretch>
        </p:blipFill>
        <p:spPr>
          <a:xfrm>
            <a:off x="3786182" y="285728"/>
            <a:ext cx="1553536" cy="184482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fontScale="90000"/>
          </a:bodyPr>
          <a:lstStyle/>
          <a:p>
            <a:pPr algn="ctr"/>
            <a:r>
              <a:rPr lang="uk-UA" sz="3600" dirty="0" smtClean="0"/>
              <a:t>Закон України </a:t>
            </a:r>
            <a:r>
              <a:rPr lang="uk-UA" sz="3600" dirty="0" err="1" smtClean="0"/>
              <a:t>“Про</a:t>
            </a:r>
            <a:r>
              <a:rPr lang="uk-UA" sz="3600" dirty="0" smtClean="0"/>
              <a:t> наукову і науково-технічну </a:t>
            </a:r>
            <a:r>
              <a:rPr lang="uk-UA" sz="3600" dirty="0" err="1" smtClean="0"/>
              <a:t>діяльність”</a:t>
            </a:r>
            <a:r>
              <a:rPr lang="uk-UA" sz="3600" dirty="0" smtClean="0"/>
              <a:t/>
            </a:r>
            <a:br>
              <a:rPr lang="uk-UA" sz="3600" dirty="0" smtClean="0"/>
            </a:br>
            <a:r>
              <a:rPr lang="ru-RU" sz="1400" dirty="0" smtClean="0"/>
              <a:t>(</a:t>
            </a:r>
            <a:r>
              <a:rPr lang="ru-RU" sz="1400" dirty="0" err="1" smtClean="0"/>
              <a:t>від</a:t>
            </a:r>
            <a:r>
              <a:rPr lang="ru-RU" sz="1400" dirty="0" smtClean="0"/>
              <a:t> 26.11.</a:t>
            </a:r>
            <a:r>
              <a:rPr lang="ru-RU" sz="1400" i="1" dirty="0" smtClean="0"/>
              <a:t>2015</a:t>
            </a:r>
            <a:r>
              <a:rPr lang="ru-RU" sz="1400" dirty="0" smtClean="0"/>
              <a:t> № 848-</a:t>
            </a:r>
            <a:r>
              <a:rPr lang="en-US" sz="1400" dirty="0" smtClean="0"/>
              <a:t>VIII</a:t>
            </a:r>
            <a:r>
              <a:rPr lang="uk-UA" sz="1400" dirty="0" smtClean="0"/>
              <a:t>)</a:t>
            </a:r>
            <a:endParaRPr lang="ru-RU" sz="1400" dirty="0" smtClean="0"/>
          </a:p>
        </p:txBody>
      </p:sp>
      <p:sp>
        <p:nvSpPr>
          <p:cNvPr id="10243" name="Содержимое 2"/>
          <p:cNvSpPr>
            <a:spLocks noGrp="1"/>
          </p:cNvSpPr>
          <p:nvPr>
            <p:ph idx="1"/>
          </p:nvPr>
        </p:nvSpPr>
        <p:spPr>
          <a:xfrm>
            <a:off x="457200" y="1981200"/>
            <a:ext cx="8229600" cy="4184650"/>
          </a:xfrm>
        </p:spPr>
        <p:txBody>
          <a:bodyPr/>
          <a:lstStyle/>
          <a:p>
            <a:pPr algn="just"/>
            <a:r>
              <a:rPr lang="uk-UA" sz="2400" b="1" u="sng" dirty="0" smtClean="0">
                <a:solidFill>
                  <a:srgbClr val="7030A0"/>
                </a:solidFill>
              </a:rPr>
              <a:t>прикладні наукові дослідження </a:t>
            </a:r>
            <a:r>
              <a:rPr lang="uk-UA" sz="2400" dirty="0" smtClean="0"/>
              <a:t>- теоретичні та експериментальні наукові дослідження, спрямовані на одержання і використання </a:t>
            </a:r>
            <a:r>
              <a:rPr lang="uk-UA" sz="2400" u="sng" dirty="0" smtClean="0">
                <a:solidFill>
                  <a:srgbClr val="FF0000"/>
                </a:solidFill>
              </a:rPr>
              <a:t>нових знань</a:t>
            </a:r>
            <a:r>
              <a:rPr lang="uk-UA" sz="2400" dirty="0" smtClean="0"/>
              <a:t> для практичних цілей. </a:t>
            </a:r>
          </a:p>
          <a:p>
            <a:pPr algn="just"/>
            <a:r>
              <a:rPr lang="uk-UA" sz="2400" dirty="0" smtClean="0"/>
              <a:t>Результатом прикладних наукових досліджень є нові знання, призначені для створення нових або вдосконалення існуючих матеріалів, продуктів, пристроїв, методів, систем, технологій, конкретні пропозиції щодо виконання актуальних науково-технічних та суспільних завдань.</a:t>
            </a:r>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10</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fontScale="90000"/>
          </a:bodyPr>
          <a:lstStyle/>
          <a:p>
            <a:pPr algn="ctr"/>
            <a:r>
              <a:rPr lang="uk-UA" sz="3600" dirty="0" smtClean="0"/>
              <a:t>Закон України </a:t>
            </a:r>
            <a:r>
              <a:rPr lang="uk-UA" sz="3600" dirty="0" err="1" smtClean="0"/>
              <a:t>“Про</a:t>
            </a:r>
            <a:r>
              <a:rPr lang="uk-UA" sz="3600" dirty="0" smtClean="0"/>
              <a:t> наукову і науково-технічну </a:t>
            </a:r>
            <a:r>
              <a:rPr lang="uk-UA" sz="3600" dirty="0" err="1" smtClean="0"/>
              <a:t>діяльність”</a:t>
            </a:r>
            <a:r>
              <a:rPr lang="uk-UA" sz="3600" dirty="0" smtClean="0"/>
              <a:t/>
            </a:r>
            <a:br>
              <a:rPr lang="uk-UA" sz="3600" dirty="0" smtClean="0"/>
            </a:br>
            <a:r>
              <a:rPr lang="ru-RU" sz="1400" dirty="0" smtClean="0"/>
              <a:t>(</a:t>
            </a:r>
            <a:r>
              <a:rPr lang="ru-RU" sz="1400" dirty="0" err="1" smtClean="0"/>
              <a:t>від</a:t>
            </a:r>
            <a:r>
              <a:rPr lang="ru-RU" sz="1400" dirty="0" smtClean="0"/>
              <a:t> 26.11.</a:t>
            </a:r>
            <a:r>
              <a:rPr lang="ru-RU" sz="1400" i="1" dirty="0" smtClean="0"/>
              <a:t>2015</a:t>
            </a:r>
            <a:r>
              <a:rPr lang="ru-RU" sz="1400" dirty="0" smtClean="0"/>
              <a:t> № 848-</a:t>
            </a:r>
            <a:r>
              <a:rPr lang="en-US" sz="1400" dirty="0" smtClean="0"/>
              <a:t>VIII</a:t>
            </a:r>
            <a:r>
              <a:rPr lang="uk-UA" sz="1400" dirty="0" smtClean="0"/>
              <a:t>)</a:t>
            </a:r>
            <a:endParaRPr lang="ru-RU" sz="1400" dirty="0" smtClean="0"/>
          </a:p>
        </p:txBody>
      </p:sp>
      <p:sp>
        <p:nvSpPr>
          <p:cNvPr id="11267" name="Содержимое 2"/>
          <p:cNvSpPr>
            <a:spLocks noGrp="1"/>
          </p:cNvSpPr>
          <p:nvPr>
            <p:ph idx="1"/>
          </p:nvPr>
        </p:nvSpPr>
        <p:spPr>
          <a:xfrm>
            <a:off x="457200" y="1981200"/>
            <a:ext cx="8229600" cy="4184650"/>
          </a:xfrm>
        </p:spPr>
        <p:txBody>
          <a:bodyPr/>
          <a:lstStyle/>
          <a:p>
            <a:pPr algn="just"/>
            <a:r>
              <a:rPr lang="uk-UA" sz="2400" b="1" u="sng" smtClean="0">
                <a:solidFill>
                  <a:srgbClr val="7030A0"/>
                </a:solidFill>
              </a:rPr>
              <a:t>науково-технічні (експериментальні) розробки </a:t>
            </a:r>
            <a:r>
              <a:rPr lang="uk-UA" sz="2400" smtClean="0"/>
              <a:t>- науково-технічна діяльність, що базується на наукових знаннях, отриманих у результаті наукових досліджень чи практичного досвіду, та провадиться з метою доведення таких знань до стадії практичного використання. </a:t>
            </a:r>
          </a:p>
          <a:p>
            <a:pPr algn="just"/>
            <a:r>
              <a:rPr lang="uk-UA" sz="2400" smtClean="0"/>
              <a:t>Результатом науково-технічних (експериментальних) розробок є нові або істотно вдосконалені матеріали, продукти, процеси, пристрої, технології, системи, об’єкти права інтелектуальної власності, нові або істотно вдосконалені послуги.</a:t>
            </a:r>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uk-UA" sz="1600" b="1" dirty="0" smtClean="0">
                <a:latin typeface="Arial" charset="0"/>
              </a:rPr>
              <a:t>11</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4294967295"/>
          </p:nvPr>
        </p:nvSpPr>
        <p:spPr>
          <a:xfrm>
            <a:off x="323850" y="1668463"/>
            <a:ext cx="8640763" cy="4929187"/>
          </a:xfrm>
          <a:solidFill>
            <a:schemeClr val="bg1"/>
          </a:solidFill>
        </p:spPr>
        <p:txBody>
          <a:bodyPr/>
          <a:lstStyle/>
          <a:p>
            <a:pPr algn="just"/>
            <a:r>
              <a:rPr lang="uk-UA" dirty="0" smtClean="0"/>
              <a:t>Департамент науково-технічного розвитку МОН, на який покладено функції координації наукових досліджень і розробок у підвідомчих організаціях;</a:t>
            </a:r>
          </a:p>
          <a:p>
            <a:pPr algn="just"/>
            <a:r>
              <a:rPr lang="uk-UA" dirty="0" smtClean="0"/>
              <a:t>Наукова рада МОН;</a:t>
            </a:r>
          </a:p>
          <a:p>
            <a:pPr algn="just"/>
            <a:r>
              <a:rPr lang="uk-UA" dirty="0" smtClean="0"/>
              <a:t>Секції Наукової ради за фаховими напрямами</a:t>
            </a:r>
          </a:p>
        </p:txBody>
      </p:sp>
      <p:sp>
        <p:nvSpPr>
          <p:cNvPr id="12291" name="TextBox 2"/>
          <p:cNvSpPr txBox="1">
            <a:spLocks noChangeArrowheads="1"/>
          </p:cNvSpPr>
          <p:nvPr/>
        </p:nvSpPr>
        <p:spPr bwMode="auto">
          <a:xfrm>
            <a:off x="539750" y="260350"/>
            <a:ext cx="8064500" cy="1077913"/>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lgn="ctr"/>
            <a:r>
              <a:rPr lang="uk-UA" sz="3200" b="1" dirty="0"/>
              <a:t>Організаційне та експертне забезпечення Конкурсу</a:t>
            </a:r>
            <a:endParaRPr lang="ru-RU" sz="3200" b="1" dirty="0"/>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uk-UA" sz="1600" b="1" dirty="0" smtClean="0">
                <a:latin typeface="Arial" charset="0"/>
              </a:rPr>
              <a:t>12</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457200" y="260350"/>
            <a:ext cx="8229600" cy="847725"/>
          </a:xfrm>
          <a:solidFill>
            <a:srgbClr val="00B0F0"/>
          </a:solidFill>
        </p:spPr>
        <p:txBody>
          <a:bodyPr/>
          <a:lstStyle/>
          <a:p>
            <a:r>
              <a:rPr lang="ru-RU" sz="4000" smtClean="0"/>
              <a:t>Порядок організації конкурсу </a:t>
            </a:r>
          </a:p>
        </p:txBody>
      </p:sp>
      <p:sp>
        <p:nvSpPr>
          <p:cNvPr id="17411" name="Rectangle 3"/>
          <p:cNvSpPr>
            <a:spLocks noGrp="1" noChangeArrowheads="1"/>
          </p:cNvSpPr>
          <p:nvPr>
            <p:ph type="body" idx="4294967295"/>
          </p:nvPr>
        </p:nvSpPr>
        <p:spPr>
          <a:xfrm>
            <a:off x="179388" y="1124744"/>
            <a:ext cx="8785225" cy="5184576"/>
          </a:xfrm>
          <a:solidFill>
            <a:schemeClr val="bg1"/>
          </a:solidFill>
        </p:spPr>
        <p:txBody>
          <a:bodyPr/>
          <a:lstStyle/>
          <a:p>
            <a:r>
              <a:rPr lang="uk-UA" sz="2400" dirty="0" smtClean="0"/>
              <a:t>Учасниками конкурсу є ЗВО, НУ та НО, що мають відповідний кадровий, науковий і науково-технічний потенціал, матеріально-технічну базу </a:t>
            </a:r>
          </a:p>
          <a:p>
            <a:r>
              <a:rPr lang="uk-UA" sz="2400" dirty="0" smtClean="0"/>
              <a:t>Конкурс оголошується наказом Міністерства освіти і науки України. Цим же наказом затверджуються форми проектів. </a:t>
            </a:r>
            <a:r>
              <a:rPr lang="uk-UA" sz="2400" b="1" dirty="0" smtClean="0"/>
              <a:t>Строк подачі проектів не повинен бути меншим ніж 1 місяць від дня оголошення конкурсу</a:t>
            </a:r>
            <a:r>
              <a:rPr lang="uk-UA" sz="2400" dirty="0" smtClean="0"/>
              <a:t>.</a:t>
            </a:r>
          </a:p>
          <a:p>
            <a:r>
              <a:rPr lang="uk-UA" sz="2400" dirty="0" smtClean="0"/>
              <a:t>На конкурс подаються проекти, сформовані в системі </a:t>
            </a:r>
            <a:r>
              <a:rPr lang="en-US" sz="2400" b="1" dirty="0" smtClean="0">
                <a:solidFill>
                  <a:srgbClr val="FF0000"/>
                </a:solidFill>
              </a:rPr>
              <a:t>https://mon.rit.org.ua/</a:t>
            </a:r>
            <a:r>
              <a:rPr lang="uk-UA" sz="2400" b="1" dirty="0" smtClean="0">
                <a:solidFill>
                  <a:srgbClr val="FF0000"/>
                </a:solidFill>
              </a:rPr>
              <a:t> (</a:t>
            </a:r>
            <a:r>
              <a:rPr lang="uk-UA" sz="2400" b="1" u="sng" dirty="0" smtClean="0">
                <a:solidFill>
                  <a:srgbClr val="FF0000"/>
                </a:solidFill>
              </a:rPr>
              <a:t>проекти вносять в базу їх керівники)</a:t>
            </a:r>
          </a:p>
          <a:p>
            <a:r>
              <a:rPr lang="uk-UA" sz="2400" b="1" dirty="0" smtClean="0"/>
              <a:t>Перший етап проходить безпосередньо у ЗВО </a:t>
            </a:r>
            <a:r>
              <a:rPr lang="uk-UA" sz="2400" dirty="0" smtClean="0"/>
              <a:t>згідно з наказами їхніх керівників відповідно до вимог, визначених наказом МОН України про оголошення Конкурсу</a:t>
            </a:r>
          </a:p>
          <a:p>
            <a:endParaRPr lang="uk-UA" sz="2400" dirty="0" smtClean="0"/>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13</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457200" y="260350"/>
            <a:ext cx="8229600" cy="933450"/>
          </a:xfrm>
          <a:ln/>
        </p:spPr>
        <p:style>
          <a:lnRef idx="0">
            <a:schemeClr val="accent1"/>
          </a:lnRef>
          <a:fillRef idx="3">
            <a:schemeClr val="accent1"/>
          </a:fillRef>
          <a:effectRef idx="3">
            <a:schemeClr val="accent1"/>
          </a:effectRef>
          <a:fontRef idx="minor">
            <a:schemeClr val="lt1"/>
          </a:fontRef>
        </p:style>
        <p:txBody>
          <a:bodyPr/>
          <a:lstStyle/>
          <a:p>
            <a:r>
              <a:rPr lang="uk-UA" smtClean="0"/>
              <a:t>Перший етап (ВНЗ)</a:t>
            </a:r>
            <a:endParaRPr lang="ru-RU" smtClean="0"/>
          </a:p>
        </p:txBody>
      </p:sp>
      <p:sp>
        <p:nvSpPr>
          <p:cNvPr id="18435" name="Rectangle 3"/>
          <p:cNvSpPr>
            <a:spLocks noGrp="1" noChangeArrowheads="1"/>
          </p:cNvSpPr>
          <p:nvPr>
            <p:ph type="body" idx="4294967295"/>
          </p:nvPr>
        </p:nvSpPr>
        <p:spPr>
          <a:xfrm>
            <a:off x="179388" y="1341438"/>
            <a:ext cx="8785225" cy="5183906"/>
          </a:xfrm>
          <a:solidFill>
            <a:schemeClr val="bg1"/>
          </a:solidFill>
        </p:spPr>
        <p:txBody>
          <a:bodyPr/>
          <a:lstStyle/>
          <a:p>
            <a:pPr>
              <a:lnSpc>
                <a:spcPct val="90000"/>
              </a:lnSpc>
            </a:pPr>
            <a:r>
              <a:rPr lang="uk-UA" sz="2200" dirty="0" smtClean="0"/>
              <a:t>Організацію роботи з формування тематики проектів здійснює науково-дослідна частина</a:t>
            </a:r>
          </a:p>
          <a:p>
            <a:pPr>
              <a:lnSpc>
                <a:spcPct val="90000"/>
              </a:lnSpc>
            </a:pPr>
            <a:r>
              <a:rPr lang="uk-UA" sz="2200" dirty="0" smtClean="0"/>
              <a:t>Формування тематики проектів здійснюється науковими та науково-педагогічними працівниками відповідно до пріоритетних напрямів розвитку науки і техніки </a:t>
            </a:r>
          </a:p>
          <a:p>
            <a:pPr>
              <a:lnSpc>
                <a:spcPct val="90000"/>
              </a:lnSpc>
            </a:pPr>
            <a:r>
              <a:rPr lang="uk-UA" sz="2200" dirty="0" smtClean="0"/>
              <a:t>Пропозиції для участі в конкурсі попередньо обговорюються на засіданнях кафедр, лабораторій, інших наукових структурних підрозділів, де з’ясовуються доцільність, кадрові та матеріальні можливості виконання роботи</a:t>
            </a:r>
          </a:p>
          <a:p>
            <a:pPr>
              <a:lnSpc>
                <a:spcPct val="90000"/>
              </a:lnSpc>
            </a:pPr>
            <a:r>
              <a:rPr lang="uk-UA" sz="2200" dirty="0" smtClean="0"/>
              <a:t>Розгляд проектів здійснює вчена рада ЗВО або визначений (утворений) наказом ЗВО орган, до складу якого входять фахівці з відповідної тематики (координаційна рада з питань НТД)</a:t>
            </a:r>
          </a:p>
          <a:p>
            <a:pPr>
              <a:lnSpc>
                <a:spcPct val="90000"/>
              </a:lnSpc>
            </a:pPr>
            <a:r>
              <a:rPr lang="uk-UA" sz="2200" dirty="0" smtClean="0"/>
              <a:t>Результати розгляду кожного проекту, що поданий на першому етапі конкурсу, затверджуються протоколом вченої ради ЗВО</a:t>
            </a:r>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14</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a:xfrm>
            <a:off x="457200" y="260350"/>
            <a:ext cx="8229600" cy="864394"/>
          </a:xfrm>
        </p:spPr>
        <p:style>
          <a:lnRef idx="0">
            <a:schemeClr val="accent2"/>
          </a:lnRef>
          <a:fillRef idx="3">
            <a:schemeClr val="accent2"/>
          </a:fillRef>
          <a:effectRef idx="3">
            <a:schemeClr val="accent2"/>
          </a:effectRef>
          <a:fontRef idx="minor">
            <a:schemeClr val="lt1"/>
          </a:fontRef>
        </p:style>
        <p:txBody>
          <a:bodyPr/>
          <a:lstStyle/>
          <a:p>
            <a:pPr algn="ctr"/>
            <a:r>
              <a:rPr lang="uk-UA" b="1" dirty="0" smtClean="0">
                <a:solidFill>
                  <a:schemeClr val="bg1"/>
                </a:solidFill>
              </a:rPr>
              <a:t>Вимоги до проектів</a:t>
            </a:r>
            <a:endParaRPr lang="ru-RU" b="1" dirty="0" smtClean="0">
              <a:solidFill>
                <a:schemeClr val="bg1"/>
              </a:solidFill>
            </a:endParaRPr>
          </a:p>
        </p:txBody>
      </p:sp>
      <p:sp>
        <p:nvSpPr>
          <p:cNvPr id="19459" name="Содержимое 2"/>
          <p:cNvSpPr>
            <a:spLocks noGrp="1"/>
          </p:cNvSpPr>
          <p:nvPr>
            <p:ph idx="1"/>
          </p:nvPr>
        </p:nvSpPr>
        <p:spPr>
          <a:xfrm>
            <a:off x="179512" y="1124744"/>
            <a:ext cx="8784976" cy="5256584"/>
          </a:xfrm>
        </p:spPr>
        <p:txBody>
          <a:bodyPr/>
          <a:lstStyle/>
          <a:p>
            <a:r>
              <a:rPr lang="uk-UA" sz="2200" dirty="0" smtClean="0"/>
              <a:t>За формування тематики наукових досліджень і розробок необхідно орієнтуватись на вирішення найактуальніших проблем у сфері розвитку науки та економіки, зокрема шляхом формування </a:t>
            </a:r>
            <a:r>
              <a:rPr lang="uk-UA" sz="2200" u="sng" dirty="0" smtClean="0"/>
              <a:t>міждисциплінарної тематики </a:t>
            </a:r>
            <a:r>
              <a:rPr lang="uk-UA" sz="2200" dirty="0" smtClean="0"/>
              <a:t>зазначених проектів. </a:t>
            </a:r>
          </a:p>
          <a:p>
            <a:r>
              <a:rPr lang="uk-UA" sz="2200" dirty="0" smtClean="0"/>
              <a:t>Перевага при відборі надається тим проектам, які мають особливо важливе значення для </a:t>
            </a:r>
            <a:r>
              <a:rPr lang="uk-UA" sz="2200" u="sng" dirty="0" smtClean="0"/>
              <a:t>підвищення обороноздатності та національної безпеки держави</a:t>
            </a:r>
            <a:r>
              <a:rPr lang="uk-UA" sz="2200" dirty="0" smtClean="0"/>
              <a:t>, мають прикладні результати подвійного використання, а також </a:t>
            </a:r>
            <a:r>
              <a:rPr lang="uk-UA" sz="2200" u="sng" dirty="0" smtClean="0"/>
              <a:t>конкурентоспроможності на світовому ринку </a:t>
            </a:r>
            <a:r>
              <a:rPr lang="uk-UA" sz="2200" dirty="0" smtClean="0"/>
              <a:t>та спрямовані на використання у соціальній сфері, виробництві, навчальному процесі. </a:t>
            </a:r>
            <a:endParaRPr lang="ru-RU" sz="2200" dirty="0" smtClean="0"/>
          </a:p>
          <a:p>
            <a:r>
              <a:rPr lang="uk-UA" sz="2200" dirty="0" smtClean="0"/>
              <a:t>Обсяг фінансування проектів планується </a:t>
            </a:r>
            <a:r>
              <a:rPr lang="uk-UA" sz="2200" b="1" u="sng" dirty="0" smtClean="0"/>
              <a:t>не менше 300 тис. грн</a:t>
            </a:r>
            <a:r>
              <a:rPr lang="uk-UA" sz="2200" dirty="0" smtClean="0"/>
              <a:t>. на рік, терміни виконання фундаментального і прикладного проекту – </a:t>
            </a:r>
            <a:r>
              <a:rPr lang="uk-UA" sz="2200" u="sng" dirty="0" smtClean="0"/>
              <a:t>до 36 місяців</a:t>
            </a:r>
            <a:r>
              <a:rPr lang="uk-UA" sz="2200" dirty="0" smtClean="0"/>
              <a:t>, розробки – </a:t>
            </a:r>
            <a:r>
              <a:rPr lang="uk-UA" sz="2200" u="sng" dirty="0" smtClean="0"/>
              <a:t>до 24 місяців</a:t>
            </a:r>
            <a:r>
              <a:rPr lang="uk-UA" sz="2200" dirty="0" smtClean="0"/>
              <a:t>.</a:t>
            </a:r>
          </a:p>
          <a:p>
            <a:pPr>
              <a:buNone/>
            </a:pPr>
            <a:endParaRPr lang="ru-RU" sz="22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15</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620688"/>
            <a:ext cx="8229600" cy="5688632"/>
          </a:xfrm>
          <a:ln w="28575">
            <a:solidFill>
              <a:srgbClr val="FF0000"/>
            </a:solidFill>
          </a:ln>
        </p:spPr>
        <p:txBody>
          <a:bodyPr/>
          <a:lstStyle/>
          <a:p>
            <a:pPr algn="just"/>
            <a:r>
              <a:rPr lang="uk-UA" sz="2000" dirty="0" smtClean="0"/>
              <a:t>У проектах, вартість яких перевищує 1500 тис. грн на рік, обов'язково деталізується розрахунок заробітної плати та пояснення щодо кількості виконавців, а також вказується які дослідження за кошти держбюджету передували проекту;</a:t>
            </a:r>
          </a:p>
          <a:p>
            <a:pPr algn="just"/>
            <a:r>
              <a:rPr lang="uk-UA" sz="2000" dirty="0" smtClean="0">
                <a:solidFill>
                  <a:srgbClr val="FF0000"/>
                </a:solidFill>
              </a:rPr>
              <a:t>Науковець може бути керівником тільки в одному дослідженні або розробці, а виконавець бере участь не більше, ніж у 2 дослідженнях</a:t>
            </a:r>
            <a:r>
              <a:rPr lang="uk-UA" sz="2000" dirty="0" smtClean="0"/>
              <a:t>;</a:t>
            </a:r>
          </a:p>
          <a:p>
            <a:pPr algn="just"/>
            <a:r>
              <a:rPr lang="uk-UA" sz="2000" dirty="0" smtClean="0"/>
              <a:t>Керівник та відповідальні виконавці мають бути працівниками організації, від якої подається запит;</a:t>
            </a:r>
          </a:p>
          <a:p>
            <a:pPr algn="just"/>
            <a:r>
              <a:rPr lang="uk-UA" sz="2000" dirty="0" smtClean="0"/>
              <a:t>У разі, якщо у виконанні дослідження беруть участь більше, ніж 2 доктори наук, обов'язково надається обґрунтування;</a:t>
            </a:r>
          </a:p>
          <a:p>
            <a:pPr algn="just"/>
            <a:r>
              <a:rPr lang="uk-UA" sz="2000" dirty="0" smtClean="0"/>
              <a:t>У разі виявлення під час експертизи проектів неправдивої інформації або невідповідності науковим напрямам – розгляд проектів припиняється і до подальшої участі у конкурсі не допускаються;</a:t>
            </a:r>
          </a:p>
          <a:p>
            <a:pPr algn="just"/>
            <a:r>
              <a:rPr lang="uk-UA" sz="2000" dirty="0" smtClean="0"/>
              <a:t>До кожного проекту оформлюється згода всіх основних виконавців на участь у дослідженні за формою.</a:t>
            </a:r>
            <a:endParaRPr lang="ru-RU" sz="2000" dirty="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16</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811560"/>
          </a:xfrm>
          <a:ln w="38100">
            <a:solidFill>
              <a:srgbClr val="FF0000"/>
            </a:solidFill>
          </a:ln>
        </p:spPr>
        <p:txBody>
          <a:bodyPr/>
          <a:lstStyle/>
          <a:p>
            <a:pPr algn="ctr"/>
            <a:r>
              <a:rPr lang="uk-UA" dirty="0" smtClean="0">
                <a:solidFill>
                  <a:srgbClr val="C00000"/>
                </a:solidFill>
              </a:rPr>
              <a:t>Новації конкурсу на 2019 рік</a:t>
            </a:r>
            <a:endParaRPr lang="ru-RU" dirty="0">
              <a:solidFill>
                <a:srgbClr val="C00000"/>
              </a:solidFill>
            </a:endParaRPr>
          </a:p>
        </p:txBody>
      </p:sp>
      <p:sp>
        <p:nvSpPr>
          <p:cNvPr id="3" name="Содержимое 2"/>
          <p:cNvSpPr>
            <a:spLocks noGrp="1"/>
          </p:cNvSpPr>
          <p:nvPr>
            <p:ph idx="1"/>
          </p:nvPr>
        </p:nvSpPr>
        <p:spPr>
          <a:xfrm>
            <a:off x="539552" y="2060848"/>
            <a:ext cx="8229600" cy="3816424"/>
          </a:xfrm>
        </p:spPr>
        <p:txBody>
          <a:bodyPr/>
          <a:lstStyle/>
          <a:p>
            <a:pPr algn="just"/>
            <a:r>
              <a:rPr lang="uk-UA" dirty="0" smtClean="0"/>
              <a:t>зросте питома вага прикладних досліджень для фінансування;</a:t>
            </a:r>
          </a:p>
          <a:p>
            <a:pPr algn="just"/>
            <a:r>
              <a:rPr lang="uk-UA" dirty="0" smtClean="0"/>
              <a:t>підтримка напрямів досліджень згідно протокольного рішення засідання Наукової ради МОН від 27.04.2018 р. (суспільні науки, морські, інфраструктурні дослідження</a:t>
            </a:r>
            <a:endParaRPr lang="ru-RU" dirty="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17</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457200"/>
            <a:ext cx="8712968" cy="883568"/>
          </a:xfrm>
        </p:spPr>
        <p:txBody>
          <a:bodyPr>
            <a:normAutofit fontScale="90000"/>
          </a:bodyPr>
          <a:lstStyle/>
          <a:p>
            <a:pPr algn="ctr"/>
            <a:r>
              <a:rPr lang="uk-UA" sz="2800" b="1" dirty="0" smtClean="0"/>
              <a:t>Перелік актуальних напрямів у сфері розвитку науки та суспільного життя за секціями </a:t>
            </a:r>
            <a:endParaRPr lang="ru-RU" sz="2800" b="1" dirty="0"/>
          </a:p>
        </p:txBody>
      </p:sp>
      <p:sp>
        <p:nvSpPr>
          <p:cNvPr id="3" name="Содержимое 2"/>
          <p:cNvSpPr>
            <a:spLocks noGrp="1"/>
          </p:cNvSpPr>
          <p:nvPr>
            <p:ph idx="1"/>
          </p:nvPr>
        </p:nvSpPr>
        <p:spPr>
          <a:xfrm>
            <a:off x="179512" y="1340768"/>
            <a:ext cx="8712968" cy="5184576"/>
          </a:xfrm>
        </p:spPr>
        <p:txBody>
          <a:bodyPr/>
          <a:lstStyle/>
          <a:p>
            <a:pPr algn="just"/>
            <a:r>
              <a:rPr lang="uk-UA" sz="2000" b="1" dirty="0" smtClean="0">
                <a:solidFill>
                  <a:srgbClr val="C00000"/>
                </a:solidFill>
              </a:rPr>
              <a:t>Літературознавство, мовознавство та мистецтвознавство  </a:t>
            </a:r>
            <a:r>
              <a:rPr lang="uk-UA" sz="1800" dirty="0" smtClean="0"/>
              <a:t>(національна ідентичність у дзеркалі літератури, мови і мистецтва; взаємодія літератури, мови, мистецтва з довкіллям; література, мова, мистецтво у сучасному політичному контексті; </a:t>
            </a:r>
            <a:r>
              <a:rPr lang="uk-UA" sz="1800" dirty="0" err="1" smtClean="0"/>
              <a:t>полілог</a:t>
            </a:r>
            <a:r>
              <a:rPr lang="uk-UA" sz="1800" dirty="0" smtClean="0"/>
              <a:t> літератур, мов, мистецтв);</a:t>
            </a:r>
          </a:p>
          <a:p>
            <a:pPr algn="just"/>
            <a:r>
              <a:rPr lang="uk-UA" sz="2000" b="1" dirty="0" smtClean="0">
                <a:solidFill>
                  <a:srgbClr val="C00000"/>
                </a:solidFill>
              </a:rPr>
              <a:t>Соціально-історичні науки </a:t>
            </a:r>
            <a:r>
              <a:rPr lang="uk-UA" sz="1800" dirty="0" smtClean="0"/>
              <a:t>(неформальна логіка, теорія аргументації, логіко-філософські дослідження штучного інтелекту; українська філософія та культура радянської й пострадянської доби; політичні аспекти демократичної трансформації України; міждисциплінарні дослідження взаємодії медіа та суспільства; соціальні нерівності, напруження та конфлікти; проблема історичної ідентичності, свідомості, сучасного історичного мислення; проблема </a:t>
            </a:r>
            <a:r>
              <a:rPr lang="uk-UA" sz="1800" dirty="0" err="1" smtClean="0"/>
              <a:t>урбогенезису</a:t>
            </a:r>
            <a:r>
              <a:rPr lang="uk-UA" sz="1800" dirty="0" smtClean="0"/>
              <a:t> південних міст України);</a:t>
            </a:r>
          </a:p>
          <a:p>
            <a:pPr algn="just"/>
            <a:r>
              <a:rPr lang="uk-UA" sz="2000" b="1" dirty="0" smtClean="0">
                <a:solidFill>
                  <a:srgbClr val="C00000"/>
                </a:solidFill>
              </a:rPr>
              <a:t>Право</a:t>
            </a:r>
            <a:r>
              <a:rPr lang="uk-UA" sz="1800" dirty="0" smtClean="0"/>
              <a:t> (адаптація законодавства до </a:t>
            </a:r>
            <a:r>
              <a:rPr lang="en-US" sz="1800" dirty="0" err="1" smtClean="0"/>
              <a:t>acquis</a:t>
            </a:r>
            <a:r>
              <a:rPr lang="en-US" sz="1800" dirty="0" smtClean="0"/>
              <a:t> </a:t>
            </a:r>
            <a:r>
              <a:rPr lang="en-US" sz="1800" dirty="0" err="1" smtClean="0"/>
              <a:t>communautaire</a:t>
            </a:r>
            <a:r>
              <a:rPr lang="en-US" sz="1800" dirty="0" smtClean="0"/>
              <a:t> </a:t>
            </a:r>
            <a:r>
              <a:rPr lang="uk-UA" sz="1800" dirty="0" smtClean="0"/>
              <a:t>ЄС; поглиблення приватноправових засад функціонування громадянського суспільства; правове регулювання інноваційного розвитку України; правові основи територіальної організації влади та місцевого самоврядування; протидія сепаратизму; проблеми формування систем міжнародної та регіональної безпеки).</a:t>
            </a:r>
            <a:endParaRPr lang="ru-RU" sz="1800" dirty="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18</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457200"/>
            <a:ext cx="8712968" cy="883568"/>
          </a:xfrm>
        </p:spPr>
        <p:txBody>
          <a:bodyPr>
            <a:normAutofit fontScale="90000"/>
          </a:bodyPr>
          <a:lstStyle/>
          <a:p>
            <a:pPr algn="ctr"/>
            <a:r>
              <a:rPr lang="uk-UA" sz="2800" b="1" dirty="0" smtClean="0"/>
              <a:t>Перелік актуальних напрямів у сфері розвитку науки та суспільного життя за секціями </a:t>
            </a:r>
            <a:endParaRPr lang="ru-RU" sz="2800" b="1" dirty="0"/>
          </a:p>
        </p:txBody>
      </p:sp>
      <p:sp>
        <p:nvSpPr>
          <p:cNvPr id="3" name="Содержимое 2"/>
          <p:cNvSpPr>
            <a:spLocks noGrp="1"/>
          </p:cNvSpPr>
          <p:nvPr>
            <p:ph idx="1"/>
          </p:nvPr>
        </p:nvSpPr>
        <p:spPr>
          <a:xfrm>
            <a:off x="179512" y="1628800"/>
            <a:ext cx="8712968" cy="4320480"/>
          </a:xfrm>
        </p:spPr>
        <p:txBody>
          <a:bodyPr/>
          <a:lstStyle/>
          <a:p>
            <a:pPr algn="just"/>
            <a:r>
              <a:rPr lang="uk-UA" sz="2400" b="1" dirty="0" smtClean="0">
                <a:solidFill>
                  <a:srgbClr val="C00000"/>
                </a:solidFill>
              </a:rPr>
              <a:t>Інфраструктурні дослідження </a:t>
            </a:r>
            <a:r>
              <a:rPr lang="uk-UA" sz="2000" dirty="0" smtClean="0"/>
              <a:t>(наукові проблеми діяльності ботанічних садів, діяльності бібліотек, діяльності музеїв);</a:t>
            </a:r>
          </a:p>
          <a:p>
            <a:pPr algn="just"/>
            <a:r>
              <a:rPr lang="uk-UA" sz="2400" b="1" dirty="0" smtClean="0">
                <a:solidFill>
                  <a:srgbClr val="C00000"/>
                </a:solidFill>
              </a:rPr>
              <a:t>Морські дослідження </a:t>
            </a:r>
            <a:r>
              <a:rPr lang="uk-UA" sz="2000" dirty="0" smtClean="0"/>
              <a:t>(довгострокові зміни абіотичної складової морських екосистем та визначення рушійних сил змін морського середовища Чорного моря; біорізноманіття, стан та використання морських біоресурсів; хімічне і мікробіологічне забруднення моря та розробка методів </a:t>
            </a:r>
            <a:r>
              <a:rPr lang="uk-UA" sz="2000" dirty="0" err="1" smtClean="0"/>
              <a:t>ремедіації</a:t>
            </a:r>
            <a:r>
              <a:rPr lang="uk-UA" sz="2000" dirty="0" smtClean="0"/>
              <a:t> морського середовища; екологічна безпека прибережної та шельфової зон морів, комплексне та раціональне використання ресурсів шельфу; гідрографічні дослідження стану та змін рельєфу дна та берегової смуги моря; дослідження кліматичних змін Азово-Чорноморського басейну).</a:t>
            </a:r>
            <a:endParaRPr lang="ru-RU" sz="2000" dirty="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19</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Рисунок 1"/>
          <p:cNvPicPr>
            <a:picLocks noChangeAspect="1"/>
          </p:cNvPicPr>
          <p:nvPr/>
        </p:nvPicPr>
        <p:blipFill>
          <a:blip r:embed="rId2"/>
          <a:srcRect/>
          <a:stretch>
            <a:fillRect/>
          </a:stretch>
        </p:blipFill>
        <p:spPr bwMode="auto">
          <a:xfrm>
            <a:off x="15875" y="-14288"/>
            <a:ext cx="9144000" cy="6858001"/>
          </a:xfrm>
          <a:prstGeom prst="rect">
            <a:avLst/>
          </a:prstGeom>
          <a:noFill/>
          <a:ln w="9525">
            <a:noFill/>
            <a:miter lim="800000"/>
            <a:headEnd/>
            <a:tailEnd/>
          </a:ln>
        </p:spPr>
      </p:pic>
      <p:sp>
        <p:nvSpPr>
          <p:cNvPr id="2" name="Овал 1"/>
          <p:cNvSpPr/>
          <p:nvPr/>
        </p:nvSpPr>
        <p:spPr>
          <a:xfrm>
            <a:off x="3059113" y="836613"/>
            <a:ext cx="2520950" cy="16065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uk-UA" sz="1600" b="1" dirty="0">
                <a:latin typeface="Times New Roman" panose="02020603050405020304" pitchFamily="18" charset="0"/>
                <a:cs typeface="Times New Roman" panose="02020603050405020304" pitchFamily="18" charset="0"/>
              </a:rPr>
              <a:t>Джерела фінансування наукової тематики університетів 2019</a:t>
            </a:r>
          </a:p>
        </p:txBody>
      </p:sp>
      <p:sp>
        <p:nvSpPr>
          <p:cNvPr id="3" name="Овал 2"/>
          <p:cNvSpPr/>
          <p:nvPr/>
        </p:nvSpPr>
        <p:spPr>
          <a:xfrm>
            <a:off x="8101013" y="6308725"/>
            <a:ext cx="574675" cy="3603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uk-UA"/>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2</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457200" y="188913"/>
            <a:ext cx="8229600" cy="933450"/>
          </a:xfrm>
          <a:solidFill>
            <a:srgbClr val="99FF99"/>
          </a:solidFill>
          <a:ln w="38100">
            <a:solidFill>
              <a:srgbClr val="250BC3"/>
            </a:solidFill>
          </a:ln>
        </p:spPr>
        <p:txBody>
          <a:bodyPr/>
          <a:lstStyle/>
          <a:p>
            <a:r>
              <a:rPr lang="uk-UA" sz="3600" smtClean="0"/>
              <a:t>Другий етап </a:t>
            </a:r>
            <a:r>
              <a:rPr lang="uk-UA" sz="3200" smtClean="0"/>
              <a:t>(конкурс, секція МОН)</a:t>
            </a:r>
            <a:endParaRPr lang="ru-RU" sz="3200" smtClean="0"/>
          </a:p>
        </p:txBody>
      </p:sp>
      <p:sp>
        <p:nvSpPr>
          <p:cNvPr id="20483" name="Rectangle 3"/>
          <p:cNvSpPr>
            <a:spLocks noGrp="1" noChangeArrowheads="1"/>
          </p:cNvSpPr>
          <p:nvPr>
            <p:ph type="body" idx="4294967295"/>
          </p:nvPr>
        </p:nvSpPr>
        <p:spPr>
          <a:xfrm>
            <a:off x="144016" y="1124744"/>
            <a:ext cx="8892480" cy="5328369"/>
          </a:xfrm>
          <a:solidFill>
            <a:schemeClr val="bg1"/>
          </a:solidFill>
        </p:spPr>
        <p:txBody>
          <a:bodyPr/>
          <a:lstStyle/>
          <a:p>
            <a:pPr>
              <a:lnSpc>
                <a:spcPct val="90000"/>
              </a:lnSpc>
            </a:pPr>
            <a:r>
              <a:rPr lang="uk-UA" sz="2000" dirty="0" smtClean="0"/>
              <a:t>У строки, визначені наказом МОН України про проведення конкурсного відбору проектів досліджень і розробок, для проходження другого етапу конкурсу, ВНЗ (НУ або НО) до підрозділу подають проекти роздруковані із системи із супровідними документами;</a:t>
            </a:r>
          </a:p>
          <a:p>
            <a:pPr>
              <a:lnSpc>
                <a:spcPct val="90000"/>
              </a:lnSpc>
            </a:pPr>
            <a:r>
              <a:rPr lang="uk-UA" sz="2000" dirty="0" smtClean="0"/>
              <a:t>Після реєстрації підрозділ через систему подає проекти до секцій відповідно до їх фахового напряму для здійснення експертизи. Інформація щодо розподілу проектів між експертами є конфіденційною;</a:t>
            </a:r>
          </a:p>
          <a:p>
            <a:pPr>
              <a:lnSpc>
                <a:spcPct val="90000"/>
              </a:lnSpc>
            </a:pPr>
            <a:r>
              <a:rPr lang="uk-UA" sz="2000" dirty="0" smtClean="0"/>
              <a:t>Секції в системі здійснюють наукову та науково-технічну експертизу проектів відповідно до Закону України «Про наукову і науково-технічну експертизу». Форма експертних висновків, строк проведення експертизи затверджуються наказом Міністерства освіти і науки України;</a:t>
            </a:r>
          </a:p>
          <a:p>
            <a:pPr>
              <a:lnSpc>
                <a:spcPct val="90000"/>
              </a:lnSpc>
            </a:pPr>
            <a:r>
              <a:rPr lang="uk-UA" sz="2000" dirty="0" smtClean="0"/>
              <a:t>Експертиза проекту здійснюється </a:t>
            </a:r>
            <a:r>
              <a:rPr lang="uk-UA" sz="2000" b="1" dirty="0" smtClean="0">
                <a:solidFill>
                  <a:srgbClr val="FF0000"/>
                </a:solidFill>
              </a:rPr>
              <a:t>п</a:t>
            </a:r>
            <a:r>
              <a:rPr lang="en-US" sz="2000" b="1" dirty="0">
                <a:solidFill>
                  <a:srgbClr val="FF0000"/>
                </a:solidFill>
              </a:rPr>
              <a:t>`</a:t>
            </a:r>
            <a:r>
              <a:rPr lang="uk-UA" sz="2000" b="1" dirty="0" err="1" smtClean="0">
                <a:solidFill>
                  <a:srgbClr val="FF0000"/>
                </a:solidFill>
              </a:rPr>
              <a:t>яти</a:t>
            </a:r>
            <a:r>
              <a:rPr lang="uk-UA" sz="2000" b="1" dirty="0" smtClean="0">
                <a:solidFill>
                  <a:srgbClr val="FF0000"/>
                </a:solidFill>
              </a:rPr>
              <a:t> експертами</a:t>
            </a:r>
            <a:r>
              <a:rPr lang="uk-UA" sz="2000" dirty="0" smtClean="0"/>
              <a:t>, </a:t>
            </a:r>
            <a:r>
              <a:rPr lang="uk-UA" sz="2000" dirty="0" smtClean="0"/>
              <a:t>які готують окремі експертні висновки  Результати експертизи проектів розглядаються та схвалюються на засіданнях секцій відповідно до термінів, визначених наказом МОН України про проведення </a:t>
            </a:r>
            <a:r>
              <a:rPr lang="uk-UA" sz="2000" dirty="0" smtClean="0"/>
              <a:t>конкурсу</a:t>
            </a:r>
            <a:endParaRPr lang="uk-UA" sz="2000" dirty="0" smtClean="0"/>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20</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457200" y="188913"/>
            <a:ext cx="8229600" cy="1020762"/>
          </a:xfrm>
          <a:ln w="38100">
            <a:solidFill>
              <a:srgbClr val="FF3300"/>
            </a:solidFill>
          </a:ln>
        </p:spPr>
        <p:txBody>
          <a:bodyPr/>
          <a:lstStyle/>
          <a:p>
            <a:r>
              <a:rPr lang="uk-UA" sz="2800" b="1" smtClean="0"/>
              <a:t>Критерії відбору наукових проектів і розробок (д</a:t>
            </a:r>
            <a:r>
              <a:rPr lang="uk-UA" sz="2800" b="1" u="sng" smtClean="0"/>
              <a:t>ля досліджень)</a:t>
            </a:r>
            <a:endParaRPr lang="ru-RU" sz="2800" b="1" smtClean="0"/>
          </a:p>
        </p:txBody>
      </p:sp>
      <p:sp>
        <p:nvSpPr>
          <p:cNvPr id="7171" name="Rectangle 3"/>
          <p:cNvSpPr>
            <a:spLocks noGrp="1" noChangeArrowheads="1"/>
          </p:cNvSpPr>
          <p:nvPr>
            <p:ph type="body" idx="4294967295"/>
          </p:nvPr>
        </p:nvSpPr>
        <p:spPr>
          <a:xfrm>
            <a:off x="250825" y="1341438"/>
            <a:ext cx="8642350" cy="5256212"/>
          </a:xfrm>
          <a:solidFill>
            <a:schemeClr val="bg1"/>
          </a:solidFill>
        </p:spPr>
        <p:txBody>
          <a:bodyPr/>
          <a:lstStyle/>
          <a:p>
            <a:pPr algn="just">
              <a:lnSpc>
                <a:spcPct val="80000"/>
              </a:lnSpc>
            </a:pPr>
            <a:r>
              <a:rPr lang="uk-UA" sz="2400" dirty="0" smtClean="0"/>
              <a:t>актуальність, науково-обґрунтована перспективність тематики проекту; </a:t>
            </a:r>
          </a:p>
          <a:p>
            <a:pPr algn="just">
              <a:lnSpc>
                <a:spcPct val="80000"/>
              </a:lnSpc>
            </a:pPr>
            <a:r>
              <a:rPr lang="uk-UA" sz="2400" dirty="0" smtClean="0"/>
              <a:t>наукова новизна запропонованих рішень, методів та засобів досліджень; </a:t>
            </a:r>
          </a:p>
          <a:p>
            <a:pPr algn="just">
              <a:lnSpc>
                <a:spcPct val="80000"/>
              </a:lnSpc>
            </a:pPr>
            <a:r>
              <a:rPr lang="uk-UA" sz="2400" dirty="0" smtClean="0"/>
              <a:t>наявність попереднього доробку щодо даної тематики; </a:t>
            </a:r>
          </a:p>
          <a:p>
            <a:pPr algn="just">
              <a:lnSpc>
                <a:spcPct val="80000"/>
              </a:lnSpc>
            </a:pPr>
            <a:r>
              <a:rPr lang="uk-UA" sz="2400" dirty="0" smtClean="0"/>
              <a:t>залучення до наукових досліджень аспірантів і докторантів, молодих учених, студентів, захист за результатами досліджень кандидатських та докторських дисертацій; </a:t>
            </a:r>
          </a:p>
          <a:p>
            <a:pPr algn="just">
              <a:lnSpc>
                <a:spcPct val="80000"/>
              </a:lnSpc>
            </a:pPr>
            <a:r>
              <a:rPr lang="uk-UA" sz="2400" dirty="0" smtClean="0"/>
              <a:t>перспективність подальшого використання результатів </a:t>
            </a:r>
            <a:br>
              <a:rPr lang="uk-UA" sz="2400" dirty="0" smtClean="0"/>
            </a:br>
            <a:r>
              <a:rPr lang="uk-UA" sz="2400" dirty="0" smtClean="0"/>
              <a:t>досліджень; </a:t>
            </a:r>
          </a:p>
          <a:p>
            <a:pPr algn="just">
              <a:lnSpc>
                <a:spcPct val="80000"/>
              </a:lnSpc>
            </a:pPr>
            <a:r>
              <a:rPr lang="uk-UA" sz="2400" dirty="0" smtClean="0"/>
              <a:t>наявність публікацій; </a:t>
            </a:r>
          </a:p>
          <a:p>
            <a:pPr algn="just">
              <a:lnSpc>
                <a:spcPct val="80000"/>
              </a:lnSpc>
            </a:pPr>
            <a:r>
              <a:rPr lang="uk-UA" sz="2400" dirty="0" smtClean="0"/>
              <a:t>можливість використання в навчальному процесі;</a:t>
            </a:r>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chemeClr val="tx1"/>
                </a:solidFill>
                <a:latin typeface="Arial" charset="0"/>
              </a:rPr>
              <a:t>2</a:t>
            </a:r>
            <a:r>
              <a:rPr kumimoji="0" lang="uk-UA" sz="1600" b="1" u="none" strike="noStrike" cap="none" normalizeH="0" baseline="0" dirty="0" smtClean="0">
                <a:ln>
                  <a:noFill/>
                </a:ln>
                <a:solidFill>
                  <a:schemeClr val="tx1"/>
                </a:solidFill>
                <a:latin typeface="Arial" charset="0"/>
              </a:rPr>
              <a:t>1</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457200" y="188913"/>
            <a:ext cx="8229600" cy="1020762"/>
          </a:xfrm>
          <a:ln w="38100">
            <a:solidFill>
              <a:srgbClr val="FF3300"/>
            </a:solidFill>
          </a:ln>
        </p:spPr>
        <p:txBody>
          <a:bodyPr/>
          <a:lstStyle/>
          <a:p>
            <a:r>
              <a:rPr lang="uk-UA" sz="2800" b="1" smtClean="0"/>
              <a:t>Критерії відбору наукових проектів і розробок (</a:t>
            </a:r>
            <a:r>
              <a:rPr lang="uk-UA" sz="2800" b="1" u="sng" smtClean="0"/>
              <a:t>для розробок</a:t>
            </a:r>
            <a:r>
              <a:rPr lang="uk-UA" sz="2800" b="1" smtClean="0"/>
              <a:t>)</a:t>
            </a:r>
            <a:endParaRPr lang="ru-RU" sz="2800" b="1" smtClean="0"/>
          </a:p>
        </p:txBody>
      </p:sp>
      <p:sp>
        <p:nvSpPr>
          <p:cNvPr id="8195" name="Rectangle 3"/>
          <p:cNvSpPr>
            <a:spLocks noGrp="1" noChangeArrowheads="1"/>
          </p:cNvSpPr>
          <p:nvPr>
            <p:ph type="body" idx="4294967295"/>
          </p:nvPr>
        </p:nvSpPr>
        <p:spPr>
          <a:xfrm>
            <a:off x="250825" y="1341438"/>
            <a:ext cx="8642350" cy="5256212"/>
          </a:xfrm>
          <a:solidFill>
            <a:schemeClr val="bg1"/>
          </a:solidFill>
        </p:spPr>
        <p:txBody>
          <a:bodyPr/>
          <a:lstStyle/>
          <a:p>
            <a:pPr algn="just">
              <a:lnSpc>
                <a:spcPct val="80000"/>
              </a:lnSpc>
            </a:pPr>
            <a:r>
              <a:rPr lang="uk-UA" sz="2400" dirty="0" smtClean="0"/>
              <a:t>актуальність та доцільність виконання розробки;</a:t>
            </a:r>
          </a:p>
          <a:p>
            <a:pPr algn="just">
              <a:lnSpc>
                <a:spcPct val="80000"/>
              </a:lnSpc>
            </a:pPr>
            <a:r>
              <a:rPr lang="uk-UA" sz="2400" dirty="0" smtClean="0"/>
              <a:t>наявність попереднього доробку; </a:t>
            </a:r>
          </a:p>
          <a:p>
            <a:pPr algn="just">
              <a:lnSpc>
                <a:spcPct val="80000"/>
              </a:lnSpc>
            </a:pPr>
            <a:r>
              <a:rPr lang="uk-UA" sz="2400" dirty="0" smtClean="0"/>
              <a:t>залучення до наукових досліджень аспірантів і докторантів, молодих учених, студентів, захист за результатами досліджень кандидатських та докторських дисертацій; </a:t>
            </a:r>
          </a:p>
          <a:p>
            <a:pPr algn="just">
              <a:lnSpc>
                <a:spcPct val="80000"/>
              </a:lnSpc>
            </a:pPr>
            <a:r>
              <a:rPr lang="uk-UA" sz="2400" u="sng" dirty="0" smtClean="0"/>
              <a:t>практичні результати проведеної розробки для створення конкурентоспроможних технологій отримання нових матеріалів, речовин, приладів, пристроїв, інших суспільно корисних результатів; </a:t>
            </a:r>
          </a:p>
          <a:p>
            <a:pPr algn="just">
              <a:lnSpc>
                <a:spcPct val="80000"/>
              </a:lnSpc>
            </a:pPr>
            <a:r>
              <a:rPr lang="uk-UA" sz="2400" u="sng" dirty="0" smtClean="0"/>
              <a:t>перспективність упровадження, використання, патентування та продажу ліцензій; </a:t>
            </a:r>
          </a:p>
          <a:p>
            <a:pPr algn="just">
              <a:lnSpc>
                <a:spcPct val="80000"/>
              </a:lnSpc>
            </a:pPr>
            <a:r>
              <a:rPr lang="uk-UA" sz="2400" u="sng" dirty="0" smtClean="0"/>
              <a:t>перспективність тиражування за допомогою інноваційних структур; </a:t>
            </a:r>
          </a:p>
          <a:p>
            <a:pPr algn="just">
              <a:lnSpc>
                <a:spcPct val="80000"/>
              </a:lnSpc>
            </a:pPr>
            <a:r>
              <a:rPr lang="uk-UA" sz="2400" dirty="0" smtClean="0"/>
              <a:t>наявність публікацій; </a:t>
            </a:r>
          </a:p>
          <a:p>
            <a:pPr algn="just">
              <a:lnSpc>
                <a:spcPct val="80000"/>
              </a:lnSpc>
            </a:pPr>
            <a:r>
              <a:rPr lang="uk-UA" sz="2400" dirty="0" smtClean="0"/>
              <a:t>можливість використання в навчальному процесі.</a:t>
            </a:r>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2</a:t>
            </a:r>
            <a:r>
              <a:rPr lang="uk-UA" sz="1600" b="1" dirty="0">
                <a:latin typeface="Arial" charset="0"/>
              </a:rPr>
              <a:t>2</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lstStyle/>
          <a:p>
            <a:r>
              <a:rPr lang="uk-UA" b="1" dirty="0" smtClean="0"/>
              <a:t>Критерії оцінювання проектів</a:t>
            </a:r>
            <a:endParaRPr lang="ru-RU" b="1" dirty="0"/>
          </a:p>
        </p:txBody>
      </p:sp>
      <p:sp>
        <p:nvSpPr>
          <p:cNvPr id="3" name="Содержимое 2"/>
          <p:cNvSpPr>
            <a:spLocks noGrp="1"/>
          </p:cNvSpPr>
          <p:nvPr>
            <p:ph idx="1"/>
          </p:nvPr>
        </p:nvSpPr>
        <p:spPr>
          <a:xfrm>
            <a:off x="3214678" y="1600200"/>
            <a:ext cx="5472122" cy="4525963"/>
          </a:xfrm>
        </p:spPr>
        <p:txBody>
          <a:bodyPr/>
          <a:lstStyle/>
          <a:p>
            <a:r>
              <a:rPr lang="uk-UA" b="1" dirty="0">
                <a:latin typeface="Times New Roman" pitchFamily="18" charset="0"/>
                <a:cs typeface="Times New Roman" pitchFamily="18" charset="0"/>
              </a:rPr>
              <a:t>Змістовні </a:t>
            </a:r>
            <a:r>
              <a:rPr lang="uk-UA" b="1" dirty="0" smtClean="0">
                <a:latin typeface="Times New Roman" pitchFamily="18" charset="0"/>
                <a:cs typeface="Times New Roman" pitchFamily="18" charset="0"/>
              </a:rPr>
              <a:t>показники</a:t>
            </a:r>
          </a:p>
          <a:p>
            <a:r>
              <a:rPr lang="uk-UA" b="1" dirty="0" err="1" smtClean="0">
                <a:latin typeface="Times New Roman" pitchFamily="18" charset="0"/>
                <a:cs typeface="Times New Roman" pitchFamily="18" charset="0"/>
              </a:rPr>
              <a:t>Наукометричні</a:t>
            </a:r>
            <a:r>
              <a:rPr lang="uk-UA" b="1" dirty="0" smtClean="0">
                <a:latin typeface="Times New Roman" pitchFamily="18" charset="0"/>
                <a:cs typeface="Times New Roman" pitchFamily="18" charset="0"/>
              </a:rPr>
              <a:t> </a:t>
            </a:r>
            <a:r>
              <a:rPr lang="uk-UA" b="1" dirty="0">
                <a:latin typeface="Times New Roman" pitchFamily="18" charset="0"/>
                <a:cs typeface="Times New Roman" pitchFamily="18" charset="0"/>
              </a:rPr>
              <a:t>показники авторів </a:t>
            </a:r>
            <a:r>
              <a:rPr lang="uk-UA" b="1" dirty="0" smtClean="0">
                <a:latin typeface="Times New Roman" pitchFamily="18" charset="0"/>
                <a:cs typeface="Times New Roman" pitchFamily="18" charset="0"/>
              </a:rPr>
              <a:t>проекту</a:t>
            </a:r>
          </a:p>
          <a:p>
            <a:r>
              <a:rPr lang="uk-UA" b="1" dirty="0" smtClean="0">
                <a:latin typeface="Times New Roman" pitchFamily="18" charset="0"/>
                <a:cs typeface="Times New Roman" pitchFamily="18" charset="0"/>
              </a:rPr>
              <a:t>Науковий  доробок  та  досвід авторів за напрямом проекту</a:t>
            </a:r>
          </a:p>
          <a:p>
            <a:r>
              <a:rPr lang="uk-UA" b="1" dirty="0" smtClean="0">
                <a:latin typeface="Times New Roman" pitchFamily="18" charset="0"/>
                <a:cs typeface="Times New Roman" pitchFamily="18" charset="0"/>
              </a:rPr>
              <a:t>Очікувані результати за тематикою проекту</a:t>
            </a:r>
            <a:endParaRPr lang="ru-RU" dirty="0"/>
          </a:p>
        </p:txBody>
      </p:sp>
      <p:sp>
        <p:nvSpPr>
          <p:cNvPr id="4" name="Стрелка вправо 3"/>
          <p:cNvSpPr/>
          <p:nvPr/>
        </p:nvSpPr>
        <p:spPr>
          <a:xfrm>
            <a:off x="500034" y="1500174"/>
            <a:ext cx="928694" cy="857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1643042" y="1714488"/>
            <a:ext cx="1357322" cy="369332"/>
          </a:xfrm>
          <a:prstGeom prst="rect">
            <a:avLst/>
          </a:prstGeom>
          <a:noFill/>
        </p:spPr>
        <p:txBody>
          <a:bodyPr wrap="square" rtlCol="0">
            <a:spAutoFit/>
          </a:bodyPr>
          <a:lstStyle/>
          <a:p>
            <a:r>
              <a:rPr lang="uk-UA" b="1" dirty="0" smtClean="0">
                <a:solidFill>
                  <a:srgbClr val="FF0000"/>
                </a:solidFill>
              </a:rPr>
              <a:t>до 30 балів</a:t>
            </a:r>
            <a:endParaRPr lang="ru-RU" b="1" dirty="0">
              <a:solidFill>
                <a:srgbClr val="FF0000"/>
              </a:solidFill>
            </a:endParaRPr>
          </a:p>
        </p:txBody>
      </p:sp>
      <p:sp>
        <p:nvSpPr>
          <p:cNvPr id="6" name="Стрелка вправо 5"/>
          <p:cNvSpPr/>
          <p:nvPr/>
        </p:nvSpPr>
        <p:spPr>
          <a:xfrm>
            <a:off x="500034" y="2643182"/>
            <a:ext cx="928694" cy="857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право 6"/>
          <p:cNvSpPr/>
          <p:nvPr/>
        </p:nvSpPr>
        <p:spPr>
          <a:xfrm>
            <a:off x="500034" y="3929066"/>
            <a:ext cx="928694" cy="857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право 7"/>
          <p:cNvSpPr/>
          <p:nvPr/>
        </p:nvSpPr>
        <p:spPr>
          <a:xfrm>
            <a:off x="500034" y="5072074"/>
            <a:ext cx="928694" cy="857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1714480" y="2643182"/>
            <a:ext cx="1428760" cy="400110"/>
          </a:xfrm>
          <a:prstGeom prst="rect">
            <a:avLst/>
          </a:prstGeom>
          <a:noFill/>
        </p:spPr>
        <p:txBody>
          <a:bodyPr wrap="square" rtlCol="0">
            <a:spAutoFit/>
          </a:bodyPr>
          <a:lstStyle/>
          <a:p>
            <a:r>
              <a:rPr lang="uk-UA" sz="2000" b="1" dirty="0">
                <a:solidFill>
                  <a:srgbClr val="FF0000"/>
                </a:solidFill>
              </a:rPr>
              <a:t>д</a:t>
            </a:r>
            <a:r>
              <a:rPr lang="uk-UA" sz="2000" b="1" dirty="0" smtClean="0">
                <a:solidFill>
                  <a:srgbClr val="FF0000"/>
                </a:solidFill>
              </a:rPr>
              <a:t>о 20 балів</a:t>
            </a:r>
            <a:endParaRPr lang="ru-RU" sz="2000" b="1" dirty="0">
              <a:solidFill>
                <a:srgbClr val="FF0000"/>
              </a:solidFill>
            </a:endParaRPr>
          </a:p>
        </p:txBody>
      </p:sp>
      <p:sp>
        <p:nvSpPr>
          <p:cNvPr id="10" name="TextBox 9"/>
          <p:cNvSpPr txBox="1"/>
          <p:nvPr/>
        </p:nvSpPr>
        <p:spPr>
          <a:xfrm>
            <a:off x="1785918" y="4000504"/>
            <a:ext cx="1500198" cy="400110"/>
          </a:xfrm>
          <a:prstGeom prst="rect">
            <a:avLst/>
          </a:prstGeom>
          <a:noFill/>
        </p:spPr>
        <p:txBody>
          <a:bodyPr wrap="square" rtlCol="0">
            <a:spAutoFit/>
          </a:bodyPr>
          <a:lstStyle/>
          <a:p>
            <a:r>
              <a:rPr lang="uk-UA" sz="2000" b="1" dirty="0" smtClean="0">
                <a:solidFill>
                  <a:srgbClr val="FF0000"/>
                </a:solidFill>
              </a:rPr>
              <a:t>до 40 балів</a:t>
            </a:r>
            <a:endParaRPr lang="ru-RU" sz="2000" b="1" dirty="0">
              <a:solidFill>
                <a:srgbClr val="FF0000"/>
              </a:solidFill>
            </a:endParaRPr>
          </a:p>
        </p:txBody>
      </p:sp>
      <p:sp>
        <p:nvSpPr>
          <p:cNvPr id="11" name="TextBox 10"/>
          <p:cNvSpPr txBox="1"/>
          <p:nvPr/>
        </p:nvSpPr>
        <p:spPr>
          <a:xfrm>
            <a:off x="1857356" y="5214950"/>
            <a:ext cx="1357322" cy="369332"/>
          </a:xfrm>
          <a:prstGeom prst="rect">
            <a:avLst/>
          </a:prstGeom>
          <a:noFill/>
        </p:spPr>
        <p:txBody>
          <a:bodyPr wrap="square" rtlCol="0">
            <a:spAutoFit/>
          </a:bodyPr>
          <a:lstStyle/>
          <a:p>
            <a:r>
              <a:rPr lang="uk-UA" b="1" dirty="0" smtClean="0">
                <a:solidFill>
                  <a:srgbClr val="FF0000"/>
                </a:solidFill>
              </a:rPr>
              <a:t>до 10 балів</a:t>
            </a:r>
            <a:endParaRPr lang="ru-RU" b="1" dirty="0">
              <a:solidFill>
                <a:srgbClr val="FF0000"/>
              </a:solidFill>
            </a:endParaRPr>
          </a:p>
        </p:txBody>
      </p:sp>
      <p:sp>
        <p:nvSpPr>
          <p:cNvPr id="12" name="Овал 11"/>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23</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79388" y="361950"/>
            <a:ext cx="8641084" cy="5816977"/>
          </a:xfrm>
          <a:prstGeom prst="rect">
            <a:avLst/>
          </a:prstGeom>
          <a:solidFill>
            <a:srgbClr val="FFFFFF"/>
          </a:solidFill>
          <a:ln w="9525">
            <a:noFill/>
            <a:miter lim="800000"/>
            <a:headEnd/>
            <a:tailEnd/>
          </a:ln>
        </p:spPr>
        <p:txBody>
          <a:bodyPr wrap="square">
            <a:spAutoFit/>
          </a:bodyPr>
          <a:lstStyle/>
          <a:p>
            <a:pPr algn="ctr">
              <a:spcBef>
                <a:spcPct val="50000"/>
              </a:spcBef>
            </a:pPr>
            <a:r>
              <a:rPr lang="uk-UA" altLang="uk-UA" sz="3600" b="1" dirty="0">
                <a:solidFill>
                  <a:srgbClr val="250BC3"/>
                </a:solidFill>
                <a:latin typeface="Times New Roman" pitchFamily="18" charset="0"/>
                <a:cs typeface="Times New Roman" pitchFamily="18" charset="0"/>
              </a:rPr>
              <a:t>КРИТЕРІЇ ОЦІНЮВАННЯ ПРОЕКТІВ</a:t>
            </a:r>
          </a:p>
          <a:p>
            <a:pPr eaLnBrk="0" hangingPunct="0"/>
            <a:r>
              <a:rPr lang="uk-UA" sz="3200" b="1" dirty="0">
                <a:latin typeface="Times New Roman" pitchFamily="18" charset="0"/>
                <a:cs typeface="Times New Roman" pitchFamily="18" charset="0"/>
              </a:rPr>
              <a:t>І. Змістовні показники (</a:t>
            </a:r>
            <a:r>
              <a:rPr lang="ru-RU" sz="3200" b="1" dirty="0">
                <a:latin typeface="Times New Roman" pitchFamily="18" charset="0"/>
                <a:cs typeface="Times New Roman" pitchFamily="18" charset="0"/>
              </a:rPr>
              <a:t>до </a:t>
            </a:r>
            <a:r>
              <a:rPr lang="uk-UA" sz="3200" b="1" dirty="0">
                <a:latin typeface="Times New Roman" pitchFamily="18" charset="0"/>
                <a:cs typeface="Times New Roman" pitchFamily="18" charset="0"/>
              </a:rPr>
              <a:t>30 балів)</a:t>
            </a:r>
            <a:endParaRPr lang="uk-UA" sz="3200" dirty="0">
              <a:latin typeface="Times New Roman" pitchFamily="18" charset="0"/>
              <a:cs typeface="Times New Roman" pitchFamily="18" charset="0"/>
            </a:endParaRPr>
          </a:p>
          <a:p>
            <a:pPr eaLnBrk="0" hangingPunct="0"/>
            <a:r>
              <a:rPr lang="uk-UA" sz="2400" dirty="0">
                <a:latin typeface="Times New Roman" pitchFamily="18" charset="0"/>
                <a:cs typeface="Times New Roman" pitchFamily="18" charset="0"/>
              </a:rPr>
              <a:t> - актуальність проекту; </a:t>
            </a:r>
            <a:r>
              <a:rPr lang="uk-UA" sz="2400" dirty="0">
                <a:solidFill>
                  <a:srgbClr val="C00000"/>
                </a:solidFill>
                <a:latin typeface="Times New Roman" pitchFamily="18" charset="0"/>
                <a:cs typeface="Times New Roman" pitchFamily="18" charset="0"/>
              </a:rPr>
              <a:t>повнота, оригінальність і обґрунтованість основних ідей; науково-практична новизна очікуваних результатів</a:t>
            </a:r>
            <a:r>
              <a:rPr lang="uk-UA" sz="2400" dirty="0">
                <a:latin typeface="Times New Roman" pitchFamily="18" charset="0"/>
                <a:cs typeface="Times New Roman" pitchFamily="18" charset="0"/>
              </a:rPr>
              <a:t>; практична цінність та конкурентоздатність наукових результатів на вітчизняному та світовому ринках.</a:t>
            </a:r>
          </a:p>
          <a:p>
            <a:pPr eaLnBrk="0" hangingPunct="0"/>
            <a:r>
              <a:rPr lang="uk-UA" sz="2400" dirty="0">
                <a:latin typeface="Times New Roman" pitchFamily="18" charset="0"/>
                <a:cs typeface="Times New Roman" pitchFamily="18" charset="0"/>
              </a:rPr>
              <a:t> </a:t>
            </a:r>
            <a:r>
              <a:rPr lang="uk-UA" sz="3200" b="1" dirty="0">
                <a:latin typeface="Times New Roman" pitchFamily="18" charset="0"/>
                <a:cs typeface="Times New Roman" pitchFamily="18" charset="0"/>
              </a:rPr>
              <a:t>ІІ. Наукометричні показники авторів проекту (до 20 балів)</a:t>
            </a:r>
          </a:p>
          <a:p>
            <a:pPr eaLnBrk="0" hangingPunct="0">
              <a:buFontTx/>
              <a:buChar char="-"/>
            </a:pPr>
            <a:r>
              <a:rPr lang="en-US" sz="2400" dirty="0">
                <a:solidFill>
                  <a:srgbClr val="FF0000"/>
                </a:solidFill>
                <a:latin typeface="Times New Roman" pitchFamily="18" charset="0"/>
                <a:cs typeface="Times New Roman" pitchFamily="18" charset="0"/>
              </a:rPr>
              <a:t>h</a:t>
            </a:r>
            <a:r>
              <a:rPr lang="uk-UA" sz="2400" dirty="0" err="1">
                <a:solidFill>
                  <a:srgbClr val="FF0000"/>
                </a:solidFill>
                <a:latin typeface="Times New Roman" pitchFamily="18" charset="0"/>
                <a:cs typeface="Times New Roman" pitchFamily="18" charset="0"/>
              </a:rPr>
              <a:t>-індекс</a:t>
            </a:r>
            <a:r>
              <a:rPr lang="uk-UA" sz="2400" dirty="0">
                <a:solidFill>
                  <a:srgbClr val="FF0000"/>
                </a:solidFill>
                <a:latin typeface="Times New Roman" pitchFamily="18" charset="0"/>
                <a:cs typeface="Times New Roman" pitchFamily="18" charset="0"/>
              </a:rPr>
              <a:t> керівника  та виконавців проекту згідно БД </a:t>
            </a:r>
            <a:r>
              <a:rPr lang="en-US" sz="2400" dirty="0">
                <a:solidFill>
                  <a:srgbClr val="FF0000"/>
                </a:solidFill>
                <a:latin typeface="Times New Roman" pitchFamily="18" charset="0"/>
                <a:cs typeface="Times New Roman" pitchFamily="18" charset="0"/>
              </a:rPr>
              <a:t>Scopus</a:t>
            </a:r>
            <a:r>
              <a:rPr lang="uk-UA" sz="2400" dirty="0">
                <a:solidFill>
                  <a:srgbClr val="FF0000"/>
                </a:solidFill>
                <a:latin typeface="Times New Roman" pitchFamily="18" charset="0"/>
                <a:cs typeface="Times New Roman" pitchFamily="18" charset="0"/>
              </a:rPr>
              <a:t> або </a:t>
            </a:r>
            <a:r>
              <a:rPr lang="en-US" sz="2400" dirty="0">
                <a:solidFill>
                  <a:srgbClr val="FF0000"/>
                </a:solidFill>
                <a:latin typeface="Times New Roman" pitchFamily="18" charset="0"/>
                <a:cs typeface="Times New Roman" pitchFamily="18" charset="0"/>
              </a:rPr>
              <a:t>Web of Science</a:t>
            </a:r>
            <a:r>
              <a:rPr lang="uk-UA" sz="2400" dirty="0">
                <a:solidFill>
                  <a:srgbClr val="FF0000"/>
                </a:solidFill>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Google Scholar</a:t>
            </a:r>
            <a:r>
              <a:rPr lang="uk-UA" sz="2400" dirty="0">
                <a:solidFill>
                  <a:srgbClr val="FF0000"/>
                </a:solidFill>
                <a:latin typeface="Times New Roman" pitchFamily="18" charset="0"/>
                <a:cs typeface="Times New Roman" pitchFamily="18" charset="0"/>
              </a:rPr>
              <a:t> для </a:t>
            </a:r>
            <a:r>
              <a:rPr lang="uk-UA" sz="2400" dirty="0" err="1">
                <a:solidFill>
                  <a:srgbClr val="FF0000"/>
                </a:solidFill>
                <a:latin typeface="Times New Roman" pitchFamily="18" charset="0"/>
                <a:cs typeface="Times New Roman" pitchFamily="18" charset="0"/>
              </a:rPr>
              <a:t>соціо-гуманітарних</a:t>
            </a:r>
            <a:r>
              <a:rPr lang="uk-UA" sz="2400" dirty="0">
                <a:solidFill>
                  <a:srgbClr val="FF0000"/>
                </a:solidFill>
                <a:latin typeface="Times New Roman" pitchFamily="18" charset="0"/>
                <a:cs typeface="Times New Roman" pitchFamily="18" charset="0"/>
              </a:rPr>
              <a:t> наук);</a:t>
            </a:r>
          </a:p>
          <a:p>
            <a:pPr eaLnBrk="0" hangingPunct="0">
              <a:buFontTx/>
              <a:buChar char="-"/>
            </a:pPr>
            <a:r>
              <a:rPr lang="uk-UA" sz="2400" dirty="0">
                <a:solidFill>
                  <a:srgbClr val="FF0000"/>
                </a:solidFill>
                <a:latin typeface="Times New Roman" pitchFamily="18" charset="0"/>
                <a:cs typeface="Times New Roman" pitchFamily="18" charset="0"/>
              </a:rPr>
              <a:t>кількість цитувань наукових публікацій керівника  та виконавців проекту згідно БД </a:t>
            </a:r>
            <a:r>
              <a:rPr lang="uk-UA" sz="2400" dirty="0" err="1">
                <a:solidFill>
                  <a:srgbClr val="FF0000"/>
                </a:solidFill>
                <a:latin typeface="Times New Roman" pitchFamily="18" charset="0"/>
                <a:cs typeface="Times New Roman" pitchFamily="18" charset="0"/>
              </a:rPr>
              <a:t>Scopus</a:t>
            </a:r>
            <a:r>
              <a:rPr lang="uk-UA" sz="2400" dirty="0">
                <a:solidFill>
                  <a:srgbClr val="FF0000"/>
                </a:solidFill>
                <a:latin typeface="Times New Roman" pitchFamily="18" charset="0"/>
                <a:cs typeface="Times New Roman" pitchFamily="18" charset="0"/>
              </a:rPr>
              <a:t> або </a:t>
            </a:r>
            <a:r>
              <a:rPr lang="uk-UA" sz="2400" dirty="0" err="1">
                <a:solidFill>
                  <a:srgbClr val="FF0000"/>
                </a:solidFill>
                <a:latin typeface="Times New Roman" pitchFamily="18" charset="0"/>
                <a:cs typeface="Times New Roman" pitchFamily="18" charset="0"/>
              </a:rPr>
              <a:t>WoS</a:t>
            </a:r>
            <a:r>
              <a:rPr lang="uk-UA" sz="2400" dirty="0">
                <a:solidFill>
                  <a:srgbClr val="FF0000"/>
                </a:solidFill>
                <a:latin typeface="Times New Roman" pitchFamily="18" charset="0"/>
                <a:cs typeface="Times New Roman" pitchFamily="18" charset="0"/>
              </a:rPr>
              <a:t> (</a:t>
            </a:r>
            <a:r>
              <a:rPr lang="uk-UA" sz="2400" dirty="0" err="1">
                <a:solidFill>
                  <a:srgbClr val="FF0000"/>
                </a:solidFill>
                <a:latin typeface="Times New Roman" pitchFamily="18" charset="0"/>
                <a:cs typeface="Times New Roman" pitchFamily="18" charset="0"/>
              </a:rPr>
              <a:t>Google</a:t>
            </a:r>
            <a:r>
              <a:rPr lang="uk-UA" sz="2400" dirty="0">
                <a:solidFill>
                  <a:srgbClr val="FF0000"/>
                </a:solidFill>
                <a:latin typeface="Times New Roman" pitchFamily="18" charset="0"/>
                <a:cs typeface="Times New Roman" pitchFamily="18" charset="0"/>
              </a:rPr>
              <a:t> </a:t>
            </a:r>
            <a:r>
              <a:rPr lang="uk-UA" sz="2400" dirty="0" err="1">
                <a:solidFill>
                  <a:srgbClr val="FF0000"/>
                </a:solidFill>
                <a:latin typeface="Times New Roman" pitchFamily="18" charset="0"/>
                <a:cs typeface="Times New Roman" pitchFamily="18" charset="0"/>
              </a:rPr>
              <a:t>Scholar</a:t>
            </a:r>
            <a:r>
              <a:rPr lang="uk-UA" sz="2400" dirty="0">
                <a:solidFill>
                  <a:srgbClr val="FF0000"/>
                </a:solidFill>
                <a:latin typeface="Times New Roman" pitchFamily="18" charset="0"/>
                <a:cs typeface="Times New Roman" pitchFamily="18" charset="0"/>
              </a:rPr>
              <a:t> для </a:t>
            </a:r>
            <a:r>
              <a:rPr lang="uk-UA" sz="2400" dirty="0" err="1">
                <a:solidFill>
                  <a:srgbClr val="FF0000"/>
                </a:solidFill>
                <a:latin typeface="Times New Roman" pitchFamily="18" charset="0"/>
                <a:cs typeface="Times New Roman" pitchFamily="18" charset="0"/>
              </a:rPr>
              <a:t>соціо-гуманітарних</a:t>
            </a:r>
            <a:r>
              <a:rPr lang="uk-UA" sz="2400" dirty="0">
                <a:solidFill>
                  <a:srgbClr val="FF0000"/>
                </a:solidFill>
                <a:latin typeface="Times New Roman" pitchFamily="18" charset="0"/>
                <a:cs typeface="Times New Roman" pitchFamily="18" charset="0"/>
              </a:rPr>
              <a:t> наук).  </a:t>
            </a:r>
          </a:p>
        </p:txBody>
      </p:sp>
      <p:sp>
        <p:nvSpPr>
          <p:cNvPr id="3" name="Овал 2"/>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24</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57158" y="214290"/>
            <a:ext cx="8569076" cy="6340197"/>
          </a:xfrm>
          <a:prstGeom prst="rect">
            <a:avLst/>
          </a:prstGeom>
          <a:solidFill>
            <a:srgbClr val="FFFFFF"/>
          </a:solidFill>
          <a:ln w="9525">
            <a:noFill/>
            <a:miter lim="800000"/>
            <a:headEnd/>
            <a:tailEnd/>
          </a:ln>
        </p:spPr>
        <p:txBody>
          <a:bodyPr wrap="square">
            <a:spAutoFit/>
          </a:bodyPr>
          <a:lstStyle/>
          <a:p>
            <a:pPr algn="ctr">
              <a:spcBef>
                <a:spcPct val="50000"/>
              </a:spcBef>
            </a:pPr>
            <a:r>
              <a:rPr lang="uk-UA" altLang="uk-UA" sz="2800" b="1" dirty="0">
                <a:solidFill>
                  <a:srgbClr val="250BC3"/>
                </a:solidFill>
                <a:latin typeface="Times New Roman" pitchFamily="18" charset="0"/>
                <a:cs typeface="Times New Roman" pitchFamily="18" charset="0"/>
              </a:rPr>
              <a:t>КРИТЕРІЇ ОЦІНЮВАННЯ ПРОЕКТІВ</a:t>
            </a:r>
          </a:p>
          <a:p>
            <a:r>
              <a:rPr lang="uk-UA" sz="2800" b="1" dirty="0">
                <a:latin typeface="Times New Roman" pitchFamily="18" charset="0"/>
                <a:cs typeface="Times New Roman" pitchFamily="18" charset="0"/>
              </a:rPr>
              <a:t>ІІІ. Науковий  доробок  та  досвід авторів за напрямом проекту  (до 40 балів)</a:t>
            </a:r>
          </a:p>
          <a:p>
            <a:pPr>
              <a:buFontTx/>
              <a:buChar char="-"/>
            </a:pPr>
            <a:r>
              <a:rPr lang="uk-UA" sz="1900" dirty="0">
                <a:solidFill>
                  <a:srgbClr val="C00000"/>
                </a:solidFill>
                <a:latin typeface="Times New Roman" pitchFamily="18" charset="0"/>
                <a:cs typeface="Times New Roman" pitchFamily="18" charset="0"/>
              </a:rPr>
              <a:t>опубліковані статті у журналах, що входять до науково-метричних баз даних </a:t>
            </a:r>
            <a:r>
              <a:rPr lang="uk-UA" sz="1900" dirty="0" err="1">
                <a:solidFill>
                  <a:srgbClr val="C00000"/>
                </a:solidFill>
                <a:latin typeface="Times New Roman" pitchFamily="18" charset="0"/>
                <a:cs typeface="Times New Roman" pitchFamily="18" charset="0"/>
              </a:rPr>
              <a:t>WoS</a:t>
            </a:r>
            <a:r>
              <a:rPr lang="uk-UA" sz="1900" dirty="0">
                <a:solidFill>
                  <a:srgbClr val="C00000"/>
                </a:solidFill>
                <a:latin typeface="Times New Roman" pitchFamily="18" charset="0"/>
                <a:cs typeface="Times New Roman" pitchFamily="18" charset="0"/>
              </a:rPr>
              <a:t> та/або </a:t>
            </a:r>
            <a:r>
              <a:rPr lang="uk-UA" sz="1900" dirty="0" err="1">
                <a:solidFill>
                  <a:srgbClr val="C00000"/>
                </a:solidFill>
                <a:latin typeface="Times New Roman" pitchFamily="18" charset="0"/>
                <a:cs typeface="Times New Roman" pitchFamily="18" charset="0"/>
              </a:rPr>
              <a:t>Scopus</a:t>
            </a:r>
            <a:r>
              <a:rPr lang="uk-UA" sz="1900" dirty="0">
                <a:solidFill>
                  <a:srgbClr val="C00000"/>
                </a:solidFill>
                <a:latin typeface="Times New Roman" pitchFamily="18" charset="0"/>
                <a:cs typeface="Times New Roman" pitchFamily="18" charset="0"/>
              </a:rPr>
              <a:t> (або </a:t>
            </a:r>
            <a:r>
              <a:rPr lang="uk-UA" sz="1900" dirty="0" err="1">
                <a:solidFill>
                  <a:srgbClr val="C00000"/>
                </a:solidFill>
                <a:latin typeface="Times New Roman" pitchFamily="18" charset="0"/>
                <a:cs typeface="Times New Roman" pitchFamily="18" charset="0"/>
              </a:rPr>
              <a:t>Index</a:t>
            </a:r>
            <a:r>
              <a:rPr lang="uk-UA" sz="1900" dirty="0">
                <a:solidFill>
                  <a:srgbClr val="C00000"/>
                </a:solidFill>
                <a:latin typeface="Times New Roman" pitchFamily="18" charset="0"/>
                <a:cs typeface="Times New Roman" pitchFamily="18" charset="0"/>
              </a:rPr>
              <a:t> </a:t>
            </a:r>
            <a:r>
              <a:rPr lang="uk-UA" sz="1900" dirty="0" err="1">
                <a:solidFill>
                  <a:srgbClr val="C00000"/>
                </a:solidFill>
                <a:latin typeface="Times New Roman" pitchFamily="18" charset="0"/>
                <a:cs typeface="Times New Roman" pitchFamily="18" charset="0"/>
              </a:rPr>
              <a:t>Сореrnicus</a:t>
            </a:r>
            <a:r>
              <a:rPr lang="uk-UA" sz="1900" dirty="0">
                <a:solidFill>
                  <a:srgbClr val="C00000"/>
                </a:solidFill>
                <a:latin typeface="Times New Roman" pitchFamily="18" charset="0"/>
                <a:cs typeface="Times New Roman" pitchFamily="18" charset="0"/>
              </a:rPr>
              <a:t> для </a:t>
            </a:r>
            <a:r>
              <a:rPr lang="uk-UA" sz="1900" dirty="0" err="1">
                <a:solidFill>
                  <a:srgbClr val="C00000"/>
                </a:solidFill>
                <a:latin typeface="Times New Roman" pitchFamily="18" charset="0"/>
                <a:cs typeface="Times New Roman" pitchFamily="18" charset="0"/>
              </a:rPr>
              <a:t>соціо-гуманітарних</a:t>
            </a:r>
            <a:r>
              <a:rPr lang="uk-UA" sz="1900" dirty="0">
                <a:solidFill>
                  <a:srgbClr val="C00000"/>
                </a:solidFill>
                <a:latin typeface="Times New Roman" pitchFamily="18" charset="0"/>
                <a:cs typeface="Times New Roman" pitchFamily="18" charset="0"/>
              </a:rPr>
              <a:t> наук); </a:t>
            </a:r>
            <a:endParaRPr lang="uk-UA" sz="1900" b="1" dirty="0">
              <a:solidFill>
                <a:srgbClr val="C00000"/>
              </a:solidFill>
              <a:latin typeface="Times New Roman" pitchFamily="18" charset="0"/>
              <a:cs typeface="Times New Roman" pitchFamily="18" charset="0"/>
            </a:endParaRPr>
          </a:p>
          <a:p>
            <a:pPr>
              <a:buFontTx/>
              <a:buChar char="-"/>
            </a:pPr>
            <a:r>
              <a:rPr lang="uk-UA" sz="1900" dirty="0">
                <a:latin typeface="Times New Roman" pitchFamily="18" charset="0"/>
                <a:cs typeface="Times New Roman" pitchFamily="18" charset="0"/>
              </a:rPr>
              <a:t>статті у журналах, що входять до переліку фахових видань України; </a:t>
            </a:r>
          </a:p>
          <a:p>
            <a:pPr>
              <a:buFontTx/>
              <a:buChar char="-"/>
            </a:pPr>
            <a:r>
              <a:rPr lang="uk-UA" sz="1900" dirty="0">
                <a:solidFill>
                  <a:srgbClr val="C00000"/>
                </a:solidFill>
                <a:latin typeface="Times New Roman" pitchFamily="18" charset="0"/>
                <a:cs typeface="Times New Roman" pitchFamily="18" charset="0"/>
              </a:rPr>
              <a:t>монографії та розділи монографій за напрямом проекту, що опубліковані у закордонних виданнях офіційними мовами Європейського Союзу; </a:t>
            </a:r>
            <a:r>
              <a:rPr lang="uk-UA" sz="1900" dirty="0">
                <a:latin typeface="Times New Roman" pitchFamily="18" charset="0"/>
                <a:cs typeface="Times New Roman" pitchFamily="18" charset="0"/>
              </a:rPr>
              <a:t>монографії за напрямом проекту, що опубліковані мовами, які не відносяться до мов Європейського Союзу;</a:t>
            </a:r>
          </a:p>
          <a:p>
            <a:pPr>
              <a:buFontTx/>
              <a:buChar char="-"/>
            </a:pPr>
            <a:r>
              <a:rPr lang="uk-UA" sz="1900" dirty="0">
                <a:latin typeface="Times New Roman" pitchFamily="18" charset="0"/>
                <a:cs typeface="Times New Roman" pitchFamily="18" charset="0"/>
              </a:rPr>
              <a:t>захист авторами проекту дисертацій; </a:t>
            </a:r>
            <a:r>
              <a:rPr lang="uk-UA" sz="1900" dirty="0">
                <a:solidFill>
                  <a:srgbClr val="C00000"/>
                </a:solidFill>
                <a:latin typeface="Times New Roman" pitchFamily="18" charset="0"/>
                <a:cs typeface="Times New Roman" pitchFamily="18" charset="0"/>
              </a:rPr>
              <a:t> наукові гранти (стипендії), наукові стажування  за кордоном, </a:t>
            </a:r>
            <a:r>
              <a:rPr lang="uk-UA" sz="1900" dirty="0" err="1">
                <a:solidFill>
                  <a:srgbClr val="C00000"/>
                </a:solidFill>
                <a:latin typeface="Times New Roman" pitchFamily="18" charset="0"/>
                <a:cs typeface="Times New Roman" pitchFamily="18" charset="0"/>
              </a:rPr>
              <a:t>госпдоговірна</a:t>
            </a:r>
            <a:r>
              <a:rPr lang="uk-UA" sz="1900" dirty="0">
                <a:solidFill>
                  <a:srgbClr val="C00000"/>
                </a:solidFill>
                <a:latin typeface="Times New Roman" pitchFamily="18" charset="0"/>
                <a:cs typeface="Times New Roman" pitchFamily="18" charset="0"/>
              </a:rPr>
              <a:t> тематика. </a:t>
            </a:r>
          </a:p>
          <a:p>
            <a:r>
              <a:rPr lang="uk-UA" sz="2800" b="1" dirty="0">
                <a:latin typeface="Times New Roman" pitchFamily="18" charset="0"/>
                <a:cs typeface="Times New Roman" pitchFamily="18" charset="0"/>
              </a:rPr>
              <a:t>І</a:t>
            </a:r>
            <a:r>
              <a:rPr lang="en-US" sz="2800" b="1" dirty="0">
                <a:latin typeface="Times New Roman" pitchFamily="18" charset="0"/>
                <a:cs typeface="Times New Roman" pitchFamily="18" charset="0"/>
              </a:rPr>
              <a:t>V</a:t>
            </a:r>
            <a:r>
              <a:rPr lang="uk-UA" sz="2800" b="1" dirty="0">
                <a:latin typeface="Times New Roman" pitchFamily="18" charset="0"/>
                <a:cs typeface="Times New Roman" pitchFamily="18" charset="0"/>
              </a:rPr>
              <a:t>. Очікувані результати за тематикою проекту (до 10 балів)</a:t>
            </a:r>
          </a:p>
          <a:p>
            <a:r>
              <a:rPr lang="uk-UA" sz="1900" dirty="0">
                <a:latin typeface="Times New Roman" pitchFamily="18" charset="0"/>
                <a:cs typeface="Times New Roman" pitchFamily="18" charset="0"/>
              </a:rPr>
              <a:t>Будуть опубліковані статті у журналах, що входять до науково-метричних баз даних </a:t>
            </a:r>
            <a:r>
              <a:rPr lang="uk-UA" sz="1900" dirty="0" err="1">
                <a:latin typeface="Times New Roman" pitchFamily="18" charset="0"/>
                <a:cs typeface="Times New Roman" pitchFamily="18" charset="0"/>
              </a:rPr>
              <a:t>WoS</a:t>
            </a:r>
            <a:r>
              <a:rPr lang="uk-UA" sz="1900" dirty="0">
                <a:latin typeface="Times New Roman" pitchFamily="18" charset="0"/>
                <a:cs typeface="Times New Roman" pitchFamily="18" charset="0"/>
              </a:rPr>
              <a:t> та/або </a:t>
            </a:r>
            <a:r>
              <a:rPr lang="uk-UA" sz="1900" dirty="0" err="1">
                <a:latin typeface="Times New Roman" pitchFamily="18" charset="0"/>
                <a:cs typeface="Times New Roman" pitchFamily="18" charset="0"/>
              </a:rPr>
              <a:t>Scopus</a:t>
            </a:r>
            <a:r>
              <a:rPr lang="uk-UA" sz="1900" dirty="0">
                <a:latin typeface="Times New Roman" pitchFamily="18" charset="0"/>
                <a:cs typeface="Times New Roman" pitchFamily="18" charset="0"/>
              </a:rPr>
              <a:t> (або </a:t>
            </a:r>
            <a:r>
              <a:rPr lang="uk-UA" sz="1900" dirty="0" err="1">
                <a:latin typeface="Times New Roman" pitchFamily="18" charset="0"/>
                <a:cs typeface="Times New Roman" pitchFamily="18" charset="0"/>
              </a:rPr>
              <a:t>Index</a:t>
            </a:r>
            <a:r>
              <a:rPr lang="uk-UA" sz="1900" dirty="0">
                <a:latin typeface="Times New Roman" pitchFamily="18" charset="0"/>
                <a:cs typeface="Times New Roman" pitchFamily="18" charset="0"/>
              </a:rPr>
              <a:t> </a:t>
            </a:r>
            <a:r>
              <a:rPr lang="uk-UA" sz="1900" dirty="0" err="1">
                <a:latin typeface="Times New Roman" pitchFamily="18" charset="0"/>
                <a:cs typeface="Times New Roman" pitchFamily="18" charset="0"/>
              </a:rPr>
              <a:t>Сореrnicus</a:t>
            </a:r>
            <a:r>
              <a:rPr lang="uk-UA" sz="1900" dirty="0">
                <a:latin typeface="Times New Roman" pitchFamily="18" charset="0"/>
                <a:cs typeface="Times New Roman" pitchFamily="18" charset="0"/>
              </a:rPr>
              <a:t> для </a:t>
            </a:r>
            <a:r>
              <a:rPr lang="uk-UA" sz="1900" dirty="0" err="1">
                <a:latin typeface="Times New Roman" pitchFamily="18" charset="0"/>
                <a:cs typeface="Times New Roman" pitchFamily="18" charset="0"/>
              </a:rPr>
              <a:t>соціо-гуманітарних</a:t>
            </a:r>
            <a:r>
              <a:rPr lang="uk-UA" sz="1900" dirty="0">
                <a:latin typeface="Times New Roman" pitchFamily="18" charset="0"/>
                <a:cs typeface="Times New Roman" pitchFamily="18" charset="0"/>
              </a:rPr>
              <a:t> наук); у журналах, що входять до переліку фахових видань України; монографії та розділи монографій за напрямом проекту,захист авторами проекту дисертацій; впровадження наукових результати</a:t>
            </a:r>
            <a:r>
              <a:rPr lang="uk-UA" sz="1900" b="1" dirty="0">
                <a:latin typeface="Times New Roman" pitchFamily="18" charset="0"/>
                <a:cs typeface="Times New Roman" pitchFamily="18" charset="0"/>
              </a:rPr>
              <a:t>.</a:t>
            </a:r>
            <a:endParaRPr lang="uk-UA" sz="1900" dirty="0">
              <a:latin typeface="Times New Roman" pitchFamily="18" charset="0"/>
              <a:cs typeface="Times New Roman" pitchFamily="18" charset="0"/>
            </a:endParaRPr>
          </a:p>
        </p:txBody>
      </p:sp>
      <p:sp>
        <p:nvSpPr>
          <p:cNvPr id="3" name="Овал 2"/>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25</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571480"/>
            <a:ext cx="6357982"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uk-UA" sz="3200" dirty="0" smtClean="0"/>
              <a:t>Оцінка проекту</a:t>
            </a:r>
            <a:endParaRPr lang="ru-RU" sz="3200" dirty="0"/>
          </a:p>
        </p:txBody>
      </p:sp>
      <p:pic>
        <p:nvPicPr>
          <p:cNvPr id="3" name="Рисунок 2" descr="58.jpg"/>
          <p:cNvPicPr>
            <a:picLocks noChangeAspect="1"/>
          </p:cNvPicPr>
          <p:nvPr/>
        </p:nvPicPr>
        <p:blipFill>
          <a:blip r:embed="rId2"/>
          <a:stretch>
            <a:fillRect/>
          </a:stretch>
        </p:blipFill>
        <p:spPr>
          <a:xfrm>
            <a:off x="1000100" y="1214422"/>
            <a:ext cx="3000396" cy="2869944"/>
          </a:xfrm>
          <a:prstGeom prst="rect">
            <a:avLst/>
          </a:prstGeom>
        </p:spPr>
      </p:pic>
      <p:sp>
        <p:nvSpPr>
          <p:cNvPr id="4" name="TextBox 3"/>
          <p:cNvSpPr txBox="1"/>
          <p:nvPr/>
        </p:nvSpPr>
        <p:spPr>
          <a:xfrm>
            <a:off x="714348" y="4214818"/>
            <a:ext cx="7715304" cy="2154436"/>
          </a:xfrm>
          <a:prstGeom prst="rect">
            <a:avLst/>
          </a:prstGeom>
          <a:noFill/>
        </p:spPr>
        <p:txBody>
          <a:bodyPr wrap="square" rtlCol="0">
            <a:spAutoFit/>
          </a:bodyPr>
          <a:lstStyle/>
          <a:p>
            <a:r>
              <a:rPr lang="uk-UA" sz="3200" b="1" dirty="0" smtClean="0">
                <a:solidFill>
                  <a:srgbClr val="669900"/>
                </a:solidFill>
              </a:rPr>
              <a:t>Проекти високого рівня 75+ балів</a:t>
            </a:r>
          </a:p>
          <a:p>
            <a:endParaRPr lang="uk-UA" b="1" dirty="0" smtClean="0">
              <a:solidFill>
                <a:srgbClr val="FFC000"/>
              </a:solidFill>
            </a:endParaRPr>
          </a:p>
          <a:p>
            <a:r>
              <a:rPr lang="uk-UA" sz="3200" b="1" dirty="0" smtClean="0">
                <a:solidFill>
                  <a:schemeClr val="accent6">
                    <a:lumMod val="75000"/>
                  </a:schemeClr>
                </a:solidFill>
              </a:rPr>
              <a:t>Проекти середнього рівня 41-75 балів</a:t>
            </a:r>
          </a:p>
          <a:p>
            <a:endParaRPr lang="uk-UA" b="1" dirty="0" smtClean="0">
              <a:solidFill>
                <a:srgbClr val="FF0000"/>
              </a:solidFill>
            </a:endParaRPr>
          </a:p>
          <a:p>
            <a:r>
              <a:rPr lang="uk-UA" sz="3200" b="1" dirty="0" smtClean="0">
                <a:solidFill>
                  <a:srgbClr val="FF0000"/>
                </a:solidFill>
              </a:rPr>
              <a:t>Проекти низького рівня 40- </a:t>
            </a:r>
            <a:endParaRPr lang="ru-RU" sz="3200" b="1" dirty="0">
              <a:solidFill>
                <a:srgbClr val="FF0000"/>
              </a:solidFill>
            </a:endParaRPr>
          </a:p>
        </p:txBody>
      </p:sp>
      <p:sp>
        <p:nvSpPr>
          <p:cNvPr id="5" name="TextBox 4"/>
          <p:cNvSpPr txBox="1"/>
          <p:nvPr/>
        </p:nvSpPr>
        <p:spPr>
          <a:xfrm>
            <a:off x="4286248" y="1857364"/>
            <a:ext cx="3714776" cy="1446550"/>
          </a:xfrm>
          <a:prstGeom prst="rect">
            <a:avLst/>
          </a:prstGeom>
          <a:noFill/>
        </p:spPr>
        <p:txBody>
          <a:bodyPr wrap="square" rtlCol="0">
            <a:spAutoFit/>
          </a:bodyPr>
          <a:lstStyle/>
          <a:p>
            <a:pPr algn="ctr"/>
            <a:r>
              <a:rPr lang="uk-UA" sz="4400" b="1" dirty="0" smtClean="0">
                <a:solidFill>
                  <a:srgbClr val="7030A0"/>
                </a:solidFill>
              </a:rPr>
              <a:t>100 бальна система</a:t>
            </a:r>
            <a:endParaRPr lang="ru-RU" sz="4400" b="1" dirty="0">
              <a:solidFill>
                <a:srgbClr val="7030A0"/>
              </a:solidFill>
            </a:endParaRPr>
          </a:p>
        </p:txBody>
      </p:sp>
      <p:sp>
        <p:nvSpPr>
          <p:cNvPr id="6" name="Овал 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26</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57200" y="188913"/>
            <a:ext cx="8229600" cy="1371600"/>
          </a:xfrm>
          <a:solidFill>
            <a:srgbClr val="99FF99"/>
          </a:solidFill>
          <a:ln w="38100">
            <a:solidFill>
              <a:srgbClr val="250BC3"/>
            </a:solidFill>
          </a:ln>
        </p:spPr>
        <p:txBody>
          <a:bodyPr/>
          <a:lstStyle/>
          <a:p>
            <a:r>
              <a:rPr lang="uk-UA" sz="3200" b="1" smtClean="0"/>
              <a:t>Фінансування досліджень і розробок за проектами, що пройшли конкурс</a:t>
            </a:r>
            <a:r>
              <a:rPr lang="uk-UA" sz="3200" smtClean="0"/>
              <a:t> </a:t>
            </a:r>
          </a:p>
        </p:txBody>
      </p:sp>
      <p:sp>
        <p:nvSpPr>
          <p:cNvPr id="21507" name="Rectangle 3"/>
          <p:cNvSpPr>
            <a:spLocks noGrp="1" noChangeArrowheads="1"/>
          </p:cNvSpPr>
          <p:nvPr>
            <p:ph type="body" idx="4294967295"/>
          </p:nvPr>
        </p:nvSpPr>
        <p:spPr>
          <a:xfrm>
            <a:off x="395536" y="1772816"/>
            <a:ext cx="8435975" cy="4104456"/>
          </a:xfrm>
          <a:solidFill>
            <a:schemeClr val="bg1"/>
          </a:solidFill>
        </p:spPr>
        <p:txBody>
          <a:bodyPr/>
          <a:lstStyle/>
          <a:p>
            <a:pPr>
              <a:lnSpc>
                <a:spcPct val="80000"/>
              </a:lnSpc>
            </a:pPr>
            <a:r>
              <a:rPr lang="uk-UA" sz="2400" dirty="0" smtClean="0"/>
              <a:t>Фінансування досліджень і розробок здійснюється за рахунок коштів загального фонду державного бюджету відповідно до бюджетної програми. </a:t>
            </a:r>
            <a:endParaRPr lang="ru-RU" sz="2400" dirty="0" smtClean="0"/>
          </a:p>
          <a:p>
            <a:pPr>
              <a:lnSpc>
                <a:spcPct val="80000"/>
              </a:lnSpc>
            </a:pPr>
            <a:r>
              <a:rPr lang="uk-UA" sz="2400" dirty="0" smtClean="0"/>
              <a:t>Фінансування досліджень і розробок за проектами, що пройшли конкурс, розпочинається з 1 січня року, наступного після проведення конкурсу.</a:t>
            </a:r>
          </a:p>
          <a:p>
            <a:pPr>
              <a:lnSpc>
                <a:spcPct val="80000"/>
              </a:lnSpc>
            </a:pPr>
            <a:r>
              <a:rPr lang="uk-UA" sz="2400" dirty="0" smtClean="0"/>
              <a:t>Фінансування із загального фонду державного бюджету здійснюється МОН України відповідно до результатів конкурсу.</a:t>
            </a:r>
            <a:endParaRPr lang="ru-RU" sz="2400" dirty="0" smtClean="0"/>
          </a:p>
          <a:p>
            <a:pPr>
              <a:lnSpc>
                <a:spcPct val="80000"/>
              </a:lnSpc>
            </a:pPr>
            <a:r>
              <a:rPr lang="ru-RU" sz="2400" dirty="0" err="1" smtClean="0"/>
              <a:t>Обсяги</a:t>
            </a:r>
            <a:r>
              <a:rPr lang="ru-RU" sz="2400" dirty="0" smtClean="0"/>
              <a:t> </a:t>
            </a:r>
            <a:r>
              <a:rPr lang="ru-RU" sz="2400" dirty="0" err="1" smtClean="0"/>
              <a:t>видатків</a:t>
            </a:r>
            <a:r>
              <a:rPr lang="ru-RU" sz="2400" dirty="0" smtClean="0"/>
              <a:t> за бюджетною </a:t>
            </a:r>
            <a:r>
              <a:rPr lang="ru-RU" sz="2400" dirty="0" err="1" smtClean="0"/>
              <a:t>програмою</a:t>
            </a:r>
            <a:r>
              <a:rPr lang="ru-RU" sz="2400" dirty="0" smtClean="0"/>
              <a:t> </a:t>
            </a:r>
            <a:r>
              <a:rPr lang="ru-RU" sz="2400" dirty="0" err="1" smtClean="0"/>
              <a:t>визначаються</a:t>
            </a:r>
            <a:r>
              <a:rPr lang="ru-RU" sz="2400" dirty="0" smtClean="0"/>
              <a:t> законом </a:t>
            </a:r>
            <a:r>
              <a:rPr lang="ru-RU" sz="2400" dirty="0" err="1" smtClean="0"/>
              <a:t>України</a:t>
            </a:r>
            <a:r>
              <a:rPr lang="ru-RU" sz="2400" dirty="0" smtClean="0"/>
              <a:t> про </a:t>
            </a:r>
            <a:r>
              <a:rPr lang="ru-RU" sz="2400" dirty="0" err="1" smtClean="0"/>
              <a:t>Державний</a:t>
            </a:r>
            <a:r>
              <a:rPr lang="ru-RU" sz="2400" dirty="0" smtClean="0"/>
              <a:t> бюджет </a:t>
            </a:r>
            <a:r>
              <a:rPr lang="ru-RU" sz="2400" dirty="0" err="1" smtClean="0"/>
              <a:t>України</a:t>
            </a:r>
            <a:r>
              <a:rPr lang="ru-RU" sz="2400" dirty="0" smtClean="0"/>
              <a:t> на </a:t>
            </a:r>
            <a:r>
              <a:rPr lang="ru-RU" sz="2400" dirty="0" err="1" smtClean="0"/>
              <a:t>відповідний</a:t>
            </a:r>
            <a:r>
              <a:rPr lang="ru-RU" sz="2400" dirty="0" smtClean="0"/>
              <a:t> </a:t>
            </a:r>
            <a:r>
              <a:rPr lang="ru-RU" sz="2400" dirty="0" err="1" smtClean="0"/>
              <a:t>фінансовий</a:t>
            </a:r>
            <a:r>
              <a:rPr lang="ru-RU" sz="2400" dirty="0" smtClean="0"/>
              <a:t> </a:t>
            </a:r>
            <a:r>
              <a:rPr lang="ru-RU" sz="2400" dirty="0" err="1" smtClean="0"/>
              <a:t>рік</a:t>
            </a:r>
            <a:r>
              <a:rPr lang="ru-RU" sz="2400" dirty="0" smtClean="0"/>
              <a:t>.</a:t>
            </a:r>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27</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457200" y="115888"/>
            <a:ext cx="8229600" cy="1371600"/>
          </a:xfrm>
          <a:solidFill>
            <a:srgbClr val="99FF99"/>
          </a:solidFill>
          <a:ln w="38100">
            <a:solidFill>
              <a:srgbClr val="250BC3"/>
            </a:solidFill>
          </a:ln>
        </p:spPr>
        <p:txBody>
          <a:bodyPr/>
          <a:lstStyle/>
          <a:p>
            <a:r>
              <a:rPr lang="uk-UA" sz="2400" b="1" smtClean="0"/>
              <a:t>Оцінка отриманих результатів за закінченими дослідженнями і розробками та окремими етапами їх виконання</a:t>
            </a:r>
            <a:r>
              <a:rPr lang="uk-UA" sz="2400" smtClean="0"/>
              <a:t> </a:t>
            </a:r>
          </a:p>
        </p:txBody>
      </p:sp>
      <p:sp>
        <p:nvSpPr>
          <p:cNvPr id="22531" name="Rectangle 3"/>
          <p:cNvSpPr>
            <a:spLocks noGrp="1" noChangeArrowheads="1"/>
          </p:cNvSpPr>
          <p:nvPr>
            <p:ph type="body" idx="4294967295"/>
          </p:nvPr>
        </p:nvSpPr>
        <p:spPr>
          <a:xfrm>
            <a:off x="179388" y="1600200"/>
            <a:ext cx="8964612" cy="4997450"/>
          </a:xfrm>
          <a:solidFill>
            <a:schemeClr val="bg1"/>
          </a:solidFill>
        </p:spPr>
        <p:txBody>
          <a:bodyPr/>
          <a:lstStyle/>
          <a:p>
            <a:pPr>
              <a:lnSpc>
                <a:spcPct val="80000"/>
              </a:lnSpc>
            </a:pPr>
            <a:r>
              <a:rPr lang="uk-UA" sz="2000" dirty="0" smtClean="0"/>
              <a:t>Оцінка отриманих результатів за закінченими дослідженнями і розробками здійснюється в два етапи (ВНЗ і секція МОН)</a:t>
            </a:r>
          </a:p>
          <a:p>
            <a:pPr>
              <a:lnSpc>
                <a:spcPct val="80000"/>
              </a:lnSpc>
            </a:pPr>
            <a:r>
              <a:rPr lang="uk-UA" sz="2000" dirty="0" smtClean="0"/>
              <a:t>На засіданнях секцій здійснюється детальний аналіз та обговорення результатів експертної оцінки анотованих звітів, здійсненої у системі, рейтингових показників за балами експертів</a:t>
            </a:r>
          </a:p>
          <a:p>
            <a:pPr>
              <a:lnSpc>
                <a:spcPct val="80000"/>
              </a:lnSpc>
            </a:pPr>
            <a:r>
              <a:rPr lang="uk-UA" sz="2000" dirty="0" smtClean="0"/>
              <a:t>Дослідження і розробки, анотовані звіти яких за результатами експертизи отримали оцінку «незадовільно», доопрацьовуються за рахунок власних коштів колективу виконавців протягом наступного року, що розпочинається за звітним періодом. </a:t>
            </a:r>
          </a:p>
          <a:p>
            <a:pPr>
              <a:lnSpc>
                <a:spcPct val="80000"/>
              </a:lnSpc>
            </a:pPr>
            <a:r>
              <a:rPr lang="uk-UA" sz="2000" dirty="0" smtClean="0"/>
              <a:t>За результатами доопрацьованого дослідження і розробки до МОН України подається заключний звіт для здійснення повторної експертної оцінки секцією та прийняття остаточного рішення щодо отриманих результатів.</a:t>
            </a:r>
          </a:p>
          <a:p>
            <a:pPr>
              <a:lnSpc>
                <a:spcPct val="80000"/>
              </a:lnSpc>
            </a:pPr>
            <a:r>
              <a:rPr lang="uk-UA" sz="2000" dirty="0" smtClean="0">
                <a:solidFill>
                  <a:srgbClr val="FF3300"/>
                </a:solidFill>
              </a:rPr>
              <a:t>Керівник колективу виконавців дослідження і розробки, анотований звіт якого за результатами експертизи отримав оцінку «незадовільно», не може брати участі у конкурсі протягом трьох наступних років, а колектив виконавців дослідження і розробки протягом того ж періоду - з відповідного наукового напряму </a:t>
            </a:r>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28</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вал 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29</a:t>
            </a:r>
            <a:endParaRPr kumimoji="0" lang="uk-UA" sz="1600" b="1" u="none" strike="noStrike" cap="none" normalizeH="0" baseline="0" dirty="0" smtClean="0">
              <a:ln>
                <a:noFill/>
              </a:ln>
              <a:solidFill>
                <a:schemeClr val="tx1"/>
              </a:solidFill>
              <a:latin typeface="Arial" charset="0"/>
            </a:endParaRPr>
          </a:p>
        </p:txBody>
      </p:sp>
      <p:pic>
        <p:nvPicPr>
          <p:cNvPr id="1026" name="Picture 2"/>
          <p:cNvPicPr>
            <a:picLocks noChangeAspect="1" noChangeArrowheads="1"/>
          </p:cNvPicPr>
          <p:nvPr/>
        </p:nvPicPr>
        <p:blipFill>
          <a:blip r:embed="rId2" cstate="print"/>
          <a:srcRect l="29231" t="20391" r="20567" b="16118"/>
          <a:stretch>
            <a:fillRect/>
          </a:stretch>
        </p:blipFill>
        <p:spPr bwMode="auto">
          <a:xfrm>
            <a:off x="827584" y="332656"/>
            <a:ext cx="6120680" cy="6192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5341" y="191873"/>
            <a:ext cx="7886700" cy="558899"/>
          </a:xfrm>
        </p:spPr>
        <p:style>
          <a:lnRef idx="0">
            <a:schemeClr val="accent5"/>
          </a:lnRef>
          <a:fillRef idx="3">
            <a:schemeClr val="accent5"/>
          </a:fillRef>
          <a:effectRef idx="3">
            <a:schemeClr val="accent5"/>
          </a:effectRef>
          <a:fontRef idx="minor">
            <a:schemeClr val="lt1"/>
          </a:fontRef>
        </p:style>
        <p:txBody>
          <a:bodyPr>
            <a:normAutofit fontScale="90000"/>
          </a:bodyPr>
          <a:lstStyle/>
          <a:p>
            <a:pPr algn="ctr"/>
            <a:r>
              <a:rPr lang="uk-UA" dirty="0" smtClean="0"/>
              <a:t>Проектна активність підрозділів</a:t>
            </a:r>
            <a:endParaRPr lang="ru-RU" dirty="0"/>
          </a:p>
        </p:txBody>
      </p:sp>
      <p:graphicFrame>
        <p:nvGraphicFramePr>
          <p:cNvPr id="4" name="Содержимое 3"/>
          <p:cNvGraphicFramePr>
            <a:graphicFrameLocks noGrp="1"/>
          </p:cNvGraphicFramePr>
          <p:nvPr>
            <p:ph idx="1"/>
          </p:nvPr>
        </p:nvGraphicFramePr>
        <p:xfrm>
          <a:off x="357158" y="853440"/>
          <a:ext cx="8572559" cy="5806440"/>
        </p:xfrm>
        <a:graphic>
          <a:graphicData uri="http://schemas.openxmlformats.org/drawingml/2006/table">
            <a:tbl>
              <a:tblPr firstRow="1" bandRow="1">
                <a:tableStyleId>{5C22544A-7EE6-4342-B048-85BDC9FD1C3A}</a:tableStyleId>
              </a:tblPr>
              <a:tblGrid>
                <a:gridCol w="4071966"/>
                <a:gridCol w="1308019"/>
                <a:gridCol w="1596287"/>
                <a:gridCol w="1596287"/>
              </a:tblGrid>
              <a:tr h="335277">
                <a:tc>
                  <a:txBody>
                    <a:bodyPr/>
                    <a:lstStyle/>
                    <a:p>
                      <a:pPr algn="ctr"/>
                      <a:r>
                        <a:rPr lang="uk-UA" sz="1800" dirty="0" smtClean="0"/>
                        <a:t>Підрозділ </a:t>
                      </a:r>
                      <a:endParaRPr lang="ru-RU" sz="1800" dirty="0"/>
                    </a:p>
                  </a:txBody>
                  <a:tcPr marL="84406" marR="84406"/>
                </a:tc>
                <a:tc>
                  <a:txBody>
                    <a:bodyPr/>
                    <a:lstStyle/>
                    <a:p>
                      <a:pPr algn="ctr"/>
                      <a:r>
                        <a:rPr lang="uk-UA" sz="1800" dirty="0" smtClean="0"/>
                        <a:t>2017</a:t>
                      </a:r>
                      <a:endParaRPr lang="ru-RU" sz="1800" dirty="0"/>
                    </a:p>
                  </a:txBody>
                  <a:tcPr marL="84406" marR="84406"/>
                </a:tc>
                <a:tc>
                  <a:txBody>
                    <a:bodyPr/>
                    <a:lstStyle/>
                    <a:p>
                      <a:pPr algn="ctr"/>
                      <a:r>
                        <a:rPr lang="uk-UA" sz="1800" dirty="0" smtClean="0"/>
                        <a:t>2018</a:t>
                      </a:r>
                      <a:endParaRPr lang="ru-RU" sz="1800" dirty="0"/>
                    </a:p>
                  </a:txBody>
                  <a:tcPr marL="84406" marR="84406"/>
                </a:tc>
                <a:tc>
                  <a:txBody>
                    <a:bodyPr/>
                    <a:lstStyle/>
                    <a:p>
                      <a:pPr algn="ctr"/>
                      <a:r>
                        <a:rPr lang="uk-UA" sz="1800" dirty="0" smtClean="0"/>
                        <a:t>2019</a:t>
                      </a:r>
                      <a:endParaRPr lang="ru-RU" sz="1800" dirty="0"/>
                    </a:p>
                  </a:txBody>
                  <a:tcPr marL="84406" marR="84406"/>
                </a:tc>
              </a:tr>
              <a:tr h="313120">
                <a:tc>
                  <a:txBody>
                    <a:bodyPr/>
                    <a:lstStyle/>
                    <a:p>
                      <a:r>
                        <a:rPr lang="uk-UA" sz="1400" b="1" dirty="0" smtClean="0">
                          <a:solidFill>
                            <a:schemeClr val="tx1"/>
                          </a:solidFill>
                        </a:rPr>
                        <a:t>ЕНЕРГЕТИКИ, АВТОМАТИКИ ТА </a:t>
                      </a:r>
                      <a:r>
                        <a:rPr lang="uk-UA" sz="1400" b="1" dirty="0" smtClean="0">
                          <a:solidFill>
                            <a:schemeClr val="tx1"/>
                          </a:solidFill>
                        </a:rPr>
                        <a:t>ЕНЕРГОЗБ.</a:t>
                      </a:r>
                      <a:endParaRPr lang="ru-RU" sz="1400" b="1" dirty="0">
                        <a:solidFill>
                          <a:schemeClr val="tx1"/>
                        </a:solidFill>
                      </a:endParaRPr>
                    </a:p>
                  </a:txBody>
                  <a:tcPr marL="84406" marR="84406"/>
                </a:tc>
                <a:tc>
                  <a:txBody>
                    <a:bodyPr/>
                    <a:lstStyle/>
                    <a:p>
                      <a:pPr algn="ctr"/>
                      <a:r>
                        <a:rPr lang="uk-UA" sz="1500" dirty="0" smtClean="0"/>
                        <a:t>5</a:t>
                      </a:r>
                      <a:endParaRPr lang="ru-RU" sz="1500" dirty="0"/>
                    </a:p>
                  </a:txBody>
                  <a:tcPr marL="84406" marR="84406"/>
                </a:tc>
                <a:tc>
                  <a:txBody>
                    <a:bodyPr/>
                    <a:lstStyle/>
                    <a:p>
                      <a:pPr algn="ctr"/>
                      <a:r>
                        <a:rPr lang="uk-UA" sz="1500" dirty="0" smtClean="0"/>
                        <a:t>5</a:t>
                      </a:r>
                      <a:endParaRPr lang="ru-RU" sz="1500" dirty="0"/>
                    </a:p>
                  </a:txBody>
                  <a:tcPr marL="84406" marR="84406"/>
                </a:tc>
                <a:tc>
                  <a:txBody>
                    <a:bodyPr/>
                    <a:lstStyle/>
                    <a:p>
                      <a:pPr algn="ctr"/>
                      <a:r>
                        <a:rPr lang="uk-UA" sz="1500" dirty="0" smtClean="0"/>
                        <a:t>4</a:t>
                      </a:r>
                      <a:endParaRPr lang="ru-RU" sz="1500" dirty="0"/>
                    </a:p>
                  </a:txBody>
                  <a:tcPr marL="84406" marR="84406"/>
                </a:tc>
              </a:tr>
              <a:tr h="313120">
                <a:tc>
                  <a:txBody>
                    <a:bodyPr/>
                    <a:lstStyle/>
                    <a:p>
                      <a:r>
                        <a:rPr lang="uk-UA" sz="1400" b="1" dirty="0" smtClean="0">
                          <a:solidFill>
                            <a:schemeClr val="tx1"/>
                          </a:solidFill>
                        </a:rPr>
                        <a:t>ЛІСОВОГО</a:t>
                      </a:r>
                      <a:r>
                        <a:rPr lang="uk-UA" sz="1400" b="1" baseline="0" dirty="0" smtClean="0">
                          <a:solidFill>
                            <a:schemeClr val="tx1"/>
                          </a:solidFill>
                        </a:rPr>
                        <a:t> І САДОВО-ПАРКОВОГО ГОСПОДАРСТВА</a:t>
                      </a:r>
                      <a:endParaRPr lang="ru-RU" sz="1400" b="1" dirty="0">
                        <a:solidFill>
                          <a:schemeClr val="tx1"/>
                        </a:solidFill>
                      </a:endParaRPr>
                    </a:p>
                  </a:txBody>
                  <a:tcPr marL="84406" marR="84406"/>
                </a:tc>
                <a:tc>
                  <a:txBody>
                    <a:bodyPr/>
                    <a:lstStyle/>
                    <a:p>
                      <a:pPr algn="ctr"/>
                      <a:r>
                        <a:rPr lang="uk-UA" sz="1500" dirty="0" smtClean="0"/>
                        <a:t>11</a:t>
                      </a:r>
                      <a:endParaRPr lang="ru-RU" sz="1500" dirty="0"/>
                    </a:p>
                  </a:txBody>
                  <a:tcPr marL="84406" marR="84406"/>
                </a:tc>
                <a:tc>
                  <a:txBody>
                    <a:bodyPr/>
                    <a:lstStyle/>
                    <a:p>
                      <a:pPr algn="ctr"/>
                      <a:r>
                        <a:rPr lang="uk-UA" sz="1500" dirty="0" smtClean="0"/>
                        <a:t>6</a:t>
                      </a:r>
                      <a:endParaRPr lang="ru-RU" sz="1500" dirty="0"/>
                    </a:p>
                  </a:txBody>
                  <a:tcPr marL="84406" marR="84406"/>
                </a:tc>
                <a:tc>
                  <a:txBody>
                    <a:bodyPr/>
                    <a:lstStyle/>
                    <a:p>
                      <a:pPr algn="ctr"/>
                      <a:r>
                        <a:rPr lang="uk-UA" sz="1500" dirty="0" smtClean="0"/>
                        <a:t>7</a:t>
                      </a:r>
                      <a:endParaRPr lang="ru-RU" sz="1500" dirty="0"/>
                    </a:p>
                  </a:txBody>
                  <a:tcPr marL="84406" marR="84406"/>
                </a:tc>
              </a:tr>
              <a:tr h="313120">
                <a:tc>
                  <a:txBody>
                    <a:bodyPr/>
                    <a:lstStyle/>
                    <a:p>
                      <a:r>
                        <a:rPr lang="uk-UA" sz="1400" b="1" dirty="0" smtClean="0">
                          <a:solidFill>
                            <a:schemeClr val="tx1"/>
                          </a:solidFill>
                        </a:rPr>
                        <a:t>ПІСЛЯДИПЛОМНОЇ ОСВІТИ</a:t>
                      </a:r>
                      <a:endParaRPr lang="ru-RU" sz="1400" b="1" dirty="0">
                        <a:solidFill>
                          <a:schemeClr val="tx1"/>
                        </a:solidFill>
                      </a:endParaRPr>
                    </a:p>
                  </a:txBody>
                  <a:tcPr marL="84406" marR="84406"/>
                </a:tc>
                <a:tc>
                  <a:txBody>
                    <a:bodyPr/>
                    <a:lstStyle/>
                    <a:p>
                      <a:pPr algn="ctr"/>
                      <a:r>
                        <a:rPr lang="uk-UA" sz="1500" dirty="0" smtClean="0"/>
                        <a:t>1</a:t>
                      </a:r>
                      <a:endParaRPr lang="ru-RU" sz="1500" dirty="0"/>
                    </a:p>
                  </a:txBody>
                  <a:tcPr marL="84406" marR="84406"/>
                </a:tc>
                <a:tc>
                  <a:txBody>
                    <a:bodyPr/>
                    <a:lstStyle/>
                    <a:p>
                      <a:pPr algn="ctr"/>
                      <a:r>
                        <a:rPr lang="uk-UA" sz="1500" dirty="0" smtClean="0"/>
                        <a:t>-</a:t>
                      </a:r>
                      <a:endParaRPr lang="ru-RU" sz="1500" dirty="0"/>
                    </a:p>
                  </a:txBody>
                  <a:tcPr marL="84406" marR="84406"/>
                </a:tc>
                <a:tc>
                  <a:txBody>
                    <a:bodyPr/>
                    <a:lstStyle/>
                    <a:p>
                      <a:pPr algn="ctr"/>
                      <a:r>
                        <a:rPr lang="uk-UA" sz="1500" dirty="0" smtClean="0"/>
                        <a:t>3</a:t>
                      </a:r>
                      <a:endParaRPr lang="ru-RU" sz="1500" dirty="0"/>
                    </a:p>
                  </a:txBody>
                  <a:tcPr marL="84406" marR="84406"/>
                </a:tc>
              </a:tr>
              <a:tr h="313120">
                <a:tc>
                  <a:txBody>
                    <a:bodyPr/>
                    <a:lstStyle/>
                    <a:p>
                      <a:r>
                        <a:rPr lang="uk-UA" sz="1400" b="1" dirty="0" smtClean="0">
                          <a:solidFill>
                            <a:srgbClr val="FF0000"/>
                          </a:solidFill>
                        </a:rPr>
                        <a:t>АГРАРНОГО МЕНЕДЖМЕНТУ</a:t>
                      </a:r>
                      <a:endParaRPr lang="ru-RU" sz="1400" b="1" dirty="0">
                        <a:solidFill>
                          <a:srgbClr val="FF0000"/>
                        </a:solidFill>
                      </a:endParaRPr>
                    </a:p>
                  </a:txBody>
                  <a:tcPr marL="84406" marR="84406"/>
                </a:tc>
                <a:tc>
                  <a:txBody>
                    <a:bodyPr/>
                    <a:lstStyle/>
                    <a:p>
                      <a:pPr algn="ctr"/>
                      <a:r>
                        <a:rPr lang="uk-UA" sz="1500" dirty="0" smtClean="0"/>
                        <a:t>3</a:t>
                      </a:r>
                      <a:endParaRPr lang="ru-RU" sz="1500" dirty="0"/>
                    </a:p>
                  </a:txBody>
                  <a:tcPr marL="84406" marR="84406"/>
                </a:tc>
                <a:tc>
                  <a:txBody>
                    <a:bodyPr/>
                    <a:lstStyle/>
                    <a:p>
                      <a:pPr algn="ctr"/>
                      <a:r>
                        <a:rPr lang="uk-UA" sz="1500" dirty="0" smtClean="0"/>
                        <a:t>3</a:t>
                      </a:r>
                      <a:endParaRPr lang="ru-RU" sz="1500" dirty="0"/>
                    </a:p>
                  </a:txBody>
                  <a:tcPr marL="84406" marR="84406"/>
                </a:tc>
                <a:tc>
                  <a:txBody>
                    <a:bodyPr/>
                    <a:lstStyle/>
                    <a:p>
                      <a:pPr algn="ctr"/>
                      <a:r>
                        <a:rPr lang="uk-UA" sz="1500" dirty="0" smtClean="0"/>
                        <a:t>1</a:t>
                      </a:r>
                      <a:endParaRPr lang="ru-RU" sz="1500" dirty="0"/>
                    </a:p>
                  </a:txBody>
                  <a:tcPr marL="84406" marR="84406"/>
                </a:tc>
              </a:tr>
              <a:tr h="313120">
                <a:tc>
                  <a:txBody>
                    <a:bodyPr/>
                    <a:lstStyle/>
                    <a:p>
                      <a:r>
                        <a:rPr lang="uk-UA" sz="1400" b="1" dirty="0" smtClean="0">
                          <a:solidFill>
                            <a:schemeClr val="tx1"/>
                          </a:solidFill>
                        </a:rPr>
                        <a:t>АГРОБІОЛОГІЧНИЙ</a:t>
                      </a:r>
                      <a:endParaRPr lang="ru-RU" sz="1400" b="1" dirty="0">
                        <a:solidFill>
                          <a:schemeClr val="tx1"/>
                        </a:solidFill>
                      </a:endParaRPr>
                    </a:p>
                  </a:txBody>
                  <a:tcPr marL="84406" marR="84406"/>
                </a:tc>
                <a:tc>
                  <a:txBody>
                    <a:bodyPr/>
                    <a:lstStyle/>
                    <a:p>
                      <a:pPr algn="ctr"/>
                      <a:r>
                        <a:rPr lang="uk-UA" sz="1500" dirty="0" smtClean="0"/>
                        <a:t>4</a:t>
                      </a:r>
                      <a:endParaRPr lang="ru-RU" sz="1500" dirty="0"/>
                    </a:p>
                  </a:txBody>
                  <a:tcPr marL="84406" marR="84406"/>
                </a:tc>
                <a:tc>
                  <a:txBody>
                    <a:bodyPr/>
                    <a:lstStyle/>
                    <a:p>
                      <a:pPr algn="ctr"/>
                      <a:r>
                        <a:rPr lang="uk-UA" sz="1500" dirty="0" smtClean="0"/>
                        <a:t>6</a:t>
                      </a:r>
                      <a:endParaRPr lang="ru-RU" sz="1500" dirty="0"/>
                    </a:p>
                  </a:txBody>
                  <a:tcPr marL="84406" marR="84406"/>
                </a:tc>
                <a:tc>
                  <a:txBody>
                    <a:bodyPr/>
                    <a:lstStyle/>
                    <a:p>
                      <a:pPr algn="ctr"/>
                      <a:r>
                        <a:rPr lang="uk-UA" sz="1500" dirty="0" smtClean="0"/>
                        <a:t>8</a:t>
                      </a:r>
                      <a:endParaRPr lang="ru-RU" sz="1500" dirty="0"/>
                    </a:p>
                  </a:txBody>
                  <a:tcPr marL="84406" marR="84406"/>
                </a:tc>
              </a:tr>
              <a:tr h="313120">
                <a:tc>
                  <a:txBody>
                    <a:bodyPr/>
                    <a:lstStyle/>
                    <a:p>
                      <a:r>
                        <a:rPr lang="uk-UA" sz="1400" b="1" dirty="0" smtClean="0">
                          <a:solidFill>
                            <a:schemeClr val="tx1"/>
                          </a:solidFill>
                        </a:rPr>
                        <a:t>ВЕТЕРИНАРНОЇ МЕДИЦИНИ</a:t>
                      </a:r>
                      <a:endParaRPr lang="ru-RU" sz="1400" b="1" dirty="0">
                        <a:solidFill>
                          <a:schemeClr val="tx1"/>
                        </a:solidFill>
                      </a:endParaRPr>
                    </a:p>
                  </a:txBody>
                  <a:tcPr marL="84406" marR="84406"/>
                </a:tc>
                <a:tc>
                  <a:txBody>
                    <a:bodyPr/>
                    <a:lstStyle/>
                    <a:p>
                      <a:pPr algn="ctr"/>
                      <a:r>
                        <a:rPr lang="uk-UA" sz="1500" dirty="0" smtClean="0"/>
                        <a:t>9</a:t>
                      </a:r>
                      <a:endParaRPr lang="ru-RU" sz="1500" dirty="0"/>
                    </a:p>
                  </a:txBody>
                  <a:tcPr marL="84406" marR="84406"/>
                </a:tc>
                <a:tc>
                  <a:txBody>
                    <a:bodyPr/>
                    <a:lstStyle/>
                    <a:p>
                      <a:pPr algn="ctr"/>
                      <a:r>
                        <a:rPr lang="uk-UA" sz="1500" dirty="0" smtClean="0"/>
                        <a:t>7</a:t>
                      </a:r>
                      <a:endParaRPr lang="ru-RU" sz="1500" dirty="0"/>
                    </a:p>
                  </a:txBody>
                  <a:tcPr marL="84406" marR="84406"/>
                </a:tc>
                <a:tc>
                  <a:txBody>
                    <a:bodyPr/>
                    <a:lstStyle/>
                    <a:p>
                      <a:pPr algn="ctr"/>
                      <a:r>
                        <a:rPr lang="uk-UA" sz="1500" dirty="0" smtClean="0"/>
                        <a:t>13</a:t>
                      </a:r>
                      <a:endParaRPr lang="ru-RU" sz="1500" dirty="0"/>
                    </a:p>
                  </a:txBody>
                  <a:tcPr marL="84406" marR="84406"/>
                </a:tc>
              </a:tr>
              <a:tr h="313120">
                <a:tc>
                  <a:txBody>
                    <a:bodyPr/>
                    <a:lstStyle/>
                    <a:p>
                      <a:r>
                        <a:rPr lang="uk-UA" sz="1400" b="1" dirty="0" smtClean="0">
                          <a:solidFill>
                            <a:schemeClr val="tx1"/>
                          </a:solidFill>
                        </a:rPr>
                        <a:t>ЕКОНОМІЧНИЙ </a:t>
                      </a:r>
                      <a:endParaRPr lang="ru-RU" sz="1400" b="1" dirty="0">
                        <a:solidFill>
                          <a:schemeClr val="tx1"/>
                        </a:solidFill>
                      </a:endParaRPr>
                    </a:p>
                  </a:txBody>
                  <a:tcPr marL="84406" marR="84406"/>
                </a:tc>
                <a:tc>
                  <a:txBody>
                    <a:bodyPr/>
                    <a:lstStyle/>
                    <a:p>
                      <a:pPr algn="ctr"/>
                      <a:r>
                        <a:rPr lang="uk-UA" sz="1500" dirty="0" smtClean="0"/>
                        <a:t>6</a:t>
                      </a:r>
                      <a:endParaRPr lang="ru-RU" sz="1500" dirty="0"/>
                    </a:p>
                  </a:txBody>
                  <a:tcPr marL="84406" marR="84406"/>
                </a:tc>
                <a:tc>
                  <a:txBody>
                    <a:bodyPr/>
                    <a:lstStyle/>
                    <a:p>
                      <a:pPr algn="ctr"/>
                      <a:r>
                        <a:rPr lang="uk-UA" sz="1500" dirty="0" smtClean="0"/>
                        <a:t>3</a:t>
                      </a:r>
                      <a:endParaRPr lang="ru-RU" sz="1500" dirty="0"/>
                    </a:p>
                  </a:txBody>
                  <a:tcPr marL="84406" marR="84406"/>
                </a:tc>
                <a:tc>
                  <a:txBody>
                    <a:bodyPr/>
                    <a:lstStyle/>
                    <a:p>
                      <a:pPr algn="ctr"/>
                      <a:r>
                        <a:rPr lang="uk-UA" sz="1500" dirty="0" smtClean="0"/>
                        <a:t>4</a:t>
                      </a:r>
                      <a:endParaRPr lang="ru-RU" sz="1500" dirty="0"/>
                    </a:p>
                  </a:txBody>
                  <a:tcPr marL="84406" marR="84406"/>
                </a:tc>
              </a:tr>
              <a:tr h="313120">
                <a:tc>
                  <a:txBody>
                    <a:bodyPr/>
                    <a:lstStyle/>
                    <a:p>
                      <a:r>
                        <a:rPr lang="uk-UA" sz="1400" b="1" dirty="0" smtClean="0">
                          <a:solidFill>
                            <a:schemeClr val="tx1"/>
                          </a:solidFill>
                        </a:rPr>
                        <a:t>ЗАХИСТУ РОСЛИН, БІОТЕХНОЛОГІЙ ТА ЕКОЛОГІЇ</a:t>
                      </a:r>
                      <a:endParaRPr lang="ru-RU" sz="1400" b="1" dirty="0">
                        <a:solidFill>
                          <a:schemeClr val="tx1"/>
                        </a:solidFill>
                      </a:endParaRPr>
                    </a:p>
                  </a:txBody>
                  <a:tcPr marL="84406" marR="84406"/>
                </a:tc>
                <a:tc>
                  <a:txBody>
                    <a:bodyPr/>
                    <a:lstStyle/>
                    <a:p>
                      <a:pPr algn="ctr"/>
                      <a:r>
                        <a:rPr lang="uk-UA" sz="1500" dirty="0" smtClean="0"/>
                        <a:t>8</a:t>
                      </a:r>
                      <a:endParaRPr lang="ru-RU" sz="1500" dirty="0"/>
                    </a:p>
                  </a:txBody>
                  <a:tcPr marL="84406" marR="84406"/>
                </a:tc>
                <a:tc>
                  <a:txBody>
                    <a:bodyPr/>
                    <a:lstStyle/>
                    <a:p>
                      <a:pPr algn="ctr"/>
                      <a:r>
                        <a:rPr lang="uk-UA" sz="1500" dirty="0" smtClean="0"/>
                        <a:t>10</a:t>
                      </a:r>
                      <a:endParaRPr lang="ru-RU" sz="1500" dirty="0"/>
                    </a:p>
                  </a:txBody>
                  <a:tcPr marL="84406" marR="84406"/>
                </a:tc>
                <a:tc>
                  <a:txBody>
                    <a:bodyPr/>
                    <a:lstStyle/>
                    <a:p>
                      <a:pPr algn="ctr"/>
                      <a:r>
                        <a:rPr lang="uk-UA" sz="1500" dirty="0" smtClean="0"/>
                        <a:t>15</a:t>
                      </a:r>
                      <a:endParaRPr lang="ru-RU" sz="1500" dirty="0"/>
                    </a:p>
                  </a:txBody>
                  <a:tcPr marL="84406" marR="84406"/>
                </a:tc>
              </a:tr>
              <a:tr h="313120">
                <a:tc>
                  <a:txBody>
                    <a:bodyPr/>
                    <a:lstStyle/>
                    <a:p>
                      <a:r>
                        <a:rPr lang="uk-UA" sz="1400" b="1" dirty="0" smtClean="0">
                          <a:solidFill>
                            <a:schemeClr val="tx1"/>
                          </a:solidFill>
                        </a:rPr>
                        <a:t>ЗЕМЛЕВПОРЯДКУВАННЯ</a:t>
                      </a:r>
                      <a:endParaRPr lang="ru-RU" sz="1400" b="1" dirty="0">
                        <a:solidFill>
                          <a:schemeClr val="tx1"/>
                        </a:solidFill>
                      </a:endParaRPr>
                    </a:p>
                  </a:txBody>
                  <a:tcPr marL="84406" marR="84406"/>
                </a:tc>
                <a:tc>
                  <a:txBody>
                    <a:bodyPr/>
                    <a:lstStyle/>
                    <a:p>
                      <a:pPr algn="ctr"/>
                      <a:r>
                        <a:rPr lang="uk-UA" sz="1500" dirty="0" smtClean="0"/>
                        <a:t>4</a:t>
                      </a:r>
                      <a:endParaRPr lang="ru-RU" sz="1500" dirty="0"/>
                    </a:p>
                  </a:txBody>
                  <a:tcPr marL="84406" marR="84406"/>
                </a:tc>
                <a:tc>
                  <a:txBody>
                    <a:bodyPr/>
                    <a:lstStyle/>
                    <a:p>
                      <a:pPr algn="ctr"/>
                      <a:r>
                        <a:rPr lang="uk-UA" sz="1500" dirty="0" smtClean="0"/>
                        <a:t>2</a:t>
                      </a:r>
                      <a:endParaRPr lang="ru-RU" sz="1500" dirty="0"/>
                    </a:p>
                  </a:txBody>
                  <a:tcPr marL="84406" marR="84406"/>
                </a:tc>
                <a:tc>
                  <a:txBody>
                    <a:bodyPr/>
                    <a:lstStyle/>
                    <a:p>
                      <a:pPr algn="ctr"/>
                      <a:r>
                        <a:rPr lang="uk-UA" sz="1500" dirty="0" smtClean="0"/>
                        <a:t>5</a:t>
                      </a:r>
                      <a:endParaRPr lang="ru-RU" sz="1500" dirty="0"/>
                    </a:p>
                  </a:txBody>
                  <a:tcPr marL="84406" marR="84406"/>
                </a:tc>
              </a:tr>
              <a:tr h="313120">
                <a:tc>
                  <a:txBody>
                    <a:bodyPr/>
                    <a:lstStyle/>
                    <a:p>
                      <a:r>
                        <a:rPr lang="uk-UA" sz="1400" b="1" dirty="0" smtClean="0">
                          <a:solidFill>
                            <a:srgbClr val="FF0000"/>
                          </a:solidFill>
                        </a:rPr>
                        <a:t>ІНФОРМАЦІЙНИХ ТЕХНОЛОГІЙ</a:t>
                      </a:r>
                      <a:endParaRPr lang="ru-RU" sz="1400" b="1" dirty="0">
                        <a:solidFill>
                          <a:srgbClr val="FF0000"/>
                        </a:solidFill>
                      </a:endParaRPr>
                    </a:p>
                  </a:txBody>
                  <a:tcPr marL="84406" marR="84406"/>
                </a:tc>
                <a:tc>
                  <a:txBody>
                    <a:bodyPr/>
                    <a:lstStyle/>
                    <a:p>
                      <a:pPr algn="ctr"/>
                      <a:r>
                        <a:rPr lang="uk-UA" sz="1500" dirty="0" smtClean="0"/>
                        <a:t>3</a:t>
                      </a:r>
                      <a:endParaRPr lang="ru-RU" sz="1500" dirty="0"/>
                    </a:p>
                  </a:txBody>
                  <a:tcPr marL="84406" marR="84406"/>
                </a:tc>
                <a:tc>
                  <a:txBody>
                    <a:bodyPr/>
                    <a:lstStyle/>
                    <a:p>
                      <a:pPr algn="ctr"/>
                      <a:r>
                        <a:rPr lang="uk-UA" sz="1500" dirty="0" smtClean="0"/>
                        <a:t>1</a:t>
                      </a:r>
                      <a:endParaRPr lang="ru-RU" sz="1500" dirty="0"/>
                    </a:p>
                  </a:txBody>
                  <a:tcPr marL="84406" marR="84406"/>
                </a:tc>
                <a:tc>
                  <a:txBody>
                    <a:bodyPr/>
                    <a:lstStyle/>
                    <a:p>
                      <a:pPr algn="ctr"/>
                      <a:r>
                        <a:rPr lang="uk-UA" sz="1500" dirty="0" smtClean="0"/>
                        <a:t>1</a:t>
                      </a:r>
                      <a:endParaRPr lang="ru-RU" sz="1500" dirty="0"/>
                    </a:p>
                  </a:txBody>
                  <a:tcPr marL="84406" marR="84406"/>
                </a:tc>
              </a:tr>
              <a:tr h="313120">
                <a:tc>
                  <a:txBody>
                    <a:bodyPr/>
                    <a:lstStyle/>
                    <a:p>
                      <a:r>
                        <a:rPr lang="uk-UA" sz="1400" b="1" dirty="0" smtClean="0">
                          <a:solidFill>
                            <a:schemeClr val="tx1"/>
                          </a:solidFill>
                        </a:rPr>
                        <a:t>ГУМАНІТАРНО-ПЕДАГОГІЧНИЙ</a:t>
                      </a:r>
                      <a:endParaRPr lang="ru-RU" sz="1400" b="1" dirty="0">
                        <a:solidFill>
                          <a:schemeClr val="tx1"/>
                        </a:solidFill>
                      </a:endParaRPr>
                    </a:p>
                  </a:txBody>
                  <a:tcPr marL="84406" marR="84406"/>
                </a:tc>
                <a:tc>
                  <a:txBody>
                    <a:bodyPr/>
                    <a:lstStyle/>
                    <a:p>
                      <a:pPr algn="ctr"/>
                      <a:r>
                        <a:rPr lang="uk-UA" sz="1500" dirty="0" smtClean="0"/>
                        <a:t>12</a:t>
                      </a:r>
                      <a:endParaRPr lang="ru-RU" sz="1500" dirty="0"/>
                    </a:p>
                  </a:txBody>
                  <a:tcPr marL="84406" marR="84406"/>
                </a:tc>
                <a:tc>
                  <a:txBody>
                    <a:bodyPr/>
                    <a:lstStyle/>
                    <a:p>
                      <a:pPr algn="ctr"/>
                      <a:r>
                        <a:rPr lang="uk-UA" sz="1500" dirty="0" smtClean="0"/>
                        <a:t>6</a:t>
                      </a:r>
                      <a:endParaRPr lang="ru-RU" sz="1500" dirty="0"/>
                    </a:p>
                  </a:txBody>
                  <a:tcPr marL="84406" marR="84406"/>
                </a:tc>
                <a:tc>
                  <a:txBody>
                    <a:bodyPr/>
                    <a:lstStyle/>
                    <a:p>
                      <a:pPr algn="ctr"/>
                      <a:r>
                        <a:rPr lang="uk-UA" sz="1500" dirty="0" smtClean="0"/>
                        <a:t>9</a:t>
                      </a:r>
                      <a:endParaRPr lang="ru-RU" sz="1500" dirty="0"/>
                    </a:p>
                  </a:txBody>
                  <a:tcPr marL="84406" marR="84406"/>
                </a:tc>
              </a:tr>
              <a:tr h="313120">
                <a:tc>
                  <a:txBody>
                    <a:bodyPr/>
                    <a:lstStyle/>
                    <a:p>
                      <a:r>
                        <a:rPr lang="uk-UA" sz="1400" b="1" dirty="0" smtClean="0">
                          <a:solidFill>
                            <a:schemeClr val="tx1"/>
                          </a:solidFill>
                        </a:rPr>
                        <a:t>НДІ ТЕХНІКИ</a:t>
                      </a:r>
                      <a:r>
                        <a:rPr lang="uk-UA" sz="1400" b="1" baseline="0" dirty="0" smtClean="0">
                          <a:solidFill>
                            <a:schemeClr val="tx1"/>
                          </a:solidFill>
                        </a:rPr>
                        <a:t> І ТЕХНОЛОГІЙ</a:t>
                      </a:r>
                      <a:endParaRPr lang="ru-RU" sz="1400" b="1" dirty="0">
                        <a:solidFill>
                          <a:schemeClr val="tx1"/>
                        </a:solidFill>
                      </a:endParaRPr>
                    </a:p>
                  </a:txBody>
                  <a:tcPr marL="84406" marR="84406"/>
                </a:tc>
                <a:tc>
                  <a:txBody>
                    <a:bodyPr/>
                    <a:lstStyle/>
                    <a:p>
                      <a:pPr algn="ctr"/>
                      <a:r>
                        <a:rPr lang="uk-UA" sz="1500" dirty="0" smtClean="0"/>
                        <a:t>6</a:t>
                      </a:r>
                      <a:endParaRPr lang="ru-RU" sz="1500" dirty="0"/>
                    </a:p>
                  </a:txBody>
                  <a:tcPr marL="84406" marR="84406"/>
                </a:tc>
                <a:tc>
                  <a:txBody>
                    <a:bodyPr/>
                    <a:lstStyle/>
                    <a:p>
                      <a:pPr algn="ctr"/>
                      <a:r>
                        <a:rPr lang="uk-UA" sz="1500" dirty="0" smtClean="0"/>
                        <a:t>5</a:t>
                      </a:r>
                      <a:endParaRPr lang="ru-RU" sz="1500" dirty="0"/>
                    </a:p>
                  </a:txBody>
                  <a:tcPr marL="84406" marR="84406"/>
                </a:tc>
                <a:tc>
                  <a:txBody>
                    <a:bodyPr/>
                    <a:lstStyle/>
                    <a:p>
                      <a:pPr algn="ctr"/>
                      <a:r>
                        <a:rPr lang="uk-UA" sz="1500" dirty="0" smtClean="0"/>
                        <a:t>6</a:t>
                      </a:r>
                      <a:endParaRPr lang="ru-RU" sz="1500" dirty="0"/>
                    </a:p>
                  </a:txBody>
                  <a:tcPr marL="84406" marR="84406"/>
                </a:tc>
              </a:tr>
              <a:tr h="313120">
                <a:tc>
                  <a:txBody>
                    <a:bodyPr/>
                    <a:lstStyle/>
                    <a:p>
                      <a:r>
                        <a:rPr lang="uk-UA" sz="1400" b="1" dirty="0" smtClean="0">
                          <a:solidFill>
                            <a:schemeClr val="tx1"/>
                          </a:solidFill>
                        </a:rPr>
                        <a:t>ТВАРИННИЦТВА ТА ВОДНИХ</a:t>
                      </a:r>
                      <a:r>
                        <a:rPr lang="uk-UA" sz="1400" b="1" baseline="0" dirty="0" smtClean="0">
                          <a:solidFill>
                            <a:schemeClr val="tx1"/>
                          </a:solidFill>
                        </a:rPr>
                        <a:t> БІОРЕСУРСІВ</a:t>
                      </a:r>
                      <a:endParaRPr lang="ru-RU" sz="1400" b="1" dirty="0">
                        <a:solidFill>
                          <a:schemeClr val="tx1"/>
                        </a:solidFill>
                      </a:endParaRPr>
                    </a:p>
                  </a:txBody>
                  <a:tcPr marL="84406" marR="84406"/>
                </a:tc>
                <a:tc>
                  <a:txBody>
                    <a:bodyPr/>
                    <a:lstStyle/>
                    <a:p>
                      <a:pPr algn="ctr"/>
                      <a:r>
                        <a:rPr lang="uk-UA" sz="1500" dirty="0" smtClean="0"/>
                        <a:t>4</a:t>
                      </a:r>
                      <a:endParaRPr lang="ru-RU" sz="1500" dirty="0"/>
                    </a:p>
                  </a:txBody>
                  <a:tcPr marL="84406" marR="84406"/>
                </a:tc>
                <a:tc>
                  <a:txBody>
                    <a:bodyPr/>
                    <a:lstStyle/>
                    <a:p>
                      <a:pPr algn="ctr"/>
                      <a:r>
                        <a:rPr lang="uk-UA" sz="1500" dirty="0" smtClean="0"/>
                        <a:t>4</a:t>
                      </a:r>
                      <a:endParaRPr lang="ru-RU" sz="1500" dirty="0"/>
                    </a:p>
                  </a:txBody>
                  <a:tcPr marL="84406" marR="84406"/>
                </a:tc>
                <a:tc>
                  <a:txBody>
                    <a:bodyPr/>
                    <a:lstStyle/>
                    <a:p>
                      <a:pPr algn="ctr"/>
                      <a:r>
                        <a:rPr lang="uk-UA" sz="1500" dirty="0" smtClean="0"/>
                        <a:t>6</a:t>
                      </a:r>
                      <a:endParaRPr lang="ru-RU" sz="1500" dirty="0"/>
                    </a:p>
                  </a:txBody>
                  <a:tcPr marL="84406" marR="84406"/>
                </a:tc>
              </a:tr>
              <a:tr h="313120">
                <a:tc>
                  <a:txBody>
                    <a:bodyPr/>
                    <a:lstStyle/>
                    <a:p>
                      <a:r>
                        <a:rPr lang="uk-UA" sz="1400" b="1" dirty="0" smtClean="0">
                          <a:solidFill>
                            <a:schemeClr val="tx1"/>
                          </a:solidFill>
                        </a:rPr>
                        <a:t>ЮРИДИЧНИЙ</a:t>
                      </a:r>
                      <a:endParaRPr lang="ru-RU" sz="1400" b="1" dirty="0">
                        <a:solidFill>
                          <a:schemeClr val="tx1"/>
                        </a:solidFill>
                      </a:endParaRPr>
                    </a:p>
                  </a:txBody>
                  <a:tcPr marL="84406" marR="84406"/>
                </a:tc>
                <a:tc>
                  <a:txBody>
                    <a:bodyPr/>
                    <a:lstStyle/>
                    <a:p>
                      <a:pPr algn="ctr"/>
                      <a:r>
                        <a:rPr lang="uk-UA" sz="1500" dirty="0" smtClean="0"/>
                        <a:t>2</a:t>
                      </a:r>
                      <a:endParaRPr lang="ru-RU" sz="1500" dirty="0"/>
                    </a:p>
                  </a:txBody>
                  <a:tcPr marL="84406" marR="84406"/>
                </a:tc>
                <a:tc>
                  <a:txBody>
                    <a:bodyPr/>
                    <a:lstStyle/>
                    <a:p>
                      <a:pPr algn="ctr"/>
                      <a:r>
                        <a:rPr lang="uk-UA" sz="1500" dirty="0" smtClean="0"/>
                        <a:t>2</a:t>
                      </a:r>
                      <a:endParaRPr lang="ru-RU" sz="1500" dirty="0"/>
                    </a:p>
                  </a:txBody>
                  <a:tcPr marL="84406" marR="84406"/>
                </a:tc>
                <a:tc>
                  <a:txBody>
                    <a:bodyPr/>
                    <a:lstStyle/>
                    <a:p>
                      <a:pPr algn="ctr"/>
                      <a:r>
                        <a:rPr lang="uk-UA" sz="1500" dirty="0" smtClean="0"/>
                        <a:t>4</a:t>
                      </a:r>
                      <a:endParaRPr lang="ru-RU" sz="1500" dirty="0"/>
                    </a:p>
                  </a:txBody>
                  <a:tcPr marL="84406" marR="84406"/>
                </a:tc>
              </a:tr>
              <a:tr h="313120">
                <a:tc>
                  <a:txBody>
                    <a:bodyPr/>
                    <a:lstStyle/>
                    <a:p>
                      <a:r>
                        <a:rPr lang="uk-UA" sz="1400" b="1" dirty="0" smtClean="0">
                          <a:solidFill>
                            <a:schemeClr val="tx1"/>
                          </a:solidFill>
                        </a:rPr>
                        <a:t>ХАРЧОВИХ ТЕХНОЛОГІЙ ТА УПРАВЛІННЯ</a:t>
                      </a:r>
                      <a:r>
                        <a:rPr lang="uk-UA" sz="1400" b="1" baseline="0" dirty="0" smtClean="0">
                          <a:solidFill>
                            <a:schemeClr val="tx1"/>
                          </a:solidFill>
                        </a:rPr>
                        <a:t> ЯКІСТЮ</a:t>
                      </a:r>
                      <a:endParaRPr lang="ru-RU" sz="1400" b="1" dirty="0">
                        <a:solidFill>
                          <a:schemeClr val="tx1"/>
                        </a:solidFill>
                      </a:endParaRPr>
                    </a:p>
                  </a:txBody>
                  <a:tcPr marL="84406" marR="84406"/>
                </a:tc>
                <a:tc>
                  <a:txBody>
                    <a:bodyPr/>
                    <a:lstStyle/>
                    <a:p>
                      <a:pPr algn="ctr"/>
                      <a:r>
                        <a:rPr lang="uk-UA" sz="1500" dirty="0" smtClean="0"/>
                        <a:t>1</a:t>
                      </a:r>
                      <a:endParaRPr lang="ru-RU" sz="1500" dirty="0"/>
                    </a:p>
                  </a:txBody>
                  <a:tcPr marL="84406" marR="84406"/>
                </a:tc>
                <a:tc>
                  <a:txBody>
                    <a:bodyPr/>
                    <a:lstStyle/>
                    <a:p>
                      <a:pPr algn="ctr"/>
                      <a:r>
                        <a:rPr lang="uk-UA" sz="1500" dirty="0" smtClean="0"/>
                        <a:t>1</a:t>
                      </a:r>
                      <a:endParaRPr lang="ru-RU" sz="1500" dirty="0"/>
                    </a:p>
                  </a:txBody>
                  <a:tcPr marL="84406" marR="84406"/>
                </a:tc>
                <a:tc>
                  <a:txBody>
                    <a:bodyPr/>
                    <a:lstStyle/>
                    <a:p>
                      <a:pPr algn="ctr"/>
                      <a:r>
                        <a:rPr lang="uk-UA" sz="1500" dirty="0" smtClean="0"/>
                        <a:t>3</a:t>
                      </a:r>
                      <a:endParaRPr lang="ru-RU" sz="1500" dirty="0"/>
                    </a:p>
                  </a:txBody>
                  <a:tcPr marL="84406" marR="84406"/>
                </a:tc>
              </a:tr>
              <a:tr h="313120">
                <a:tc>
                  <a:txBody>
                    <a:bodyPr/>
                    <a:lstStyle/>
                    <a:p>
                      <a:r>
                        <a:rPr lang="uk-UA" sz="1400" b="1" dirty="0" smtClean="0">
                          <a:solidFill>
                            <a:schemeClr val="tx1"/>
                          </a:solidFill>
                        </a:rPr>
                        <a:t>УНДІ</a:t>
                      </a:r>
                      <a:r>
                        <a:rPr lang="uk-UA" sz="1400" b="1" baseline="0" dirty="0" smtClean="0">
                          <a:solidFill>
                            <a:schemeClr val="tx1"/>
                          </a:solidFill>
                        </a:rPr>
                        <a:t>  СІЛЬСЬКОГОСПОДАРСЬКОЇ РАДІОЛОГІЇ</a:t>
                      </a:r>
                      <a:endParaRPr lang="ru-RU" sz="1400" b="1" dirty="0">
                        <a:solidFill>
                          <a:schemeClr val="tx1"/>
                        </a:solidFill>
                      </a:endParaRPr>
                    </a:p>
                  </a:txBody>
                  <a:tcPr marL="84406" marR="84406"/>
                </a:tc>
                <a:tc>
                  <a:txBody>
                    <a:bodyPr/>
                    <a:lstStyle/>
                    <a:p>
                      <a:pPr algn="ctr"/>
                      <a:r>
                        <a:rPr lang="uk-UA" sz="1500" dirty="0" smtClean="0"/>
                        <a:t>1</a:t>
                      </a:r>
                      <a:endParaRPr lang="ru-RU" sz="1500" dirty="0"/>
                    </a:p>
                  </a:txBody>
                  <a:tcPr marL="84406" marR="84406"/>
                </a:tc>
                <a:tc>
                  <a:txBody>
                    <a:bodyPr/>
                    <a:lstStyle/>
                    <a:p>
                      <a:pPr algn="ctr"/>
                      <a:r>
                        <a:rPr lang="uk-UA" sz="1500" dirty="0" smtClean="0"/>
                        <a:t>3</a:t>
                      </a:r>
                      <a:endParaRPr lang="ru-RU" sz="1500" dirty="0"/>
                    </a:p>
                  </a:txBody>
                  <a:tcPr marL="84406" marR="84406"/>
                </a:tc>
                <a:tc>
                  <a:txBody>
                    <a:bodyPr/>
                    <a:lstStyle/>
                    <a:p>
                      <a:pPr algn="ctr"/>
                      <a:r>
                        <a:rPr lang="uk-UA" sz="1500" dirty="0" smtClean="0"/>
                        <a:t>8</a:t>
                      </a:r>
                      <a:endParaRPr lang="ru-RU" sz="1500" dirty="0"/>
                    </a:p>
                  </a:txBody>
                  <a:tcPr marL="84406" marR="84406"/>
                </a:tc>
              </a:tr>
              <a:tr h="313120">
                <a:tc>
                  <a:txBody>
                    <a:bodyPr/>
                    <a:lstStyle/>
                    <a:p>
                      <a:r>
                        <a:rPr lang="uk-UA" sz="1400" b="1" dirty="0" smtClean="0">
                          <a:solidFill>
                            <a:schemeClr val="tx1"/>
                          </a:solidFill>
                        </a:rPr>
                        <a:t>УЛЯБП АПК</a:t>
                      </a:r>
                      <a:endParaRPr lang="ru-RU" sz="1400" b="1" dirty="0">
                        <a:solidFill>
                          <a:schemeClr val="tx1"/>
                        </a:solidFill>
                      </a:endParaRPr>
                    </a:p>
                  </a:txBody>
                  <a:tcPr marL="84406" marR="84406"/>
                </a:tc>
                <a:tc>
                  <a:txBody>
                    <a:bodyPr/>
                    <a:lstStyle/>
                    <a:p>
                      <a:pPr algn="ctr"/>
                      <a:r>
                        <a:rPr lang="uk-UA" sz="1500" dirty="0" smtClean="0"/>
                        <a:t>5</a:t>
                      </a:r>
                      <a:endParaRPr lang="ru-RU" sz="1500" dirty="0"/>
                    </a:p>
                  </a:txBody>
                  <a:tcPr marL="84406" marR="84406"/>
                </a:tc>
                <a:tc>
                  <a:txBody>
                    <a:bodyPr/>
                    <a:lstStyle/>
                    <a:p>
                      <a:pPr algn="ctr"/>
                      <a:r>
                        <a:rPr lang="uk-UA" sz="1500" dirty="0" smtClean="0"/>
                        <a:t>3</a:t>
                      </a:r>
                      <a:endParaRPr lang="ru-RU" sz="1500" dirty="0"/>
                    </a:p>
                  </a:txBody>
                  <a:tcPr marL="84406" marR="84406"/>
                </a:tc>
                <a:tc>
                  <a:txBody>
                    <a:bodyPr/>
                    <a:lstStyle/>
                    <a:p>
                      <a:pPr algn="ctr"/>
                      <a:r>
                        <a:rPr lang="uk-UA" sz="1500" dirty="0" smtClean="0"/>
                        <a:t>6</a:t>
                      </a:r>
                      <a:endParaRPr lang="ru-RU" sz="1500" dirty="0"/>
                    </a:p>
                  </a:txBody>
                  <a:tcPr marL="84406" marR="84406"/>
                </a:tc>
              </a:tr>
            </a:tbl>
          </a:graphicData>
        </a:graphic>
      </p:graphicFrame>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3</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вал 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30</a:t>
            </a:r>
            <a:endParaRPr kumimoji="0" lang="uk-UA" sz="1600" b="1" u="none" strike="noStrike" cap="none" normalizeH="0" baseline="0" dirty="0" smtClean="0">
              <a:ln>
                <a:noFill/>
              </a:ln>
              <a:solidFill>
                <a:schemeClr val="tx1"/>
              </a:solidFill>
              <a:latin typeface="Arial" charset="0"/>
            </a:endParaRPr>
          </a:p>
        </p:txBody>
      </p:sp>
      <p:pic>
        <p:nvPicPr>
          <p:cNvPr id="2050" name="Picture 2"/>
          <p:cNvPicPr>
            <a:picLocks noChangeAspect="1" noChangeArrowheads="1"/>
          </p:cNvPicPr>
          <p:nvPr/>
        </p:nvPicPr>
        <p:blipFill>
          <a:blip r:embed="rId2" cstate="print"/>
          <a:srcRect l="23325" t="17438" r="22338" b="6520"/>
          <a:stretch>
            <a:fillRect/>
          </a:stretch>
        </p:blipFill>
        <p:spPr bwMode="auto">
          <a:xfrm>
            <a:off x="1043608" y="260648"/>
            <a:ext cx="5724286" cy="6408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вал 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31</a:t>
            </a:r>
            <a:endParaRPr kumimoji="0" lang="uk-UA" sz="1600" b="1" u="none" strike="noStrike" cap="none" normalizeH="0" baseline="0" dirty="0" smtClean="0">
              <a:ln>
                <a:noFill/>
              </a:ln>
              <a:solidFill>
                <a:schemeClr val="tx1"/>
              </a:solidFill>
              <a:latin typeface="Arial" charset="0"/>
            </a:endParaRPr>
          </a:p>
        </p:txBody>
      </p:sp>
      <p:pic>
        <p:nvPicPr>
          <p:cNvPr id="3074" name="Picture 2"/>
          <p:cNvPicPr>
            <a:picLocks noChangeAspect="1" noChangeArrowheads="1"/>
          </p:cNvPicPr>
          <p:nvPr/>
        </p:nvPicPr>
        <p:blipFill>
          <a:blip r:embed="rId2" cstate="print"/>
          <a:srcRect l="23325" t="20391" r="22338" b="14641"/>
          <a:stretch>
            <a:fillRect/>
          </a:stretch>
        </p:blipFill>
        <p:spPr bwMode="auto">
          <a:xfrm>
            <a:off x="683568" y="476672"/>
            <a:ext cx="6480720" cy="61989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вал 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32</a:t>
            </a:r>
            <a:endParaRPr kumimoji="0" lang="uk-UA" sz="1600" b="1" u="none" strike="noStrike" cap="none" normalizeH="0" baseline="0" dirty="0" smtClean="0">
              <a:ln>
                <a:noFill/>
              </a:ln>
              <a:solidFill>
                <a:schemeClr val="tx1"/>
              </a:solidFill>
              <a:latin typeface="Arial" charset="0"/>
            </a:endParaRPr>
          </a:p>
        </p:txBody>
      </p:sp>
      <p:pic>
        <p:nvPicPr>
          <p:cNvPr id="4098" name="Picture 2"/>
          <p:cNvPicPr>
            <a:picLocks noChangeAspect="1" noChangeArrowheads="1"/>
          </p:cNvPicPr>
          <p:nvPr/>
        </p:nvPicPr>
        <p:blipFill>
          <a:blip r:embed="rId2" cstate="print"/>
          <a:srcRect l="23325" t="16699" r="28229" b="10950"/>
          <a:stretch>
            <a:fillRect/>
          </a:stretch>
        </p:blipFill>
        <p:spPr bwMode="auto">
          <a:xfrm>
            <a:off x="755576" y="548679"/>
            <a:ext cx="5184576" cy="61942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457200" y="260350"/>
            <a:ext cx="8229600" cy="1568450"/>
          </a:xfrm>
          <a:solidFill>
            <a:srgbClr val="00B0F0"/>
          </a:solidFill>
        </p:spPr>
        <p:txBody>
          <a:bodyPr>
            <a:normAutofit fontScale="90000"/>
          </a:bodyPr>
          <a:lstStyle/>
          <a:p>
            <a:pPr algn="ctr"/>
            <a:r>
              <a:rPr lang="uk-UA" sz="4000" smtClean="0"/>
              <a:t>Перелік секцій за фаховими напрямами Наукової ради МОН </a:t>
            </a:r>
            <a:r>
              <a:rPr lang="uk-UA" smtClean="0"/>
              <a:t/>
            </a:r>
            <a:br>
              <a:rPr lang="uk-UA" smtClean="0"/>
            </a:br>
            <a:r>
              <a:rPr lang="uk-UA" sz="2400" smtClean="0"/>
              <a:t>(Наказ МОН від № 718 30.06.2016 року)</a:t>
            </a:r>
            <a:endParaRPr lang="ru-RU" smtClean="0"/>
          </a:p>
        </p:txBody>
      </p:sp>
      <p:sp>
        <p:nvSpPr>
          <p:cNvPr id="23555" name="Содержимое 2"/>
          <p:cNvSpPr>
            <a:spLocks noGrp="1"/>
          </p:cNvSpPr>
          <p:nvPr>
            <p:ph idx="1"/>
          </p:nvPr>
        </p:nvSpPr>
        <p:spPr>
          <a:xfrm>
            <a:off x="457200" y="1981200"/>
            <a:ext cx="8229600" cy="4327525"/>
          </a:xfrm>
        </p:spPr>
        <p:txBody>
          <a:bodyPr/>
          <a:lstStyle/>
          <a:p>
            <a:r>
              <a:rPr lang="uk-UA" dirty="0" smtClean="0"/>
              <a:t>1. Математика </a:t>
            </a:r>
            <a:endParaRPr lang="ru-RU" dirty="0" smtClean="0"/>
          </a:p>
          <a:p>
            <a:r>
              <a:rPr lang="uk-UA" dirty="0" smtClean="0"/>
              <a:t>2. Інформатика та кібернетика</a:t>
            </a:r>
            <a:endParaRPr lang="ru-RU" dirty="0" smtClean="0"/>
          </a:p>
          <a:p>
            <a:r>
              <a:rPr lang="uk-UA" dirty="0" smtClean="0"/>
              <a:t>3. Загальна фізика</a:t>
            </a:r>
            <a:endParaRPr lang="ru-RU" dirty="0" smtClean="0"/>
          </a:p>
          <a:p>
            <a:r>
              <a:rPr lang="uk-UA" dirty="0" smtClean="0"/>
              <a:t>4. Ядерна фізика, радіофізика та астрономія</a:t>
            </a:r>
            <a:endParaRPr lang="ru-RU" dirty="0" smtClean="0"/>
          </a:p>
          <a:p>
            <a:r>
              <a:rPr lang="uk-UA" dirty="0" smtClean="0"/>
              <a:t>5. Електроніка, радіотехніка та телекомунікації</a:t>
            </a:r>
            <a:endParaRPr lang="ru-RU" dirty="0" smtClean="0"/>
          </a:p>
          <a:p>
            <a:r>
              <a:rPr lang="uk-UA" dirty="0" smtClean="0"/>
              <a:t>6. Наукові проблеми матеріалознавства</a:t>
            </a:r>
            <a:endParaRPr lang="ru-RU" dirty="0" smtClean="0"/>
          </a:p>
          <a:p>
            <a:endParaRPr lang="ru-RU"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chemeClr val="tx1"/>
                </a:solidFill>
                <a:latin typeface="Arial" charset="0"/>
              </a:rPr>
              <a:t>3</a:t>
            </a:r>
            <a:r>
              <a:rPr kumimoji="0" lang="uk-UA" sz="1600" b="1" u="none" strike="noStrike" cap="none" normalizeH="0" baseline="0" dirty="0" smtClean="0">
                <a:ln>
                  <a:noFill/>
                </a:ln>
                <a:solidFill>
                  <a:schemeClr val="tx1"/>
                </a:solidFill>
                <a:latin typeface="Arial" charset="0"/>
              </a:rPr>
              <a:t>3</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p:cNvSpPr>
            <a:spLocks noGrp="1"/>
          </p:cNvSpPr>
          <p:nvPr>
            <p:ph type="title"/>
          </p:nvPr>
        </p:nvSpPr>
        <p:spPr>
          <a:xfrm>
            <a:off x="457200" y="260350"/>
            <a:ext cx="8229600" cy="1568450"/>
          </a:xfrm>
          <a:solidFill>
            <a:srgbClr val="00B0F0"/>
          </a:solidFill>
        </p:spPr>
        <p:txBody>
          <a:bodyPr>
            <a:normAutofit fontScale="90000"/>
          </a:bodyPr>
          <a:lstStyle/>
          <a:p>
            <a:pPr algn="ctr"/>
            <a:r>
              <a:rPr lang="uk-UA" sz="4000" smtClean="0"/>
              <a:t>Перелік секцій за фаховими напрямами Наукової ради МОН </a:t>
            </a:r>
            <a:r>
              <a:rPr lang="uk-UA" smtClean="0"/>
              <a:t/>
            </a:r>
            <a:br>
              <a:rPr lang="uk-UA" smtClean="0"/>
            </a:br>
            <a:r>
              <a:rPr lang="uk-UA" sz="2400" smtClean="0"/>
              <a:t>(Наказ МОН від № 718 30.06.2016 року)</a:t>
            </a:r>
            <a:endParaRPr lang="ru-RU" smtClean="0"/>
          </a:p>
        </p:txBody>
      </p:sp>
      <p:sp>
        <p:nvSpPr>
          <p:cNvPr id="24579" name="Содержимое 2"/>
          <p:cNvSpPr>
            <a:spLocks noGrp="1"/>
          </p:cNvSpPr>
          <p:nvPr>
            <p:ph idx="1"/>
          </p:nvPr>
        </p:nvSpPr>
        <p:spPr>
          <a:xfrm>
            <a:off x="251520" y="1981200"/>
            <a:ext cx="8640960" cy="4472136"/>
          </a:xfrm>
        </p:spPr>
        <p:txBody>
          <a:bodyPr>
            <a:normAutofit lnSpcReduction="10000"/>
          </a:bodyPr>
          <a:lstStyle/>
          <a:p>
            <a:r>
              <a:rPr lang="uk-UA" sz="2800" dirty="0" smtClean="0"/>
              <a:t>7. Енергетика та енергоефективність</a:t>
            </a:r>
            <a:endParaRPr lang="ru-RU" sz="2800" dirty="0" smtClean="0"/>
          </a:p>
          <a:p>
            <a:r>
              <a:rPr lang="uk-UA" sz="2800" dirty="0" smtClean="0"/>
              <a:t>8. Технології видобутку та переробки корисних копалин</a:t>
            </a:r>
            <a:endParaRPr lang="ru-RU" sz="2800" dirty="0" smtClean="0"/>
          </a:p>
          <a:p>
            <a:r>
              <a:rPr lang="uk-UA" sz="2800" dirty="0" smtClean="0"/>
              <a:t>9.</a:t>
            </a:r>
            <a:r>
              <a:rPr lang="ru-RU" sz="2800" dirty="0" smtClean="0"/>
              <a:t> </a:t>
            </a:r>
            <a:r>
              <a:rPr lang="uk-UA" sz="2800" dirty="0" smtClean="0"/>
              <a:t>Охорона навколишнього середовища</a:t>
            </a:r>
            <a:endParaRPr lang="ru-RU" sz="2800" dirty="0" smtClean="0"/>
          </a:p>
          <a:p>
            <a:r>
              <a:rPr lang="uk-UA" sz="2800" dirty="0" smtClean="0"/>
              <a:t>10.</a:t>
            </a:r>
            <a:r>
              <a:rPr lang="ru-RU" sz="2800" dirty="0" smtClean="0"/>
              <a:t> </a:t>
            </a:r>
            <a:r>
              <a:rPr lang="uk-UA" sz="2800" dirty="0" smtClean="0"/>
              <a:t>Механіка</a:t>
            </a:r>
            <a:endParaRPr lang="ru-RU" sz="2800" dirty="0" smtClean="0"/>
          </a:p>
          <a:p>
            <a:r>
              <a:rPr lang="uk-UA" sz="2800" dirty="0" smtClean="0"/>
              <a:t>11. Машинобудування</a:t>
            </a:r>
            <a:endParaRPr lang="ru-RU" sz="2800" dirty="0" smtClean="0"/>
          </a:p>
          <a:p>
            <a:r>
              <a:rPr lang="uk-UA" sz="2800" dirty="0" smtClean="0"/>
              <a:t>12. Приладобудування</a:t>
            </a:r>
            <a:endParaRPr lang="ru-RU" sz="2800" dirty="0" smtClean="0"/>
          </a:p>
          <a:p>
            <a:r>
              <a:rPr lang="uk-UA" sz="2800" dirty="0" smtClean="0"/>
              <a:t>13. Авіаційно-космічна техніка і транспорт</a:t>
            </a:r>
            <a:endParaRPr lang="ru-RU" sz="2800" dirty="0" smtClean="0"/>
          </a:p>
          <a:p>
            <a:r>
              <a:rPr lang="uk-UA" sz="2800" dirty="0" smtClean="0"/>
              <a:t>14. Технології будівництва, дизайн, архітектура</a:t>
            </a:r>
            <a:endParaRPr lang="ru-RU" sz="2800" dirty="0" smtClean="0"/>
          </a:p>
          <a:p>
            <a:endParaRPr lang="ru-RU" sz="2800" dirty="0" smtClean="0"/>
          </a:p>
          <a:p>
            <a:endParaRPr lang="ru-RU" sz="28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34</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title"/>
          </p:nvPr>
        </p:nvSpPr>
        <p:spPr>
          <a:xfrm>
            <a:off x="457200" y="260350"/>
            <a:ext cx="8229600" cy="1568450"/>
          </a:xfrm>
          <a:solidFill>
            <a:srgbClr val="00B0F0"/>
          </a:solidFill>
        </p:spPr>
        <p:txBody>
          <a:bodyPr>
            <a:normAutofit fontScale="90000"/>
          </a:bodyPr>
          <a:lstStyle/>
          <a:p>
            <a:pPr algn="ctr"/>
            <a:r>
              <a:rPr lang="uk-UA" sz="4000" smtClean="0"/>
              <a:t>Перелік секцій за фаховими напрямами Наукової ради МОН </a:t>
            </a:r>
            <a:r>
              <a:rPr lang="uk-UA" smtClean="0"/>
              <a:t/>
            </a:r>
            <a:br>
              <a:rPr lang="uk-UA" smtClean="0"/>
            </a:br>
            <a:r>
              <a:rPr lang="uk-UA" sz="2400" smtClean="0"/>
              <a:t>(Наказ МОН від № 718 30.06.2016 року)</a:t>
            </a:r>
            <a:endParaRPr lang="ru-RU" smtClean="0"/>
          </a:p>
        </p:txBody>
      </p:sp>
      <p:sp>
        <p:nvSpPr>
          <p:cNvPr id="25603" name="Содержимое 2"/>
          <p:cNvSpPr>
            <a:spLocks noGrp="1"/>
          </p:cNvSpPr>
          <p:nvPr>
            <p:ph idx="1"/>
          </p:nvPr>
        </p:nvSpPr>
        <p:spPr>
          <a:xfrm>
            <a:off x="457200" y="1981200"/>
            <a:ext cx="8229600" cy="4327525"/>
          </a:xfrm>
        </p:spPr>
        <p:txBody>
          <a:bodyPr/>
          <a:lstStyle/>
          <a:p>
            <a:pPr algn="just"/>
            <a:r>
              <a:rPr lang="uk-UA" sz="2000" dirty="0" smtClean="0"/>
              <a:t>15. Біологія, біотехнологія та актуальні проблеми медичних наук</a:t>
            </a:r>
            <a:endParaRPr lang="ru-RU" sz="2000" dirty="0" smtClean="0"/>
          </a:p>
          <a:p>
            <a:r>
              <a:rPr lang="uk-UA" sz="2000" dirty="0" smtClean="0"/>
              <a:t>16. Хімія</a:t>
            </a:r>
            <a:endParaRPr lang="ru-RU" sz="2000" dirty="0" smtClean="0"/>
          </a:p>
          <a:p>
            <a:r>
              <a:rPr lang="uk-UA" sz="2000" dirty="0" smtClean="0"/>
              <a:t>17. Економіка</a:t>
            </a:r>
            <a:endParaRPr lang="ru-RU" sz="2000" dirty="0" smtClean="0"/>
          </a:p>
          <a:p>
            <a:r>
              <a:rPr lang="uk-UA" sz="2000" dirty="0" smtClean="0"/>
              <a:t>18. Право</a:t>
            </a:r>
            <a:endParaRPr lang="ru-RU" sz="2000" dirty="0" smtClean="0"/>
          </a:p>
          <a:p>
            <a:pPr algn="just"/>
            <a:r>
              <a:rPr lang="uk-UA" sz="2000" dirty="0" smtClean="0"/>
              <a:t>19. Педагогіка, психологія, проблеми молоді та спорту</a:t>
            </a:r>
            <a:endParaRPr lang="ru-RU" sz="2000" dirty="0" smtClean="0"/>
          </a:p>
          <a:p>
            <a:r>
              <a:rPr lang="uk-UA" sz="2000" dirty="0" smtClean="0"/>
              <a:t>20. Соціально-історичні науки</a:t>
            </a:r>
            <a:endParaRPr lang="ru-RU" sz="2000" dirty="0" smtClean="0"/>
          </a:p>
          <a:p>
            <a:r>
              <a:rPr lang="uk-UA" sz="2000" dirty="0" smtClean="0"/>
              <a:t>21. Літературознавство, мовознавство та мистецтвознавство</a:t>
            </a:r>
            <a:endParaRPr lang="ru-RU" sz="2000" dirty="0" smtClean="0"/>
          </a:p>
          <a:p>
            <a:r>
              <a:rPr lang="uk-UA" sz="2000" dirty="0" smtClean="0"/>
              <a:t>22. Науки про Землю</a:t>
            </a:r>
            <a:endParaRPr lang="ru-RU" sz="2000" dirty="0" smtClean="0"/>
          </a:p>
          <a:p>
            <a:r>
              <a:rPr lang="uk-UA" sz="2000" dirty="0" smtClean="0"/>
              <a:t>23. Наукові проблеми сільського, лісового і садово-паркового господарства, ветеринарії</a:t>
            </a:r>
            <a:endParaRPr lang="ru-RU" sz="2000" dirty="0" smtClean="0"/>
          </a:p>
          <a:p>
            <a:r>
              <a:rPr lang="uk-UA" sz="2000" dirty="0" smtClean="0"/>
              <a:t>24. Наукові проблеми харчових технологій та промислової біотехнології</a:t>
            </a:r>
            <a:endParaRPr lang="ru-RU" sz="2000" dirty="0" smtClean="0"/>
          </a:p>
          <a:p>
            <a:endParaRPr lang="ru-RU" sz="2000" dirty="0" smtClean="0"/>
          </a:p>
          <a:p>
            <a:endParaRPr lang="ru-RU" sz="2000" dirty="0" smtClean="0"/>
          </a:p>
          <a:p>
            <a:endParaRPr lang="ru-RU" sz="20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3</a:t>
            </a:r>
            <a:r>
              <a:rPr lang="uk-UA" sz="1600" b="1" dirty="0">
                <a:latin typeface="Arial" charset="0"/>
              </a:rPr>
              <a:t>5</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Скругленный прямоугольник 11"/>
          <p:cNvSpPr>
            <a:spLocks noChangeArrowheads="1"/>
          </p:cNvSpPr>
          <p:nvPr/>
        </p:nvSpPr>
        <p:spPr bwMode="auto">
          <a:xfrm>
            <a:off x="395536" y="4869160"/>
            <a:ext cx="2088704" cy="1008112"/>
          </a:xfrm>
          <a:prstGeom prst="roundRect">
            <a:avLst>
              <a:gd name="adj" fmla="val 16667"/>
            </a:avLst>
          </a:prstGeom>
          <a:solidFill>
            <a:srgbClr val="0099CC"/>
          </a:solidFill>
          <a:ln w="25400" algn="ctr">
            <a:solidFill>
              <a:srgbClr val="385D8A"/>
            </a:solidFill>
            <a:round/>
            <a:headEnd/>
            <a:tailEnd/>
          </a:ln>
        </p:spPr>
        <p:txBody>
          <a:bodyPr anchor="ctr"/>
          <a:lstStyle/>
          <a:p>
            <a:pPr algn="r" fontAlgn="auto">
              <a:spcBef>
                <a:spcPts val="0"/>
              </a:spcBef>
              <a:spcAft>
                <a:spcPts val="0"/>
              </a:spcAft>
              <a:defRPr/>
            </a:pPr>
            <a:endParaRPr lang="uk-UA" sz="1600" dirty="0">
              <a:solidFill>
                <a:schemeClr val="lt1"/>
              </a:solidFill>
              <a:latin typeface="+mn-lt"/>
            </a:endParaRPr>
          </a:p>
          <a:p>
            <a:pPr fontAlgn="auto">
              <a:spcBef>
                <a:spcPts val="0"/>
              </a:spcBef>
              <a:spcAft>
                <a:spcPts val="0"/>
              </a:spcAft>
              <a:defRPr/>
            </a:pPr>
            <a:r>
              <a:rPr lang="uk-UA" sz="1600" b="1" dirty="0">
                <a:solidFill>
                  <a:schemeClr val="lt1"/>
                </a:solidFill>
                <a:latin typeface="+mn-lt"/>
              </a:rPr>
              <a:t>                    </a:t>
            </a:r>
            <a:r>
              <a:rPr lang="uk-UA" b="1" dirty="0">
                <a:solidFill>
                  <a:schemeClr val="lt1"/>
                </a:solidFill>
                <a:latin typeface="+mn-lt"/>
              </a:rPr>
              <a:t>Укр НДІ </a:t>
            </a:r>
          </a:p>
          <a:p>
            <a:pPr algn="ctr" fontAlgn="auto">
              <a:spcBef>
                <a:spcPts val="0"/>
              </a:spcBef>
              <a:spcAft>
                <a:spcPts val="0"/>
              </a:spcAft>
              <a:defRPr/>
            </a:pPr>
            <a:r>
              <a:rPr lang="uk-UA" b="1" dirty="0">
                <a:solidFill>
                  <a:schemeClr val="lt1"/>
                </a:solidFill>
                <a:latin typeface="+mn-lt"/>
              </a:rPr>
              <a:t>                   с.-г. </a:t>
            </a:r>
          </a:p>
          <a:p>
            <a:pPr algn="r" fontAlgn="auto">
              <a:spcBef>
                <a:spcPts val="0"/>
              </a:spcBef>
              <a:spcAft>
                <a:spcPts val="0"/>
              </a:spcAft>
              <a:defRPr/>
            </a:pPr>
            <a:r>
              <a:rPr lang="uk-UA" b="1" dirty="0">
                <a:solidFill>
                  <a:schemeClr val="lt1"/>
                </a:solidFill>
                <a:latin typeface="+mn-lt"/>
              </a:rPr>
              <a:t>радіології</a:t>
            </a:r>
          </a:p>
          <a:p>
            <a:pPr algn="ctr" fontAlgn="auto">
              <a:spcBef>
                <a:spcPts val="0"/>
              </a:spcBef>
              <a:spcAft>
                <a:spcPts val="0"/>
              </a:spcAft>
              <a:defRPr/>
            </a:pPr>
            <a:endParaRPr lang="ru-RU" sz="1800" dirty="0">
              <a:solidFill>
                <a:schemeClr val="lt1"/>
              </a:solidFill>
              <a:latin typeface="+mn-lt"/>
            </a:endParaRPr>
          </a:p>
        </p:txBody>
      </p:sp>
      <p:sp>
        <p:nvSpPr>
          <p:cNvPr id="9" name="Скругленный прямоугольник 8"/>
          <p:cNvSpPr>
            <a:spLocks noChangeArrowheads="1"/>
          </p:cNvSpPr>
          <p:nvPr/>
        </p:nvSpPr>
        <p:spPr bwMode="auto">
          <a:xfrm>
            <a:off x="395536" y="2276475"/>
            <a:ext cx="2088902" cy="936501"/>
          </a:xfrm>
          <a:prstGeom prst="roundRect">
            <a:avLst>
              <a:gd name="adj" fmla="val 16667"/>
            </a:avLst>
          </a:prstGeom>
          <a:solidFill>
            <a:srgbClr val="0099CC"/>
          </a:solidFill>
          <a:ln w="25400" algn="ctr">
            <a:solidFill>
              <a:srgbClr val="385D8A"/>
            </a:solidFill>
            <a:round/>
            <a:headEnd/>
            <a:tailEnd/>
          </a:ln>
        </p:spPr>
        <p:txBody>
          <a:bodyPr anchor="ctr"/>
          <a:lstStyle/>
          <a:p>
            <a:pPr algn="ctr" fontAlgn="auto">
              <a:spcBef>
                <a:spcPts val="0"/>
              </a:spcBef>
              <a:spcAft>
                <a:spcPts val="0"/>
              </a:spcAft>
              <a:defRPr/>
            </a:pPr>
            <a:endParaRPr lang="uk-UA" sz="1800" dirty="0">
              <a:solidFill>
                <a:schemeClr val="lt1"/>
              </a:solidFill>
              <a:latin typeface="+mn-lt"/>
            </a:endParaRPr>
          </a:p>
          <a:p>
            <a:pPr algn="ctr" fontAlgn="auto">
              <a:spcBef>
                <a:spcPts val="0"/>
              </a:spcBef>
              <a:spcAft>
                <a:spcPts val="0"/>
              </a:spcAft>
              <a:defRPr/>
            </a:pPr>
            <a:endParaRPr lang="uk-UA" sz="1800" dirty="0">
              <a:solidFill>
                <a:schemeClr val="lt1"/>
              </a:solidFill>
              <a:latin typeface="+mn-lt"/>
            </a:endParaRPr>
          </a:p>
          <a:p>
            <a:pPr algn="ctr" fontAlgn="auto">
              <a:spcBef>
                <a:spcPts val="0"/>
              </a:spcBef>
              <a:spcAft>
                <a:spcPts val="0"/>
              </a:spcAft>
              <a:defRPr/>
            </a:pPr>
            <a:r>
              <a:rPr lang="uk-UA" sz="1800" dirty="0">
                <a:solidFill>
                  <a:schemeClr val="lt1"/>
                </a:solidFill>
                <a:latin typeface="+mn-lt"/>
              </a:rPr>
              <a:t>УЛЯБП АПК</a:t>
            </a:r>
            <a:endParaRPr lang="ru-RU" sz="1800" dirty="0">
              <a:solidFill>
                <a:schemeClr val="lt1"/>
              </a:solidFill>
              <a:latin typeface="+mn-lt"/>
            </a:endParaRPr>
          </a:p>
        </p:txBody>
      </p:sp>
      <p:sp>
        <p:nvSpPr>
          <p:cNvPr id="14340" name="Заголовок 1"/>
          <p:cNvSpPr>
            <a:spLocks noGrp="1"/>
          </p:cNvSpPr>
          <p:nvPr>
            <p:ph type="title" idx="4294967295"/>
          </p:nvPr>
        </p:nvSpPr>
        <p:spPr>
          <a:xfrm>
            <a:off x="457200" y="274638"/>
            <a:ext cx="8229600" cy="490537"/>
          </a:xfrm>
        </p:spPr>
        <p:txBody>
          <a:bodyPr>
            <a:normAutofit fontScale="90000"/>
          </a:bodyPr>
          <a:lstStyle/>
          <a:p>
            <a:pPr eaLnBrk="1" hangingPunct="1"/>
            <a:r>
              <a:rPr lang="uk-UA" sz="3200" b="1" smtClean="0">
                <a:solidFill>
                  <a:srgbClr val="254061"/>
                </a:solidFill>
              </a:rPr>
              <a:t>Дослідницька інфраструктура</a:t>
            </a:r>
            <a:endParaRPr lang="ru-RU" sz="3200" b="1" smtClean="0">
              <a:solidFill>
                <a:srgbClr val="254061"/>
              </a:solidFill>
            </a:endParaRPr>
          </a:p>
        </p:txBody>
      </p:sp>
      <p:pic>
        <p:nvPicPr>
          <p:cNvPr id="14341" name="Picture 2" descr="http://www.quality.ua/images/logo.gif"/>
          <p:cNvPicPr>
            <a:picLocks noChangeAspect="1" noChangeArrowheads="1"/>
          </p:cNvPicPr>
          <p:nvPr/>
        </p:nvPicPr>
        <p:blipFill>
          <a:blip r:embed="rId2" cstate="print"/>
          <a:srcRect/>
          <a:stretch>
            <a:fillRect/>
          </a:stretch>
        </p:blipFill>
        <p:spPr bwMode="auto">
          <a:xfrm>
            <a:off x="1187450" y="2420938"/>
            <a:ext cx="647700" cy="465137"/>
          </a:xfrm>
          <a:prstGeom prst="rect">
            <a:avLst/>
          </a:prstGeom>
          <a:noFill/>
          <a:ln w="9525">
            <a:noFill/>
            <a:miter lim="800000"/>
            <a:headEnd/>
            <a:tailEnd/>
          </a:ln>
        </p:spPr>
      </p:pic>
      <p:sp>
        <p:nvSpPr>
          <p:cNvPr id="14342" name="Скругленный прямоугольник 4"/>
          <p:cNvSpPr>
            <a:spLocks noChangeArrowheads="1"/>
          </p:cNvSpPr>
          <p:nvPr/>
        </p:nvSpPr>
        <p:spPr bwMode="auto">
          <a:xfrm>
            <a:off x="611188" y="908050"/>
            <a:ext cx="8064500" cy="1081088"/>
          </a:xfrm>
          <a:prstGeom prst="roundRect">
            <a:avLst>
              <a:gd name="adj" fmla="val 16667"/>
            </a:avLst>
          </a:prstGeom>
          <a:solidFill>
            <a:srgbClr val="0099CC"/>
          </a:solidFill>
          <a:ln w="25400" algn="ctr">
            <a:solidFill>
              <a:srgbClr val="385D8A"/>
            </a:solidFill>
            <a:round/>
            <a:headEnd/>
            <a:tailEnd/>
          </a:ln>
        </p:spPr>
        <p:txBody>
          <a:bodyPr anchor="ctr"/>
          <a:lstStyle/>
          <a:p>
            <a:pPr algn="ctr"/>
            <a:r>
              <a:rPr lang="uk-UA" sz="5400">
                <a:solidFill>
                  <a:srgbClr val="FFFFFF"/>
                </a:solidFill>
                <a:latin typeface="Calibri" pitchFamily="34" charset="0"/>
              </a:rPr>
              <a:t>НУБіП України</a:t>
            </a:r>
            <a:endParaRPr lang="ru-RU" sz="5400">
              <a:solidFill>
                <a:srgbClr val="FFFFFF"/>
              </a:solidFill>
              <a:latin typeface="Calibri" pitchFamily="34" charset="0"/>
            </a:endParaRPr>
          </a:p>
        </p:txBody>
      </p:sp>
      <p:sp>
        <p:nvSpPr>
          <p:cNvPr id="8" name="Скругленный прямоугольник 7"/>
          <p:cNvSpPr>
            <a:spLocks noChangeArrowheads="1"/>
          </p:cNvSpPr>
          <p:nvPr/>
        </p:nvSpPr>
        <p:spPr bwMode="auto">
          <a:xfrm>
            <a:off x="395536" y="3356992"/>
            <a:ext cx="2088902" cy="1368152"/>
          </a:xfrm>
          <a:prstGeom prst="roundRect">
            <a:avLst>
              <a:gd name="adj" fmla="val 16667"/>
            </a:avLst>
          </a:prstGeom>
          <a:solidFill>
            <a:srgbClr val="0099CC"/>
          </a:solidFill>
          <a:ln w="25400" algn="ctr">
            <a:solidFill>
              <a:srgbClr val="385D8A"/>
            </a:solidFill>
            <a:round/>
            <a:headEnd/>
            <a:tailEnd/>
          </a:ln>
        </p:spPr>
        <p:txBody>
          <a:bodyPr anchor="ctr"/>
          <a:lstStyle/>
          <a:p>
            <a:pPr algn="ctr" fontAlgn="auto">
              <a:spcBef>
                <a:spcPts val="0"/>
              </a:spcBef>
              <a:spcAft>
                <a:spcPts val="0"/>
              </a:spcAft>
              <a:defRPr/>
            </a:pPr>
            <a:endParaRPr lang="uk-UA" sz="1400" b="1" dirty="0">
              <a:solidFill>
                <a:schemeClr val="lt1"/>
              </a:solidFill>
              <a:latin typeface="+mn-lt"/>
            </a:endParaRPr>
          </a:p>
          <a:p>
            <a:pPr algn="ctr" fontAlgn="auto">
              <a:spcBef>
                <a:spcPts val="0"/>
              </a:spcBef>
              <a:spcAft>
                <a:spcPts val="0"/>
              </a:spcAft>
              <a:defRPr/>
            </a:pPr>
            <a:r>
              <a:rPr lang="uk-UA" sz="1400" b="1" dirty="0">
                <a:solidFill>
                  <a:schemeClr val="lt1"/>
                </a:solidFill>
                <a:latin typeface="+mn-lt"/>
              </a:rPr>
              <a:t>НДПІ стандартизації і технологій екобезпечної та органічної продукції</a:t>
            </a:r>
          </a:p>
          <a:p>
            <a:pPr algn="ctr" fontAlgn="auto">
              <a:spcBef>
                <a:spcPts val="0"/>
              </a:spcBef>
              <a:spcAft>
                <a:spcPts val="0"/>
              </a:spcAft>
              <a:defRPr/>
            </a:pPr>
            <a:endParaRPr lang="ru-RU" sz="1400" dirty="0">
              <a:solidFill>
                <a:schemeClr val="lt1"/>
              </a:solidFill>
              <a:latin typeface="+mn-lt"/>
            </a:endParaRPr>
          </a:p>
        </p:txBody>
      </p:sp>
      <p:pic>
        <p:nvPicPr>
          <p:cNvPr id="14344" name="Picture 4"/>
          <p:cNvPicPr>
            <a:picLocks noChangeAspect="1" noChangeArrowheads="1"/>
          </p:cNvPicPr>
          <p:nvPr/>
        </p:nvPicPr>
        <p:blipFill>
          <a:blip r:embed="rId3" cstate="print"/>
          <a:srcRect l="16335" t="14844" r="78349" b="76578"/>
          <a:stretch>
            <a:fillRect/>
          </a:stretch>
        </p:blipFill>
        <p:spPr bwMode="auto">
          <a:xfrm>
            <a:off x="683568" y="4869160"/>
            <a:ext cx="647700" cy="838200"/>
          </a:xfrm>
          <a:prstGeom prst="rect">
            <a:avLst/>
          </a:prstGeom>
          <a:noFill/>
          <a:ln w="9525">
            <a:noFill/>
            <a:miter lim="800000"/>
            <a:headEnd/>
            <a:tailEnd/>
          </a:ln>
        </p:spPr>
      </p:pic>
      <p:sp>
        <p:nvSpPr>
          <p:cNvPr id="13" name="Скругленный прямоугольник 12"/>
          <p:cNvSpPr/>
          <p:nvPr/>
        </p:nvSpPr>
        <p:spPr>
          <a:xfrm>
            <a:off x="2771775" y="2205038"/>
            <a:ext cx="3384550" cy="1079500"/>
          </a:xfrm>
          <a:prstGeom prst="round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800" b="1" dirty="0">
                <a:solidFill>
                  <a:srgbClr val="FFFFFF"/>
                </a:solidFill>
                <a:latin typeface="Calibri" pitchFamily="34" charset="0"/>
              </a:rPr>
              <a:t>Базовий заклад</a:t>
            </a:r>
          </a:p>
          <a:p>
            <a:pPr algn="ctr">
              <a:defRPr/>
            </a:pPr>
            <a:r>
              <a:rPr lang="uk-UA" sz="1800" b="1" dirty="0">
                <a:solidFill>
                  <a:srgbClr val="FFFFFF"/>
                </a:solidFill>
                <a:latin typeface="Calibri" pitchFamily="34" charset="0"/>
              </a:rPr>
              <a:t>ННІ (3), 13 факультетів, НДІ </a:t>
            </a:r>
            <a:r>
              <a:rPr lang="uk-UA" sz="1800" b="1" dirty="0" smtClean="0">
                <a:solidFill>
                  <a:srgbClr val="FFFFFF"/>
                </a:solidFill>
                <a:latin typeface="Calibri" pitchFamily="34" charset="0"/>
              </a:rPr>
              <a:t>(8)</a:t>
            </a:r>
            <a:endParaRPr lang="ru-RU" sz="1800" b="1" dirty="0">
              <a:solidFill>
                <a:srgbClr val="FFFFFF"/>
              </a:solidFill>
              <a:latin typeface="Calibri" pitchFamily="34" charset="0"/>
            </a:endParaRPr>
          </a:p>
        </p:txBody>
      </p:sp>
      <p:sp>
        <p:nvSpPr>
          <p:cNvPr id="14346" name="Скругленный прямоугольник 13"/>
          <p:cNvSpPr>
            <a:spLocks noChangeArrowheads="1"/>
          </p:cNvSpPr>
          <p:nvPr/>
        </p:nvSpPr>
        <p:spPr bwMode="auto">
          <a:xfrm>
            <a:off x="6443663" y="2205038"/>
            <a:ext cx="1944687" cy="1008062"/>
          </a:xfrm>
          <a:prstGeom prst="roundRect">
            <a:avLst>
              <a:gd name="adj" fmla="val 16667"/>
            </a:avLst>
          </a:prstGeom>
          <a:solidFill>
            <a:srgbClr val="0099CC"/>
          </a:solidFill>
          <a:ln w="25400" algn="ctr">
            <a:solidFill>
              <a:srgbClr val="385D8A"/>
            </a:solidFill>
            <a:round/>
            <a:headEnd/>
            <a:tailEnd/>
          </a:ln>
        </p:spPr>
        <p:txBody>
          <a:bodyPr anchor="ctr"/>
          <a:lstStyle/>
          <a:p>
            <a:pPr algn="ctr"/>
            <a:r>
              <a:rPr lang="uk-UA" sz="1800" b="1" dirty="0">
                <a:solidFill>
                  <a:srgbClr val="FFFFFF"/>
                </a:solidFill>
                <a:latin typeface="Calibri" pitchFamily="34" charset="0"/>
              </a:rPr>
              <a:t>Навчально-дослідні</a:t>
            </a:r>
          </a:p>
          <a:p>
            <a:pPr algn="ctr"/>
            <a:r>
              <a:rPr lang="uk-UA" sz="1800" b="1" dirty="0">
                <a:solidFill>
                  <a:srgbClr val="FFFFFF"/>
                </a:solidFill>
                <a:latin typeface="Calibri" pitchFamily="34" charset="0"/>
              </a:rPr>
              <a:t>господарства </a:t>
            </a:r>
            <a:r>
              <a:rPr lang="uk-UA" sz="1800" b="1" dirty="0" smtClean="0">
                <a:solidFill>
                  <a:srgbClr val="FFFFFF"/>
                </a:solidFill>
                <a:latin typeface="Calibri" pitchFamily="34" charset="0"/>
              </a:rPr>
              <a:t>(2)</a:t>
            </a:r>
            <a:endParaRPr lang="ru-RU" sz="1800" dirty="0">
              <a:solidFill>
                <a:srgbClr val="FFFFFF"/>
              </a:solidFill>
              <a:latin typeface="Calibri" pitchFamily="34" charset="0"/>
            </a:endParaRPr>
          </a:p>
        </p:txBody>
      </p:sp>
      <p:sp>
        <p:nvSpPr>
          <p:cNvPr id="14347" name="Скругленный прямоугольник 14"/>
          <p:cNvSpPr>
            <a:spLocks noChangeArrowheads="1"/>
          </p:cNvSpPr>
          <p:nvPr/>
        </p:nvSpPr>
        <p:spPr bwMode="auto">
          <a:xfrm>
            <a:off x="6443663" y="4868863"/>
            <a:ext cx="2232025" cy="1223962"/>
          </a:xfrm>
          <a:prstGeom prst="roundRect">
            <a:avLst>
              <a:gd name="adj" fmla="val 16667"/>
            </a:avLst>
          </a:prstGeom>
          <a:solidFill>
            <a:srgbClr val="0099CC"/>
          </a:solidFill>
          <a:ln w="25400" algn="ctr">
            <a:solidFill>
              <a:srgbClr val="385D8A"/>
            </a:solidFill>
            <a:round/>
            <a:headEnd/>
            <a:tailEnd/>
          </a:ln>
        </p:spPr>
        <p:txBody>
          <a:bodyPr anchor="ctr"/>
          <a:lstStyle/>
          <a:p>
            <a:pPr algn="ctr"/>
            <a:r>
              <a:rPr lang="uk-UA" sz="1800" b="1">
                <a:solidFill>
                  <a:srgbClr val="FFFFFF"/>
                </a:solidFill>
                <a:latin typeface="Calibri" pitchFamily="34" charset="0"/>
              </a:rPr>
              <a:t>Дослідні</a:t>
            </a:r>
          </a:p>
          <a:p>
            <a:pPr algn="ctr"/>
            <a:r>
              <a:rPr lang="uk-UA" sz="1800" b="1">
                <a:solidFill>
                  <a:srgbClr val="FFFFFF"/>
                </a:solidFill>
                <a:latin typeface="Calibri" pitchFamily="34" charset="0"/>
              </a:rPr>
              <a:t>станції (2):</a:t>
            </a:r>
          </a:p>
          <a:p>
            <a:pPr algn="ctr"/>
            <a:r>
              <a:rPr lang="uk-UA" sz="1800" b="1">
                <a:solidFill>
                  <a:srgbClr val="FFFFFF"/>
                </a:solidFill>
                <a:latin typeface="Calibri" pitchFamily="34" charset="0"/>
              </a:rPr>
              <a:t>Боярська лісова </a:t>
            </a:r>
          </a:p>
          <a:p>
            <a:pPr algn="ctr"/>
            <a:r>
              <a:rPr lang="uk-UA" sz="1800" b="1">
                <a:solidFill>
                  <a:srgbClr val="FFFFFF"/>
                </a:solidFill>
                <a:latin typeface="Calibri" pitchFamily="34" charset="0"/>
              </a:rPr>
              <a:t>Агрономічна </a:t>
            </a:r>
            <a:endParaRPr lang="ru-RU" sz="1800">
              <a:solidFill>
                <a:srgbClr val="FFFFFF"/>
              </a:solidFill>
              <a:latin typeface="Calibri" pitchFamily="34" charset="0"/>
            </a:endParaRPr>
          </a:p>
        </p:txBody>
      </p:sp>
      <p:sp>
        <p:nvSpPr>
          <p:cNvPr id="18" name="Скругленный прямоугольник 17"/>
          <p:cNvSpPr/>
          <p:nvPr/>
        </p:nvSpPr>
        <p:spPr>
          <a:xfrm>
            <a:off x="2843213" y="3716338"/>
            <a:ext cx="3313112" cy="86518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400" b="1">
                <a:solidFill>
                  <a:srgbClr val="FFFFFF"/>
                </a:solidFill>
                <a:latin typeface="Calibri" pitchFamily="34" charset="0"/>
              </a:rPr>
              <a:t>Наукові лабораторії</a:t>
            </a:r>
          </a:p>
          <a:p>
            <a:pPr algn="ctr">
              <a:defRPr/>
            </a:pPr>
            <a:r>
              <a:rPr lang="uk-UA" sz="2400" b="1">
                <a:solidFill>
                  <a:srgbClr val="FFFFFF"/>
                </a:solidFill>
                <a:latin typeface="Calibri" pitchFamily="34" charset="0"/>
              </a:rPr>
              <a:t>(64)</a:t>
            </a:r>
            <a:endParaRPr lang="ru-RU" sz="2400" b="1">
              <a:solidFill>
                <a:srgbClr val="FFFFFF"/>
              </a:solidFill>
              <a:latin typeface="Calibri" pitchFamily="34" charset="0"/>
            </a:endParaRPr>
          </a:p>
        </p:txBody>
      </p:sp>
      <p:sp>
        <p:nvSpPr>
          <p:cNvPr id="19" name="Скругленный прямоугольник 18"/>
          <p:cNvSpPr/>
          <p:nvPr/>
        </p:nvSpPr>
        <p:spPr>
          <a:xfrm>
            <a:off x="2843213" y="4868863"/>
            <a:ext cx="3313112" cy="936625"/>
          </a:xfrm>
          <a:prstGeom prst="roundRec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000" b="1">
                <a:solidFill>
                  <a:srgbClr val="FFFFFF"/>
                </a:solidFill>
                <a:latin typeface="Calibri" pitchFamily="34" charset="0"/>
              </a:rPr>
              <a:t>Навчально-науково-виробничі лабораторії (61)</a:t>
            </a:r>
            <a:endParaRPr lang="ru-RU" sz="2000" b="1">
              <a:solidFill>
                <a:srgbClr val="FFFFFF"/>
              </a:solidFill>
              <a:latin typeface="Calibri" pitchFamily="34" charset="0"/>
            </a:endParaRPr>
          </a:p>
        </p:txBody>
      </p:sp>
      <p:cxnSp>
        <p:nvCxnSpPr>
          <p:cNvPr id="14350" name="Прямая соединительная линия 20"/>
          <p:cNvCxnSpPr>
            <a:cxnSpLocks noChangeShapeType="1"/>
            <a:stCxn id="13" idx="1"/>
            <a:endCxn id="9" idx="3"/>
          </p:cNvCxnSpPr>
          <p:nvPr/>
        </p:nvCxnSpPr>
        <p:spPr bwMode="auto">
          <a:xfrm flipH="1" flipV="1">
            <a:off x="2484438" y="2744726"/>
            <a:ext cx="287337" cy="62"/>
          </a:xfrm>
          <a:prstGeom prst="line">
            <a:avLst/>
          </a:prstGeom>
          <a:noFill/>
          <a:ln w="28575" algn="ctr">
            <a:solidFill>
              <a:srgbClr val="4A7EBB"/>
            </a:solidFill>
            <a:round/>
            <a:headEnd/>
            <a:tailEnd/>
          </a:ln>
        </p:spPr>
      </p:cxnSp>
      <p:cxnSp>
        <p:nvCxnSpPr>
          <p:cNvPr id="14351" name="Прямая соединительная линия 22"/>
          <p:cNvCxnSpPr>
            <a:cxnSpLocks noChangeShapeType="1"/>
          </p:cNvCxnSpPr>
          <p:nvPr/>
        </p:nvCxnSpPr>
        <p:spPr bwMode="auto">
          <a:xfrm>
            <a:off x="6156325" y="2781300"/>
            <a:ext cx="287338" cy="0"/>
          </a:xfrm>
          <a:prstGeom prst="line">
            <a:avLst/>
          </a:prstGeom>
          <a:noFill/>
          <a:ln w="28575" algn="ctr">
            <a:solidFill>
              <a:srgbClr val="4A7EBB"/>
            </a:solidFill>
            <a:round/>
            <a:headEnd/>
            <a:tailEnd/>
          </a:ln>
        </p:spPr>
      </p:cxnSp>
      <p:cxnSp>
        <p:nvCxnSpPr>
          <p:cNvPr id="26" name="Прямая соединительная линия 25"/>
          <p:cNvCxnSpPr>
            <a:stCxn id="13" idx="1"/>
            <a:endCxn id="13" idx="1"/>
          </p:cNvCxnSpPr>
          <p:nvPr/>
        </p:nvCxnSpPr>
        <p:spPr>
          <a:xfrm>
            <a:off x="2771775" y="274478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53" name="Прямая соединительная линия 27"/>
          <p:cNvCxnSpPr>
            <a:cxnSpLocks noChangeShapeType="1"/>
          </p:cNvCxnSpPr>
          <p:nvPr/>
        </p:nvCxnSpPr>
        <p:spPr bwMode="auto">
          <a:xfrm>
            <a:off x="4356100" y="1989138"/>
            <a:ext cx="0" cy="215900"/>
          </a:xfrm>
          <a:prstGeom prst="line">
            <a:avLst/>
          </a:prstGeom>
          <a:noFill/>
          <a:ln w="28575" algn="ctr">
            <a:solidFill>
              <a:srgbClr val="4A7EBB"/>
            </a:solidFill>
            <a:round/>
            <a:headEnd/>
            <a:tailEnd/>
          </a:ln>
        </p:spPr>
      </p:cxnSp>
      <p:cxnSp>
        <p:nvCxnSpPr>
          <p:cNvPr id="14354" name="Прямая соединительная линия 32"/>
          <p:cNvCxnSpPr>
            <a:cxnSpLocks noChangeShapeType="1"/>
            <a:stCxn id="13" idx="1"/>
            <a:endCxn id="8" idx="3"/>
          </p:cNvCxnSpPr>
          <p:nvPr/>
        </p:nvCxnSpPr>
        <p:spPr bwMode="auto">
          <a:xfrm flipH="1">
            <a:off x="2484438" y="2744788"/>
            <a:ext cx="287337" cy="1296280"/>
          </a:xfrm>
          <a:prstGeom prst="line">
            <a:avLst/>
          </a:prstGeom>
          <a:noFill/>
          <a:ln w="28575" algn="ctr">
            <a:solidFill>
              <a:srgbClr val="4A7EBB"/>
            </a:solidFill>
            <a:round/>
            <a:headEnd/>
            <a:tailEnd/>
          </a:ln>
        </p:spPr>
      </p:cxnSp>
      <p:cxnSp>
        <p:nvCxnSpPr>
          <p:cNvPr id="14355" name="Прямая соединительная линия 32"/>
          <p:cNvCxnSpPr>
            <a:cxnSpLocks noChangeShapeType="1"/>
          </p:cNvCxnSpPr>
          <p:nvPr/>
        </p:nvCxnSpPr>
        <p:spPr bwMode="auto">
          <a:xfrm flipH="1">
            <a:off x="2484438" y="2852738"/>
            <a:ext cx="287337" cy="2232025"/>
          </a:xfrm>
          <a:prstGeom prst="line">
            <a:avLst/>
          </a:prstGeom>
          <a:noFill/>
          <a:ln w="28575" algn="ctr">
            <a:solidFill>
              <a:srgbClr val="4A7EBB"/>
            </a:solidFill>
            <a:round/>
            <a:headEnd/>
            <a:tailEnd/>
          </a:ln>
        </p:spPr>
      </p:cxnSp>
      <p:cxnSp>
        <p:nvCxnSpPr>
          <p:cNvPr id="14356" name="Прямая соединительная линия 32"/>
          <p:cNvCxnSpPr>
            <a:cxnSpLocks noChangeShapeType="1"/>
          </p:cNvCxnSpPr>
          <p:nvPr/>
        </p:nvCxnSpPr>
        <p:spPr bwMode="auto">
          <a:xfrm flipH="1">
            <a:off x="4427538" y="3284538"/>
            <a:ext cx="0" cy="431800"/>
          </a:xfrm>
          <a:prstGeom prst="line">
            <a:avLst/>
          </a:prstGeom>
          <a:noFill/>
          <a:ln w="28575" algn="ctr">
            <a:solidFill>
              <a:srgbClr val="4A7EBB"/>
            </a:solidFill>
            <a:round/>
            <a:headEnd/>
            <a:tailEnd/>
          </a:ln>
        </p:spPr>
      </p:cxnSp>
      <p:cxnSp>
        <p:nvCxnSpPr>
          <p:cNvPr id="14357" name="Прямая соединительная линия 32"/>
          <p:cNvCxnSpPr>
            <a:cxnSpLocks noChangeShapeType="1"/>
          </p:cNvCxnSpPr>
          <p:nvPr/>
        </p:nvCxnSpPr>
        <p:spPr bwMode="auto">
          <a:xfrm flipH="1">
            <a:off x="4427538" y="4581525"/>
            <a:ext cx="0" cy="287338"/>
          </a:xfrm>
          <a:prstGeom prst="line">
            <a:avLst/>
          </a:prstGeom>
          <a:noFill/>
          <a:ln w="28575" algn="ctr">
            <a:solidFill>
              <a:srgbClr val="4A7EBB"/>
            </a:solidFill>
            <a:round/>
            <a:headEnd/>
            <a:tailEnd/>
          </a:ln>
        </p:spPr>
      </p:cxnSp>
      <p:sp>
        <p:nvSpPr>
          <p:cNvPr id="14358" name="Line 24"/>
          <p:cNvSpPr>
            <a:spLocks noChangeShapeType="1"/>
          </p:cNvSpPr>
          <p:nvPr/>
        </p:nvSpPr>
        <p:spPr bwMode="auto">
          <a:xfrm>
            <a:off x="6156325" y="2781300"/>
            <a:ext cx="359891" cy="2087860"/>
          </a:xfrm>
          <a:prstGeom prst="line">
            <a:avLst/>
          </a:prstGeom>
          <a:noFill/>
          <a:ln w="28575">
            <a:solidFill>
              <a:schemeClr val="accent2"/>
            </a:solidFill>
            <a:round/>
            <a:headEnd/>
            <a:tailEnd/>
          </a:ln>
        </p:spPr>
        <p:txBody>
          <a:bodyPr/>
          <a:lstStyle/>
          <a:p>
            <a:endParaRPr lang="ru-RU"/>
          </a:p>
        </p:txBody>
      </p:sp>
      <p:sp>
        <p:nvSpPr>
          <p:cNvPr id="14359" name="Скругленный прямоугольник 7"/>
          <p:cNvSpPr>
            <a:spLocks noChangeArrowheads="1"/>
          </p:cNvSpPr>
          <p:nvPr/>
        </p:nvSpPr>
        <p:spPr bwMode="auto">
          <a:xfrm>
            <a:off x="6515100" y="3573463"/>
            <a:ext cx="1944688" cy="1008062"/>
          </a:xfrm>
          <a:prstGeom prst="roundRect">
            <a:avLst>
              <a:gd name="adj" fmla="val 16667"/>
            </a:avLst>
          </a:prstGeom>
          <a:solidFill>
            <a:srgbClr val="0099CC"/>
          </a:solidFill>
          <a:ln w="25400" algn="ctr">
            <a:solidFill>
              <a:srgbClr val="385D8A"/>
            </a:solidFill>
            <a:round/>
            <a:headEnd/>
            <a:tailEnd/>
          </a:ln>
        </p:spPr>
        <p:txBody>
          <a:bodyPr anchor="ctr"/>
          <a:lstStyle/>
          <a:p>
            <a:pPr algn="ctr">
              <a:buFontTx/>
              <a:buChar char="•"/>
            </a:pPr>
            <a:r>
              <a:rPr lang="uk-UA" sz="1600" b="1">
                <a:solidFill>
                  <a:srgbClr val="FFFFFF"/>
                </a:solidFill>
                <a:latin typeface="Calibri" pitchFamily="34" charset="0"/>
              </a:rPr>
              <a:t> Ботанічний сад</a:t>
            </a:r>
          </a:p>
          <a:p>
            <a:pPr algn="ctr">
              <a:buFontTx/>
              <a:buChar char="•"/>
            </a:pPr>
            <a:r>
              <a:rPr lang="uk-UA" sz="1600" b="1">
                <a:solidFill>
                  <a:srgbClr val="FFFFFF"/>
                </a:solidFill>
                <a:latin typeface="Calibri" pitchFamily="34" charset="0"/>
              </a:rPr>
              <a:t> Клінічний центр “Ветмедцентр”</a:t>
            </a:r>
          </a:p>
          <a:p>
            <a:pPr algn="ctr"/>
            <a:endParaRPr lang="ru-RU" sz="1600">
              <a:solidFill>
                <a:srgbClr val="FFFFFF"/>
              </a:solidFill>
              <a:latin typeface="Calibri" pitchFamily="34" charset="0"/>
            </a:endParaRPr>
          </a:p>
        </p:txBody>
      </p:sp>
      <p:sp>
        <p:nvSpPr>
          <p:cNvPr id="14360" name="AutoShape 26"/>
          <p:cNvSpPr>
            <a:spLocks noChangeArrowheads="1"/>
          </p:cNvSpPr>
          <p:nvPr/>
        </p:nvSpPr>
        <p:spPr bwMode="auto">
          <a:xfrm>
            <a:off x="2709863" y="6059488"/>
            <a:ext cx="3590925" cy="642937"/>
          </a:xfrm>
          <a:prstGeom prst="roundRect">
            <a:avLst>
              <a:gd name="adj" fmla="val 16667"/>
            </a:avLst>
          </a:prstGeom>
          <a:solidFill>
            <a:schemeClr val="accent6">
              <a:lumMod val="60000"/>
              <a:lumOff val="40000"/>
            </a:schemeClr>
          </a:solidFill>
          <a:ln w="9525">
            <a:solidFill>
              <a:schemeClr val="tx1"/>
            </a:solidFill>
            <a:round/>
            <a:headEnd/>
            <a:tailEnd/>
          </a:ln>
        </p:spPr>
        <p:txBody>
          <a:bodyPr anchor="ctr">
            <a:spAutoFit/>
          </a:bodyPr>
          <a:lstStyle/>
          <a:p>
            <a:pPr algn="ctr"/>
            <a:r>
              <a:rPr lang="uk-UA" sz="1600" b="1" dirty="0"/>
              <a:t>Навчально-науково-виробничо-інноваційні центри </a:t>
            </a:r>
            <a:r>
              <a:rPr lang="uk-UA" sz="1600" b="1" dirty="0" smtClean="0"/>
              <a:t>(4)</a:t>
            </a:r>
            <a:endParaRPr lang="ru-RU" sz="1600" b="1" dirty="0"/>
          </a:p>
        </p:txBody>
      </p:sp>
      <p:sp>
        <p:nvSpPr>
          <p:cNvPr id="14361" name="Line 27"/>
          <p:cNvSpPr>
            <a:spLocks noChangeShapeType="1"/>
          </p:cNvSpPr>
          <p:nvPr/>
        </p:nvSpPr>
        <p:spPr bwMode="auto">
          <a:xfrm>
            <a:off x="4427538" y="5805488"/>
            <a:ext cx="0" cy="215900"/>
          </a:xfrm>
          <a:prstGeom prst="line">
            <a:avLst/>
          </a:prstGeom>
          <a:noFill/>
          <a:ln w="28575">
            <a:solidFill>
              <a:schemeClr val="accent2"/>
            </a:solidFill>
            <a:round/>
            <a:headEnd/>
            <a:tailEnd/>
          </a:ln>
        </p:spPr>
        <p:txBody>
          <a:bodyPr/>
          <a:lstStyle/>
          <a:p>
            <a:endParaRPr lang="ru-RU"/>
          </a:p>
        </p:txBody>
      </p:sp>
      <p:sp>
        <p:nvSpPr>
          <p:cNvPr id="29" name="Line 24"/>
          <p:cNvSpPr>
            <a:spLocks noChangeShapeType="1"/>
          </p:cNvSpPr>
          <p:nvPr/>
        </p:nvSpPr>
        <p:spPr bwMode="auto">
          <a:xfrm>
            <a:off x="6156177" y="2780929"/>
            <a:ext cx="360039" cy="1368152"/>
          </a:xfrm>
          <a:prstGeom prst="line">
            <a:avLst/>
          </a:prstGeom>
          <a:noFill/>
          <a:ln w="28575">
            <a:solidFill>
              <a:schemeClr val="accent2"/>
            </a:solidFill>
            <a:round/>
            <a:headEnd/>
            <a:tailEnd/>
          </a:ln>
        </p:spPr>
        <p:txBody>
          <a:bodyPr/>
          <a:lstStyle/>
          <a:p>
            <a:endParaRPr lang="ru-RU"/>
          </a:p>
        </p:txBody>
      </p:sp>
      <p:sp>
        <p:nvSpPr>
          <p:cNvPr id="28" name="Овал 27"/>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36</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850900"/>
          </a:xfrm>
          <a:solidFill>
            <a:srgbClr val="CCFF99"/>
          </a:solidFill>
        </p:spPr>
        <p:txBody>
          <a:bodyPr/>
          <a:lstStyle/>
          <a:p>
            <a:pPr eaLnBrk="1" hangingPunct="1"/>
            <a:r>
              <a:rPr lang="uk-UA" dirty="0" smtClean="0"/>
              <a:t>Зміни упродовж </a:t>
            </a:r>
            <a:r>
              <a:rPr lang="uk-UA" dirty="0" smtClean="0"/>
              <a:t>2015-2019 </a:t>
            </a:r>
            <a:r>
              <a:rPr lang="uk-UA" dirty="0" smtClean="0"/>
              <a:t>рр.</a:t>
            </a:r>
            <a:endParaRPr lang="ru-RU" dirty="0" smtClean="0"/>
          </a:p>
        </p:txBody>
      </p:sp>
      <p:sp>
        <p:nvSpPr>
          <p:cNvPr id="15363" name="Rectangle 3"/>
          <p:cNvSpPr>
            <a:spLocks noGrp="1" noChangeArrowheads="1"/>
          </p:cNvSpPr>
          <p:nvPr>
            <p:ph type="body" idx="1"/>
          </p:nvPr>
        </p:nvSpPr>
        <p:spPr>
          <a:xfrm>
            <a:off x="457200" y="1340768"/>
            <a:ext cx="8229600" cy="5017190"/>
          </a:xfrm>
          <a:ln w="38100">
            <a:solidFill>
              <a:srgbClr val="66FF33"/>
            </a:solidFill>
          </a:ln>
        </p:spPr>
        <p:txBody>
          <a:bodyPr>
            <a:normAutofit fontScale="92500"/>
          </a:bodyPr>
          <a:lstStyle/>
          <a:p>
            <a:pPr eaLnBrk="1" hangingPunct="1">
              <a:lnSpc>
                <a:spcPct val="90000"/>
              </a:lnSpc>
              <a:buFontTx/>
              <a:buNone/>
            </a:pPr>
            <a:r>
              <a:rPr lang="uk-UA" sz="2400" b="1" dirty="0" smtClean="0">
                <a:solidFill>
                  <a:schemeClr val="accent2"/>
                </a:solidFill>
              </a:rPr>
              <a:t>+ 1 НДІ</a:t>
            </a:r>
            <a:r>
              <a:rPr lang="uk-UA" sz="2400" dirty="0" smtClean="0"/>
              <a:t> (</a:t>
            </a:r>
            <a:r>
              <a:rPr lang="uk-UA" sz="2400" dirty="0" err="1" smtClean="0"/>
              <a:t>фітомедицини</a:t>
            </a:r>
            <a:r>
              <a:rPr lang="uk-UA" sz="2400" dirty="0" smtClean="0"/>
              <a:t>, біотехнологій та екології);</a:t>
            </a:r>
          </a:p>
          <a:p>
            <a:pPr eaLnBrk="1" hangingPunct="1">
              <a:lnSpc>
                <a:spcPct val="90000"/>
              </a:lnSpc>
              <a:buFontTx/>
              <a:buNone/>
            </a:pPr>
            <a:r>
              <a:rPr lang="uk-UA" sz="2400" b="1" dirty="0" smtClean="0">
                <a:solidFill>
                  <a:schemeClr val="accent2"/>
                </a:solidFill>
              </a:rPr>
              <a:t>+ 3 </a:t>
            </a:r>
            <a:r>
              <a:rPr lang="uk-UA" sz="2400" b="1" dirty="0" err="1" smtClean="0">
                <a:solidFill>
                  <a:schemeClr val="accent2"/>
                </a:solidFill>
              </a:rPr>
              <a:t>міжкафедральні</a:t>
            </a:r>
            <a:r>
              <a:rPr lang="uk-UA" sz="2400" b="1" dirty="0" smtClean="0">
                <a:solidFill>
                  <a:schemeClr val="accent2"/>
                </a:solidFill>
              </a:rPr>
              <a:t> навчально-наукові лабораторії</a:t>
            </a:r>
            <a:r>
              <a:rPr lang="uk-UA" sz="2400" dirty="0" smtClean="0"/>
              <a:t> (</a:t>
            </a:r>
            <a:r>
              <a:rPr lang="uk-UA" sz="2400" dirty="0" err="1" smtClean="0"/>
              <a:t>“Дослідне</a:t>
            </a:r>
            <a:r>
              <a:rPr lang="uk-UA" sz="2400" dirty="0" smtClean="0"/>
              <a:t> </a:t>
            </a:r>
            <a:r>
              <a:rPr lang="uk-UA" sz="2400" dirty="0" err="1" smtClean="0"/>
              <a:t>поле”</a:t>
            </a:r>
            <a:r>
              <a:rPr lang="uk-UA" sz="2400" dirty="0" smtClean="0"/>
              <a:t>, ветеринарно-діагностичних досліджень, технологій промислового біосинтезу);</a:t>
            </a:r>
          </a:p>
          <a:p>
            <a:pPr eaLnBrk="1" hangingPunct="1">
              <a:lnSpc>
                <a:spcPct val="90000"/>
              </a:lnSpc>
              <a:buFontTx/>
              <a:buNone/>
            </a:pPr>
            <a:r>
              <a:rPr lang="uk-UA" sz="2400" b="1" dirty="0" smtClean="0">
                <a:solidFill>
                  <a:schemeClr val="accent2"/>
                </a:solidFill>
              </a:rPr>
              <a:t>+ 4</a:t>
            </a:r>
            <a:r>
              <a:rPr lang="uk-UA" sz="2400" b="1" u="sng" dirty="0" smtClean="0">
                <a:solidFill>
                  <a:schemeClr val="accent2"/>
                </a:solidFill>
              </a:rPr>
              <a:t> навчально-науково-інноваційні центри</a:t>
            </a:r>
            <a:r>
              <a:rPr lang="uk-UA" sz="2400" u="sng" dirty="0" smtClean="0"/>
              <a:t> </a:t>
            </a:r>
            <a:r>
              <a:rPr lang="uk-UA" sz="2400" dirty="0" smtClean="0"/>
              <a:t>(сучасних </a:t>
            </a:r>
            <a:r>
              <a:rPr lang="uk-UA" sz="2400" dirty="0" err="1" smtClean="0"/>
              <a:t>агротехнологій</a:t>
            </a:r>
            <a:r>
              <a:rPr lang="uk-UA" sz="2400" dirty="0" smtClean="0"/>
              <a:t>, сучасні методи створення та ідентифікації сортів рослин, </a:t>
            </a:r>
            <a:r>
              <a:rPr lang="uk-UA" sz="2400" dirty="0" err="1" smtClean="0"/>
              <a:t>“Новообухівський”</a:t>
            </a:r>
            <a:r>
              <a:rPr lang="uk-UA" sz="2400" dirty="0" smtClean="0"/>
              <a:t> (</a:t>
            </a:r>
            <a:r>
              <a:rPr lang="uk-UA" sz="2400" dirty="0" err="1" smtClean="0"/>
              <a:t>ресурсоощадні</a:t>
            </a:r>
            <a:r>
              <a:rPr lang="uk-UA" sz="2400" dirty="0" smtClean="0"/>
              <a:t> </a:t>
            </a:r>
            <a:r>
              <a:rPr lang="uk-UA" sz="2400" dirty="0" err="1" smtClean="0"/>
              <a:t>агротехнології</a:t>
            </a:r>
            <a:r>
              <a:rPr lang="uk-UA" sz="2400" dirty="0" smtClean="0"/>
              <a:t>), сучасних технологій захисту рослин);</a:t>
            </a:r>
          </a:p>
          <a:p>
            <a:pPr eaLnBrk="1" hangingPunct="1">
              <a:lnSpc>
                <a:spcPct val="90000"/>
              </a:lnSpc>
              <a:buFontTx/>
              <a:buNone/>
            </a:pPr>
            <a:r>
              <a:rPr lang="uk-UA" sz="2400" b="1" dirty="0" smtClean="0">
                <a:solidFill>
                  <a:schemeClr val="accent2"/>
                </a:solidFill>
              </a:rPr>
              <a:t>+ </a:t>
            </a:r>
            <a:r>
              <a:rPr lang="uk-UA" sz="2400" b="1" u="sng" dirty="0" smtClean="0">
                <a:solidFill>
                  <a:schemeClr val="accent2"/>
                </a:solidFill>
              </a:rPr>
              <a:t>13 навчально-наукових лабораторій</a:t>
            </a:r>
            <a:r>
              <a:rPr lang="uk-UA" sz="2400" u="sng" dirty="0" smtClean="0"/>
              <a:t> </a:t>
            </a:r>
            <a:r>
              <a:rPr lang="uk-UA" sz="2400" dirty="0" smtClean="0"/>
              <a:t>(центр клітинних технологій у ветеринарній медицині, банк крові тварин, банк сперми);</a:t>
            </a:r>
          </a:p>
          <a:p>
            <a:pPr eaLnBrk="1" hangingPunct="1">
              <a:lnSpc>
                <a:spcPct val="90000"/>
              </a:lnSpc>
              <a:buFontTx/>
              <a:buNone/>
            </a:pPr>
            <a:r>
              <a:rPr lang="uk-UA" sz="2400" dirty="0" smtClean="0"/>
              <a:t>+ </a:t>
            </a:r>
            <a:r>
              <a:rPr lang="uk-UA" sz="2400" b="1" u="sng" dirty="0" smtClean="0">
                <a:solidFill>
                  <a:schemeClr val="tx2"/>
                </a:solidFill>
              </a:rPr>
              <a:t>1 навчально-науково-виробнича лаборато</a:t>
            </a:r>
            <a:r>
              <a:rPr lang="uk-UA" sz="2400" u="sng" dirty="0" smtClean="0">
                <a:solidFill>
                  <a:schemeClr val="tx2"/>
                </a:solidFill>
              </a:rPr>
              <a:t>рія </a:t>
            </a:r>
            <a:r>
              <a:rPr lang="uk-UA" sz="2400" dirty="0" smtClean="0"/>
              <a:t>(</a:t>
            </a:r>
            <a:r>
              <a:rPr lang="uk-UA" sz="2400" dirty="0" err="1" smtClean="0"/>
              <a:t>Екстракон</a:t>
            </a:r>
            <a:r>
              <a:rPr lang="uk-UA" sz="2400" dirty="0" smtClean="0"/>
              <a:t>)</a:t>
            </a:r>
          </a:p>
          <a:p>
            <a:pPr eaLnBrk="1" hangingPunct="1">
              <a:lnSpc>
                <a:spcPct val="90000"/>
              </a:lnSpc>
              <a:buFontTx/>
              <a:buNone/>
            </a:pPr>
            <a:r>
              <a:rPr lang="uk-UA" sz="2400" dirty="0" smtClean="0"/>
              <a:t>+ </a:t>
            </a:r>
            <a:r>
              <a:rPr lang="uk-UA" sz="2400" b="1" dirty="0" smtClean="0">
                <a:solidFill>
                  <a:srgbClr val="0066FF"/>
                </a:solidFill>
              </a:rPr>
              <a:t>Стартап Школа</a:t>
            </a:r>
            <a:r>
              <a:rPr lang="uk-UA" sz="2400" dirty="0" smtClean="0"/>
              <a:t> </a:t>
            </a:r>
            <a:r>
              <a:rPr lang="uk-UA" sz="2400" dirty="0" err="1" smtClean="0"/>
              <a:t>НУБіП</a:t>
            </a:r>
            <a:r>
              <a:rPr lang="uk-UA" sz="2400" dirty="0" smtClean="0"/>
              <a:t> України;</a:t>
            </a:r>
          </a:p>
          <a:p>
            <a:pPr eaLnBrk="1" hangingPunct="1">
              <a:lnSpc>
                <a:spcPct val="90000"/>
              </a:lnSpc>
              <a:buFontTx/>
              <a:buNone/>
            </a:pPr>
            <a:r>
              <a:rPr lang="uk-UA" sz="2400" dirty="0" smtClean="0"/>
              <a:t>+ </a:t>
            </a:r>
            <a:r>
              <a:rPr lang="uk-UA" sz="2400" b="1" dirty="0" smtClean="0">
                <a:solidFill>
                  <a:srgbClr val="0066FF"/>
                </a:solidFill>
              </a:rPr>
              <a:t>Науково-експертний центр, </a:t>
            </a:r>
            <a:r>
              <a:rPr lang="uk-UA" sz="2400" b="1" dirty="0" err="1" smtClean="0">
                <a:solidFill>
                  <a:srgbClr val="0066FF"/>
                </a:solidFill>
              </a:rPr>
              <a:t>Центр</a:t>
            </a:r>
            <a:r>
              <a:rPr lang="uk-UA" sz="2400" b="1" dirty="0" smtClean="0">
                <a:solidFill>
                  <a:srgbClr val="0066FF"/>
                </a:solidFill>
              </a:rPr>
              <a:t> </a:t>
            </a:r>
            <a:r>
              <a:rPr lang="uk-UA" sz="2400" b="1" dirty="0" err="1" smtClean="0">
                <a:solidFill>
                  <a:srgbClr val="0066FF"/>
                </a:solidFill>
              </a:rPr>
              <a:t>Пест</a:t>
            </a:r>
            <a:r>
              <a:rPr lang="uk-UA" sz="2400" b="1" dirty="0" smtClean="0">
                <a:solidFill>
                  <a:srgbClr val="0066FF"/>
                </a:solidFill>
              </a:rPr>
              <a:t> Менеджменту і </a:t>
            </a:r>
            <a:r>
              <a:rPr lang="uk-UA" sz="2400" b="1" dirty="0" err="1" smtClean="0">
                <a:solidFill>
                  <a:srgbClr val="0066FF"/>
                </a:solidFill>
              </a:rPr>
              <a:t>Пест</a:t>
            </a:r>
            <a:r>
              <a:rPr lang="uk-UA" sz="2400" b="1" dirty="0" smtClean="0">
                <a:solidFill>
                  <a:srgbClr val="0066FF"/>
                </a:solidFill>
              </a:rPr>
              <a:t> Контролю </a:t>
            </a:r>
            <a:r>
              <a:rPr lang="uk-UA" sz="2400" dirty="0" err="1" smtClean="0"/>
              <a:t>НУБіП</a:t>
            </a:r>
            <a:r>
              <a:rPr lang="uk-UA" sz="2400" dirty="0" smtClean="0"/>
              <a:t> України (в структурі Наукового парку)</a:t>
            </a:r>
            <a:endParaRPr lang="ru-RU" sz="24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37</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uk-UA" sz="3600" dirty="0" err="1" smtClean="0"/>
              <a:t>Піднапрям</a:t>
            </a:r>
            <a:r>
              <a:rPr lang="uk-UA" sz="3600" dirty="0" smtClean="0"/>
              <a:t> </a:t>
            </a:r>
            <a:r>
              <a:rPr lang="uk-UA" sz="3600" dirty="0" err="1" smtClean="0"/>
              <a:t>“Агропромисловий</a:t>
            </a:r>
            <a:r>
              <a:rPr lang="uk-UA" sz="3600" dirty="0" smtClean="0"/>
              <a:t> </a:t>
            </a:r>
            <a:r>
              <a:rPr lang="uk-UA" sz="3600" dirty="0" err="1" smtClean="0"/>
              <a:t>комплекс”</a:t>
            </a:r>
            <a:endParaRPr lang="ru-RU" sz="3600" dirty="0"/>
          </a:p>
        </p:txBody>
      </p:sp>
      <p:sp>
        <p:nvSpPr>
          <p:cNvPr id="4" name="Прямоугольник 3"/>
          <p:cNvSpPr/>
          <p:nvPr/>
        </p:nvSpPr>
        <p:spPr>
          <a:xfrm>
            <a:off x="285720" y="1071546"/>
            <a:ext cx="4572000" cy="646331"/>
          </a:xfrm>
          <a:prstGeom prst="rect">
            <a:avLst/>
          </a:prstGeom>
        </p:spPr>
        <p:txBody>
          <a:bodyPr>
            <a:spAutoFit/>
          </a:bodyPr>
          <a:lstStyle/>
          <a:p>
            <a:pPr algn="ctr"/>
            <a:r>
              <a:rPr lang="uk-UA" dirty="0" smtClean="0"/>
              <a:t>Науково-навчальна лабораторія моніторингу якості ґрунтів</a:t>
            </a:r>
            <a:endParaRPr lang="uk-UA" dirty="0"/>
          </a:p>
        </p:txBody>
      </p:sp>
      <p:sp>
        <p:nvSpPr>
          <p:cNvPr id="6" name="Прямоугольник 5"/>
          <p:cNvSpPr/>
          <p:nvPr/>
        </p:nvSpPr>
        <p:spPr>
          <a:xfrm>
            <a:off x="3500430" y="5000636"/>
            <a:ext cx="5286380" cy="1384995"/>
          </a:xfrm>
          <a:prstGeom prst="rect">
            <a:avLst/>
          </a:prstGeom>
        </p:spPr>
        <p:txBody>
          <a:bodyPr wrap="square">
            <a:spAutoFit/>
          </a:bodyPr>
          <a:lstStyle/>
          <a:p>
            <a:pPr algn="ctr"/>
            <a:r>
              <a:rPr lang="ru-RU" sz="1400" dirty="0" smtClean="0"/>
              <a:t>комплекс </a:t>
            </a:r>
            <a:r>
              <a:rPr lang="ru-RU" sz="1400" dirty="0" err="1" smtClean="0"/>
              <a:t>діагностики</a:t>
            </a:r>
            <a:r>
              <a:rPr lang="ru-RU" sz="1400" dirty="0" smtClean="0"/>
              <a:t> </a:t>
            </a:r>
            <a:r>
              <a:rPr lang="ru-RU" sz="1400" dirty="0" err="1" smtClean="0"/>
              <a:t>рослин</a:t>
            </a:r>
            <a:r>
              <a:rPr lang="ru-RU" sz="1400" dirty="0" smtClean="0"/>
              <a:t> «</a:t>
            </a:r>
            <a:r>
              <a:rPr lang="ru-RU" sz="1400" dirty="0" err="1" smtClean="0"/>
              <a:t>Агровектор</a:t>
            </a:r>
            <a:r>
              <a:rPr lang="ru-RU" sz="1400" dirty="0" smtClean="0"/>
              <a:t>», портативна </a:t>
            </a:r>
            <a:r>
              <a:rPr lang="ru-RU" sz="1400" dirty="0" err="1" smtClean="0"/>
              <a:t>лабораторія</a:t>
            </a:r>
            <a:r>
              <a:rPr lang="ru-RU" sz="1400" dirty="0" smtClean="0"/>
              <a:t> для </a:t>
            </a:r>
            <a:r>
              <a:rPr lang="ru-RU" sz="1400" dirty="0" err="1" smtClean="0"/>
              <a:t>аналізу</a:t>
            </a:r>
            <a:r>
              <a:rPr lang="ru-RU" sz="1400" dirty="0" smtClean="0"/>
              <a:t> грунту, </a:t>
            </a:r>
            <a:r>
              <a:rPr lang="ru-RU" sz="1400" dirty="0" err="1" smtClean="0"/>
              <a:t>кондуктомер</a:t>
            </a:r>
            <a:r>
              <a:rPr lang="ru-RU" sz="1400" dirty="0" smtClean="0"/>
              <a:t> </a:t>
            </a:r>
            <a:r>
              <a:rPr lang="en-US" sz="1400" dirty="0" err="1" smtClean="0"/>
              <a:t>Sension</a:t>
            </a:r>
            <a:r>
              <a:rPr lang="en-US" sz="1400" dirty="0" smtClean="0"/>
              <a:t> ES5 (</a:t>
            </a:r>
            <a:r>
              <a:rPr lang="ru-RU" sz="1400" dirty="0" smtClean="0"/>
              <a:t>для </a:t>
            </a:r>
            <a:r>
              <a:rPr lang="ru-RU" sz="1400" dirty="0" err="1" smtClean="0"/>
              <a:t>визначення</a:t>
            </a:r>
            <a:r>
              <a:rPr lang="ru-RU" sz="1400" dirty="0" smtClean="0"/>
              <a:t> </a:t>
            </a:r>
            <a:r>
              <a:rPr lang="ru-RU" sz="1400" dirty="0" err="1" smtClean="0"/>
              <a:t>електропровідності</a:t>
            </a:r>
            <a:r>
              <a:rPr lang="ru-RU" sz="1400" dirty="0" smtClean="0"/>
              <a:t> </a:t>
            </a:r>
            <a:r>
              <a:rPr lang="ru-RU" sz="1400" dirty="0" err="1" smtClean="0"/>
              <a:t>розчинів</a:t>
            </a:r>
            <a:r>
              <a:rPr lang="ru-RU" sz="1400" dirty="0" smtClean="0"/>
              <a:t>), </a:t>
            </a:r>
            <a:r>
              <a:rPr lang="ru-RU" sz="1400" dirty="0" err="1" smtClean="0"/>
              <a:t>оксиметр</a:t>
            </a:r>
            <a:r>
              <a:rPr lang="ru-RU" sz="1400" dirty="0" smtClean="0"/>
              <a:t> НІ (для </a:t>
            </a:r>
            <a:r>
              <a:rPr lang="ru-RU" sz="1400" dirty="0" err="1" smtClean="0"/>
              <a:t>визначення</a:t>
            </a:r>
            <a:r>
              <a:rPr lang="ru-RU" sz="1400" dirty="0" smtClean="0"/>
              <a:t> </a:t>
            </a:r>
            <a:r>
              <a:rPr lang="ru-RU" sz="1400" dirty="0" err="1" smtClean="0"/>
              <a:t>вісту</a:t>
            </a:r>
            <a:r>
              <a:rPr lang="ru-RU" sz="1400" dirty="0" smtClean="0"/>
              <a:t> </a:t>
            </a:r>
            <a:r>
              <a:rPr lang="ru-RU" sz="1400" dirty="0" err="1" smtClean="0"/>
              <a:t>кисню</a:t>
            </a:r>
            <a:r>
              <a:rPr lang="ru-RU" sz="1400" dirty="0" smtClean="0"/>
              <a:t> в </a:t>
            </a:r>
            <a:r>
              <a:rPr lang="ru-RU" sz="1400" dirty="0" err="1" smtClean="0"/>
              <a:t>грунті</a:t>
            </a:r>
            <a:r>
              <a:rPr lang="ru-RU" sz="1400" dirty="0" smtClean="0"/>
              <a:t>), </a:t>
            </a:r>
            <a:r>
              <a:rPr lang="ru-RU" sz="1400" dirty="0" err="1" smtClean="0"/>
              <a:t>аналізатор</a:t>
            </a:r>
            <a:r>
              <a:rPr lang="ru-RU" sz="1400" dirty="0" smtClean="0"/>
              <a:t> БСК </a:t>
            </a:r>
            <a:r>
              <a:rPr lang="ru-RU" sz="1400" dirty="0" err="1" smtClean="0"/>
              <a:t>Охі</a:t>
            </a:r>
            <a:r>
              <a:rPr lang="ru-RU" sz="1400" dirty="0" smtClean="0"/>
              <a:t> Тор </a:t>
            </a:r>
            <a:r>
              <a:rPr lang="en-US" sz="1400" dirty="0" smtClean="0"/>
              <a:t>IS6 (</a:t>
            </a:r>
            <a:r>
              <a:rPr lang="ru-RU" sz="1400" dirty="0" smtClean="0"/>
              <a:t>для </a:t>
            </a:r>
            <a:r>
              <a:rPr lang="ru-RU" sz="1400" dirty="0" err="1" smtClean="0"/>
              <a:t>визначення</a:t>
            </a:r>
            <a:r>
              <a:rPr lang="ru-RU" sz="1400" dirty="0" smtClean="0"/>
              <a:t> </a:t>
            </a:r>
            <a:r>
              <a:rPr lang="ru-RU" sz="1400" dirty="0" err="1" smtClean="0"/>
              <a:t>біологічного</a:t>
            </a:r>
            <a:r>
              <a:rPr lang="ru-RU" sz="1400" dirty="0" smtClean="0"/>
              <a:t> </a:t>
            </a:r>
            <a:r>
              <a:rPr lang="ru-RU" sz="1400" dirty="0" err="1" smtClean="0"/>
              <a:t>споживання</a:t>
            </a:r>
            <a:r>
              <a:rPr lang="ru-RU" sz="1400" dirty="0" smtClean="0"/>
              <a:t> </a:t>
            </a:r>
            <a:r>
              <a:rPr lang="ru-RU" sz="1400" dirty="0" err="1" smtClean="0"/>
              <a:t>кисню</a:t>
            </a:r>
            <a:r>
              <a:rPr lang="ru-RU" sz="1400" dirty="0" smtClean="0"/>
              <a:t>), </a:t>
            </a:r>
            <a:r>
              <a:rPr lang="ru-RU" sz="1400" dirty="0" err="1" smtClean="0"/>
              <a:t>лічильник</a:t>
            </a:r>
            <a:r>
              <a:rPr lang="ru-RU" sz="1400" dirty="0" smtClean="0"/>
              <a:t> </a:t>
            </a:r>
            <a:r>
              <a:rPr lang="ru-RU" sz="1400" dirty="0" err="1" smtClean="0"/>
              <a:t>колоній</a:t>
            </a:r>
            <a:r>
              <a:rPr lang="ru-RU" sz="1400" dirty="0" smtClean="0"/>
              <a:t> </a:t>
            </a:r>
            <a:r>
              <a:rPr lang="ru-RU" sz="1400" dirty="0" err="1" smtClean="0"/>
              <a:t>мікроорганізмів</a:t>
            </a:r>
            <a:r>
              <a:rPr lang="ru-RU" sz="1400" dirty="0" smtClean="0"/>
              <a:t> </a:t>
            </a:r>
            <a:r>
              <a:rPr lang="en-US" sz="1400" dirty="0" smtClean="0"/>
              <a:t>LKB 2000 </a:t>
            </a:r>
            <a:r>
              <a:rPr lang="ru-RU" sz="1400" dirty="0" err="1" smtClean="0"/>
              <a:t>тощо</a:t>
            </a:r>
            <a:endParaRPr lang="ru-RU" sz="1400" dirty="0"/>
          </a:p>
        </p:txBody>
      </p:sp>
      <p:sp>
        <p:nvSpPr>
          <p:cNvPr id="7" name="Прямоугольник 6"/>
          <p:cNvSpPr/>
          <p:nvPr/>
        </p:nvSpPr>
        <p:spPr>
          <a:xfrm>
            <a:off x="5214942" y="1142984"/>
            <a:ext cx="3786182" cy="646331"/>
          </a:xfrm>
          <a:prstGeom prst="rect">
            <a:avLst/>
          </a:prstGeom>
        </p:spPr>
        <p:txBody>
          <a:bodyPr wrap="square">
            <a:spAutoFit/>
          </a:bodyPr>
          <a:lstStyle/>
          <a:p>
            <a:pPr algn="ctr"/>
            <a:r>
              <a:rPr lang="ru-RU" dirty="0" err="1" smtClean="0"/>
              <a:t>Лабораторія</a:t>
            </a:r>
            <a:r>
              <a:rPr lang="ru-RU" dirty="0" smtClean="0"/>
              <a:t> </a:t>
            </a:r>
            <a:r>
              <a:rPr lang="ru-RU" dirty="0" err="1" smtClean="0"/>
              <a:t>оптимізації</a:t>
            </a:r>
            <a:r>
              <a:rPr lang="ru-RU" dirty="0" smtClean="0"/>
              <a:t> </a:t>
            </a:r>
          </a:p>
          <a:p>
            <a:pPr algn="ctr"/>
            <a:r>
              <a:rPr lang="ru-RU" dirty="0" err="1" smtClean="0"/>
              <a:t>живлення</a:t>
            </a:r>
            <a:r>
              <a:rPr lang="ru-RU" dirty="0" smtClean="0"/>
              <a:t> </a:t>
            </a:r>
            <a:r>
              <a:rPr lang="ru-RU" dirty="0" err="1" smtClean="0"/>
              <a:t>рослин</a:t>
            </a:r>
            <a:endParaRPr lang="ru-RU" dirty="0"/>
          </a:p>
        </p:txBody>
      </p:sp>
      <p:sp>
        <p:nvSpPr>
          <p:cNvPr id="8" name="Прямоугольник 7"/>
          <p:cNvSpPr/>
          <p:nvPr/>
        </p:nvSpPr>
        <p:spPr>
          <a:xfrm>
            <a:off x="642910" y="5143512"/>
            <a:ext cx="2214578" cy="1169551"/>
          </a:xfrm>
          <a:prstGeom prst="rect">
            <a:avLst/>
          </a:prstGeom>
        </p:spPr>
        <p:txBody>
          <a:bodyPr wrap="square">
            <a:spAutoFit/>
          </a:bodyPr>
          <a:lstStyle/>
          <a:p>
            <a:r>
              <a:rPr lang="uk-UA" sz="1400" dirty="0" err="1" smtClean="0"/>
              <a:t>полуменевий</a:t>
            </a:r>
            <a:r>
              <a:rPr lang="uk-UA" sz="1400" dirty="0" smtClean="0"/>
              <a:t> фотометр, спектрофотометр, іонізатори для заміру реакції ґрунтового середовища тощо</a:t>
            </a:r>
            <a:endParaRPr lang="uk-UA" sz="1400" dirty="0"/>
          </a:p>
        </p:txBody>
      </p:sp>
      <p:pic>
        <p:nvPicPr>
          <p:cNvPr id="9" name="Рисунок 8" descr="dsc_4953.jpg"/>
          <p:cNvPicPr>
            <a:picLocks noChangeAspect="1"/>
          </p:cNvPicPr>
          <p:nvPr/>
        </p:nvPicPr>
        <p:blipFill>
          <a:blip r:embed="rId2" cstate="print"/>
          <a:stretch>
            <a:fillRect/>
          </a:stretch>
        </p:blipFill>
        <p:spPr>
          <a:xfrm>
            <a:off x="285720" y="1857364"/>
            <a:ext cx="1950720" cy="1298448"/>
          </a:xfrm>
          <a:prstGeom prst="rect">
            <a:avLst/>
          </a:prstGeom>
        </p:spPr>
      </p:pic>
      <p:pic>
        <p:nvPicPr>
          <p:cNvPr id="10" name="Рисунок 9" descr="dsc_4965_0.jpg"/>
          <p:cNvPicPr>
            <a:picLocks noChangeAspect="1"/>
          </p:cNvPicPr>
          <p:nvPr/>
        </p:nvPicPr>
        <p:blipFill>
          <a:blip r:embed="rId3" cstate="print"/>
          <a:stretch>
            <a:fillRect/>
          </a:stretch>
        </p:blipFill>
        <p:spPr>
          <a:xfrm>
            <a:off x="2357422" y="1857364"/>
            <a:ext cx="1950720" cy="1298448"/>
          </a:xfrm>
          <a:prstGeom prst="rect">
            <a:avLst/>
          </a:prstGeom>
        </p:spPr>
      </p:pic>
      <p:pic>
        <p:nvPicPr>
          <p:cNvPr id="11" name="Рисунок 10" descr="dsc_4943_1.jpg"/>
          <p:cNvPicPr>
            <a:picLocks noChangeAspect="1"/>
          </p:cNvPicPr>
          <p:nvPr/>
        </p:nvPicPr>
        <p:blipFill>
          <a:blip r:embed="rId4" cstate="print"/>
          <a:stretch>
            <a:fillRect/>
          </a:stretch>
        </p:blipFill>
        <p:spPr>
          <a:xfrm>
            <a:off x="1071538" y="3286124"/>
            <a:ext cx="2643206" cy="1759384"/>
          </a:xfrm>
          <a:prstGeom prst="rect">
            <a:avLst/>
          </a:prstGeom>
        </p:spPr>
      </p:pic>
      <p:pic>
        <p:nvPicPr>
          <p:cNvPr id="12" name="Рисунок 11" descr="dsc_4974_0.jpg"/>
          <p:cNvPicPr>
            <a:picLocks noChangeAspect="1"/>
          </p:cNvPicPr>
          <p:nvPr/>
        </p:nvPicPr>
        <p:blipFill>
          <a:blip r:embed="rId5" cstate="print"/>
          <a:stretch>
            <a:fillRect/>
          </a:stretch>
        </p:blipFill>
        <p:spPr>
          <a:xfrm>
            <a:off x="4643438" y="1857364"/>
            <a:ext cx="1950720" cy="1298448"/>
          </a:xfrm>
          <a:prstGeom prst="rect">
            <a:avLst/>
          </a:prstGeom>
        </p:spPr>
      </p:pic>
      <p:pic>
        <p:nvPicPr>
          <p:cNvPr id="13" name="Рисунок 12" descr="dsc_4987_2.jpg"/>
          <p:cNvPicPr>
            <a:picLocks noChangeAspect="1"/>
          </p:cNvPicPr>
          <p:nvPr/>
        </p:nvPicPr>
        <p:blipFill>
          <a:blip r:embed="rId6" cstate="print"/>
          <a:stretch>
            <a:fillRect/>
          </a:stretch>
        </p:blipFill>
        <p:spPr>
          <a:xfrm>
            <a:off x="6643702" y="1857364"/>
            <a:ext cx="1950720" cy="1298448"/>
          </a:xfrm>
          <a:prstGeom prst="rect">
            <a:avLst/>
          </a:prstGeom>
        </p:spPr>
      </p:pic>
      <p:pic>
        <p:nvPicPr>
          <p:cNvPr id="14" name="Рисунок 13" descr="dsc_4994_1.jpg"/>
          <p:cNvPicPr>
            <a:picLocks noChangeAspect="1"/>
          </p:cNvPicPr>
          <p:nvPr/>
        </p:nvPicPr>
        <p:blipFill>
          <a:blip r:embed="rId7" cstate="print"/>
          <a:stretch>
            <a:fillRect/>
          </a:stretch>
        </p:blipFill>
        <p:spPr>
          <a:xfrm>
            <a:off x="5018497" y="3214686"/>
            <a:ext cx="2575793" cy="1714512"/>
          </a:xfrm>
          <a:prstGeom prst="rect">
            <a:avLst/>
          </a:prstGeom>
        </p:spPr>
      </p:pic>
      <p:sp>
        <p:nvSpPr>
          <p:cNvPr id="16" name="Овал 1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38</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uk-UA" sz="3600" dirty="0" err="1" smtClean="0"/>
              <a:t>Піднапрям</a:t>
            </a:r>
            <a:r>
              <a:rPr lang="uk-UA" sz="3600" dirty="0" smtClean="0"/>
              <a:t> </a:t>
            </a:r>
            <a:r>
              <a:rPr lang="uk-UA" sz="3600" dirty="0" err="1" smtClean="0"/>
              <a:t>“Агропромисловий</a:t>
            </a:r>
            <a:r>
              <a:rPr lang="uk-UA" sz="3600" dirty="0" smtClean="0"/>
              <a:t> </a:t>
            </a:r>
            <a:r>
              <a:rPr lang="uk-UA" sz="3600" dirty="0" err="1" smtClean="0"/>
              <a:t>комплекс”</a:t>
            </a:r>
            <a:endParaRPr lang="ru-RU" sz="3600" dirty="0"/>
          </a:p>
        </p:txBody>
      </p:sp>
      <p:sp>
        <p:nvSpPr>
          <p:cNvPr id="15" name="TextBox 14"/>
          <p:cNvSpPr txBox="1"/>
          <p:nvPr/>
        </p:nvSpPr>
        <p:spPr>
          <a:xfrm>
            <a:off x="1071538" y="1214422"/>
            <a:ext cx="3643338" cy="646331"/>
          </a:xfrm>
          <a:prstGeom prst="rect">
            <a:avLst/>
          </a:prstGeom>
          <a:noFill/>
        </p:spPr>
        <p:txBody>
          <a:bodyPr wrap="square" rtlCol="0">
            <a:spAutoFit/>
          </a:bodyPr>
          <a:lstStyle/>
          <a:p>
            <a:pPr algn="ctr"/>
            <a:r>
              <a:rPr lang="uk-UA" dirty="0" smtClean="0"/>
              <a:t>Навчально-наукова лабораторія фітовірусології та біотехнології</a:t>
            </a:r>
            <a:endParaRPr lang="ru-RU" dirty="0"/>
          </a:p>
        </p:txBody>
      </p:sp>
      <p:pic>
        <p:nvPicPr>
          <p:cNvPr id="16" name="Рисунок 15" descr="1.jpg"/>
          <p:cNvPicPr>
            <a:picLocks noChangeAspect="1"/>
          </p:cNvPicPr>
          <p:nvPr/>
        </p:nvPicPr>
        <p:blipFill>
          <a:blip r:embed="rId2"/>
          <a:stretch>
            <a:fillRect/>
          </a:stretch>
        </p:blipFill>
        <p:spPr>
          <a:xfrm>
            <a:off x="285720" y="1928802"/>
            <a:ext cx="5000660" cy="2023168"/>
          </a:xfrm>
          <a:prstGeom prst="rect">
            <a:avLst/>
          </a:prstGeom>
        </p:spPr>
      </p:pic>
      <p:pic>
        <p:nvPicPr>
          <p:cNvPr id="17" name="Рисунок 16" descr="6846848.jpg"/>
          <p:cNvPicPr>
            <a:picLocks noChangeAspect="1"/>
          </p:cNvPicPr>
          <p:nvPr/>
        </p:nvPicPr>
        <p:blipFill>
          <a:blip r:embed="rId3"/>
          <a:stretch>
            <a:fillRect/>
          </a:stretch>
        </p:blipFill>
        <p:spPr>
          <a:xfrm>
            <a:off x="285720" y="4071942"/>
            <a:ext cx="2460630" cy="1843236"/>
          </a:xfrm>
          <a:prstGeom prst="rect">
            <a:avLst/>
          </a:prstGeom>
        </p:spPr>
      </p:pic>
      <p:pic>
        <p:nvPicPr>
          <p:cNvPr id="18" name="Рисунок 17" descr="4.jpg"/>
          <p:cNvPicPr>
            <a:picLocks noChangeAspect="1"/>
          </p:cNvPicPr>
          <p:nvPr/>
        </p:nvPicPr>
        <p:blipFill>
          <a:blip r:embed="rId4"/>
          <a:stretch>
            <a:fillRect/>
          </a:stretch>
        </p:blipFill>
        <p:spPr>
          <a:xfrm>
            <a:off x="2857488" y="4000504"/>
            <a:ext cx="2026080" cy="1214446"/>
          </a:xfrm>
          <a:prstGeom prst="rect">
            <a:avLst/>
          </a:prstGeom>
        </p:spPr>
      </p:pic>
      <p:pic>
        <p:nvPicPr>
          <p:cNvPr id="19" name="Рисунок 18" descr="849684.jpg"/>
          <p:cNvPicPr>
            <a:picLocks noChangeAspect="1"/>
          </p:cNvPicPr>
          <p:nvPr/>
        </p:nvPicPr>
        <p:blipFill>
          <a:blip r:embed="rId5"/>
          <a:stretch>
            <a:fillRect/>
          </a:stretch>
        </p:blipFill>
        <p:spPr>
          <a:xfrm>
            <a:off x="3071802" y="5286388"/>
            <a:ext cx="1714512" cy="1285884"/>
          </a:xfrm>
          <a:prstGeom prst="rect">
            <a:avLst/>
          </a:prstGeom>
        </p:spPr>
      </p:pic>
      <p:sp>
        <p:nvSpPr>
          <p:cNvPr id="20" name="TextBox 19"/>
          <p:cNvSpPr txBox="1"/>
          <p:nvPr/>
        </p:nvSpPr>
        <p:spPr>
          <a:xfrm>
            <a:off x="5643570" y="1214422"/>
            <a:ext cx="3214710" cy="923330"/>
          </a:xfrm>
          <a:prstGeom prst="rect">
            <a:avLst/>
          </a:prstGeom>
          <a:noFill/>
        </p:spPr>
        <p:txBody>
          <a:bodyPr wrap="square" rtlCol="0">
            <a:spAutoFit/>
          </a:bodyPr>
          <a:lstStyle/>
          <a:p>
            <a:pPr algn="ctr"/>
            <a:r>
              <a:rPr lang="uk-UA" dirty="0" smtClean="0"/>
              <a:t>Навчально-науково-виробнича лабораторія </a:t>
            </a:r>
            <a:r>
              <a:rPr lang="uk-UA" dirty="0" err="1" smtClean="0"/>
              <a:t>“Екстракон”</a:t>
            </a:r>
            <a:endParaRPr lang="ru-RU" dirty="0"/>
          </a:p>
        </p:txBody>
      </p:sp>
      <p:pic>
        <p:nvPicPr>
          <p:cNvPr id="21" name="Рисунок 20" descr="dsc_3361.jpg"/>
          <p:cNvPicPr>
            <a:picLocks noChangeAspect="1"/>
          </p:cNvPicPr>
          <p:nvPr/>
        </p:nvPicPr>
        <p:blipFill>
          <a:blip r:embed="rId6" cstate="print"/>
          <a:stretch>
            <a:fillRect/>
          </a:stretch>
        </p:blipFill>
        <p:spPr>
          <a:xfrm>
            <a:off x="5357818" y="2143116"/>
            <a:ext cx="1950720" cy="1298448"/>
          </a:xfrm>
          <a:prstGeom prst="rect">
            <a:avLst/>
          </a:prstGeom>
        </p:spPr>
      </p:pic>
      <p:pic>
        <p:nvPicPr>
          <p:cNvPr id="22" name="Рисунок 21" descr="dsc_3368_1.jpg"/>
          <p:cNvPicPr>
            <a:picLocks noChangeAspect="1"/>
          </p:cNvPicPr>
          <p:nvPr/>
        </p:nvPicPr>
        <p:blipFill>
          <a:blip r:embed="rId7" cstate="print"/>
          <a:stretch>
            <a:fillRect/>
          </a:stretch>
        </p:blipFill>
        <p:spPr>
          <a:xfrm>
            <a:off x="5357818" y="3500438"/>
            <a:ext cx="1950720" cy="1298448"/>
          </a:xfrm>
          <a:prstGeom prst="rect">
            <a:avLst/>
          </a:prstGeom>
        </p:spPr>
      </p:pic>
      <p:sp>
        <p:nvSpPr>
          <p:cNvPr id="23" name="Прямоугольник 22"/>
          <p:cNvSpPr/>
          <p:nvPr/>
        </p:nvSpPr>
        <p:spPr>
          <a:xfrm>
            <a:off x="5000628" y="4857760"/>
            <a:ext cx="3571900" cy="1815882"/>
          </a:xfrm>
          <a:prstGeom prst="rect">
            <a:avLst/>
          </a:prstGeom>
        </p:spPr>
        <p:txBody>
          <a:bodyPr wrap="square">
            <a:spAutoFit/>
          </a:bodyPr>
          <a:lstStyle/>
          <a:p>
            <a:pPr algn="ctr"/>
            <a:r>
              <a:rPr lang="ru-RU" sz="1400" b="1" dirty="0" err="1" smtClean="0"/>
              <a:t>безокулярна</a:t>
            </a:r>
            <a:r>
              <a:rPr lang="ru-RU" sz="1400" b="1" dirty="0" smtClean="0"/>
              <a:t> система </a:t>
            </a:r>
            <a:r>
              <a:rPr lang="ru-RU" sz="1400" b="1" dirty="0" err="1" smtClean="0"/>
              <a:t>флуоресцентної</a:t>
            </a:r>
            <a:r>
              <a:rPr lang="ru-RU" sz="1400" b="1" dirty="0" smtClean="0"/>
              <a:t> </a:t>
            </a:r>
            <a:r>
              <a:rPr lang="ru-RU" sz="1400" b="1" dirty="0" err="1" smtClean="0"/>
              <a:t>візуалізації</a:t>
            </a:r>
            <a:r>
              <a:rPr lang="ru-RU" sz="1400" b="1" dirty="0" smtClean="0"/>
              <a:t> </a:t>
            </a:r>
            <a:r>
              <a:rPr lang="ru-RU" sz="1400" b="1" dirty="0" err="1" smtClean="0"/>
              <a:t>клітин</a:t>
            </a:r>
            <a:r>
              <a:rPr lang="ru-RU" sz="1400" b="1" dirty="0" smtClean="0"/>
              <a:t> </a:t>
            </a:r>
            <a:r>
              <a:rPr lang="en-US" sz="1400" b="1" dirty="0" smtClean="0"/>
              <a:t>EVOS FL </a:t>
            </a:r>
            <a:r>
              <a:rPr lang="en-US" sz="1400" b="1" dirty="0" err="1" smtClean="0"/>
              <a:t>ImagingSystem</a:t>
            </a:r>
            <a:r>
              <a:rPr lang="en-US" sz="1400" dirty="0" smtClean="0"/>
              <a:t>. </a:t>
            </a:r>
            <a:r>
              <a:rPr lang="ru-RU" sz="1400" dirty="0" err="1" smtClean="0"/>
              <a:t>Її</a:t>
            </a:r>
            <a:r>
              <a:rPr lang="ru-RU" sz="1400" dirty="0" smtClean="0"/>
              <a:t> </a:t>
            </a:r>
            <a:r>
              <a:rPr lang="ru-RU" sz="1400" dirty="0" err="1" smtClean="0"/>
              <a:t>можливості</a:t>
            </a:r>
            <a:r>
              <a:rPr lang="ru-RU" sz="1400" dirty="0" smtClean="0"/>
              <a:t> – </a:t>
            </a:r>
            <a:r>
              <a:rPr lang="ru-RU" sz="1400" dirty="0" err="1" smtClean="0"/>
              <a:t>визначення</a:t>
            </a:r>
            <a:r>
              <a:rPr lang="ru-RU" sz="1400" dirty="0" smtClean="0"/>
              <a:t> </a:t>
            </a:r>
            <a:r>
              <a:rPr lang="ru-RU" sz="1400" dirty="0" err="1" smtClean="0"/>
              <a:t>функціональної</a:t>
            </a:r>
            <a:r>
              <a:rPr lang="ru-RU" sz="1400" dirty="0" smtClean="0"/>
              <a:t> </a:t>
            </a:r>
            <a:r>
              <a:rPr lang="ru-RU" sz="1400" dirty="0" err="1" smtClean="0"/>
              <a:t>активності</a:t>
            </a:r>
            <a:r>
              <a:rPr lang="ru-RU" sz="1400" dirty="0" smtClean="0"/>
              <a:t>, </a:t>
            </a:r>
            <a:r>
              <a:rPr lang="ru-RU" sz="1400" dirty="0" err="1" smtClean="0"/>
              <a:t>концентрації</a:t>
            </a:r>
            <a:r>
              <a:rPr lang="ru-RU" sz="1400" dirty="0" smtClean="0"/>
              <a:t> </a:t>
            </a:r>
            <a:r>
              <a:rPr lang="ru-RU" sz="1400" dirty="0" err="1" smtClean="0"/>
              <a:t>і</a:t>
            </a:r>
            <a:r>
              <a:rPr lang="ru-RU" sz="1400" dirty="0" smtClean="0"/>
              <a:t> </a:t>
            </a:r>
            <a:r>
              <a:rPr lang="ru-RU" sz="1400" dirty="0" err="1" smtClean="0"/>
              <a:t>розміру</a:t>
            </a:r>
            <a:r>
              <a:rPr lang="ru-RU" sz="1400" dirty="0" smtClean="0"/>
              <a:t> </a:t>
            </a:r>
            <a:r>
              <a:rPr lang="ru-RU" sz="1400" dirty="0" err="1" smtClean="0"/>
              <a:t>клітин</a:t>
            </a:r>
            <a:r>
              <a:rPr lang="ru-RU" sz="1400" dirty="0" smtClean="0"/>
              <a:t>, </a:t>
            </a:r>
            <a:r>
              <a:rPr lang="ru-RU" sz="1400" dirty="0" err="1" smtClean="0"/>
              <a:t>їхня</a:t>
            </a:r>
            <a:r>
              <a:rPr lang="ru-RU" sz="1400" dirty="0" smtClean="0"/>
              <a:t> </a:t>
            </a:r>
            <a:r>
              <a:rPr lang="ru-RU" sz="1400" dirty="0" err="1" smtClean="0"/>
              <a:t>цифрова</a:t>
            </a:r>
            <a:r>
              <a:rPr lang="ru-RU" sz="1400" dirty="0" smtClean="0"/>
              <a:t> </a:t>
            </a:r>
            <a:r>
              <a:rPr lang="ru-RU" sz="1400" dirty="0" err="1" smtClean="0"/>
              <a:t>візуалізація</a:t>
            </a:r>
            <a:r>
              <a:rPr lang="ru-RU" sz="1400" dirty="0" smtClean="0"/>
              <a:t> в реальному </a:t>
            </a:r>
            <a:r>
              <a:rPr lang="ru-RU" sz="1400" dirty="0" err="1" smtClean="0"/>
              <a:t>часі</a:t>
            </a:r>
            <a:r>
              <a:rPr lang="ru-RU" sz="1400" dirty="0" smtClean="0"/>
              <a:t>, </a:t>
            </a:r>
            <a:r>
              <a:rPr lang="ru-RU" sz="1400" dirty="0" err="1" smtClean="0"/>
              <a:t>збереження</a:t>
            </a:r>
            <a:r>
              <a:rPr lang="ru-RU" sz="1400" dirty="0" smtClean="0"/>
              <a:t> </a:t>
            </a:r>
            <a:r>
              <a:rPr lang="ru-RU" sz="1400" dirty="0" err="1" smtClean="0"/>
              <a:t>отриманих</a:t>
            </a:r>
            <a:r>
              <a:rPr lang="ru-RU" sz="1400" dirty="0" smtClean="0"/>
              <a:t> </a:t>
            </a:r>
            <a:r>
              <a:rPr lang="ru-RU" sz="1400" dirty="0" err="1" smtClean="0"/>
              <a:t>зображень</a:t>
            </a:r>
            <a:r>
              <a:rPr lang="ru-RU" sz="1400" dirty="0" smtClean="0"/>
              <a:t>, </a:t>
            </a:r>
            <a:r>
              <a:rPr lang="ru-RU" sz="1400" dirty="0" err="1" smtClean="0"/>
              <a:t>інтервальна</a:t>
            </a:r>
            <a:r>
              <a:rPr lang="ru-RU" sz="1400" dirty="0" smtClean="0"/>
              <a:t> </a:t>
            </a:r>
            <a:r>
              <a:rPr lang="ru-RU" sz="1400" dirty="0" err="1" smtClean="0"/>
              <a:t>зйомка</a:t>
            </a:r>
            <a:r>
              <a:rPr lang="ru-RU" sz="1400" dirty="0" smtClean="0"/>
              <a:t>.</a:t>
            </a:r>
            <a:endParaRPr lang="ru-RU" sz="1400" dirty="0"/>
          </a:p>
        </p:txBody>
      </p:sp>
      <p:pic>
        <p:nvPicPr>
          <p:cNvPr id="24" name="Рисунок 23" descr="index.png"/>
          <p:cNvPicPr>
            <a:picLocks noChangeAspect="1"/>
          </p:cNvPicPr>
          <p:nvPr/>
        </p:nvPicPr>
        <p:blipFill>
          <a:blip r:embed="rId8"/>
          <a:srcRect l="10526" r="23214" b="24576"/>
          <a:stretch>
            <a:fillRect/>
          </a:stretch>
        </p:blipFill>
        <p:spPr>
          <a:xfrm>
            <a:off x="7215206" y="2714620"/>
            <a:ext cx="1714512" cy="1298646"/>
          </a:xfrm>
          <a:prstGeom prst="rect">
            <a:avLst/>
          </a:prstGeom>
        </p:spPr>
      </p:pic>
      <p:sp>
        <p:nvSpPr>
          <p:cNvPr id="14" name="Овал 1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39</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720" y="285728"/>
            <a:ext cx="8572560"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uk-UA" sz="2000" b="1" dirty="0" smtClean="0"/>
              <a:t>Обсяги фінансування досліджень і розробок за підрозділами університету</a:t>
            </a:r>
            <a:endParaRPr lang="ru-RU" sz="2000" b="1" dirty="0"/>
          </a:p>
        </p:txBody>
      </p:sp>
      <p:graphicFrame>
        <p:nvGraphicFramePr>
          <p:cNvPr id="4" name="Таблица 3"/>
          <p:cNvGraphicFramePr>
            <a:graphicFrameLocks noGrp="1"/>
          </p:cNvGraphicFramePr>
          <p:nvPr/>
        </p:nvGraphicFramePr>
        <p:xfrm>
          <a:off x="285720" y="857232"/>
          <a:ext cx="8572560" cy="5893635"/>
        </p:xfrm>
        <a:graphic>
          <a:graphicData uri="http://schemas.openxmlformats.org/drawingml/2006/table">
            <a:tbl>
              <a:tblPr firstRow="1" bandRow="1">
                <a:tableStyleId>{5C22544A-7EE6-4342-B048-85BDC9FD1C3A}</a:tableStyleId>
              </a:tblPr>
              <a:tblGrid>
                <a:gridCol w="2857520"/>
                <a:gridCol w="1214446"/>
                <a:gridCol w="1643074"/>
                <a:gridCol w="1143008"/>
                <a:gridCol w="1714512"/>
              </a:tblGrid>
              <a:tr h="321471">
                <a:tc rowSpan="2">
                  <a:txBody>
                    <a:bodyPr/>
                    <a:lstStyle/>
                    <a:p>
                      <a:pPr algn="ctr"/>
                      <a:r>
                        <a:rPr lang="uk-UA" sz="1400" dirty="0" smtClean="0">
                          <a:latin typeface="Arial" pitchFamily="34" charset="0"/>
                          <a:cs typeface="Arial" pitchFamily="34" charset="0"/>
                        </a:rPr>
                        <a:t>Підрозділ (ННІ/факультет)</a:t>
                      </a:r>
                      <a:endParaRPr lang="ru-RU" sz="1400" dirty="0">
                        <a:latin typeface="Arial" pitchFamily="34" charset="0"/>
                        <a:cs typeface="Arial" pitchFamily="34" charset="0"/>
                      </a:endParaRPr>
                    </a:p>
                  </a:txBody>
                  <a:tcPr anchor="ctr"/>
                </a:tc>
                <a:tc gridSpan="3">
                  <a:txBody>
                    <a:bodyPr/>
                    <a:lstStyle/>
                    <a:p>
                      <a:pPr algn="ctr"/>
                      <a:r>
                        <a:rPr lang="uk-UA" sz="1400" dirty="0" smtClean="0">
                          <a:latin typeface="Arial" pitchFamily="34" charset="0"/>
                          <a:cs typeface="Arial" pitchFamily="34" charset="0"/>
                        </a:rPr>
                        <a:t>Фінансування у 2018 році, тис. </a:t>
                      </a:r>
                      <a:r>
                        <a:rPr lang="uk-UA" sz="1400" dirty="0" err="1" smtClean="0">
                          <a:latin typeface="Arial" pitchFamily="34" charset="0"/>
                          <a:cs typeface="Arial" pitchFamily="34" charset="0"/>
                        </a:rPr>
                        <a:t>грн</a:t>
                      </a:r>
                      <a:endParaRPr lang="ru-RU" sz="1400" dirty="0">
                        <a:latin typeface="Arial" pitchFamily="34" charset="0"/>
                        <a:cs typeface="Arial" pitchFamily="34" charset="0"/>
                      </a:endParaRPr>
                    </a:p>
                  </a:txBody>
                  <a:tcPr/>
                </a:tc>
                <a:tc hMerge="1">
                  <a:txBody>
                    <a:bodyPr/>
                    <a:lstStyle/>
                    <a:p>
                      <a:pPr algn="ctr"/>
                      <a:endParaRPr lang="ru-RU" sz="1400" dirty="0">
                        <a:latin typeface="Arial" pitchFamily="34" charset="0"/>
                        <a:cs typeface="Arial" pitchFamily="34" charset="0"/>
                      </a:endParaRPr>
                    </a:p>
                  </a:txBody>
                  <a:tcPr/>
                </a:tc>
                <a:tc hMerge="1">
                  <a:txBody>
                    <a:bodyPr/>
                    <a:lstStyle/>
                    <a:p>
                      <a:pPr algn="ctr"/>
                      <a:endParaRPr lang="ru-RU" sz="1400" dirty="0">
                        <a:latin typeface="Arial" pitchFamily="34" charset="0"/>
                        <a:cs typeface="Arial" pitchFamily="34" charset="0"/>
                      </a:endParaRPr>
                    </a:p>
                  </a:txBody>
                  <a:tcPr/>
                </a:tc>
                <a:tc rowSpan="2">
                  <a:txBody>
                    <a:bodyPr/>
                    <a:lstStyle/>
                    <a:p>
                      <a:pPr algn="ctr"/>
                      <a:r>
                        <a:rPr lang="uk-UA" sz="1400" dirty="0" smtClean="0">
                          <a:solidFill>
                            <a:schemeClr val="tx1"/>
                          </a:solidFill>
                          <a:latin typeface="Arial" pitchFamily="34" charset="0"/>
                          <a:cs typeface="Arial" pitchFamily="34" charset="0"/>
                        </a:rPr>
                        <a:t>Фінансування у 2019 році, </a:t>
                      </a:r>
                      <a:br>
                        <a:rPr lang="uk-UA" sz="1400" dirty="0" smtClean="0">
                          <a:solidFill>
                            <a:schemeClr val="tx1"/>
                          </a:solidFill>
                          <a:latin typeface="Arial" pitchFamily="34" charset="0"/>
                          <a:cs typeface="Arial" pitchFamily="34" charset="0"/>
                        </a:rPr>
                      </a:br>
                      <a:r>
                        <a:rPr lang="uk-UA" sz="1400" dirty="0" smtClean="0">
                          <a:solidFill>
                            <a:schemeClr val="tx1"/>
                          </a:solidFill>
                          <a:latin typeface="Arial" pitchFamily="34" charset="0"/>
                          <a:cs typeface="Arial" pitchFamily="34" charset="0"/>
                        </a:rPr>
                        <a:t>тис. </a:t>
                      </a:r>
                      <a:r>
                        <a:rPr lang="uk-UA" sz="1400" dirty="0" err="1" smtClean="0">
                          <a:solidFill>
                            <a:schemeClr val="tx1"/>
                          </a:solidFill>
                          <a:latin typeface="Arial" pitchFamily="34" charset="0"/>
                          <a:cs typeface="Arial" pitchFamily="34" charset="0"/>
                        </a:rPr>
                        <a:t>грн</a:t>
                      </a:r>
                      <a:endParaRPr lang="ru-RU" sz="1400" dirty="0">
                        <a:solidFill>
                          <a:schemeClr val="tx1"/>
                        </a:solidFill>
                        <a:latin typeface="Arial" pitchFamily="34" charset="0"/>
                        <a:cs typeface="Arial" pitchFamily="34" charset="0"/>
                      </a:endParaRPr>
                    </a:p>
                  </a:txBody>
                  <a:tcPr anchor="ctr">
                    <a:solidFill>
                      <a:schemeClr val="accent6">
                        <a:lumMod val="60000"/>
                        <a:lumOff val="40000"/>
                      </a:schemeClr>
                    </a:solidFill>
                  </a:tcPr>
                </a:tc>
              </a:tr>
              <a:tr h="321471">
                <a:tc vMerge="1">
                  <a:txBody>
                    <a:bodyPr/>
                    <a:lstStyle/>
                    <a:p>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Усього</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Загальний фонд</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Спецфонд</a:t>
                      </a:r>
                      <a:endParaRPr lang="ru-RU" sz="1400" dirty="0">
                        <a:latin typeface="Arial" pitchFamily="34" charset="0"/>
                        <a:cs typeface="Arial" pitchFamily="34" charset="0"/>
                      </a:endParaRPr>
                    </a:p>
                  </a:txBody>
                  <a:tcPr/>
                </a:tc>
                <a:tc vMerge="1">
                  <a:txBody>
                    <a:bodyPr/>
                    <a:lstStyle/>
                    <a:p>
                      <a:endParaRPr lang="ru-RU" sz="1400" dirty="0">
                        <a:latin typeface="Arial" pitchFamily="34" charset="0"/>
                        <a:cs typeface="Arial" pitchFamily="34" charset="0"/>
                      </a:endParaRPr>
                    </a:p>
                  </a:txBody>
                  <a:tcPr/>
                </a:tc>
              </a:tr>
              <a:tr h="321471">
                <a:tc>
                  <a:txBody>
                    <a:bodyPr/>
                    <a:lstStyle/>
                    <a:p>
                      <a:r>
                        <a:rPr lang="uk-UA" sz="1400" cap="all" dirty="0" smtClean="0">
                          <a:latin typeface="Arial" pitchFamily="34" charset="0"/>
                          <a:cs typeface="Arial" pitchFamily="34" charset="0"/>
                        </a:rPr>
                        <a:t>Захисту рослин, Б. Та </a:t>
                      </a:r>
                      <a:r>
                        <a:rPr lang="uk-UA" sz="1400" cap="all" dirty="0" err="1" smtClean="0">
                          <a:latin typeface="Arial" pitchFamily="34" charset="0"/>
                          <a:cs typeface="Arial" pitchFamily="34" charset="0"/>
                        </a:rPr>
                        <a:t>Ек</a:t>
                      </a:r>
                      <a:r>
                        <a:rPr lang="uk-UA" sz="1400" cap="all" dirty="0" smtClean="0">
                          <a:latin typeface="Arial" pitchFamily="34" charset="0"/>
                          <a:cs typeface="Arial" pitchFamily="34" charset="0"/>
                        </a:rPr>
                        <a:t>.</a:t>
                      </a:r>
                      <a:endParaRPr lang="ru-RU" sz="1400" cap="all"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5613,9</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3814,7</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1799,2</a:t>
                      </a:r>
                      <a:endParaRPr lang="ru-RU" sz="1400" dirty="0">
                        <a:latin typeface="Arial" pitchFamily="34" charset="0"/>
                        <a:cs typeface="Arial" pitchFamily="34" charset="0"/>
                      </a:endParaRPr>
                    </a:p>
                  </a:txBody>
                  <a:tcPr/>
                </a:tc>
                <a:tc>
                  <a:txBody>
                    <a:bodyPr/>
                    <a:lstStyle/>
                    <a:p>
                      <a:pPr algn="ctr"/>
                      <a:r>
                        <a:rPr lang="uk-UA" sz="1400" dirty="0" smtClean="0">
                          <a:solidFill>
                            <a:srgbClr val="FF0000"/>
                          </a:solidFill>
                          <a:latin typeface="Arial" pitchFamily="34" charset="0"/>
                          <a:cs typeface="Arial" pitchFamily="34" charset="0"/>
                        </a:rPr>
                        <a:t>2648,4</a:t>
                      </a:r>
                      <a:endParaRPr lang="ru-RU" sz="1400" dirty="0">
                        <a:solidFill>
                          <a:srgbClr val="FF0000"/>
                        </a:solidFill>
                        <a:latin typeface="Arial" pitchFamily="34" charset="0"/>
                        <a:cs typeface="Arial" pitchFamily="34" charset="0"/>
                      </a:endParaRPr>
                    </a:p>
                  </a:txBody>
                  <a:tcPr/>
                </a:tc>
              </a:tr>
              <a:tr h="321471">
                <a:tc>
                  <a:txBody>
                    <a:bodyPr/>
                    <a:lstStyle/>
                    <a:p>
                      <a:r>
                        <a:rPr lang="uk-UA" sz="1400" cap="all" dirty="0" smtClean="0">
                          <a:latin typeface="Arial" pitchFamily="34" charset="0"/>
                          <a:cs typeface="Arial" pitchFamily="34" charset="0"/>
                        </a:rPr>
                        <a:t>Лісового</a:t>
                      </a:r>
                      <a:r>
                        <a:rPr lang="uk-UA" sz="1400" cap="all" baseline="0" dirty="0" smtClean="0">
                          <a:latin typeface="Arial" pitchFamily="34" charset="0"/>
                          <a:cs typeface="Arial" pitchFamily="34" charset="0"/>
                        </a:rPr>
                        <a:t> і Сад.-парк. </a:t>
                      </a:r>
                      <a:r>
                        <a:rPr lang="uk-UA" sz="1400" cap="all" baseline="0" dirty="0" err="1" smtClean="0">
                          <a:latin typeface="Arial" pitchFamily="34" charset="0"/>
                          <a:cs typeface="Arial" pitchFamily="34" charset="0"/>
                        </a:rPr>
                        <a:t>Госп</a:t>
                      </a:r>
                      <a:r>
                        <a:rPr lang="uk-UA" sz="1400" cap="all" baseline="0" dirty="0" smtClean="0">
                          <a:latin typeface="Arial" pitchFamily="34" charset="0"/>
                          <a:cs typeface="Arial" pitchFamily="34" charset="0"/>
                        </a:rPr>
                        <a:t>.</a:t>
                      </a:r>
                      <a:endParaRPr lang="ru-RU" sz="1400" cap="all"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2632,4</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2119,0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513,4</a:t>
                      </a:r>
                      <a:endParaRPr lang="ru-RU" sz="1400" dirty="0">
                        <a:latin typeface="Arial" pitchFamily="34" charset="0"/>
                        <a:cs typeface="Arial" pitchFamily="34" charset="0"/>
                      </a:endParaRPr>
                    </a:p>
                  </a:txBody>
                  <a:tcPr/>
                </a:tc>
                <a:tc>
                  <a:txBody>
                    <a:bodyPr/>
                    <a:lstStyle/>
                    <a:p>
                      <a:pPr algn="ctr"/>
                      <a:r>
                        <a:rPr lang="uk-UA" sz="1400" dirty="0" smtClean="0">
                          <a:solidFill>
                            <a:srgbClr val="008000"/>
                          </a:solidFill>
                          <a:latin typeface="Arial" pitchFamily="34" charset="0"/>
                          <a:cs typeface="Arial" pitchFamily="34" charset="0"/>
                        </a:rPr>
                        <a:t>2323,6</a:t>
                      </a:r>
                      <a:endParaRPr lang="ru-RU" sz="1400" dirty="0">
                        <a:solidFill>
                          <a:srgbClr val="008000"/>
                        </a:solidFill>
                        <a:latin typeface="Arial" pitchFamily="34" charset="0"/>
                        <a:cs typeface="Arial" pitchFamily="34" charset="0"/>
                      </a:endParaRPr>
                    </a:p>
                  </a:txBody>
                  <a:tcPr/>
                </a:tc>
              </a:tr>
              <a:tr h="321471">
                <a:tc>
                  <a:txBody>
                    <a:bodyPr/>
                    <a:lstStyle/>
                    <a:p>
                      <a:r>
                        <a:rPr lang="uk-UA" sz="1400" cap="all" dirty="0" smtClean="0">
                          <a:latin typeface="Arial" pitchFamily="34" charset="0"/>
                          <a:cs typeface="Arial" pitchFamily="34" charset="0"/>
                        </a:rPr>
                        <a:t>Агробіологічний</a:t>
                      </a:r>
                      <a:endParaRPr lang="ru-RU" sz="1400" cap="all"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3857,5</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1965,8</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1891,7</a:t>
                      </a:r>
                      <a:endParaRPr lang="ru-RU" sz="1400" dirty="0">
                        <a:latin typeface="Arial" pitchFamily="34" charset="0"/>
                        <a:cs typeface="Arial" pitchFamily="34" charset="0"/>
                      </a:endParaRPr>
                    </a:p>
                  </a:txBody>
                  <a:tcPr/>
                </a:tc>
                <a:tc>
                  <a:txBody>
                    <a:bodyPr/>
                    <a:lstStyle/>
                    <a:p>
                      <a:pPr algn="ctr"/>
                      <a:r>
                        <a:rPr lang="uk-UA" sz="1400" dirty="0" smtClean="0">
                          <a:solidFill>
                            <a:srgbClr val="FF0000"/>
                          </a:solidFill>
                          <a:latin typeface="Arial" pitchFamily="34" charset="0"/>
                          <a:cs typeface="Arial" pitchFamily="34" charset="0"/>
                        </a:rPr>
                        <a:t>1759,1</a:t>
                      </a:r>
                      <a:endParaRPr lang="ru-RU" sz="1400" dirty="0">
                        <a:solidFill>
                          <a:srgbClr val="FF0000"/>
                        </a:solidFill>
                        <a:latin typeface="Arial" pitchFamily="34" charset="0"/>
                        <a:cs typeface="Arial" pitchFamily="34" charset="0"/>
                      </a:endParaRPr>
                    </a:p>
                  </a:txBody>
                  <a:tcPr/>
                </a:tc>
              </a:tr>
              <a:tr h="321471">
                <a:tc>
                  <a:txBody>
                    <a:bodyPr/>
                    <a:lstStyle/>
                    <a:p>
                      <a:r>
                        <a:rPr lang="uk-UA" sz="1400" cap="all" baseline="0" dirty="0" smtClean="0">
                          <a:latin typeface="Arial" pitchFamily="34" charset="0"/>
                          <a:cs typeface="Arial" pitchFamily="34" charset="0"/>
                        </a:rPr>
                        <a:t>Ветеринарної медицини</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1950,6</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1914,1</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36,5</a:t>
                      </a:r>
                      <a:endParaRPr lang="ru-RU" sz="1400" dirty="0">
                        <a:latin typeface="Arial" pitchFamily="34" charset="0"/>
                        <a:cs typeface="Arial" pitchFamily="34" charset="0"/>
                      </a:endParaRPr>
                    </a:p>
                  </a:txBody>
                  <a:tcPr/>
                </a:tc>
                <a:tc>
                  <a:txBody>
                    <a:bodyPr/>
                    <a:lstStyle/>
                    <a:p>
                      <a:pPr algn="ctr"/>
                      <a:r>
                        <a:rPr lang="uk-UA" sz="1400" dirty="0" smtClean="0">
                          <a:solidFill>
                            <a:srgbClr val="008000"/>
                          </a:solidFill>
                          <a:latin typeface="Arial" pitchFamily="34" charset="0"/>
                          <a:cs typeface="Arial" pitchFamily="34" charset="0"/>
                        </a:rPr>
                        <a:t>2687,0</a:t>
                      </a:r>
                      <a:endParaRPr lang="ru-RU" sz="1400" dirty="0">
                        <a:solidFill>
                          <a:srgbClr val="008000"/>
                        </a:solidFill>
                        <a:latin typeface="Arial" pitchFamily="34" charset="0"/>
                        <a:cs typeface="Arial" pitchFamily="34" charset="0"/>
                      </a:endParaRPr>
                    </a:p>
                  </a:txBody>
                  <a:tcPr/>
                </a:tc>
              </a:tr>
              <a:tr h="340050">
                <a:tc>
                  <a:txBody>
                    <a:bodyPr/>
                    <a:lstStyle/>
                    <a:p>
                      <a:r>
                        <a:rPr lang="uk-UA" sz="1400" cap="all" baseline="0" dirty="0" smtClean="0">
                          <a:latin typeface="Arial" pitchFamily="34" charset="0"/>
                          <a:cs typeface="Arial" pitchFamily="34" charset="0"/>
                        </a:rPr>
                        <a:t>Економічний</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1154,6</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1141,6</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13,0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1141,6</a:t>
                      </a:r>
                      <a:endParaRPr lang="ru-RU" sz="1400" dirty="0">
                        <a:latin typeface="Arial" pitchFamily="34" charset="0"/>
                        <a:cs typeface="Arial" pitchFamily="34" charset="0"/>
                      </a:endParaRPr>
                    </a:p>
                  </a:txBody>
                  <a:tcPr/>
                </a:tc>
              </a:tr>
              <a:tr h="321471">
                <a:tc>
                  <a:txBody>
                    <a:bodyPr/>
                    <a:lstStyle/>
                    <a:p>
                      <a:r>
                        <a:rPr lang="uk-UA" sz="1400" cap="all" baseline="0" dirty="0" smtClean="0">
                          <a:latin typeface="Arial" pitchFamily="34" charset="0"/>
                          <a:cs typeface="Arial" pitchFamily="34" charset="0"/>
                        </a:rPr>
                        <a:t>Землевпорядкування</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1141,4</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1129,0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12,4</a:t>
                      </a:r>
                      <a:endParaRPr lang="ru-RU" sz="1400" dirty="0">
                        <a:latin typeface="Arial" pitchFamily="34" charset="0"/>
                        <a:cs typeface="Arial" pitchFamily="34" charset="0"/>
                      </a:endParaRPr>
                    </a:p>
                  </a:txBody>
                  <a:tcPr/>
                </a:tc>
                <a:tc>
                  <a:txBody>
                    <a:bodyPr/>
                    <a:lstStyle/>
                    <a:p>
                      <a:pPr algn="ctr"/>
                      <a:r>
                        <a:rPr lang="uk-UA" sz="1400" dirty="0" smtClean="0">
                          <a:solidFill>
                            <a:srgbClr val="008000"/>
                          </a:solidFill>
                          <a:latin typeface="Arial" pitchFamily="34" charset="0"/>
                          <a:cs typeface="Arial" pitchFamily="34" charset="0"/>
                        </a:rPr>
                        <a:t>1369,0</a:t>
                      </a:r>
                      <a:endParaRPr lang="ru-RU" sz="1400" dirty="0">
                        <a:solidFill>
                          <a:srgbClr val="008000"/>
                        </a:solidFill>
                        <a:latin typeface="Arial" pitchFamily="34" charset="0"/>
                        <a:cs typeface="Arial" pitchFamily="34" charset="0"/>
                      </a:endParaRPr>
                    </a:p>
                  </a:txBody>
                  <a:tcPr/>
                </a:tc>
              </a:tr>
              <a:tr h="321471">
                <a:tc>
                  <a:txBody>
                    <a:bodyPr/>
                    <a:lstStyle/>
                    <a:p>
                      <a:r>
                        <a:rPr lang="uk-UA" sz="1400" cap="all" baseline="0" dirty="0" smtClean="0">
                          <a:latin typeface="Arial" pitchFamily="34" charset="0"/>
                          <a:cs typeface="Arial" pitchFamily="34" charset="0"/>
                        </a:rPr>
                        <a:t>Енергетики, авт. І </a:t>
                      </a:r>
                      <a:r>
                        <a:rPr lang="uk-UA" sz="1400" cap="all" baseline="0" dirty="0" err="1" smtClean="0">
                          <a:latin typeface="Arial" pitchFamily="34" charset="0"/>
                          <a:cs typeface="Arial" pitchFamily="34" charset="0"/>
                        </a:rPr>
                        <a:t>енергоз</a:t>
                      </a:r>
                      <a:r>
                        <a:rPr lang="uk-UA" sz="1400" cap="all" baseline="0" dirty="0" smtClean="0">
                          <a:latin typeface="Arial" pitchFamily="34" charset="0"/>
                          <a:cs typeface="Arial" pitchFamily="34" charset="0"/>
                        </a:rPr>
                        <a:t>.</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1081,3</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1080,0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1,3</a:t>
                      </a:r>
                      <a:endParaRPr lang="ru-RU" sz="1400" dirty="0">
                        <a:latin typeface="Arial" pitchFamily="34" charset="0"/>
                        <a:cs typeface="Arial" pitchFamily="34" charset="0"/>
                      </a:endParaRPr>
                    </a:p>
                  </a:txBody>
                  <a:tcPr/>
                </a:tc>
                <a:tc>
                  <a:txBody>
                    <a:bodyPr/>
                    <a:lstStyle/>
                    <a:p>
                      <a:pPr algn="ctr"/>
                      <a:r>
                        <a:rPr lang="uk-UA" sz="1400" dirty="0" smtClean="0">
                          <a:solidFill>
                            <a:srgbClr val="008000"/>
                          </a:solidFill>
                          <a:latin typeface="Arial" pitchFamily="34" charset="0"/>
                          <a:cs typeface="Arial" pitchFamily="34" charset="0"/>
                        </a:rPr>
                        <a:t>1740,0</a:t>
                      </a:r>
                      <a:endParaRPr lang="ru-RU" sz="1400" dirty="0">
                        <a:solidFill>
                          <a:srgbClr val="008000"/>
                        </a:solidFill>
                        <a:latin typeface="Arial" pitchFamily="34" charset="0"/>
                        <a:cs typeface="Arial" pitchFamily="34" charset="0"/>
                      </a:endParaRPr>
                    </a:p>
                  </a:txBody>
                  <a:tcPr/>
                </a:tc>
              </a:tr>
              <a:tr h="321471">
                <a:tc>
                  <a:txBody>
                    <a:bodyPr/>
                    <a:lstStyle/>
                    <a:p>
                      <a:r>
                        <a:rPr lang="uk-UA" sz="1400" cap="all" baseline="0" dirty="0" smtClean="0">
                          <a:latin typeface="Arial" pitchFamily="34" charset="0"/>
                          <a:cs typeface="Arial" pitchFamily="34" charset="0"/>
                        </a:rPr>
                        <a:t>Харчових технологій</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1103,5</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983,5</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120,0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983,5</a:t>
                      </a:r>
                      <a:endParaRPr lang="ru-RU" sz="1400" dirty="0">
                        <a:latin typeface="Arial" pitchFamily="34" charset="0"/>
                        <a:cs typeface="Arial" pitchFamily="34" charset="0"/>
                      </a:endParaRPr>
                    </a:p>
                  </a:txBody>
                  <a:tcPr/>
                </a:tc>
              </a:tr>
              <a:tr h="321471">
                <a:tc>
                  <a:txBody>
                    <a:bodyPr/>
                    <a:lstStyle/>
                    <a:p>
                      <a:r>
                        <a:rPr lang="uk-UA" sz="1400" cap="all" baseline="0" dirty="0" smtClean="0">
                          <a:latin typeface="Arial" pitchFamily="34" charset="0"/>
                          <a:cs typeface="Arial" pitchFamily="34" charset="0"/>
                        </a:rPr>
                        <a:t>Гуманітарно-педагог.</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991,1</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973,6</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17,5</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973,6</a:t>
                      </a:r>
                      <a:endParaRPr lang="ru-RU" sz="1400" dirty="0">
                        <a:latin typeface="Arial" pitchFamily="34" charset="0"/>
                        <a:cs typeface="Arial" pitchFamily="34" charset="0"/>
                      </a:endParaRPr>
                    </a:p>
                  </a:txBody>
                  <a:tcPr/>
                </a:tc>
              </a:tr>
              <a:tr h="321471">
                <a:tc>
                  <a:txBody>
                    <a:bodyPr/>
                    <a:lstStyle/>
                    <a:p>
                      <a:r>
                        <a:rPr lang="uk-UA" sz="1400" cap="all" baseline="0" dirty="0" smtClean="0">
                          <a:latin typeface="Arial" pitchFamily="34" charset="0"/>
                          <a:cs typeface="Arial" pitchFamily="34" charset="0"/>
                        </a:rPr>
                        <a:t>Інформаційних технолог.</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852,7</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836,9</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15,8</a:t>
                      </a:r>
                      <a:endParaRPr lang="ru-RU" sz="1400" dirty="0">
                        <a:latin typeface="Arial" pitchFamily="34" charset="0"/>
                        <a:cs typeface="Arial" pitchFamily="34" charset="0"/>
                      </a:endParaRPr>
                    </a:p>
                  </a:txBody>
                  <a:tcPr/>
                </a:tc>
                <a:tc>
                  <a:txBody>
                    <a:bodyPr/>
                    <a:lstStyle/>
                    <a:p>
                      <a:pPr algn="ctr"/>
                      <a:r>
                        <a:rPr lang="uk-UA" sz="1400" dirty="0" smtClean="0">
                          <a:solidFill>
                            <a:srgbClr val="FF0000"/>
                          </a:solidFill>
                          <a:latin typeface="Arial" pitchFamily="34" charset="0"/>
                          <a:cs typeface="Arial" pitchFamily="34" charset="0"/>
                        </a:rPr>
                        <a:t>588,0</a:t>
                      </a:r>
                      <a:endParaRPr lang="ru-RU" sz="1400" dirty="0">
                        <a:solidFill>
                          <a:srgbClr val="FF0000"/>
                        </a:solidFill>
                        <a:latin typeface="Arial" pitchFamily="34" charset="0"/>
                        <a:cs typeface="Arial" pitchFamily="34" charset="0"/>
                      </a:endParaRPr>
                    </a:p>
                  </a:txBody>
                  <a:tcPr/>
                </a:tc>
              </a:tr>
              <a:tr h="321471">
                <a:tc>
                  <a:txBody>
                    <a:bodyPr/>
                    <a:lstStyle/>
                    <a:p>
                      <a:r>
                        <a:rPr lang="uk-UA" sz="1400" cap="all" baseline="0" dirty="0" smtClean="0">
                          <a:latin typeface="Arial" pitchFamily="34" charset="0"/>
                          <a:cs typeface="Arial" pitchFamily="34" charset="0"/>
                        </a:rPr>
                        <a:t>Механіко-технологічний</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793,7</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793,7</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0,0</a:t>
                      </a:r>
                      <a:endParaRPr lang="ru-RU" sz="1400" dirty="0">
                        <a:latin typeface="Arial" pitchFamily="34" charset="0"/>
                        <a:cs typeface="Arial" pitchFamily="34" charset="0"/>
                      </a:endParaRPr>
                    </a:p>
                  </a:txBody>
                  <a:tcPr/>
                </a:tc>
                <a:tc>
                  <a:txBody>
                    <a:bodyPr/>
                    <a:lstStyle/>
                    <a:p>
                      <a:pPr algn="ctr"/>
                      <a:r>
                        <a:rPr lang="uk-UA" sz="1400" dirty="0" smtClean="0">
                          <a:solidFill>
                            <a:srgbClr val="FF0000"/>
                          </a:solidFill>
                          <a:latin typeface="Arial" pitchFamily="34" charset="0"/>
                          <a:cs typeface="Arial" pitchFamily="34" charset="0"/>
                        </a:rPr>
                        <a:t>585,0</a:t>
                      </a:r>
                      <a:endParaRPr lang="ru-RU" sz="1400" dirty="0">
                        <a:solidFill>
                          <a:srgbClr val="FF0000"/>
                        </a:solidFill>
                        <a:latin typeface="Arial" pitchFamily="34" charset="0"/>
                        <a:cs typeface="Arial" pitchFamily="34" charset="0"/>
                      </a:endParaRPr>
                    </a:p>
                  </a:txBody>
                  <a:tcPr/>
                </a:tc>
              </a:tr>
              <a:tr h="321471">
                <a:tc>
                  <a:txBody>
                    <a:bodyPr/>
                    <a:lstStyle/>
                    <a:p>
                      <a:r>
                        <a:rPr lang="uk-UA" sz="1400" cap="all" baseline="0" dirty="0" smtClean="0">
                          <a:latin typeface="Arial" pitchFamily="34" charset="0"/>
                          <a:cs typeface="Arial" pitchFamily="34" charset="0"/>
                        </a:rPr>
                        <a:t>Тваринництва та </a:t>
                      </a:r>
                      <a:r>
                        <a:rPr lang="uk-UA" sz="1400" cap="all" baseline="0" dirty="0" err="1" smtClean="0">
                          <a:latin typeface="Arial" pitchFamily="34" charset="0"/>
                          <a:cs typeface="Arial" pitchFamily="34" charset="0"/>
                        </a:rPr>
                        <a:t>вБ</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508,0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432,0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76,0</a:t>
                      </a:r>
                      <a:endParaRPr lang="ru-RU" sz="1400" dirty="0">
                        <a:latin typeface="Arial" pitchFamily="34" charset="0"/>
                        <a:cs typeface="Arial" pitchFamily="34" charset="0"/>
                      </a:endParaRPr>
                    </a:p>
                  </a:txBody>
                  <a:tcPr/>
                </a:tc>
                <a:tc>
                  <a:txBody>
                    <a:bodyPr/>
                    <a:lstStyle/>
                    <a:p>
                      <a:pPr algn="ctr"/>
                      <a:r>
                        <a:rPr lang="uk-UA" sz="1400" dirty="0" smtClean="0">
                          <a:solidFill>
                            <a:srgbClr val="008000"/>
                          </a:solidFill>
                          <a:latin typeface="Arial" pitchFamily="34" charset="0"/>
                          <a:cs typeface="Arial" pitchFamily="34" charset="0"/>
                        </a:rPr>
                        <a:t>732,0</a:t>
                      </a:r>
                      <a:endParaRPr lang="ru-RU" sz="1400" dirty="0">
                        <a:solidFill>
                          <a:srgbClr val="008000"/>
                        </a:solidFill>
                        <a:latin typeface="Arial" pitchFamily="34" charset="0"/>
                        <a:cs typeface="Arial" pitchFamily="34" charset="0"/>
                      </a:endParaRPr>
                    </a:p>
                  </a:txBody>
                  <a:tcPr/>
                </a:tc>
              </a:tr>
              <a:tr h="321471">
                <a:tc>
                  <a:txBody>
                    <a:bodyPr/>
                    <a:lstStyle/>
                    <a:p>
                      <a:r>
                        <a:rPr lang="uk-UA" sz="1400" cap="all" baseline="0" dirty="0" smtClean="0">
                          <a:latin typeface="Arial" pitchFamily="34" charset="0"/>
                          <a:cs typeface="Arial" pitchFamily="34" charset="0"/>
                        </a:rPr>
                        <a:t>Юридичний</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385,0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385,0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0,0</a:t>
                      </a:r>
                      <a:endParaRPr lang="ru-RU" sz="1400" dirty="0">
                        <a:latin typeface="Arial" pitchFamily="34" charset="0"/>
                        <a:cs typeface="Arial" pitchFamily="34" charset="0"/>
                      </a:endParaRPr>
                    </a:p>
                  </a:txBody>
                  <a:tcPr/>
                </a:tc>
                <a:tc>
                  <a:txBody>
                    <a:bodyPr/>
                    <a:lstStyle/>
                    <a:p>
                      <a:pPr algn="ctr"/>
                      <a:r>
                        <a:rPr lang="uk-UA" sz="1400" dirty="0" smtClean="0">
                          <a:solidFill>
                            <a:srgbClr val="008000"/>
                          </a:solidFill>
                          <a:latin typeface="Arial" pitchFamily="34" charset="0"/>
                          <a:cs typeface="Arial" pitchFamily="34" charset="0"/>
                        </a:rPr>
                        <a:t>765,0</a:t>
                      </a:r>
                      <a:endParaRPr lang="ru-RU" sz="1400" dirty="0">
                        <a:solidFill>
                          <a:srgbClr val="008000"/>
                        </a:solidFill>
                        <a:latin typeface="Arial" pitchFamily="34" charset="0"/>
                        <a:cs typeface="Arial" pitchFamily="34" charset="0"/>
                      </a:endParaRPr>
                    </a:p>
                  </a:txBody>
                  <a:tcPr/>
                </a:tc>
              </a:tr>
              <a:tr h="321471">
                <a:tc>
                  <a:txBody>
                    <a:bodyPr/>
                    <a:lstStyle/>
                    <a:p>
                      <a:r>
                        <a:rPr lang="uk-UA" sz="1400" cap="all" baseline="0" dirty="0" smtClean="0">
                          <a:latin typeface="Arial" pitchFamily="34" charset="0"/>
                          <a:cs typeface="Arial" pitchFamily="34" charset="0"/>
                        </a:rPr>
                        <a:t>Аграрного менеджменту</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355,0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355,0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0,0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355,0</a:t>
                      </a:r>
                      <a:endParaRPr lang="ru-RU" sz="1400" dirty="0">
                        <a:latin typeface="Arial" pitchFamily="34" charset="0"/>
                        <a:cs typeface="Arial" pitchFamily="34" charset="0"/>
                      </a:endParaRPr>
                    </a:p>
                  </a:txBody>
                  <a:tcPr/>
                </a:tc>
              </a:tr>
              <a:tr h="321471">
                <a:tc>
                  <a:txBody>
                    <a:bodyPr/>
                    <a:lstStyle/>
                    <a:p>
                      <a:r>
                        <a:rPr lang="uk-UA" sz="1400" cap="all" baseline="0" dirty="0" smtClean="0">
                          <a:latin typeface="Arial" pitchFamily="34" charset="0"/>
                          <a:cs typeface="Arial" pitchFamily="34" charset="0"/>
                        </a:rPr>
                        <a:t>Післядипломної освіти</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200,0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200,0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0,0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200,0</a:t>
                      </a:r>
                      <a:endParaRPr lang="ru-RU" sz="1400" dirty="0">
                        <a:latin typeface="Arial" pitchFamily="34" charset="0"/>
                        <a:cs typeface="Arial" pitchFamily="34" charset="0"/>
                      </a:endParaRPr>
                    </a:p>
                  </a:txBody>
                  <a:tcPr/>
                </a:tc>
              </a:tr>
              <a:tr h="321471">
                <a:tc>
                  <a:txBody>
                    <a:bodyPr/>
                    <a:lstStyle/>
                    <a:p>
                      <a:r>
                        <a:rPr lang="uk-UA" sz="1400" cap="all" baseline="0" dirty="0" smtClean="0">
                          <a:latin typeface="Arial" pitchFamily="34" charset="0"/>
                          <a:cs typeface="Arial" pitchFamily="34" charset="0"/>
                        </a:rPr>
                        <a:t>Конструювання та </a:t>
                      </a:r>
                      <a:r>
                        <a:rPr lang="uk-UA" sz="1400" cap="all" baseline="0" dirty="0" err="1" smtClean="0">
                          <a:latin typeface="Arial" pitchFamily="34" charset="0"/>
                          <a:cs typeface="Arial" pitchFamily="34" charset="0"/>
                        </a:rPr>
                        <a:t>диз</a:t>
                      </a:r>
                      <a:r>
                        <a:rPr lang="uk-UA" sz="1400" cap="all" baseline="0" dirty="0" smtClean="0">
                          <a:latin typeface="Arial" pitchFamily="34" charset="0"/>
                          <a:cs typeface="Arial" pitchFamily="34" charset="0"/>
                        </a:rPr>
                        <a:t>.</a:t>
                      </a:r>
                      <a:endParaRPr lang="ru-RU" sz="1400" cap="all" baseline="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0,0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0,0</a:t>
                      </a:r>
                      <a:endParaRPr lang="ru-RU" sz="1400" dirty="0">
                        <a:latin typeface="Arial" pitchFamily="34" charset="0"/>
                        <a:cs typeface="Arial" pitchFamily="34" charset="0"/>
                      </a:endParaRPr>
                    </a:p>
                  </a:txBody>
                  <a:tcPr/>
                </a:tc>
                <a:tc>
                  <a:txBody>
                    <a:bodyPr/>
                    <a:lstStyle/>
                    <a:p>
                      <a:pPr algn="ctr"/>
                      <a:r>
                        <a:rPr lang="uk-UA" sz="1400" dirty="0" smtClean="0">
                          <a:latin typeface="Arial" pitchFamily="34" charset="0"/>
                          <a:cs typeface="Arial" pitchFamily="34" charset="0"/>
                        </a:rPr>
                        <a:t>0,0</a:t>
                      </a:r>
                      <a:endParaRPr lang="ru-RU" sz="1400" dirty="0">
                        <a:latin typeface="Arial" pitchFamily="34" charset="0"/>
                        <a:cs typeface="Arial" pitchFamily="34" charset="0"/>
                      </a:endParaRPr>
                    </a:p>
                  </a:txBody>
                  <a:tcPr/>
                </a:tc>
                <a:tc>
                  <a:txBody>
                    <a:bodyPr/>
                    <a:lstStyle/>
                    <a:p>
                      <a:pPr algn="ctr"/>
                      <a:r>
                        <a:rPr lang="uk-UA" sz="1400" dirty="0" smtClean="0">
                          <a:solidFill>
                            <a:srgbClr val="008000"/>
                          </a:solidFill>
                          <a:latin typeface="Arial" pitchFamily="34" charset="0"/>
                          <a:cs typeface="Arial" pitchFamily="34" charset="0"/>
                        </a:rPr>
                        <a:t>725,0</a:t>
                      </a:r>
                      <a:endParaRPr lang="ru-RU" sz="1400" dirty="0">
                        <a:solidFill>
                          <a:srgbClr val="008000"/>
                        </a:solidFill>
                        <a:latin typeface="Arial" pitchFamily="34" charset="0"/>
                        <a:cs typeface="Arial" pitchFamily="34" charset="0"/>
                      </a:endParaRPr>
                    </a:p>
                  </a:txBody>
                  <a:tcPr/>
                </a:tc>
              </a:tr>
            </a:tbl>
          </a:graphicData>
        </a:graphic>
      </p:graphicFrame>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chemeClr val="tx1"/>
                </a:solidFill>
                <a:latin typeface="Arial" charset="0"/>
              </a:rPr>
              <a:t>4</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uk-UA" sz="3600" dirty="0" err="1" smtClean="0"/>
              <a:t>Піднапрям</a:t>
            </a:r>
            <a:r>
              <a:rPr lang="uk-UA" sz="3600" dirty="0" smtClean="0"/>
              <a:t> </a:t>
            </a:r>
            <a:r>
              <a:rPr lang="uk-UA" sz="3600" dirty="0" err="1" smtClean="0"/>
              <a:t>“Агропромисловий</a:t>
            </a:r>
            <a:r>
              <a:rPr lang="uk-UA" sz="3600" dirty="0" smtClean="0"/>
              <a:t> </a:t>
            </a:r>
            <a:r>
              <a:rPr lang="uk-UA" sz="3600" dirty="0" err="1" smtClean="0"/>
              <a:t>комплекс”</a:t>
            </a:r>
            <a:endParaRPr lang="ru-RU" sz="3600" dirty="0"/>
          </a:p>
        </p:txBody>
      </p:sp>
      <p:sp>
        <p:nvSpPr>
          <p:cNvPr id="15" name="Прямоугольник 14"/>
          <p:cNvSpPr/>
          <p:nvPr/>
        </p:nvSpPr>
        <p:spPr>
          <a:xfrm>
            <a:off x="500034" y="1214422"/>
            <a:ext cx="8286808" cy="1089529"/>
          </a:xfrm>
          <a:prstGeom prst="rect">
            <a:avLst/>
          </a:prstGeom>
        </p:spPr>
        <p:txBody>
          <a:bodyPr wrap="square">
            <a:spAutoFit/>
          </a:bodyPr>
          <a:lstStyle/>
          <a:p>
            <a:pPr algn="ctr">
              <a:lnSpc>
                <a:spcPct val="90000"/>
              </a:lnSpc>
              <a:buFont typeface="Arial" pitchFamily="34" charset="0"/>
              <a:buNone/>
            </a:pPr>
            <a:r>
              <a:rPr lang="uk-UA" sz="2400" dirty="0" smtClean="0"/>
              <a:t>Колекційний розсадник </a:t>
            </a:r>
          </a:p>
          <a:p>
            <a:pPr algn="ctr">
              <a:lnSpc>
                <a:spcPct val="90000"/>
              </a:lnSpc>
              <a:buFont typeface="Arial" pitchFamily="34" charset="0"/>
              <a:buNone/>
            </a:pPr>
            <a:r>
              <a:rPr lang="uk-UA" sz="2400" dirty="0" err="1" smtClean="0"/>
              <a:t>“</a:t>
            </a:r>
            <a:r>
              <a:rPr lang="uk-UA" sz="2400" b="1" dirty="0" err="1" smtClean="0">
                <a:solidFill>
                  <a:schemeClr val="folHlink"/>
                </a:solidFill>
              </a:rPr>
              <a:t>Інтродукція</a:t>
            </a:r>
            <a:r>
              <a:rPr lang="uk-UA" sz="2400" b="1" dirty="0" smtClean="0">
                <a:solidFill>
                  <a:schemeClr val="folHlink"/>
                </a:solidFill>
              </a:rPr>
              <a:t> і селекція нетрадиційних плодових і декоративних </a:t>
            </a:r>
            <a:r>
              <a:rPr lang="uk-UA" sz="2400" b="1" dirty="0" err="1" smtClean="0">
                <a:solidFill>
                  <a:schemeClr val="folHlink"/>
                </a:solidFill>
              </a:rPr>
              <a:t>культур”</a:t>
            </a:r>
            <a:endParaRPr lang="uk-UA" sz="2400" dirty="0" smtClean="0"/>
          </a:p>
        </p:txBody>
      </p:sp>
      <p:sp>
        <p:nvSpPr>
          <p:cNvPr id="16" name="Rectangle 3"/>
          <p:cNvSpPr txBox="1">
            <a:spLocks/>
          </p:cNvSpPr>
          <p:nvPr/>
        </p:nvSpPr>
        <p:spPr>
          <a:xfrm>
            <a:off x="4929190" y="2500306"/>
            <a:ext cx="3168650" cy="3643338"/>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uk-UA" sz="2800" b="0" i="0" u="none" strike="noStrike" kern="1200" cap="none" spc="0" normalizeH="0" baseline="0" noProof="0" dirty="0" smtClean="0">
                <a:ln>
                  <a:noFill/>
                </a:ln>
                <a:solidFill>
                  <a:schemeClr val="tx1"/>
                </a:solidFill>
                <a:effectLst/>
                <a:uLnTx/>
                <a:uFillTx/>
                <a:latin typeface="+mn-lt"/>
                <a:ea typeface="+mn-ea"/>
                <a:cs typeface="+mn-cs"/>
              </a:rPr>
              <a:t>266 видів</a:t>
            </a:r>
          </a:p>
          <a:p>
            <a:pPr marL="342900" marR="0" lvl="0" indent="-342900" algn="ctr"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uk-UA" sz="2800" b="0" i="0" u="none" strike="noStrike" kern="1200" cap="none" spc="0" normalizeH="0" baseline="0" noProof="0" dirty="0" smtClean="0">
                <a:ln>
                  <a:noFill/>
                </a:ln>
                <a:solidFill>
                  <a:schemeClr val="tx1"/>
                </a:solidFill>
                <a:effectLst/>
                <a:uLnTx/>
                <a:uFillTx/>
                <a:latin typeface="+mn-lt"/>
                <a:ea typeface="+mn-ea"/>
                <a:cs typeface="+mn-cs"/>
              </a:rPr>
              <a:t>15 родин</a:t>
            </a:r>
          </a:p>
          <a:p>
            <a:pPr marL="342900" marR="0" lvl="0" indent="-342900" algn="ctr"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uk-UA" sz="2800" b="0" i="0" u="none" strike="noStrike" kern="1200" cap="none" spc="0" normalizeH="0" baseline="0" noProof="0" dirty="0" smtClean="0">
                <a:ln>
                  <a:noFill/>
                </a:ln>
                <a:solidFill>
                  <a:schemeClr val="tx1"/>
                </a:solidFill>
                <a:effectLst/>
                <a:uLnTx/>
                <a:uFillTx/>
                <a:latin typeface="+mn-lt"/>
                <a:ea typeface="+mn-ea"/>
                <a:cs typeface="+mn-cs"/>
              </a:rPr>
              <a:t>981 зразок</a:t>
            </a:r>
          </a:p>
          <a:p>
            <a:pPr marL="342900" marR="0" lvl="0" indent="-34290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uk-UA" sz="2800" b="0" i="1" u="none" strike="noStrike" kern="1200" cap="none" spc="0" normalizeH="0" baseline="0" noProof="0" dirty="0" smtClean="0">
                <a:ln>
                  <a:noFill/>
                </a:ln>
                <a:solidFill>
                  <a:schemeClr val="tx1"/>
                </a:solidFill>
                <a:effectLst/>
                <a:uLnTx/>
                <a:uFillTx/>
                <a:latin typeface="+mn-lt"/>
                <a:ea typeface="+mn-ea"/>
                <a:cs typeface="+mn-cs"/>
              </a:rPr>
              <a:t>(</a:t>
            </a:r>
            <a:r>
              <a:rPr kumimoji="0" lang="uk-UA" sz="2800" b="0" i="1" u="none" strike="noStrike" kern="1200" cap="none" spc="0" normalizeH="0" baseline="0" noProof="0" dirty="0" err="1" smtClean="0">
                <a:ln>
                  <a:noFill/>
                </a:ln>
                <a:solidFill>
                  <a:schemeClr val="tx1"/>
                </a:solidFill>
                <a:effectLst/>
                <a:uLnTx/>
                <a:uFillTx/>
                <a:latin typeface="+mn-lt"/>
                <a:ea typeface="+mn-ea"/>
                <a:cs typeface="+mn-cs"/>
              </a:rPr>
              <a:t>хеномелес</a:t>
            </a:r>
            <a:r>
              <a:rPr kumimoji="0" lang="uk-UA" sz="2800" b="0" i="1"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uk-UA" sz="2800" b="0" i="1" u="none" strike="noStrike" kern="1200" cap="none" spc="0" normalizeH="0" baseline="0" noProof="0" dirty="0" smtClean="0">
                <a:ln>
                  <a:noFill/>
                </a:ln>
                <a:solidFill>
                  <a:schemeClr val="tx1"/>
                </a:solidFill>
                <a:effectLst/>
                <a:uLnTx/>
                <a:uFillTx/>
                <a:latin typeface="+mn-lt"/>
                <a:ea typeface="+mn-ea"/>
                <a:cs typeface="+mn-cs"/>
              </a:rPr>
              <a:t>абрикос, </a:t>
            </a:r>
          </a:p>
          <a:p>
            <a:pPr marL="342900" marR="0" lvl="0" indent="-34290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uk-UA" sz="2800" b="0" i="1" u="none" strike="noStrike" kern="1200" cap="none" spc="0" normalizeH="0" baseline="0" noProof="0" dirty="0" smtClean="0">
                <a:ln>
                  <a:noFill/>
                </a:ln>
                <a:solidFill>
                  <a:schemeClr val="tx1"/>
                </a:solidFill>
                <a:effectLst/>
                <a:uLnTx/>
                <a:uFillTx/>
                <a:latin typeface="+mn-lt"/>
                <a:ea typeface="+mn-ea"/>
                <a:cs typeface="+mn-cs"/>
              </a:rPr>
              <a:t>обліпиха, </a:t>
            </a:r>
          </a:p>
          <a:p>
            <a:pPr marL="342900" marR="0" lvl="0" indent="-34290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uk-UA" sz="2800" b="0" i="1" u="none" strike="noStrike" kern="1200" cap="none" spc="0" normalizeH="0" baseline="0" noProof="0" dirty="0" err="1" smtClean="0">
                <a:ln>
                  <a:noFill/>
                </a:ln>
                <a:solidFill>
                  <a:schemeClr val="tx1"/>
                </a:solidFill>
                <a:effectLst/>
                <a:uLnTx/>
                <a:uFillTx/>
                <a:latin typeface="+mn-lt"/>
                <a:ea typeface="+mn-ea"/>
                <a:cs typeface="+mn-cs"/>
              </a:rPr>
              <a:t>горобиноаронія</a:t>
            </a:r>
            <a:r>
              <a:rPr kumimoji="0" lang="uk-UA" sz="2800" b="0" i="1" u="none" strike="noStrike" kern="1200" cap="none" spc="0" normalizeH="0" baseline="0" noProof="0" dirty="0" smtClean="0">
                <a:ln>
                  <a:noFill/>
                </a:ln>
                <a:solidFill>
                  <a:schemeClr val="tx1"/>
                </a:solidFill>
                <a:effectLst/>
                <a:uLnTx/>
                <a:uFillTx/>
                <a:latin typeface="+mn-lt"/>
                <a:ea typeface="+mn-ea"/>
                <a:cs typeface="+mn-cs"/>
              </a:rPr>
              <a:t>, дерен та ін.)</a:t>
            </a:r>
            <a:endParaRPr kumimoji="0" lang="ru-RU" sz="2800" b="0" i="1"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7" name="Picture 4"/>
          <p:cNvPicPr>
            <a:picLocks noChangeAspect="1" noChangeArrowheads="1"/>
          </p:cNvPicPr>
          <p:nvPr/>
        </p:nvPicPr>
        <p:blipFill>
          <a:blip r:embed="rId2"/>
          <a:srcRect l="40398" t="18512" r="18262" b="6683"/>
          <a:stretch>
            <a:fillRect/>
          </a:stretch>
        </p:blipFill>
        <p:spPr bwMode="auto">
          <a:xfrm>
            <a:off x="428596" y="2357430"/>
            <a:ext cx="2714644" cy="3683331"/>
          </a:xfrm>
          <a:prstGeom prst="rect">
            <a:avLst/>
          </a:prstGeom>
          <a:noFill/>
          <a:ln w="9525">
            <a:noFill/>
            <a:miter lim="800000"/>
            <a:headEnd/>
            <a:tailEnd/>
          </a:ln>
        </p:spPr>
      </p:pic>
      <p:pic>
        <p:nvPicPr>
          <p:cNvPr id="18" name="Picture 6" descr="&amp;Pcy;&amp;ocy;&amp;khcy;&amp;ocy;&amp;zhcy;&amp;iecy;&amp;iecy; &amp;icy;&amp;zcy;&amp;ocy;&amp;bcy;&amp;rcy;&amp;acy;&amp;zhcy;&amp;iecy;&amp;ncy;&amp;icy;&amp;iecy;"/>
          <p:cNvPicPr>
            <a:picLocks noChangeAspect="1" noChangeArrowheads="1"/>
          </p:cNvPicPr>
          <p:nvPr/>
        </p:nvPicPr>
        <p:blipFill>
          <a:blip r:embed="rId3"/>
          <a:srcRect/>
          <a:stretch>
            <a:fillRect/>
          </a:stretch>
        </p:blipFill>
        <p:spPr bwMode="auto">
          <a:xfrm>
            <a:off x="3214678" y="2500306"/>
            <a:ext cx="1441450" cy="1112837"/>
          </a:xfrm>
          <a:prstGeom prst="rect">
            <a:avLst/>
          </a:prstGeom>
          <a:noFill/>
          <a:ln w="9525">
            <a:noFill/>
            <a:miter lim="800000"/>
            <a:headEnd/>
            <a:tailEnd/>
          </a:ln>
        </p:spPr>
      </p:pic>
      <p:pic>
        <p:nvPicPr>
          <p:cNvPr id="19" name="Picture 10" descr="&amp;Kcy;&amp;acy;&amp;rcy;&amp;tcy;&amp;icy;&amp;ncy;&amp;kcy;&amp;icy; &amp;pcy;&amp;ocy; &amp;zcy;&amp;acy;&amp;pcy;&amp;rcy;&amp;ocy;&amp;scy;&amp;ucy; &amp;ocy;&amp;bcy;&amp;lcy;&amp;iukcy;&amp;pcy;&amp;icy;&amp;khcy;&amp;acy;"/>
          <p:cNvPicPr>
            <a:picLocks noChangeAspect="1" noChangeArrowheads="1"/>
          </p:cNvPicPr>
          <p:nvPr/>
        </p:nvPicPr>
        <p:blipFill>
          <a:blip r:embed="rId4"/>
          <a:srcRect/>
          <a:stretch>
            <a:fillRect/>
          </a:stretch>
        </p:blipFill>
        <p:spPr bwMode="auto">
          <a:xfrm>
            <a:off x="3214678" y="3714752"/>
            <a:ext cx="1439863" cy="960437"/>
          </a:xfrm>
          <a:prstGeom prst="rect">
            <a:avLst/>
          </a:prstGeom>
          <a:noFill/>
          <a:ln w="9525">
            <a:noFill/>
            <a:miter lim="800000"/>
            <a:headEnd/>
            <a:tailEnd/>
          </a:ln>
        </p:spPr>
      </p:pic>
      <p:pic>
        <p:nvPicPr>
          <p:cNvPr id="20" name="Picture 12" descr="&amp;Kcy;&amp;acy;&amp;rcy;&amp;tcy;&amp;icy;&amp;ncy;&amp;kcy;&amp;icy; &amp;pcy;&amp;ocy; &amp;zcy;&amp;acy;&amp;pcy;&amp;rcy;&amp;ocy;&amp;scy;&amp;ucy; &amp;dcy;&amp;iecy;&amp;rcy;&amp;iecy;&amp;ncy;"/>
          <p:cNvPicPr>
            <a:picLocks noChangeAspect="1" noChangeArrowheads="1"/>
          </p:cNvPicPr>
          <p:nvPr/>
        </p:nvPicPr>
        <p:blipFill>
          <a:blip r:embed="rId5"/>
          <a:srcRect/>
          <a:stretch>
            <a:fillRect/>
          </a:stretch>
        </p:blipFill>
        <p:spPr bwMode="auto">
          <a:xfrm>
            <a:off x="3214678" y="4857760"/>
            <a:ext cx="1428760" cy="1073321"/>
          </a:xfrm>
          <a:prstGeom prst="rect">
            <a:avLst/>
          </a:prstGeom>
          <a:noFill/>
          <a:ln w="9525">
            <a:noFill/>
            <a:miter lim="800000"/>
            <a:headEnd/>
            <a:tailEnd/>
          </a:ln>
        </p:spPr>
      </p:pic>
      <p:sp>
        <p:nvSpPr>
          <p:cNvPr id="10" name="Овал 9"/>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40</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uk-UA" sz="3600" dirty="0" err="1" smtClean="0"/>
              <a:t>Піднапрям</a:t>
            </a:r>
            <a:r>
              <a:rPr lang="uk-UA" sz="3600" dirty="0" smtClean="0"/>
              <a:t> </a:t>
            </a:r>
            <a:r>
              <a:rPr lang="uk-UA" sz="3600" dirty="0" err="1" smtClean="0"/>
              <a:t>“Агропромисловий</a:t>
            </a:r>
            <a:r>
              <a:rPr lang="uk-UA" sz="3600" dirty="0" smtClean="0"/>
              <a:t> </a:t>
            </a:r>
            <a:r>
              <a:rPr lang="uk-UA" sz="3600" dirty="0" err="1" smtClean="0"/>
              <a:t>комплекс”</a:t>
            </a:r>
            <a:endParaRPr lang="ru-RU" sz="3600" dirty="0"/>
          </a:p>
        </p:txBody>
      </p:sp>
      <p:pic>
        <p:nvPicPr>
          <p:cNvPr id="9" name="Рисунок 4"/>
          <p:cNvPicPr>
            <a:picLocks noChangeAspect="1" noChangeArrowheads="1"/>
          </p:cNvPicPr>
          <p:nvPr/>
        </p:nvPicPr>
        <p:blipFill>
          <a:blip r:embed="rId2" cstate="print"/>
          <a:srcRect/>
          <a:stretch>
            <a:fillRect/>
          </a:stretch>
        </p:blipFill>
        <p:spPr bwMode="auto">
          <a:xfrm>
            <a:off x="357158" y="1000108"/>
            <a:ext cx="2894370" cy="1714512"/>
          </a:xfrm>
          <a:prstGeom prst="rect">
            <a:avLst/>
          </a:prstGeom>
          <a:noFill/>
          <a:ln w="9525">
            <a:noFill/>
            <a:miter lim="800000"/>
            <a:headEnd/>
            <a:tailEnd/>
          </a:ln>
        </p:spPr>
      </p:pic>
      <p:pic>
        <p:nvPicPr>
          <p:cNvPr id="10" name="Picture 8" descr="2"/>
          <p:cNvPicPr>
            <a:picLocks noChangeAspect="1" noChangeArrowheads="1"/>
          </p:cNvPicPr>
          <p:nvPr/>
        </p:nvPicPr>
        <p:blipFill>
          <a:blip r:embed="rId3" cstate="print"/>
          <a:srcRect/>
          <a:stretch>
            <a:fillRect/>
          </a:stretch>
        </p:blipFill>
        <p:spPr bwMode="auto">
          <a:xfrm>
            <a:off x="357158" y="2786058"/>
            <a:ext cx="2857520" cy="1759557"/>
          </a:xfrm>
          <a:prstGeom prst="rect">
            <a:avLst/>
          </a:prstGeom>
          <a:noFill/>
          <a:ln w="9525">
            <a:noFill/>
            <a:miter lim="800000"/>
            <a:headEnd/>
            <a:tailEnd/>
          </a:ln>
        </p:spPr>
      </p:pic>
      <p:pic>
        <p:nvPicPr>
          <p:cNvPr id="11" name="Рисунок 6"/>
          <p:cNvPicPr>
            <a:picLocks noChangeAspect="1" noChangeArrowheads="1"/>
          </p:cNvPicPr>
          <p:nvPr/>
        </p:nvPicPr>
        <p:blipFill>
          <a:blip r:embed="rId4" cstate="print"/>
          <a:srcRect/>
          <a:stretch>
            <a:fillRect/>
          </a:stretch>
        </p:blipFill>
        <p:spPr bwMode="auto">
          <a:xfrm>
            <a:off x="357158" y="4572008"/>
            <a:ext cx="2928958" cy="2069077"/>
          </a:xfrm>
          <a:prstGeom prst="rect">
            <a:avLst/>
          </a:prstGeom>
          <a:noFill/>
          <a:ln w="9525">
            <a:noFill/>
            <a:miter lim="800000"/>
            <a:headEnd/>
            <a:tailEnd/>
          </a:ln>
        </p:spPr>
      </p:pic>
      <p:pic>
        <p:nvPicPr>
          <p:cNvPr id="12" name="Picture 8" descr="Рис 5 АДС"/>
          <p:cNvPicPr>
            <a:picLocks noChangeAspect="1" noChangeArrowheads="1"/>
          </p:cNvPicPr>
          <p:nvPr/>
        </p:nvPicPr>
        <p:blipFill>
          <a:blip r:embed="rId5" cstate="print"/>
          <a:srcRect/>
          <a:stretch>
            <a:fillRect/>
          </a:stretch>
        </p:blipFill>
        <p:spPr bwMode="auto">
          <a:xfrm>
            <a:off x="3357554" y="1071546"/>
            <a:ext cx="2643206" cy="1643074"/>
          </a:xfrm>
          <a:prstGeom prst="rect">
            <a:avLst/>
          </a:prstGeom>
          <a:noFill/>
          <a:ln w="9525">
            <a:noFill/>
            <a:miter lim="800000"/>
            <a:headEnd/>
            <a:tailEnd/>
          </a:ln>
        </p:spPr>
      </p:pic>
      <p:pic>
        <p:nvPicPr>
          <p:cNvPr id="14" name="Рисунок 4"/>
          <p:cNvPicPr>
            <a:picLocks noChangeAspect="1" noChangeArrowheads="1"/>
          </p:cNvPicPr>
          <p:nvPr/>
        </p:nvPicPr>
        <p:blipFill>
          <a:blip r:embed="rId6" cstate="print"/>
          <a:srcRect/>
          <a:stretch>
            <a:fillRect/>
          </a:stretch>
        </p:blipFill>
        <p:spPr bwMode="auto">
          <a:xfrm>
            <a:off x="3500430" y="2714620"/>
            <a:ext cx="3582993" cy="2626760"/>
          </a:xfrm>
          <a:prstGeom prst="rect">
            <a:avLst/>
          </a:prstGeom>
          <a:noFill/>
          <a:ln w="9525">
            <a:noFill/>
            <a:miter lim="800000"/>
            <a:headEnd/>
            <a:tailEnd/>
          </a:ln>
        </p:spPr>
      </p:pic>
      <p:pic>
        <p:nvPicPr>
          <p:cNvPr id="21" name="Рисунок 5"/>
          <p:cNvPicPr>
            <a:picLocks noChangeAspect="1" noChangeArrowheads="1"/>
          </p:cNvPicPr>
          <p:nvPr/>
        </p:nvPicPr>
        <p:blipFill>
          <a:blip r:embed="rId7" cstate="print"/>
          <a:srcRect/>
          <a:stretch>
            <a:fillRect/>
          </a:stretch>
        </p:blipFill>
        <p:spPr bwMode="auto">
          <a:xfrm>
            <a:off x="6072198" y="1071546"/>
            <a:ext cx="2838062" cy="2143140"/>
          </a:xfrm>
          <a:prstGeom prst="rect">
            <a:avLst/>
          </a:prstGeom>
          <a:noFill/>
          <a:ln w="9525">
            <a:noFill/>
            <a:miter lim="800000"/>
            <a:headEnd/>
            <a:tailEnd/>
          </a:ln>
        </p:spPr>
      </p:pic>
      <p:pic>
        <p:nvPicPr>
          <p:cNvPr id="13" name="Рисунок 5"/>
          <p:cNvPicPr>
            <a:picLocks noChangeAspect="1" noChangeArrowheads="1"/>
          </p:cNvPicPr>
          <p:nvPr/>
        </p:nvPicPr>
        <p:blipFill>
          <a:blip r:embed="rId8" cstate="print"/>
          <a:srcRect t="7864"/>
          <a:stretch>
            <a:fillRect/>
          </a:stretch>
        </p:blipFill>
        <p:spPr bwMode="auto">
          <a:xfrm>
            <a:off x="3500430" y="4857760"/>
            <a:ext cx="2613020" cy="1805943"/>
          </a:xfrm>
          <a:prstGeom prst="rect">
            <a:avLst/>
          </a:prstGeom>
          <a:noFill/>
          <a:ln w="9525">
            <a:noFill/>
            <a:miter lim="800000"/>
            <a:headEnd/>
            <a:tailEnd/>
          </a:ln>
        </p:spPr>
      </p:pic>
      <p:pic>
        <p:nvPicPr>
          <p:cNvPr id="22" name="Рисунок 3"/>
          <p:cNvPicPr>
            <a:picLocks noChangeAspect="1" noChangeArrowheads="1"/>
          </p:cNvPicPr>
          <p:nvPr/>
        </p:nvPicPr>
        <p:blipFill>
          <a:blip r:embed="rId9" cstate="print"/>
          <a:srcRect/>
          <a:stretch>
            <a:fillRect/>
          </a:stretch>
        </p:blipFill>
        <p:spPr bwMode="auto">
          <a:xfrm>
            <a:off x="7072330" y="3214686"/>
            <a:ext cx="1857388" cy="1477066"/>
          </a:xfrm>
          <a:prstGeom prst="rect">
            <a:avLst/>
          </a:prstGeom>
          <a:noFill/>
          <a:ln w="9525">
            <a:noFill/>
            <a:miter lim="800000"/>
            <a:headEnd/>
            <a:tailEnd/>
          </a:ln>
        </p:spPr>
      </p:pic>
      <p:sp>
        <p:nvSpPr>
          <p:cNvPr id="16" name="Овал 1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41</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uk-UA" sz="3600" dirty="0" err="1" smtClean="0"/>
              <a:t>Піднапрям</a:t>
            </a:r>
            <a:r>
              <a:rPr lang="uk-UA" sz="3600" dirty="0" smtClean="0"/>
              <a:t> </a:t>
            </a:r>
            <a:r>
              <a:rPr lang="uk-UA" sz="3600" dirty="0" err="1" smtClean="0"/>
              <a:t>“Агропромисловий</a:t>
            </a:r>
            <a:r>
              <a:rPr lang="uk-UA" sz="3600" dirty="0" smtClean="0"/>
              <a:t> </a:t>
            </a:r>
            <a:r>
              <a:rPr lang="uk-UA" sz="3600" dirty="0" err="1" smtClean="0"/>
              <a:t>комплекс”</a:t>
            </a:r>
            <a:endParaRPr lang="ru-RU" sz="3600" dirty="0"/>
          </a:p>
        </p:txBody>
      </p:sp>
      <p:sp>
        <p:nvSpPr>
          <p:cNvPr id="9" name="Прямоугольник 8"/>
          <p:cNvSpPr/>
          <p:nvPr/>
        </p:nvSpPr>
        <p:spPr>
          <a:xfrm>
            <a:off x="714348" y="1142984"/>
            <a:ext cx="7786742" cy="369332"/>
          </a:xfrm>
          <a:prstGeom prst="rect">
            <a:avLst/>
          </a:prstGeom>
        </p:spPr>
        <p:txBody>
          <a:bodyPr wrap="square">
            <a:spAutoFit/>
          </a:bodyPr>
          <a:lstStyle/>
          <a:p>
            <a:pPr algn="ctr"/>
            <a:r>
              <a:rPr lang="uk-UA" b="1" smtClean="0"/>
              <a:t>Навчально-науково-виробнича лабораторія рибництва</a:t>
            </a:r>
            <a:endParaRPr lang="uk-UA"/>
          </a:p>
        </p:txBody>
      </p:sp>
      <p:pic>
        <p:nvPicPr>
          <p:cNvPr id="11" name="Рисунок 10" descr="dscn0972.jpg"/>
          <p:cNvPicPr>
            <a:picLocks noChangeAspect="1"/>
          </p:cNvPicPr>
          <p:nvPr/>
        </p:nvPicPr>
        <p:blipFill>
          <a:blip r:embed="rId2" cstate="print"/>
          <a:stretch>
            <a:fillRect/>
          </a:stretch>
        </p:blipFill>
        <p:spPr>
          <a:xfrm>
            <a:off x="214282" y="1643051"/>
            <a:ext cx="2786082" cy="2089562"/>
          </a:xfrm>
          <a:prstGeom prst="rect">
            <a:avLst/>
          </a:prstGeom>
        </p:spPr>
      </p:pic>
      <p:pic>
        <p:nvPicPr>
          <p:cNvPr id="12" name="Рисунок 11" descr="img_20160506_142305.jpg"/>
          <p:cNvPicPr>
            <a:picLocks noChangeAspect="1"/>
          </p:cNvPicPr>
          <p:nvPr/>
        </p:nvPicPr>
        <p:blipFill>
          <a:blip r:embed="rId3" cstate="print"/>
          <a:stretch>
            <a:fillRect/>
          </a:stretch>
        </p:blipFill>
        <p:spPr>
          <a:xfrm>
            <a:off x="3071802" y="1714488"/>
            <a:ext cx="2667018" cy="2000264"/>
          </a:xfrm>
          <a:prstGeom prst="rect">
            <a:avLst/>
          </a:prstGeom>
        </p:spPr>
      </p:pic>
      <p:pic>
        <p:nvPicPr>
          <p:cNvPr id="13" name="Рисунок 12" descr="img_20160506_140913.jpg"/>
          <p:cNvPicPr>
            <a:picLocks noChangeAspect="1"/>
          </p:cNvPicPr>
          <p:nvPr/>
        </p:nvPicPr>
        <p:blipFill>
          <a:blip r:embed="rId4" cstate="print"/>
          <a:stretch>
            <a:fillRect/>
          </a:stretch>
        </p:blipFill>
        <p:spPr>
          <a:xfrm>
            <a:off x="5834066" y="1643051"/>
            <a:ext cx="2809900" cy="2107426"/>
          </a:xfrm>
          <a:prstGeom prst="rect">
            <a:avLst/>
          </a:prstGeom>
        </p:spPr>
      </p:pic>
      <p:pic>
        <p:nvPicPr>
          <p:cNvPr id="14" name="Рисунок 13" descr="dscn0950.jpg"/>
          <p:cNvPicPr>
            <a:picLocks noChangeAspect="1"/>
          </p:cNvPicPr>
          <p:nvPr/>
        </p:nvPicPr>
        <p:blipFill>
          <a:blip r:embed="rId5" cstate="print"/>
          <a:stretch>
            <a:fillRect/>
          </a:stretch>
        </p:blipFill>
        <p:spPr>
          <a:xfrm>
            <a:off x="214282" y="3857628"/>
            <a:ext cx="2738430" cy="2053823"/>
          </a:xfrm>
          <a:prstGeom prst="rect">
            <a:avLst/>
          </a:prstGeom>
        </p:spPr>
      </p:pic>
      <p:pic>
        <p:nvPicPr>
          <p:cNvPr id="22" name="Рисунок 21" descr="dsc_5162.jpg"/>
          <p:cNvPicPr>
            <a:picLocks noChangeAspect="1"/>
          </p:cNvPicPr>
          <p:nvPr/>
        </p:nvPicPr>
        <p:blipFill>
          <a:blip r:embed="rId6" cstate="print"/>
          <a:stretch>
            <a:fillRect/>
          </a:stretch>
        </p:blipFill>
        <p:spPr>
          <a:xfrm>
            <a:off x="3071802" y="3857629"/>
            <a:ext cx="3092091" cy="2071702"/>
          </a:xfrm>
          <a:prstGeom prst="rect">
            <a:avLst/>
          </a:prstGeom>
        </p:spPr>
      </p:pic>
      <p:pic>
        <p:nvPicPr>
          <p:cNvPr id="23" name="Рисунок 22" descr="p4270155.jpg"/>
          <p:cNvPicPr>
            <a:picLocks noChangeAspect="1"/>
          </p:cNvPicPr>
          <p:nvPr/>
        </p:nvPicPr>
        <p:blipFill>
          <a:blip r:embed="rId7" cstate="print"/>
          <a:stretch>
            <a:fillRect/>
          </a:stretch>
        </p:blipFill>
        <p:spPr>
          <a:xfrm>
            <a:off x="6215074" y="3857628"/>
            <a:ext cx="2667018" cy="2000264"/>
          </a:xfrm>
          <a:prstGeom prst="rect">
            <a:avLst/>
          </a:prstGeom>
        </p:spPr>
      </p:pic>
      <p:sp>
        <p:nvSpPr>
          <p:cNvPr id="15" name="Овал 1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42</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uk-UA" sz="3600" dirty="0" err="1" smtClean="0"/>
              <a:t>Піднапрям</a:t>
            </a:r>
            <a:r>
              <a:rPr lang="uk-UA" sz="3600" dirty="0" smtClean="0"/>
              <a:t> </a:t>
            </a:r>
            <a:r>
              <a:rPr lang="uk-UA" sz="3600" dirty="0" err="1" smtClean="0"/>
              <a:t>“Агропромисловий</a:t>
            </a:r>
            <a:r>
              <a:rPr lang="uk-UA" sz="3600" dirty="0" smtClean="0"/>
              <a:t> </a:t>
            </a:r>
            <a:r>
              <a:rPr lang="uk-UA" sz="3600" dirty="0" err="1" smtClean="0"/>
              <a:t>комплекс”</a:t>
            </a:r>
            <a:endParaRPr lang="ru-RU" sz="3600" dirty="0"/>
          </a:p>
        </p:txBody>
      </p:sp>
      <p:sp>
        <p:nvSpPr>
          <p:cNvPr id="9" name="Прямоугольник 8"/>
          <p:cNvSpPr/>
          <p:nvPr/>
        </p:nvSpPr>
        <p:spPr>
          <a:xfrm>
            <a:off x="714348" y="1142984"/>
            <a:ext cx="7786742" cy="646331"/>
          </a:xfrm>
          <a:prstGeom prst="rect">
            <a:avLst/>
          </a:prstGeom>
        </p:spPr>
        <p:txBody>
          <a:bodyPr wrap="square">
            <a:spAutoFit/>
          </a:bodyPr>
          <a:lstStyle/>
          <a:p>
            <a:pPr algn="ctr"/>
            <a:r>
              <a:rPr lang="uk-UA" dirty="0" smtClean="0"/>
              <a:t>Голосіївська навчально-дослідна пасіка</a:t>
            </a:r>
          </a:p>
          <a:p>
            <a:pPr algn="ctr"/>
            <a:r>
              <a:rPr lang="uk-UA" dirty="0" smtClean="0"/>
              <a:t>Лабораторія конярства</a:t>
            </a:r>
            <a:endParaRPr lang="uk-UA" dirty="0"/>
          </a:p>
        </p:txBody>
      </p:sp>
      <p:sp>
        <p:nvSpPr>
          <p:cNvPr id="1026" name="AutoShape 2" descr="https://nubip.edu.ua/sites/default/files/u244/dscn0972.jpg"/>
          <p:cNvSpPr>
            <a:spLocks noChangeAspect="1" noChangeArrowheads="1"/>
          </p:cNvSpPr>
          <p:nvPr/>
        </p:nvSpPr>
        <p:spPr bwMode="auto">
          <a:xfrm>
            <a:off x="155575" y="-1112838"/>
            <a:ext cx="3095625" cy="23241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5" name="Рисунок 14" descr="img_9731.jpg"/>
          <p:cNvPicPr>
            <a:picLocks noChangeAspect="1"/>
          </p:cNvPicPr>
          <p:nvPr/>
        </p:nvPicPr>
        <p:blipFill>
          <a:blip r:embed="rId2" cstate="print"/>
          <a:stretch>
            <a:fillRect/>
          </a:stretch>
        </p:blipFill>
        <p:spPr>
          <a:xfrm>
            <a:off x="785786" y="1857364"/>
            <a:ext cx="3286116" cy="2190744"/>
          </a:xfrm>
          <a:prstGeom prst="rect">
            <a:avLst/>
          </a:prstGeom>
        </p:spPr>
      </p:pic>
      <p:pic>
        <p:nvPicPr>
          <p:cNvPr id="16" name="Рисунок 15" descr="img_0066_0.jpg"/>
          <p:cNvPicPr>
            <a:picLocks noChangeAspect="1"/>
          </p:cNvPicPr>
          <p:nvPr/>
        </p:nvPicPr>
        <p:blipFill>
          <a:blip r:embed="rId3" cstate="print"/>
          <a:stretch>
            <a:fillRect/>
          </a:stretch>
        </p:blipFill>
        <p:spPr>
          <a:xfrm>
            <a:off x="714348" y="4143380"/>
            <a:ext cx="3286148" cy="2464611"/>
          </a:xfrm>
          <a:prstGeom prst="rect">
            <a:avLst/>
          </a:prstGeom>
        </p:spPr>
      </p:pic>
      <p:pic>
        <p:nvPicPr>
          <p:cNvPr id="17" name="Рисунок 16" descr="DSC_4036і.jpg"/>
          <p:cNvPicPr>
            <a:picLocks noChangeAspect="1"/>
          </p:cNvPicPr>
          <p:nvPr/>
        </p:nvPicPr>
        <p:blipFill>
          <a:blip r:embed="rId4"/>
          <a:srcRect r="2210"/>
          <a:stretch>
            <a:fillRect/>
          </a:stretch>
        </p:blipFill>
        <p:spPr>
          <a:xfrm>
            <a:off x="4429124" y="1857364"/>
            <a:ext cx="3357586" cy="2214578"/>
          </a:xfrm>
          <a:prstGeom prst="rect">
            <a:avLst/>
          </a:prstGeom>
        </p:spPr>
      </p:pic>
      <p:pic>
        <p:nvPicPr>
          <p:cNvPr id="18" name="Рисунок 17" descr="100_6748.jpg"/>
          <p:cNvPicPr>
            <a:picLocks noChangeAspect="1"/>
          </p:cNvPicPr>
          <p:nvPr/>
        </p:nvPicPr>
        <p:blipFill>
          <a:blip r:embed="rId5" cstate="print"/>
          <a:stretch>
            <a:fillRect/>
          </a:stretch>
        </p:blipFill>
        <p:spPr>
          <a:xfrm>
            <a:off x="4357686" y="4143380"/>
            <a:ext cx="3357586" cy="2446752"/>
          </a:xfrm>
          <a:prstGeom prst="rect">
            <a:avLst/>
          </a:prstGeom>
        </p:spPr>
      </p:pic>
      <p:sp>
        <p:nvSpPr>
          <p:cNvPr id="11" name="Овал 10"/>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43</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82660"/>
          </a:xfrm>
        </p:spPr>
        <p:style>
          <a:lnRef idx="0">
            <a:schemeClr val="accent4"/>
          </a:lnRef>
          <a:fillRef idx="3">
            <a:schemeClr val="accent4"/>
          </a:fillRef>
          <a:effectRef idx="3">
            <a:schemeClr val="accent4"/>
          </a:effectRef>
          <a:fontRef idx="minor">
            <a:schemeClr val="lt1"/>
          </a:fontRef>
        </p:style>
        <p:txBody>
          <a:bodyPr>
            <a:noAutofit/>
          </a:bodyPr>
          <a:lstStyle/>
          <a:p>
            <a:r>
              <a:rPr lang="uk-UA" sz="3600" dirty="0" err="1" smtClean="0"/>
              <a:t>Піднапрям</a:t>
            </a:r>
            <a:r>
              <a:rPr lang="uk-UA" sz="3600" dirty="0" smtClean="0"/>
              <a:t> </a:t>
            </a:r>
            <a:br>
              <a:rPr lang="uk-UA" sz="3600" dirty="0" smtClean="0"/>
            </a:br>
            <a:r>
              <a:rPr lang="uk-UA" sz="3600" dirty="0" err="1" smtClean="0"/>
              <a:t>“Лісове</a:t>
            </a:r>
            <a:r>
              <a:rPr lang="uk-UA" sz="3600" dirty="0" smtClean="0"/>
              <a:t> і садово-паркове </a:t>
            </a:r>
            <a:r>
              <a:rPr lang="uk-UA" sz="3600" dirty="0" err="1" smtClean="0"/>
              <a:t>господарство”</a:t>
            </a:r>
            <a:endParaRPr lang="ru-RU" sz="3600" dirty="0"/>
          </a:p>
        </p:txBody>
      </p:sp>
      <p:sp>
        <p:nvSpPr>
          <p:cNvPr id="6" name="Прямоугольник 5"/>
          <p:cNvSpPr/>
          <p:nvPr/>
        </p:nvSpPr>
        <p:spPr>
          <a:xfrm>
            <a:off x="785786" y="1500174"/>
            <a:ext cx="2857520" cy="1477328"/>
          </a:xfrm>
          <a:prstGeom prst="rect">
            <a:avLst/>
          </a:prstGeom>
        </p:spPr>
        <p:txBody>
          <a:bodyPr wrap="square">
            <a:spAutoFit/>
          </a:bodyPr>
          <a:lstStyle/>
          <a:p>
            <a:pPr algn="ctr"/>
            <a:r>
              <a:rPr lang="ru-RU" dirty="0" err="1" smtClean="0"/>
              <a:t>Навчально-науково-виробнича</a:t>
            </a:r>
            <a:r>
              <a:rPr lang="ru-RU" dirty="0" smtClean="0"/>
              <a:t> </a:t>
            </a:r>
            <a:r>
              <a:rPr lang="ru-RU" dirty="0" err="1" smtClean="0"/>
              <a:t>лабораторія</a:t>
            </a:r>
            <a:r>
              <a:rPr lang="ru-RU" dirty="0" smtClean="0"/>
              <a:t> </a:t>
            </a:r>
          </a:p>
          <a:p>
            <a:pPr algn="ctr"/>
            <a:r>
              <a:rPr lang="ru-RU" b="1" dirty="0" smtClean="0"/>
              <a:t>"</a:t>
            </a:r>
            <a:r>
              <a:rPr lang="ru-RU" b="1" dirty="0" err="1" smtClean="0"/>
              <a:t>Лісовпорядкування</a:t>
            </a:r>
            <a:r>
              <a:rPr lang="ru-RU" b="1" dirty="0" smtClean="0"/>
              <a:t> та </a:t>
            </a:r>
            <a:r>
              <a:rPr lang="ru-RU" b="1" dirty="0" err="1" smtClean="0"/>
              <a:t>обліку</a:t>
            </a:r>
            <a:r>
              <a:rPr lang="ru-RU" b="1" dirty="0" smtClean="0"/>
              <a:t> </a:t>
            </a:r>
            <a:r>
              <a:rPr lang="ru-RU" b="1" dirty="0" err="1" smtClean="0"/>
              <a:t>лісових</a:t>
            </a:r>
            <a:r>
              <a:rPr lang="ru-RU" b="1" dirty="0" smtClean="0"/>
              <a:t> </a:t>
            </a:r>
            <a:r>
              <a:rPr lang="ru-RU" b="1" dirty="0" err="1" smtClean="0"/>
              <a:t>ресурсів</a:t>
            </a:r>
            <a:endParaRPr lang="ru-RU" dirty="0"/>
          </a:p>
        </p:txBody>
      </p:sp>
      <p:pic>
        <p:nvPicPr>
          <p:cNvPr id="7" name="Рисунок 6" descr="1_518.jpg"/>
          <p:cNvPicPr>
            <a:picLocks noChangeAspect="1"/>
          </p:cNvPicPr>
          <p:nvPr/>
        </p:nvPicPr>
        <p:blipFill>
          <a:blip r:embed="rId2" cstate="print"/>
          <a:stretch>
            <a:fillRect/>
          </a:stretch>
        </p:blipFill>
        <p:spPr>
          <a:xfrm>
            <a:off x="428596" y="3000372"/>
            <a:ext cx="1643074" cy="1661045"/>
          </a:xfrm>
          <a:prstGeom prst="rect">
            <a:avLst/>
          </a:prstGeom>
        </p:spPr>
      </p:pic>
      <p:sp>
        <p:nvSpPr>
          <p:cNvPr id="31746" name="AutoShape 2" descr="https://nubip.edu.ua/sites/default/files/u18/dsc_6499_1.jpg"/>
          <p:cNvSpPr>
            <a:spLocks noChangeAspect="1" noChangeArrowheads="1"/>
          </p:cNvSpPr>
          <p:nvPr/>
        </p:nvSpPr>
        <p:spPr bwMode="auto">
          <a:xfrm>
            <a:off x="155575" y="-1951038"/>
            <a:ext cx="6096000" cy="40671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 name="Рисунок 8" descr="dsc_6631_1.jpg"/>
          <p:cNvPicPr>
            <a:picLocks noChangeAspect="1"/>
          </p:cNvPicPr>
          <p:nvPr/>
        </p:nvPicPr>
        <p:blipFill>
          <a:blip r:embed="rId3" cstate="print"/>
          <a:stretch>
            <a:fillRect/>
          </a:stretch>
        </p:blipFill>
        <p:spPr>
          <a:xfrm>
            <a:off x="2285984" y="3000372"/>
            <a:ext cx="1950720" cy="1714512"/>
          </a:xfrm>
          <a:prstGeom prst="rect">
            <a:avLst/>
          </a:prstGeom>
        </p:spPr>
      </p:pic>
      <p:pic>
        <p:nvPicPr>
          <p:cNvPr id="10" name="Рисунок 9" descr="dsc_6628_1.jpg"/>
          <p:cNvPicPr>
            <a:picLocks noChangeAspect="1"/>
          </p:cNvPicPr>
          <p:nvPr/>
        </p:nvPicPr>
        <p:blipFill>
          <a:blip r:embed="rId4" cstate="print"/>
          <a:stretch>
            <a:fillRect/>
          </a:stretch>
        </p:blipFill>
        <p:spPr>
          <a:xfrm>
            <a:off x="214282" y="4857760"/>
            <a:ext cx="2034393" cy="1357322"/>
          </a:xfrm>
          <a:prstGeom prst="rect">
            <a:avLst/>
          </a:prstGeom>
        </p:spPr>
      </p:pic>
      <p:pic>
        <p:nvPicPr>
          <p:cNvPr id="11" name="Рисунок 10" descr="dsc_6568_4.jpg"/>
          <p:cNvPicPr>
            <a:picLocks noChangeAspect="1"/>
          </p:cNvPicPr>
          <p:nvPr/>
        </p:nvPicPr>
        <p:blipFill>
          <a:blip r:embed="rId5" cstate="print"/>
          <a:stretch>
            <a:fillRect/>
          </a:stretch>
        </p:blipFill>
        <p:spPr>
          <a:xfrm>
            <a:off x="2357422" y="4929198"/>
            <a:ext cx="1927320" cy="1285884"/>
          </a:xfrm>
          <a:prstGeom prst="rect">
            <a:avLst/>
          </a:prstGeom>
        </p:spPr>
      </p:pic>
      <p:sp>
        <p:nvSpPr>
          <p:cNvPr id="12" name="TextBox 11"/>
          <p:cNvSpPr txBox="1"/>
          <p:nvPr/>
        </p:nvSpPr>
        <p:spPr>
          <a:xfrm>
            <a:off x="5072066" y="1500174"/>
            <a:ext cx="3500462" cy="369332"/>
          </a:xfrm>
          <a:prstGeom prst="rect">
            <a:avLst/>
          </a:prstGeom>
          <a:noFill/>
        </p:spPr>
        <p:txBody>
          <a:bodyPr wrap="square" rtlCol="0">
            <a:spAutoFit/>
          </a:bodyPr>
          <a:lstStyle/>
          <a:p>
            <a:r>
              <a:rPr lang="uk-UA" dirty="0" smtClean="0"/>
              <a:t>Ботанічний сад</a:t>
            </a:r>
            <a:endParaRPr lang="ru-RU" dirty="0"/>
          </a:p>
        </p:txBody>
      </p:sp>
      <p:sp>
        <p:nvSpPr>
          <p:cNvPr id="31748" name="AutoShape 4" descr="https://nubip.edu.ua/sites/default/files/u184/reefmc_1.png"/>
          <p:cNvSpPr>
            <a:spLocks noChangeAspect="1" noChangeArrowheads="1"/>
          </p:cNvSpPr>
          <p:nvPr/>
        </p:nvSpPr>
        <p:spPr bwMode="auto">
          <a:xfrm>
            <a:off x="155575" y="-419100"/>
            <a:ext cx="1428750" cy="885825"/>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5" name="Рисунок 14" descr="dsc_0882.jpg"/>
          <p:cNvPicPr>
            <a:picLocks noChangeAspect="1"/>
          </p:cNvPicPr>
          <p:nvPr/>
        </p:nvPicPr>
        <p:blipFill>
          <a:blip r:embed="rId6"/>
          <a:stretch>
            <a:fillRect/>
          </a:stretch>
        </p:blipFill>
        <p:spPr>
          <a:xfrm>
            <a:off x="4429124" y="1857364"/>
            <a:ext cx="4071966" cy="2710402"/>
          </a:xfrm>
          <a:prstGeom prst="rect">
            <a:avLst/>
          </a:prstGeom>
        </p:spPr>
      </p:pic>
      <p:pic>
        <p:nvPicPr>
          <p:cNvPr id="16" name="Рисунок 15" descr="reefmc_1.png"/>
          <p:cNvPicPr>
            <a:picLocks noChangeAspect="1"/>
          </p:cNvPicPr>
          <p:nvPr/>
        </p:nvPicPr>
        <p:blipFill>
          <a:blip r:embed="rId7" cstate="print"/>
          <a:stretch>
            <a:fillRect/>
          </a:stretch>
        </p:blipFill>
        <p:spPr>
          <a:xfrm>
            <a:off x="6858016" y="4929198"/>
            <a:ext cx="1928826" cy="1199000"/>
          </a:xfrm>
          <a:prstGeom prst="rect">
            <a:avLst/>
          </a:prstGeom>
        </p:spPr>
      </p:pic>
      <p:pic>
        <p:nvPicPr>
          <p:cNvPr id="17" name="Рисунок 16" descr="dsc_6501_4.jpg"/>
          <p:cNvPicPr>
            <a:picLocks noChangeAspect="1"/>
          </p:cNvPicPr>
          <p:nvPr/>
        </p:nvPicPr>
        <p:blipFill>
          <a:blip r:embed="rId8" cstate="print"/>
          <a:stretch>
            <a:fillRect/>
          </a:stretch>
        </p:blipFill>
        <p:spPr>
          <a:xfrm>
            <a:off x="7000892" y="3286124"/>
            <a:ext cx="1976430" cy="1318649"/>
          </a:xfrm>
          <a:prstGeom prst="rect">
            <a:avLst/>
          </a:prstGeom>
        </p:spPr>
      </p:pic>
      <p:pic>
        <p:nvPicPr>
          <p:cNvPr id="31749" name="Picture 5"/>
          <p:cNvPicPr>
            <a:picLocks noChangeAspect="1" noChangeArrowheads="1"/>
          </p:cNvPicPr>
          <p:nvPr/>
        </p:nvPicPr>
        <p:blipFill>
          <a:blip r:embed="rId9"/>
          <a:srcRect l="8789" t="19043" r="71875" b="69238"/>
          <a:stretch>
            <a:fillRect/>
          </a:stretch>
        </p:blipFill>
        <p:spPr bwMode="auto">
          <a:xfrm>
            <a:off x="4500562" y="5000636"/>
            <a:ext cx="2357454" cy="1143008"/>
          </a:xfrm>
          <a:prstGeom prst="rect">
            <a:avLst/>
          </a:prstGeom>
          <a:noFill/>
          <a:ln w="9525">
            <a:noFill/>
            <a:miter lim="800000"/>
            <a:headEnd/>
            <a:tailEnd/>
          </a:ln>
          <a:effectLst/>
        </p:spPr>
      </p:pic>
      <p:sp>
        <p:nvSpPr>
          <p:cNvPr id="19" name="Овал 18"/>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44</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82660"/>
          </a:xfrm>
        </p:spPr>
        <p:style>
          <a:lnRef idx="0">
            <a:schemeClr val="accent4"/>
          </a:lnRef>
          <a:fillRef idx="3">
            <a:schemeClr val="accent4"/>
          </a:fillRef>
          <a:effectRef idx="3">
            <a:schemeClr val="accent4"/>
          </a:effectRef>
          <a:fontRef idx="minor">
            <a:schemeClr val="lt1"/>
          </a:fontRef>
        </p:style>
        <p:txBody>
          <a:bodyPr>
            <a:noAutofit/>
          </a:bodyPr>
          <a:lstStyle/>
          <a:p>
            <a:r>
              <a:rPr lang="uk-UA" sz="3600" dirty="0" err="1" smtClean="0"/>
              <a:t>Піднапрям</a:t>
            </a:r>
            <a:r>
              <a:rPr lang="uk-UA" sz="3600" dirty="0" smtClean="0"/>
              <a:t> </a:t>
            </a:r>
            <a:br>
              <a:rPr lang="uk-UA" sz="3600" dirty="0" smtClean="0"/>
            </a:br>
            <a:r>
              <a:rPr lang="uk-UA" sz="3600" dirty="0" err="1" smtClean="0"/>
              <a:t>“Лісове</a:t>
            </a:r>
            <a:r>
              <a:rPr lang="uk-UA" sz="3600" dirty="0" smtClean="0"/>
              <a:t> і садово-паркове </a:t>
            </a:r>
            <a:r>
              <a:rPr lang="uk-UA" sz="3600" dirty="0" err="1" smtClean="0"/>
              <a:t>господарство”</a:t>
            </a:r>
            <a:endParaRPr lang="ru-RU" sz="3600" dirty="0"/>
          </a:p>
        </p:txBody>
      </p:sp>
      <p:pic>
        <p:nvPicPr>
          <p:cNvPr id="4" name="Рисунок 3" descr="D:\Фото для сайту\7.jpg"/>
          <p:cNvPicPr/>
          <p:nvPr/>
        </p:nvPicPr>
        <p:blipFill>
          <a:blip r:embed="rId2" cstate="print"/>
          <a:srcRect/>
          <a:stretch>
            <a:fillRect/>
          </a:stretch>
        </p:blipFill>
        <p:spPr bwMode="auto">
          <a:xfrm>
            <a:off x="857224" y="2000240"/>
            <a:ext cx="6858048" cy="4500594"/>
          </a:xfrm>
          <a:prstGeom prst="rect">
            <a:avLst/>
          </a:prstGeom>
          <a:noFill/>
          <a:ln w="9525">
            <a:noFill/>
            <a:miter lim="800000"/>
            <a:headEnd/>
            <a:tailEnd/>
          </a:ln>
        </p:spPr>
      </p:pic>
      <p:sp>
        <p:nvSpPr>
          <p:cNvPr id="5" name="TextBox 4"/>
          <p:cNvSpPr txBox="1"/>
          <p:nvPr/>
        </p:nvSpPr>
        <p:spPr>
          <a:xfrm>
            <a:off x="1571604" y="1500174"/>
            <a:ext cx="5929354" cy="369332"/>
          </a:xfrm>
          <a:prstGeom prst="rect">
            <a:avLst/>
          </a:prstGeom>
          <a:noFill/>
        </p:spPr>
        <p:txBody>
          <a:bodyPr wrap="square" rtlCol="0">
            <a:spAutoFit/>
          </a:bodyPr>
          <a:lstStyle/>
          <a:p>
            <a:r>
              <a:rPr lang="uk-UA" dirty="0" smtClean="0"/>
              <a:t>Лабораторія проектування садово-паркових об'єктів </a:t>
            </a:r>
            <a:endParaRPr lang="ru-RU" dirty="0"/>
          </a:p>
        </p:txBody>
      </p:sp>
      <p:sp>
        <p:nvSpPr>
          <p:cNvPr id="7" name="Овал 6"/>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45</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82660"/>
          </a:xfrm>
        </p:spPr>
        <p:style>
          <a:lnRef idx="0">
            <a:schemeClr val="accent1"/>
          </a:lnRef>
          <a:fillRef idx="3">
            <a:schemeClr val="accent1"/>
          </a:fillRef>
          <a:effectRef idx="3">
            <a:schemeClr val="accent1"/>
          </a:effectRef>
          <a:fontRef idx="minor">
            <a:schemeClr val="lt1"/>
          </a:fontRef>
        </p:style>
        <p:txBody>
          <a:bodyPr>
            <a:noAutofit/>
          </a:bodyPr>
          <a:lstStyle/>
          <a:p>
            <a:r>
              <a:rPr lang="uk-UA" sz="3600" dirty="0" err="1" smtClean="0"/>
              <a:t>Піднапрям</a:t>
            </a:r>
            <a:r>
              <a:rPr lang="uk-UA" sz="3600" dirty="0" smtClean="0"/>
              <a:t> </a:t>
            </a:r>
            <a:br>
              <a:rPr lang="uk-UA" sz="3600" dirty="0" smtClean="0"/>
            </a:br>
            <a:r>
              <a:rPr lang="uk-UA" sz="3600" dirty="0" err="1" smtClean="0"/>
              <a:t>“Ветеринарна</a:t>
            </a:r>
            <a:r>
              <a:rPr lang="uk-UA" sz="3600" dirty="0" smtClean="0"/>
              <a:t> </a:t>
            </a:r>
            <a:r>
              <a:rPr lang="uk-UA" sz="3600" dirty="0" err="1" smtClean="0"/>
              <a:t>медицина”</a:t>
            </a:r>
            <a:endParaRPr lang="ru-RU" sz="3600" dirty="0"/>
          </a:p>
        </p:txBody>
      </p:sp>
      <p:pic>
        <p:nvPicPr>
          <p:cNvPr id="4" name="Picture 2" descr="E:\Фото мат.-тех\23599997_934755000008155_352077433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0034" y="1500174"/>
            <a:ext cx="2540016" cy="142876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5" descr="E:\Фото мат.-тех\23600372_934755096674812_1363793515_o(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4348" y="3071810"/>
            <a:ext cx="2143140" cy="214314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E:\Фото мат.-тех\23599899_934755026674819_1069501109_o.jpg"/>
          <p:cNvPicPr>
            <a:picLocks noChangeAspect="1" noChangeArrowheads="1"/>
          </p:cNvPicPr>
          <p:nvPr/>
        </p:nvPicPr>
        <p:blipFill>
          <a:blip r:embed="rId4" cstate="print"/>
          <a:srcRect/>
          <a:stretch>
            <a:fillRect/>
          </a:stretch>
        </p:blipFill>
        <p:spPr bwMode="auto">
          <a:xfrm>
            <a:off x="3143239" y="1500174"/>
            <a:ext cx="2097861" cy="1428760"/>
          </a:xfrm>
          <a:prstGeom prst="rect">
            <a:avLst/>
          </a:prstGeom>
          <a:noFill/>
        </p:spPr>
      </p:pic>
      <p:pic>
        <p:nvPicPr>
          <p:cNvPr id="7" name="Picture 14" descr="E:\Фото мат.-тех\23601011_934755106674811_1351132414_o.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57818" y="1500174"/>
            <a:ext cx="2540017" cy="142876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3" descr="E:\Фото мат.-тех\23600038_934755073341481_589439901_o.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143240" y="3071810"/>
            <a:ext cx="2159014" cy="121444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E:\Фото мат.-тех\23600794_934755123341476_94359979_o.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214678" y="4357694"/>
            <a:ext cx="2071702" cy="207170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descr="E:\Фото мат.-тех\23600858_934755020008153_1451793772_o.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643570" y="3000372"/>
            <a:ext cx="1857388" cy="185739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1" descr="E:\Фото мат.-тех\23627407_934755003341488_712168095_o.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85786" y="5357826"/>
            <a:ext cx="2000264" cy="116370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Рисунок 11" descr="item_294.jpg"/>
          <p:cNvPicPr>
            <a:picLocks noChangeAspect="1"/>
          </p:cNvPicPr>
          <p:nvPr/>
        </p:nvPicPr>
        <p:blipFill>
          <a:blip r:embed="rId10"/>
          <a:srcRect b="7142"/>
          <a:stretch>
            <a:fillRect/>
          </a:stretch>
        </p:blipFill>
        <p:spPr>
          <a:xfrm>
            <a:off x="5572132" y="4857736"/>
            <a:ext cx="2000264" cy="1857412"/>
          </a:xfrm>
          <a:prstGeom prst="rect">
            <a:avLst/>
          </a:prstGeom>
        </p:spPr>
      </p:pic>
      <p:sp>
        <p:nvSpPr>
          <p:cNvPr id="14" name="Овал 1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46</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3108" y="274638"/>
            <a:ext cx="6543692" cy="1011222"/>
          </a:xfrm>
        </p:spPr>
        <p:style>
          <a:lnRef idx="0">
            <a:schemeClr val="accent1"/>
          </a:lnRef>
          <a:fillRef idx="3">
            <a:schemeClr val="accent1"/>
          </a:fillRef>
          <a:effectRef idx="3">
            <a:schemeClr val="accent1"/>
          </a:effectRef>
          <a:fontRef idx="minor">
            <a:schemeClr val="lt1"/>
          </a:fontRef>
        </p:style>
        <p:txBody>
          <a:bodyPr>
            <a:noAutofit/>
          </a:bodyPr>
          <a:lstStyle/>
          <a:p>
            <a:r>
              <a:rPr lang="uk-UA" sz="3200" dirty="0" smtClean="0"/>
              <a:t>Центри колективного користування науковим обладнанням</a:t>
            </a:r>
            <a:endParaRPr lang="ru-RU" sz="3200" dirty="0"/>
          </a:p>
        </p:txBody>
      </p:sp>
      <p:pic>
        <p:nvPicPr>
          <p:cNvPr id="4" name="Содержимое 3" descr="лого МОН.png"/>
          <p:cNvPicPr>
            <a:picLocks noGrp="1" noChangeAspect="1"/>
          </p:cNvPicPr>
          <p:nvPr>
            <p:ph idx="1"/>
          </p:nvPr>
        </p:nvPicPr>
        <p:blipFill>
          <a:blip r:embed="rId2"/>
          <a:stretch>
            <a:fillRect/>
          </a:stretch>
        </p:blipFill>
        <p:spPr>
          <a:xfrm>
            <a:off x="214282" y="285728"/>
            <a:ext cx="1833565" cy="964100"/>
          </a:xfrm>
        </p:spPr>
      </p:pic>
      <p:pic>
        <p:nvPicPr>
          <p:cNvPr id="5" name="Picture 24" descr="LogoNAS"/>
          <p:cNvPicPr>
            <a:picLocks noChangeAspect="1" noChangeArrowheads="1"/>
          </p:cNvPicPr>
          <p:nvPr/>
        </p:nvPicPr>
        <p:blipFill>
          <a:blip r:embed="rId3"/>
          <a:srcRect/>
          <a:stretch>
            <a:fillRect/>
          </a:stretch>
        </p:blipFill>
        <p:spPr bwMode="auto">
          <a:xfrm>
            <a:off x="642910" y="1928801"/>
            <a:ext cx="1857388" cy="2377457"/>
          </a:xfrm>
          <a:prstGeom prst="rect">
            <a:avLst/>
          </a:prstGeom>
          <a:noFill/>
          <a:ln w="9525">
            <a:noFill/>
            <a:miter lim="800000"/>
            <a:headEnd/>
            <a:tailEnd/>
          </a:ln>
        </p:spPr>
      </p:pic>
      <p:sp>
        <p:nvSpPr>
          <p:cNvPr id="6" name="AutoShape 25"/>
          <p:cNvSpPr>
            <a:spLocks noChangeArrowheads="1"/>
          </p:cNvSpPr>
          <p:nvPr/>
        </p:nvSpPr>
        <p:spPr bwMode="auto">
          <a:xfrm rot="20485193">
            <a:off x="1795033" y="3183641"/>
            <a:ext cx="2188441" cy="863601"/>
          </a:xfrm>
          <a:prstGeom prst="roundRect">
            <a:avLst>
              <a:gd name="adj" fmla="val 16667"/>
            </a:avLst>
          </a:prstGeom>
          <a:solidFill>
            <a:srgbClr val="CCFF99">
              <a:alpha val="0"/>
            </a:srgbClr>
          </a:solidFill>
          <a:ln w="9525" cap="rnd">
            <a:solidFill>
              <a:srgbClr val="FF0000"/>
            </a:solidFill>
            <a:round/>
            <a:headEnd/>
            <a:tailEnd/>
          </a:ln>
        </p:spPr>
        <p:txBody>
          <a:bodyPr wrap="none" anchor="ctr"/>
          <a:lstStyle/>
          <a:p>
            <a:pPr algn="ctr"/>
            <a:r>
              <a:rPr lang="uk-UA" dirty="0">
                <a:solidFill>
                  <a:srgbClr val="FF0000"/>
                </a:solidFill>
              </a:rPr>
              <a:t>83 центри</a:t>
            </a:r>
          </a:p>
          <a:p>
            <a:pPr algn="ctr"/>
            <a:r>
              <a:rPr lang="uk-UA" dirty="0">
                <a:solidFill>
                  <a:srgbClr val="FF0000"/>
                </a:solidFill>
              </a:rPr>
              <a:t>(2004-2010)</a:t>
            </a:r>
            <a:endParaRPr lang="ru-RU" dirty="0">
              <a:solidFill>
                <a:srgbClr val="FF0000"/>
              </a:solidFill>
            </a:endParaRPr>
          </a:p>
        </p:txBody>
      </p:sp>
      <p:pic>
        <p:nvPicPr>
          <p:cNvPr id="7" name="Рисунок 6" descr="лого МОН.png"/>
          <p:cNvPicPr>
            <a:picLocks noChangeAspect="1"/>
          </p:cNvPicPr>
          <p:nvPr/>
        </p:nvPicPr>
        <p:blipFill>
          <a:blip r:embed="rId2"/>
          <a:stretch>
            <a:fillRect/>
          </a:stretch>
        </p:blipFill>
        <p:spPr>
          <a:xfrm>
            <a:off x="5000628" y="1928802"/>
            <a:ext cx="2952750" cy="1552575"/>
          </a:xfrm>
          <a:prstGeom prst="rect">
            <a:avLst/>
          </a:prstGeom>
        </p:spPr>
      </p:pic>
      <p:sp>
        <p:nvSpPr>
          <p:cNvPr id="8" name="AutoShape 25"/>
          <p:cNvSpPr>
            <a:spLocks noChangeArrowheads="1"/>
          </p:cNvSpPr>
          <p:nvPr/>
        </p:nvSpPr>
        <p:spPr bwMode="auto">
          <a:xfrm rot="20461444">
            <a:off x="6081705" y="3547029"/>
            <a:ext cx="2188441" cy="863601"/>
          </a:xfrm>
          <a:prstGeom prst="roundRect">
            <a:avLst>
              <a:gd name="adj" fmla="val 16667"/>
            </a:avLst>
          </a:prstGeom>
          <a:solidFill>
            <a:srgbClr val="CCFF99">
              <a:alpha val="0"/>
            </a:srgbClr>
          </a:solidFill>
          <a:ln w="9525" cap="rnd">
            <a:solidFill>
              <a:srgbClr val="FF0000"/>
            </a:solidFill>
            <a:round/>
            <a:headEnd/>
            <a:tailEnd/>
          </a:ln>
        </p:spPr>
        <p:txBody>
          <a:bodyPr wrap="none" anchor="ctr"/>
          <a:lstStyle/>
          <a:p>
            <a:pPr algn="ctr"/>
            <a:r>
              <a:rPr lang="uk-UA" dirty="0" smtClean="0">
                <a:solidFill>
                  <a:srgbClr val="FF0000"/>
                </a:solidFill>
              </a:rPr>
              <a:t>8 центрів</a:t>
            </a:r>
            <a:endParaRPr lang="uk-UA" dirty="0">
              <a:solidFill>
                <a:srgbClr val="FF0000"/>
              </a:solidFill>
            </a:endParaRPr>
          </a:p>
          <a:p>
            <a:pPr algn="ctr"/>
            <a:r>
              <a:rPr lang="uk-UA" dirty="0">
                <a:solidFill>
                  <a:srgbClr val="FF0000"/>
                </a:solidFill>
              </a:rPr>
              <a:t>(</a:t>
            </a:r>
            <a:r>
              <a:rPr lang="uk-UA" dirty="0" smtClean="0">
                <a:solidFill>
                  <a:srgbClr val="FF0000"/>
                </a:solidFill>
              </a:rPr>
              <a:t>2018) + </a:t>
            </a:r>
            <a:r>
              <a:rPr lang="uk-UA" dirty="0" smtClean="0">
                <a:solidFill>
                  <a:srgbClr val="FF0000"/>
                </a:solidFill>
              </a:rPr>
              <a:t>6 нові (2019)</a:t>
            </a:r>
            <a:endParaRPr lang="ru-RU" dirty="0">
              <a:solidFill>
                <a:srgbClr val="FF0000"/>
              </a:solidFill>
            </a:endParaRPr>
          </a:p>
        </p:txBody>
      </p:sp>
      <p:pic>
        <p:nvPicPr>
          <p:cNvPr id="9" name="Рисунок 8" descr="Дніпровська політехніка.jpg"/>
          <p:cNvPicPr>
            <a:picLocks noChangeAspect="1"/>
          </p:cNvPicPr>
          <p:nvPr/>
        </p:nvPicPr>
        <p:blipFill>
          <a:blip r:embed="rId4"/>
          <a:stretch>
            <a:fillRect/>
          </a:stretch>
        </p:blipFill>
        <p:spPr>
          <a:xfrm>
            <a:off x="428596" y="5500702"/>
            <a:ext cx="1500198" cy="985690"/>
          </a:xfrm>
          <a:prstGeom prst="rect">
            <a:avLst/>
          </a:prstGeom>
        </p:spPr>
      </p:pic>
      <p:pic>
        <p:nvPicPr>
          <p:cNvPr id="10" name="Рисунок 9" descr="Ужгородський НУ.jpg"/>
          <p:cNvPicPr>
            <a:picLocks noChangeAspect="1"/>
          </p:cNvPicPr>
          <p:nvPr/>
        </p:nvPicPr>
        <p:blipFill>
          <a:blip r:embed="rId5"/>
          <a:srcRect l="12500" r="12500"/>
          <a:stretch>
            <a:fillRect/>
          </a:stretch>
        </p:blipFill>
        <p:spPr>
          <a:xfrm>
            <a:off x="2071670" y="5429264"/>
            <a:ext cx="1285884" cy="1126503"/>
          </a:xfrm>
          <a:prstGeom prst="rect">
            <a:avLst/>
          </a:prstGeom>
        </p:spPr>
      </p:pic>
      <p:pic>
        <p:nvPicPr>
          <p:cNvPr id="11" name="Picture 12"/>
          <p:cNvPicPr>
            <a:picLocks noChangeAspect="1" noChangeArrowheads="1"/>
          </p:cNvPicPr>
          <p:nvPr/>
        </p:nvPicPr>
        <p:blipFill>
          <a:blip r:embed="rId6"/>
          <a:srcRect l="55908" t="15538" r="29329" b="61806"/>
          <a:stretch>
            <a:fillRect/>
          </a:stretch>
        </p:blipFill>
        <p:spPr bwMode="auto">
          <a:xfrm>
            <a:off x="3786182" y="5500702"/>
            <a:ext cx="868889" cy="1000132"/>
          </a:xfrm>
          <a:prstGeom prst="rect">
            <a:avLst/>
          </a:prstGeom>
          <a:noFill/>
          <a:ln w="9525">
            <a:noFill/>
            <a:miter lim="800000"/>
            <a:headEnd/>
            <a:tailEnd/>
          </a:ln>
        </p:spPr>
      </p:pic>
      <p:pic>
        <p:nvPicPr>
          <p:cNvPr id="12" name="Рисунок 11" descr="СумНАУ.jpg"/>
          <p:cNvPicPr>
            <a:picLocks noChangeAspect="1"/>
          </p:cNvPicPr>
          <p:nvPr/>
        </p:nvPicPr>
        <p:blipFill>
          <a:blip r:embed="rId7"/>
          <a:stretch>
            <a:fillRect/>
          </a:stretch>
        </p:blipFill>
        <p:spPr>
          <a:xfrm>
            <a:off x="5143504" y="5429264"/>
            <a:ext cx="857256" cy="857256"/>
          </a:xfrm>
          <a:prstGeom prst="rect">
            <a:avLst/>
          </a:prstGeom>
        </p:spPr>
      </p:pic>
      <p:pic>
        <p:nvPicPr>
          <p:cNvPr id="13" name="Рисунок 12" descr="Приазовський ДТУ.jpg"/>
          <p:cNvPicPr>
            <a:picLocks noChangeAspect="1"/>
          </p:cNvPicPr>
          <p:nvPr/>
        </p:nvPicPr>
        <p:blipFill>
          <a:blip r:embed="rId8"/>
          <a:stretch>
            <a:fillRect/>
          </a:stretch>
        </p:blipFill>
        <p:spPr>
          <a:xfrm>
            <a:off x="3000364" y="4071942"/>
            <a:ext cx="1428753" cy="1428753"/>
          </a:xfrm>
          <a:prstGeom prst="rect">
            <a:avLst/>
          </a:prstGeom>
        </p:spPr>
      </p:pic>
      <p:pic>
        <p:nvPicPr>
          <p:cNvPr id="14" name="Рисунок 13" descr="ЛЬвівський НУ.jpg"/>
          <p:cNvPicPr>
            <a:picLocks noChangeAspect="1"/>
          </p:cNvPicPr>
          <p:nvPr/>
        </p:nvPicPr>
        <p:blipFill>
          <a:blip r:embed="rId9"/>
          <a:stretch>
            <a:fillRect/>
          </a:stretch>
        </p:blipFill>
        <p:spPr>
          <a:xfrm>
            <a:off x="6143636" y="4929198"/>
            <a:ext cx="1214446" cy="1214446"/>
          </a:xfrm>
          <a:prstGeom prst="rect">
            <a:avLst/>
          </a:prstGeom>
        </p:spPr>
      </p:pic>
      <p:pic>
        <p:nvPicPr>
          <p:cNvPr id="16" name="Picture 20" descr="1"/>
          <p:cNvPicPr>
            <a:picLocks noChangeAspect="1" noChangeArrowheads="1"/>
          </p:cNvPicPr>
          <p:nvPr/>
        </p:nvPicPr>
        <p:blipFill>
          <a:blip r:embed="rId10" cstate="print"/>
          <a:srcRect/>
          <a:stretch>
            <a:fillRect/>
          </a:stretch>
        </p:blipFill>
        <p:spPr bwMode="auto">
          <a:xfrm>
            <a:off x="7786710" y="4357694"/>
            <a:ext cx="1076144" cy="1072873"/>
          </a:xfrm>
          <a:prstGeom prst="rect">
            <a:avLst/>
          </a:prstGeom>
          <a:noFill/>
          <a:ln w="9525">
            <a:noFill/>
            <a:miter lim="800000"/>
            <a:headEnd/>
            <a:tailEnd/>
          </a:ln>
        </p:spPr>
      </p:pic>
      <p:pic>
        <p:nvPicPr>
          <p:cNvPr id="17" name="Рисунок 16" descr="НУХТ.jpg"/>
          <p:cNvPicPr>
            <a:picLocks noChangeAspect="1"/>
          </p:cNvPicPr>
          <p:nvPr/>
        </p:nvPicPr>
        <p:blipFill>
          <a:blip r:embed="rId11"/>
          <a:stretch>
            <a:fillRect/>
          </a:stretch>
        </p:blipFill>
        <p:spPr>
          <a:xfrm>
            <a:off x="4643438" y="3786190"/>
            <a:ext cx="1071570" cy="954507"/>
          </a:xfrm>
          <a:prstGeom prst="rect">
            <a:avLst/>
          </a:prstGeom>
        </p:spPr>
      </p:pic>
      <p:sp>
        <p:nvSpPr>
          <p:cNvPr id="18" name="Овал 17"/>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47</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2143108" y="274638"/>
            <a:ext cx="6543692" cy="1011222"/>
          </a:xfrm>
        </p:spPr>
        <p:style>
          <a:lnRef idx="0">
            <a:schemeClr val="accent1"/>
          </a:lnRef>
          <a:fillRef idx="3">
            <a:schemeClr val="accent1"/>
          </a:fillRef>
          <a:effectRef idx="3">
            <a:schemeClr val="accent1"/>
          </a:effectRef>
          <a:fontRef idx="minor">
            <a:schemeClr val="lt1"/>
          </a:fontRef>
        </p:style>
        <p:txBody>
          <a:bodyPr>
            <a:noAutofit/>
          </a:bodyPr>
          <a:lstStyle/>
          <a:p>
            <a:r>
              <a:rPr lang="uk-UA" sz="3200" dirty="0" smtClean="0"/>
              <a:t>Центри колективного користування науковим обладнанням (2018)</a:t>
            </a:r>
            <a:endParaRPr lang="ru-RU" sz="3200" dirty="0"/>
          </a:p>
        </p:txBody>
      </p:sp>
      <p:pic>
        <p:nvPicPr>
          <p:cNvPr id="5" name="Содержимое 3" descr="лого МОН.png"/>
          <p:cNvPicPr>
            <a:picLocks noGrp="1" noChangeAspect="1"/>
          </p:cNvPicPr>
          <p:nvPr>
            <p:ph idx="1"/>
          </p:nvPr>
        </p:nvPicPr>
        <p:blipFill>
          <a:blip r:embed="rId2"/>
          <a:stretch>
            <a:fillRect/>
          </a:stretch>
        </p:blipFill>
        <p:spPr>
          <a:xfrm>
            <a:off x="214282" y="285728"/>
            <a:ext cx="1833565" cy="964100"/>
          </a:xfrm>
        </p:spPr>
      </p:pic>
      <p:sp>
        <p:nvSpPr>
          <p:cNvPr id="1025" name="Rectangle 1"/>
          <p:cNvSpPr>
            <a:spLocks noChangeArrowheads="1"/>
          </p:cNvSpPr>
          <p:nvPr/>
        </p:nvSpPr>
        <p:spPr bwMode="auto">
          <a:xfrm>
            <a:off x="214282" y="1428737"/>
            <a:ext cx="8643998" cy="5078313"/>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 typeface="+mj-lt"/>
              <a:buAutoNum type="arabicPeriod"/>
              <a:tabLst>
                <a:tab pos="457200" algn="l"/>
              </a:tabLst>
            </a:pPr>
            <a:r>
              <a:rPr kumimoji="0" lang="uk-UA" sz="12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ЦККНО</a:t>
            </a:r>
            <a:r>
              <a:rPr kumimoji="0" lang="uk-UA" sz="1200" b="0" i="0" u="none" strike="noStrike" cap="none" normalizeH="0" baseline="0" dirty="0" smtClean="0">
                <a:ln>
                  <a:noFill/>
                </a:ln>
                <a:solidFill>
                  <a:srgbClr val="000000"/>
                </a:solidFill>
                <a:effectLst/>
                <a:latin typeface="Calibri"/>
                <a:ea typeface="Calibri" pitchFamily="34" charset="0"/>
                <a:cs typeface="Arial" pitchFamily="34" charset="0"/>
              </a:rPr>
              <a:t> </a:t>
            </a:r>
            <a:r>
              <a:rPr kumimoji="0" lang="uk-UA" sz="1200" b="1" i="0" u="none" strike="noStrike" cap="none" normalizeH="0" baseline="0" dirty="0" smtClean="0">
                <a:ln>
                  <a:noFill/>
                </a:ln>
                <a:solidFill>
                  <a:srgbClr val="000000"/>
                </a:solidFill>
                <a:effectLst/>
                <a:latin typeface="Calibri"/>
                <a:ea typeface="Calibri" pitchFamily="34" charset="0"/>
                <a:cs typeface="Arial" pitchFamily="34" charset="0"/>
              </a:rPr>
              <a:t>«</a:t>
            </a:r>
            <a:r>
              <a:rPr kumimoji="0" lang="uk-UA" sz="1200" b="1" i="0" u="none" strike="noStrike" cap="none" normalizeH="0" baseline="0" dirty="0" smtClean="0">
                <a:ln>
                  <a:noFill/>
                </a:ln>
                <a:solidFill>
                  <a:srgbClr val="000000"/>
                </a:solidFill>
                <a:effectLst/>
                <a:latin typeface="Arial" pitchFamily="34" charset="0"/>
                <a:ea typeface="Calibri" pitchFamily="34" charset="0"/>
                <a:cs typeface="Arial" pitchFamily="34" charset="0"/>
              </a:rPr>
              <a:t>Інноваційна </a:t>
            </a:r>
            <a:r>
              <a:rPr kumimoji="0" lang="uk-UA" sz="1200" b="1" i="0" u="none" strike="noStrike" cap="none" normalizeH="0" baseline="0" dirty="0" err="1" smtClean="0">
                <a:ln>
                  <a:noFill/>
                </a:ln>
                <a:solidFill>
                  <a:srgbClr val="000000"/>
                </a:solidFill>
                <a:effectLst/>
                <a:latin typeface="Arial" pitchFamily="34" charset="0"/>
                <a:ea typeface="Calibri" pitchFamily="34" charset="0"/>
                <a:cs typeface="Arial" pitchFamily="34" charset="0"/>
              </a:rPr>
              <a:t>геоенергетика</a:t>
            </a:r>
            <a:r>
              <a:rPr kumimoji="0" lang="uk-UA" sz="1200" b="1" i="0" u="none" strike="noStrike" cap="none" normalizeH="0" baseline="0" dirty="0" smtClean="0">
                <a:ln>
                  <a:noFill/>
                </a:ln>
                <a:solidFill>
                  <a:srgbClr val="000000"/>
                </a:solidFill>
                <a:effectLst/>
                <a:latin typeface="Calibri"/>
                <a:ea typeface="Calibri" pitchFamily="34" charset="0"/>
                <a:cs typeface="Arial" pitchFamily="34" charset="0"/>
              </a:rPr>
              <a:t>»</a:t>
            </a:r>
            <a:r>
              <a:rPr kumimoji="0" lang="uk-UA" sz="1200" b="1" i="0" u="none" strike="noStrike" cap="none" normalizeH="0" baseline="0" dirty="0" smtClean="0">
                <a:ln>
                  <a:noFill/>
                </a:ln>
                <a:solidFill>
                  <a:srgbClr val="000000"/>
                </a:solidFill>
                <a:effectLst/>
                <a:latin typeface="Arial" pitchFamily="34" charset="0"/>
                <a:ea typeface="Calibri" pitchFamily="34" charset="0"/>
                <a:cs typeface="Arial" pitchFamily="34" charset="0"/>
              </a:rPr>
              <a:t>,</a:t>
            </a:r>
            <a:r>
              <a:rPr kumimoji="0" lang="uk-UA" sz="1200" b="0" i="0" u="none" strike="noStrike" cap="none" normalizeH="0" baseline="0" dirty="0" smtClean="0">
                <a:ln>
                  <a:noFill/>
                </a:ln>
                <a:solidFill>
                  <a:srgbClr val="000000"/>
                </a:solidFill>
                <a:effectLst/>
                <a:latin typeface="Calibri"/>
                <a:ea typeface="Calibri" pitchFamily="34" charset="0"/>
                <a:cs typeface="Arial" pitchFamily="34" charset="0"/>
              </a:rPr>
              <a:t> </a:t>
            </a:r>
            <a:r>
              <a:rPr kumimoji="0" lang="uk-UA" sz="12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НТУ</a:t>
            </a:r>
            <a:r>
              <a:rPr kumimoji="0" lang="uk-UA"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uk-UA" sz="12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uk-UA"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Дніпровська політехніка</a:t>
            </a:r>
            <a:r>
              <a:rPr kumimoji="0" lang="uk-UA" sz="1200" b="0" i="0" u="none" strike="noStrike" cap="none" normalizeH="0" baseline="0" dirty="0" smtClean="0">
                <a:ln>
                  <a:noFill/>
                </a:ln>
                <a:solidFill>
                  <a:schemeClr val="tx1"/>
                </a:solidFill>
                <a:effectLst/>
                <a:latin typeface="Calibri"/>
                <a:ea typeface="Calibri" pitchFamily="34" charset="0"/>
                <a:cs typeface="Arial" pitchFamily="34" charset="0"/>
              </a:rPr>
              <a:t>»</a:t>
            </a:r>
            <a:r>
              <a:rPr lang="ru-RU" sz="1200" dirty="0">
                <a:latin typeface="Arial" pitchFamily="34" charset="0"/>
                <a:ea typeface="Calibri" pitchFamily="34" charset="0"/>
                <a:cs typeface="Arial" pitchFamily="34" charset="0"/>
              </a:rPr>
              <a:t> </a:t>
            </a:r>
            <a:r>
              <a:rPr kumimoji="0" lang="uk-UA" sz="1200" b="0" i="0" u="none" strike="noStrike" cap="none" normalizeH="0" baseline="0" dirty="0" smtClean="0">
                <a:ln>
                  <a:noFill/>
                </a:ln>
                <a:solidFill>
                  <a:schemeClr val="tx1"/>
                </a:solidFill>
                <a:effectLst/>
                <a:latin typeface="Arial" pitchFamily="34" charset="0"/>
                <a:ea typeface="Calibri" pitchFamily="34" charset="0"/>
                <a:cs typeface="Arial" pitchFamily="34" charset="0"/>
                <a:hlinkClick r:id="rId3"/>
              </a:rPr>
              <a:t>http://igee.nmu.org.ua/ua/</a:t>
            </a:r>
            <a:endParaRPr kumimoji="0" lang="ru-RU" sz="12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uk-UA" sz="12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ЦККНО </a:t>
            </a:r>
            <a:r>
              <a:rPr kumimoji="0" lang="uk-UA" sz="1200" b="0" i="0" u="none" strike="noStrike" cap="none" normalizeH="0" baseline="0" dirty="0" smtClean="0">
                <a:ln>
                  <a:noFill/>
                </a:ln>
                <a:solidFill>
                  <a:srgbClr val="333333"/>
                </a:solidFill>
                <a:effectLst/>
                <a:latin typeface="Calibri"/>
                <a:ea typeface="Calibri" pitchFamily="34" charset="0"/>
                <a:cs typeface="Arial" pitchFamily="34" charset="0"/>
              </a:rPr>
              <a:t>«</a:t>
            </a:r>
            <a:r>
              <a:rPr kumimoji="0" lang="uk-UA" sz="1200" b="1" i="0" u="none" strike="noStrike" cap="none" normalizeH="0" baseline="0" dirty="0" smtClean="0">
                <a:ln>
                  <a:noFill/>
                </a:ln>
                <a:solidFill>
                  <a:srgbClr val="333333"/>
                </a:solidFill>
                <a:effectLst/>
                <a:latin typeface="Arial" pitchFamily="34" charset="0"/>
                <a:ea typeface="Calibri" pitchFamily="34" charset="0"/>
                <a:cs typeface="Arial" pitchFamily="34" charset="0"/>
              </a:rPr>
              <a:t>УНІВЕРСИТЕТСЬКИЙ КОНСОРЦІУМ</a:t>
            </a:r>
            <a:r>
              <a:rPr kumimoji="0" lang="uk-UA" sz="1200" b="0" i="0" u="none" strike="noStrike" cap="none" normalizeH="0" baseline="0" dirty="0" smtClean="0">
                <a:ln>
                  <a:noFill/>
                </a:ln>
                <a:solidFill>
                  <a:srgbClr val="333333"/>
                </a:solidFill>
                <a:effectLst/>
                <a:latin typeface="Calibri"/>
                <a:ea typeface="Calibri" pitchFamily="34" charset="0"/>
                <a:cs typeface="Arial" pitchFamily="34" charset="0"/>
              </a:rPr>
              <a:t>»</a:t>
            </a:r>
            <a:r>
              <a:rPr kumimoji="0" lang="uk-UA" sz="12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 ДВНЗ </a:t>
            </a:r>
            <a:r>
              <a:rPr kumimoji="0" lang="uk-UA" sz="1200" b="0" i="0" u="none" strike="noStrike" cap="none" normalizeH="0" baseline="0" dirty="0" smtClean="0">
                <a:ln>
                  <a:noFill/>
                </a:ln>
                <a:solidFill>
                  <a:srgbClr val="333333"/>
                </a:solidFill>
                <a:effectLst/>
                <a:latin typeface="Calibri"/>
                <a:ea typeface="Calibri" pitchFamily="34" charset="0"/>
                <a:cs typeface="Arial" pitchFamily="34" charset="0"/>
              </a:rPr>
              <a:t>«</a:t>
            </a:r>
            <a:r>
              <a:rPr kumimoji="0" lang="uk-UA" sz="1200" b="0" i="0" u="none" strike="noStrike" cap="none" normalizeH="0" baseline="0" dirty="0" err="1" smtClean="0">
                <a:ln>
                  <a:noFill/>
                </a:ln>
                <a:solidFill>
                  <a:srgbClr val="333333"/>
                </a:solidFill>
                <a:effectLst/>
                <a:latin typeface="Arial" pitchFamily="34" charset="0"/>
                <a:ea typeface="Calibri" pitchFamily="34" charset="0"/>
                <a:cs typeface="Arial" pitchFamily="34" charset="0"/>
              </a:rPr>
              <a:t>Приазовский</a:t>
            </a:r>
            <a:r>
              <a:rPr kumimoji="0" lang="uk-UA" sz="12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 державний технічний університет</a:t>
            </a:r>
            <a:r>
              <a:rPr kumimoji="0" lang="uk-UA" sz="1200" b="0" i="0" u="none" strike="noStrike" cap="none" normalizeH="0" baseline="0" dirty="0" smtClean="0">
                <a:ln>
                  <a:noFill/>
                </a:ln>
                <a:solidFill>
                  <a:srgbClr val="333333"/>
                </a:solidFill>
                <a:effectLst/>
                <a:latin typeface="Calibri"/>
                <a:ea typeface="Calibri" pitchFamily="34" charset="0"/>
                <a:cs typeface="Arial" pitchFamily="34" charset="0"/>
              </a:rPr>
              <a:t>»</a:t>
            </a:r>
            <a:r>
              <a:rPr kumimoji="0" lang="uk-UA" sz="12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 (осцилографи, вимірювання параметрів електричних мереж та електрообладнання, </a:t>
            </a:r>
            <a:r>
              <a:rPr kumimoji="0" lang="uk-UA" sz="1200" b="0" i="0" u="none" strike="noStrike" cap="none" normalizeH="0" baseline="0" dirty="0" err="1" smtClean="0">
                <a:ln>
                  <a:noFill/>
                </a:ln>
                <a:solidFill>
                  <a:srgbClr val="333333"/>
                </a:solidFill>
                <a:effectLst/>
                <a:latin typeface="Arial" pitchFamily="34" charset="0"/>
                <a:ea typeface="Calibri" pitchFamily="34" charset="0"/>
                <a:cs typeface="Arial" pitchFamily="34" charset="0"/>
              </a:rPr>
              <a:t>тепловізори</a:t>
            </a:r>
            <a:r>
              <a:rPr kumimoji="0" lang="uk-UA" sz="12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 вимірювання </a:t>
            </a:r>
            <a:r>
              <a:rPr kumimoji="0" lang="uk-UA" sz="1200" b="0" i="0" u="none" strike="noStrike" cap="none" normalizeH="0" baseline="0" dirty="0" err="1" smtClean="0">
                <a:ln>
                  <a:noFill/>
                </a:ln>
                <a:solidFill>
                  <a:srgbClr val="333333"/>
                </a:solidFill>
                <a:effectLst/>
                <a:latin typeface="Arial" pitchFamily="34" charset="0"/>
                <a:ea typeface="Calibri" pitchFamily="34" charset="0"/>
                <a:cs typeface="Arial" pitchFamily="34" charset="0"/>
              </a:rPr>
              <a:t>товщин</a:t>
            </a:r>
            <a:r>
              <a:rPr kumimoji="0" lang="uk-UA" sz="12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 і температури, аналіз якості води і газів) </a:t>
            </a:r>
            <a:r>
              <a:rPr kumimoji="0" lang="uk-UA" sz="1200" b="0" i="0" u="none" strike="noStrike" cap="none" normalizeH="0" baseline="0" dirty="0" smtClean="0">
                <a:ln>
                  <a:noFill/>
                </a:ln>
                <a:solidFill>
                  <a:schemeClr val="tx1"/>
                </a:solidFill>
                <a:effectLst/>
                <a:latin typeface="Arial" pitchFamily="34" charset="0"/>
                <a:ea typeface="Calibri" pitchFamily="34" charset="0"/>
                <a:cs typeface="Arial" pitchFamily="34" charset="0"/>
                <a:hlinkClick r:id="rId4"/>
              </a:rPr>
              <a:t>http://events.pstu.edu/centreuc/</a:t>
            </a:r>
            <a:endParaRPr kumimoji="0" lang="ru-RU" sz="12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uk-UA"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ЦККНО </a:t>
            </a:r>
            <a:r>
              <a:rPr kumimoji="0" lang="uk-UA" sz="12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uk-UA" sz="1200" b="1" i="0" u="sng" strike="noStrike" cap="none" normalizeH="0" baseline="0" dirty="0" smtClean="0">
                <a:ln>
                  <a:noFill/>
                </a:ln>
                <a:solidFill>
                  <a:schemeClr val="tx1"/>
                </a:solidFill>
                <a:effectLst/>
                <a:latin typeface="Arial" pitchFamily="34" charset="0"/>
                <a:ea typeface="Calibri" pitchFamily="34" charset="0"/>
                <a:cs typeface="Arial" pitchFamily="34" charset="0"/>
              </a:rPr>
              <a:t>Лабораторія експериментальної та прикладної фізики</a:t>
            </a:r>
            <a:r>
              <a:rPr kumimoji="0" lang="uk-UA" sz="12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uk-UA"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uk-UA" sz="12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Ужгородский</a:t>
            </a:r>
            <a:r>
              <a:rPr kumimoji="0" lang="uk-UA"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національний університет: матеріалознавчі дослідження (</a:t>
            </a:r>
            <a:r>
              <a:rPr kumimoji="0" lang="uk-UA" sz="1200" b="0" i="0" u="none" strike="noStrike" cap="none" normalizeH="0" baseline="0" dirty="0" smtClean="0">
                <a:ln>
                  <a:noFill/>
                </a:ln>
                <a:solidFill>
                  <a:srgbClr val="3F3F7A"/>
                </a:solidFill>
                <a:effectLst/>
                <a:latin typeface="Arial" pitchFamily="34" charset="0"/>
                <a:ea typeface="Times New Roman" pitchFamily="18" charset="0"/>
                <a:cs typeface="Arial" pitchFamily="34" charset="0"/>
              </a:rPr>
              <a:t>комплексне вивчення структурних, електричних, механічних, акустичних та оптичних параметрів кристалічних та аморфних твердих тіл (напівпровідників, </a:t>
            </a:r>
            <a:r>
              <a:rPr kumimoji="0" lang="uk-UA" sz="1200" b="0" i="0" u="none" strike="noStrike" cap="none" normalizeH="0" baseline="0" dirty="0" err="1" smtClean="0">
                <a:ln>
                  <a:noFill/>
                </a:ln>
                <a:solidFill>
                  <a:srgbClr val="3F3F7A"/>
                </a:solidFill>
                <a:effectLst/>
                <a:latin typeface="Arial" pitchFamily="34" charset="0"/>
                <a:ea typeface="Times New Roman" pitchFamily="18" charset="0"/>
                <a:cs typeface="Arial" pitchFamily="34" charset="0"/>
              </a:rPr>
              <a:t>фероїків</a:t>
            </a:r>
            <a:r>
              <a:rPr kumimoji="0" lang="uk-UA" sz="1200" b="0" i="0" u="none" strike="noStrike" cap="none" normalizeH="0" baseline="0" dirty="0" smtClean="0">
                <a:ln>
                  <a:noFill/>
                </a:ln>
                <a:solidFill>
                  <a:srgbClr val="3F3F7A"/>
                </a:solidFill>
                <a:effectLst/>
                <a:latin typeface="Arial" pitchFamily="34" charset="0"/>
                <a:ea typeface="Times New Roman" pitchFamily="18" charset="0"/>
                <a:cs typeface="Arial" pitchFamily="34" charset="0"/>
              </a:rPr>
              <a:t>, </a:t>
            </a:r>
            <a:r>
              <a:rPr kumimoji="0" lang="uk-UA" sz="1200" b="0" i="0" u="none" strike="noStrike" cap="none" normalizeH="0" baseline="0" dirty="0" err="1" smtClean="0">
                <a:ln>
                  <a:noFill/>
                </a:ln>
                <a:solidFill>
                  <a:srgbClr val="3F3F7A"/>
                </a:solidFill>
                <a:effectLst/>
                <a:latin typeface="Arial" pitchFamily="34" charset="0"/>
                <a:ea typeface="Times New Roman" pitchFamily="18" charset="0"/>
                <a:cs typeface="Arial" pitchFamily="34" charset="0"/>
              </a:rPr>
              <a:t>суперіонних</a:t>
            </a:r>
            <a:r>
              <a:rPr kumimoji="0" lang="uk-UA" sz="1200" b="0" i="0" u="none" strike="noStrike" cap="none" normalizeH="0" baseline="0" dirty="0" smtClean="0">
                <a:ln>
                  <a:noFill/>
                </a:ln>
                <a:solidFill>
                  <a:srgbClr val="3F3F7A"/>
                </a:solidFill>
                <a:effectLst/>
                <a:latin typeface="Arial" pitchFamily="34" charset="0"/>
                <a:ea typeface="Times New Roman" pitchFamily="18" charset="0"/>
                <a:cs typeface="Arial" pitchFamily="34" charset="0"/>
              </a:rPr>
              <a:t> провідників тощо), рідких кристалів та рідин; дослідження композитів, керамік та тонких плівок на їх основі; вивчення взаємозв</a:t>
            </a:r>
            <a:r>
              <a:rPr kumimoji="0" lang="uk-UA" sz="1200" b="0" i="0" u="none" strike="noStrike" cap="none" normalizeH="0" baseline="0" dirty="0" smtClean="0">
                <a:ln>
                  <a:noFill/>
                </a:ln>
                <a:solidFill>
                  <a:srgbClr val="3F3F7A"/>
                </a:solidFill>
                <a:effectLst/>
                <a:latin typeface="Calibri"/>
                <a:ea typeface="Times New Roman" pitchFamily="18" charset="0"/>
                <a:cs typeface="Arial" pitchFamily="34" charset="0"/>
              </a:rPr>
              <a:t>’</a:t>
            </a:r>
            <a:r>
              <a:rPr kumimoji="0" lang="uk-UA" sz="1200" b="0" i="0" u="none" strike="noStrike" cap="none" normalizeH="0" baseline="0" dirty="0" smtClean="0">
                <a:ln>
                  <a:noFill/>
                </a:ln>
                <a:solidFill>
                  <a:srgbClr val="3F3F7A"/>
                </a:solidFill>
                <a:effectLst/>
                <a:latin typeface="Arial" pitchFamily="34" charset="0"/>
                <a:ea typeface="Times New Roman" pitchFamily="18" charset="0"/>
                <a:cs typeface="Arial" pitchFamily="34" charset="0"/>
              </a:rPr>
              <a:t>язку структурних, електричних та оптичних властивостей; дослідження процесів порядок-безпорядок та релаксаційних процесів в твердих тілах; вивчення впливу відхилення від стехіометрії, а також зовнішніх факторів таких, як температура, різні типи опромінення (лазерне, рентгенівське, електронне) на електричні, механічні, акустичні та оптичні</a:t>
            </a:r>
            <a:r>
              <a:rPr kumimoji="0" lang="uk-UA" sz="1200" b="0" i="0" u="none" strike="noStrike" cap="none" normalizeH="0" baseline="0" dirty="0" smtClean="0">
                <a:ln>
                  <a:noFill/>
                </a:ln>
                <a:solidFill>
                  <a:srgbClr val="3F3F7A"/>
                </a:solidFill>
                <a:effectLst/>
                <a:latin typeface="Calibri"/>
                <a:ea typeface="Times New Roman" pitchFamily="18" charset="0"/>
                <a:cs typeface="Arial" pitchFamily="34" charset="0"/>
              </a:rPr>
              <a:t> </a:t>
            </a:r>
            <a:r>
              <a:rPr kumimoji="0" lang="uk-UA" sz="1200" b="0" i="0" u="none" strike="noStrike" cap="none" normalizeH="0" baseline="0" dirty="0" smtClean="0">
                <a:ln>
                  <a:noFill/>
                </a:ln>
                <a:solidFill>
                  <a:srgbClr val="3F3F7A"/>
                </a:solidFill>
                <a:effectLst/>
                <a:latin typeface="Arial" pitchFamily="34" charset="0"/>
                <a:ea typeface="Times New Roman" pitchFamily="18" charset="0"/>
                <a:cs typeface="Arial" pitchFamily="34" charset="0"/>
              </a:rPr>
              <a:t> параметри матеріалів різного агрегатного стану </a:t>
            </a:r>
            <a:r>
              <a:rPr kumimoji="0" lang="uk-UA" sz="1200" b="0" i="0" u="none" strike="noStrike" cap="none" normalizeH="0" baseline="0" dirty="0" smtClean="0">
                <a:ln>
                  <a:noFill/>
                </a:ln>
                <a:solidFill>
                  <a:schemeClr val="tx1"/>
                </a:solidFill>
                <a:effectLst/>
                <a:latin typeface="Arial" pitchFamily="34" charset="0"/>
                <a:ea typeface="Calibri" pitchFamily="34" charset="0"/>
                <a:cs typeface="Arial" pitchFamily="34" charset="0"/>
                <a:hlinkClick r:id="rId5"/>
              </a:rPr>
              <a:t>https://www.uzhnu.edu.ua/uk/cat/deps-center_coll_use</a:t>
            </a:r>
            <a:endParaRPr kumimoji="0" lang="ru-RU" sz="12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uk-UA" sz="12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ЦККНО </a:t>
            </a:r>
            <a:r>
              <a:rPr kumimoji="0" lang="uk-UA" sz="1200" b="0" i="0" u="none" strike="noStrike" cap="none" normalizeH="0" baseline="0" dirty="0" err="1" smtClean="0">
                <a:ln>
                  <a:noFill/>
                </a:ln>
                <a:solidFill>
                  <a:srgbClr val="333333"/>
                </a:solidFill>
                <a:effectLst/>
                <a:latin typeface="Calibri"/>
                <a:ea typeface="Calibri" pitchFamily="34" charset="0"/>
                <a:cs typeface="Arial" pitchFamily="34" charset="0"/>
              </a:rPr>
              <a:t>“</a:t>
            </a:r>
            <a:r>
              <a:rPr kumimoji="0" lang="uk-UA" sz="1200" b="1" i="0" u="sng" strike="noStrike" cap="none" normalizeH="0" baseline="0" dirty="0" err="1" smtClean="0">
                <a:ln>
                  <a:noFill/>
                </a:ln>
                <a:solidFill>
                  <a:srgbClr val="333333"/>
                </a:solidFill>
                <a:effectLst/>
                <a:latin typeface="Arial" pitchFamily="34" charset="0"/>
                <a:ea typeface="Calibri" pitchFamily="34" charset="0"/>
                <a:cs typeface="Arial" pitchFamily="34" charset="0"/>
              </a:rPr>
              <a:t>Лабораторія</a:t>
            </a:r>
            <a:r>
              <a:rPr kumimoji="0" lang="uk-UA" sz="1200" b="1" i="0" u="sng" strike="noStrike" cap="none" normalizeH="0" baseline="0" dirty="0" smtClean="0">
                <a:ln>
                  <a:noFill/>
                </a:ln>
                <a:solidFill>
                  <a:srgbClr val="333333"/>
                </a:solidFill>
                <a:effectLst/>
                <a:latin typeface="Arial" pitchFamily="34" charset="0"/>
                <a:ea typeface="Calibri" pitchFamily="34" charset="0"/>
                <a:cs typeface="Arial" pitchFamily="34" charset="0"/>
              </a:rPr>
              <a:t> матеріалознавства </a:t>
            </a:r>
            <a:r>
              <a:rPr kumimoji="0" lang="uk-UA" sz="1200" b="1" i="0" u="sng" strike="noStrike" cap="none" normalizeH="0" baseline="0" dirty="0" err="1" smtClean="0">
                <a:ln>
                  <a:noFill/>
                </a:ln>
                <a:solidFill>
                  <a:srgbClr val="333333"/>
                </a:solidFill>
                <a:effectLst/>
                <a:latin typeface="Arial" pitchFamily="34" charset="0"/>
                <a:ea typeface="Calibri" pitchFamily="34" charset="0"/>
                <a:cs typeface="Arial" pitchFamily="34" charset="0"/>
              </a:rPr>
              <a:t>інтерметалічних</a:t>
            </a:r>
            <a:r>
              <a:rPr kumimoji="0" lang="uk-UA" sz="1200" b="1" i="0" u="sng" strike="noStrike" cap="none" normalizeH="0" baseline="0" dirty="0" smtClean="0">
                <a:ln>
                  <a:noFill/>
                </a:ln>
                <a:solidFill>
                  <a:srgbClr val="333333"/>
                </a:solidFill>
                <a:effectLst/>
                <a:latin typeface="Arial" pitchFamily="34" charset="0"/>
                <a:ea typeface="Calibri" pitchFamily="34" charset="0"/>
                <a:cs typeface="Arial" pitchFamily="34" charset="0"/>
              </a:rPr>
              <a:t> </a:t>
            </a:r>
            <a:r>
              <a:rPr kumimoji="0" lang="uk-UA" sz="1200" b="1" i="0" u="sng" strike="noStrike" cap="none" normalizeH="0" baseline="0" dirty="0" err="1" smtClean="0">
                <a:ln>
                  <a:noFill/>
                </a:ln>
                <a:solidFill>
                  <a:srgbClr val="333333"/>
                </a:solidFill>
                <a:effectLst/>
                <a:latin typeface="Arial" pitchFamily="34" charset="0"/>
                <a:ea typeface="Calibri" pitchFamily="34" charset="0"/>
                <a:cs typeface="Arial" pitchFamily="34" charset="0"/>
              </a:rPr>
              <a:t>сполук</a:t>
            </a:r>
            <a:r>
              <a:rPr kumimoji="0" lang="uk-UA" sz="1200" b="0" i="0" u="none" strike="noStrike" cap="none" normalizeH="0" baseline="0" dirty="0" err="1" smtClean="0">
                <a:ln>
                  <a:noFill/>
                </a:ln>
                <a:solidFill>
                  <a:srgbClr val="333333"/>
                </a:solidFill>
                <a:effectLst/>
                <a:latin typeface="Calibri"/>
                <a:ea typeface="Calibri" pitchFamily="34" charset="0"/>
                <a:cs typeface="Arial" pitchFamily="34" charset="0"/>
              </a:rPr>
              <a:t>”</a:t>
            </a:r>
            <a:r>
              <a:rPr kumimoji="0" lang="uk-UA" sz="12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 Львівський національний університет імені Івана Франка: </a:t>
            </a:r>
            <a:r>
              <a:rPr kumimoji="0" lang="uk-UA" sz="1200" b="0" i="0" u="none" strike="noStrike" cap="none" normalizeH="0" baseline="0" dirty="0" err="1" smtClean="0">
                <a:ln>
                  <a:noFill/>
                </a:ln>
                <a:solidFill>
                  <a:srgbClr val="333333"/>
                </a:solidFill>
                <a:effectLst/>
                <a:latin typeface="Arial" pitchFamily="34" charset="0"/>
                <a:ea typeface="Calibri" pitchFamily="34" charset="0"/>
                <a:cs typeface="Arial" pitchFamily="34" charset="0"/>
              </a:rPr>
              <a:t>с</a:t>
            </a:r>
            <a:r>
              <a:rPr kumimoji="0" lang="uk-UA" sz="12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кануючий</a:t>
            </a:r>
            <a:r>
              <a:rPr kumimoji="0" lang="uk-UA"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електронний мікроскоп (</a:t>
            </a:r>
            <a:r>
              <a:rPr kumimoji="0" lang="uk-UA" sz="12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Tescan</a:t>
            </a:r>
            <a:r>
              <a:rPr kumimoji="0" lang="uk-UA"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VEGA 3 LMU)</a:t>
            </a:r>
            <a:r>
              <a:rPr kumimoji="0" lang="uk-UA" sz="12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kumimoji="0" lang="uk-UA" sz="12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РФА спектрометр (</a:t>
            </a:r>
            <a:r>
              <a:rPr kumimoji="0" lang="uk-UA" sz="1200" b="0" i="0" u="none" strike="noStrike" cap="none" normalizeH="0" baseline="0" dirty="0" err="1" smtClean="0">
                <a:ln>
                  <a:noFill/>
                </a:ln>
                <a:solidFill>
                  <a:srgbClr val="222222"/>
                </a:solidFill>
                <a:effectLst/>
                <a:latin typeface="Arial" pitchFamily="34" charset="0"/>
                <a:ea typeface="Times New Roman" pitchFamily="18" charset="0"/>
                <a:cs typeface="Arial" pitchFamily="34" charset="0"/>
              </a:rPr>
              <a:t>ElvaXPro</a:t>
            </a:r>
            <a:r>
              <a:rPr kumimoji="0" lang="uk-UA" sz="12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a:t>
            </a:r>
            <a:r>
              <a:rPr kumimoji="0" lang="uk-UA" sz="12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kumimoji="0" lang="uk-UA" sz="1200" b="0" i="0" u="none" strike="noStrike" cap="none" normalizeH="0" baseline="0" dirty="0" err="1" smtClean="0">
                <a:ln>
                  <a:noFill/>
                </a:ln>
                <a:solidFill>
                  <a:srgbClr val="333333"/>
                </a:solidFill>
                <a:effectLst/>
                <a:latin typeface="Arial" pitchFamily="34" charset="0"/>
                <a:ea typeface="Times New Roman" pitchFamily="18" charset="0"/>
                <a:cs typeface="Arial" pitchFamily="34" charset="0"/>
              </a:rPr>
              <a:t>м</a:t>
            </a:r>
            <a:r>
              <a:rPr kumimoji="0" lang="uk-UA" sz="1200" b="0" i="0" u="none" strike="noStrike" cap="none" normalizeH="0" baseline="0" dirty="0" err="1" smtClean="0">
                <a:ln>
                  <a:noFill/>
                </a:ln>
                <a:solidFill>
                  <a:srgbClr val="222222"/>
                </a:solidFill>
                <a:effectLst/>
                <a:latin typeface="Arial" pitchFamily="34" charset="0"/>
                <a:ea typeface="Times New Roman" pitchFamily="18" charset="0"/>
                <a:cs typeface="Arial" pitchFamily="34" charset="0"/>
              </a:rPr>
              <a:t>ікротвердометр</a:t>
            </a:r>
            <a:r>
              <a:rPr kumimoji="0" lang="uk-UA" sz="12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 (NOVOTEST ТС-МКВ)</a:t>
            </a:r>
            <a:r>
              <a:rPr kumimoji="0" lang="uk-UA" sz="12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ш</a:t>
            </a:r>
            <a:r>
              <a:rPr kumimoji="0" lang="uk-UA" sz="12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ліфувально-полірувальний верстат (MECATECH 264)</a:t>
            </a:r>
            <a:r>
              <a:rPr lang="uk-UA" sz="1200" dirty="0">
                <a:solidFill>
                  <a:srgbClr val="333333"/>
                </a:solidFill>
                <a:latin typeface="Arial" pitchFamily="34" charset="0"/>
                <a:ea typeface="Times New Roman" pitchFamily="18" charset="0"/>
                <a:cs typeface="Arial" pitchFamily="34" charset="0"/>
              </a:rPr>
              <a:t> </a:t>
            </a:r>
            <a:r>
              <a:rPr kumimoji="0" lang="uk-UA" sz="1200" b="0" i="0" u="none" strike="noStrike" cap="none" normalizeH="0" baseline="0" dirty="0" smtClean="0">
                <a:ln>
                  <a:noFill/>
                </a:ln>
                <a:solidFill>
                  <a:schemeClr val="tx1"/>
                </a:solidFill>
                <a:effectLst/>
                <a:latin typeface="Arial" pitchFamily="34" charset="0"/>
                <a:ea typeface="Calibri" pitchFamily="34" charset="0"/>
                <a:cs typeface="Arial" pitchFamily="34" charset="0"/>
                <a:hlinkClick r:id="rId6"/>
              </a:rPr>
              <a:t>http://matersciimc.lnu.edu.ua/</a:t>
            </a:r>
            <a:endParaRPr kumimoji="0" lang="ru-RU" sz="12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uk-UA" sz="12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ЦККНО  </a:t>
            </a:r>
            <a:r>
              <a:rPr kumimoji="0" lang="uk-UA" sz="1200" b="0" i="0" u="none" strike="noStrike" cap="none" normalizeH="0" baseline="0" dirty="0" smtClean="0">
                <a:ln>
                  <a:noFill/>
                </a:ln>
                <a:solidFill>
                  <a:srgbClr val="333333"/>
                </a:solidFill>
                <a:effectLst/>
                <a:latin typeface="Calibri"/>
                <a:ea typeface="Calibri" pitchFamily="34" charset="0"/>
                <a:cs typeface="Arial" pitchFamily="34" charset="0"/>
              </a:rPr>
              <a:t>«</a:t>
            </a:r>
            <a:r>
              <a:rPr kumimoji="0" lang="uk-UA" sz="1200" b="1" i="0" u="sng" strike="noStrike" cap="none" normalizeH="0" baseline="0" dirty="0" smtClean="0">
                <a:ln>
                  <a:noFill/>
                </a:ln>
                <a:solidFill>
                  <a:srgbClr val="333333"/>
                </a:solidFill>
                <a:effectLst/>
                <a:latin typeface="Arial" pitchFamily="34" charset="0"/>
                <a:ea typeface="Calibri" pitchFamily="34" charset="0"/>
                <a:cs typeface="Arial" pitchFamily="34" charset="0"/>
              </a:rPr>
              <a:t>Лабораторія матеріалознавства геліоенергетичних, сенсорних та </a:t>
            </a:r>
            <a:r>
              <a:rPr kumimoji="0" lang="uk-UA" sz="1200" b="1" i="0" u="sng" strike="noStrike" cap="none" normalizeH="0" baseline="0" dirty="0" err="1" smtClean="0">
                <a:ln>
                  <a:noFill/>
                </a:ln>
                <a:solidFill>
                  <a:srgbClr val="333333"/>
                </a:solidFill>
                <a:effectLst/>
                <a:latin typeface="Arial" pitchFamily="34" charset="0"/>
                <a:ea typeface="Calibri" pitchFamily="34" charset="0"/>
                <a:cs typeface="Arial" pitchFamily="34" charset="0"/>
              </a:rPr>
              <a:t>наноелектронних</a:t>
            </a:r>
            <a:r>
              <a:rPr kumimoji="0" lang="uk-UA" sz="1200" b="1" i="0" u="sng" strike="noStrike" cap="none" normalizeH="0" baseline="0" dirty="0" smtClean="0">
                <a:ln>
                  <a:noFill/>
                </a:ln>
                <a:solidFill>
                  <a:srgbClr val="333333"/>
                </a:solidFill>
                <a:effectLst/>
                <a:latin typeface="Arial" pitchFamily="34" charset="0"/>
                <a:ea typeface="Calibri" pitchFamily="34" charset="0"/>
                <a:cs typeface="Arial" pitchFamily="34" charset="0"/>
              </a:rPr>
              <a:t> систем</a:t>
            </a:r>
            <a:r>
              <a:rPr kumimoji="0" lang="uk-UA" sz="1200" b="0" i="0" u="none" strike="noStrike" cap="none" normalizeH="0" baseline="0" dirty="0" smtClean="0">
                <a:ln>
                  <a:noFill/>
                </a:ln>
                <a:solidFill>
                  <a:srgbClr val="333333"/>
                </a:solidFill>
                <a:effectLst/>
                <a:latin typeface="Calibri"/>
                <a:ea typeface="Calibri" pitchFamily="34" charset="0"/>
                <a:cs typeface="Arial" pitchFamily="34" charset="0"/>
              </a:rPr>
              <a:t>»</a:t>
            </a:r>
            <a:r>
              <a:rPr kumimoji="0" lang="uk-UA" sz="12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 Сумський державний університет: виконання робіт, які пов</a:t>
            </a:r>
            <a:r>
              <a:rPr kumimoji="0" lang="uk-UA" sz="1200" b="0" i="0" u="none" strike="noStrike" cap="none" normalizeH="0" baseline="0" dirty="0" smtClean="0">
                <a:ln>
                  <a:noFill/>
                </a:ln>
                <a:solidFill>
                  <a:srgbClr val="333333"/>
                </a:solidFill>
                <a:effectLst/>
                <a:latin typeface="Calibri"/>
                <a:ea typeface="Calibri" pitchFamily="34" charset="0"/>
                <a:cs typeface="Arial" pitchFamily="34" charset="0"/>
              </a:rPr>
              <a:t>’</a:t>
            </a:r>
            <a:r>
              <a:rPr kumimoji="0" lang="uk-UA" sz="12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язані із проведенням матеріалознавчих досліджень методами </a:t>
            </a:r>
            <a:r>
              <a:rPr kumimoji="0" lang="uk-UA" sz="1200" b="0" i="0" u="none" strike="noStrike" cap="none" normalizeH="0" baseline="0" dirty="0" err="1" smtClean="0">
                <a:ln>
                  <a:noFill/>
                </a:ln>
                <a:solidFill>
                  <a:srgbClr val="333333"/>
                </a:solidFill>
                <a:effectLst/>
                <a:latin typeface="Arial" pitchFamily="34" charset="0"/>
                <a:ea typeface="Calibri" pitchFamily="34" charset="0"/>
                <a:cs typeface="Arial" pitchFamily="34" charset="0"/>
              </a:rPr>
              <a:t>просвічуючої</a:t>
            </a:r>
            <a:r>
              <a:rPr kumimoji="0" lang="uk-UA" sz="12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 і растрової електронної мікроскопії, рентгенівського мікроаналізу, рентгенографії, спектрофотометрії, хроматографії та іншими аналітичними методами </a:t>
            </a:r>
            <a:r>
              <a:rPr kumimoji="0" lang="uk-UA" sz="1200" b="0" i="0" u="none" strike="noStrike" cap="none" normalizeH="0" baseline="0" dirty="0" smtClean="0">
                <a:ln>
                  <a:noFill/>
                </a:ln>
                <a:solidFill>
                  <a:schemeClr val="tx1"/>
                </a:solidFill>
                <a:effectLst/>
                <a:latin typeface="Arial" pitchFamily="34" charset="0"/>
                <a:ea typeface="Calibri" pitchFamily="34" charset="0"/>
                <a:cs typeface="Arial" pitchFamily="34" charset="0"/>
                <a:hlinkClick r:id="rId7"/>
              </a:rPr>
              <a:t>https://www.sumdu.edu.ua/uk/science/science-info/scientific-infrastructure/research-centers/ccse.html</a:t>
            </a:r>
            <a:endParaRPr kumimoji="0" lang="ru-RU" sz="12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uk-UA" sz="12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ЦККНО </a:t>
            </a:r>
            <a:r>
              <a:rPr kumimoji="0" lang="uk-UA" sz="1200" b="0" i="0" u="none" strike="noStrike" cap="none" normalizeH="0" baseline="0" dirty="0" smtClean="0">
                <a:ln>
                  <a:noFill/>
                </a:ln>
                <a:solidFill>
                  <a:srgbClr val="000000"/>
                </a:solidFill>
                <a:effectLst/>
                <a:latin typeface="Calibri"/>
                <a:ea typeface="Calibri" pitchFamily="34" charset="0"/>
                <a:cs typeface="Arial" pitchFamily="34" charset="0"/>
              </a:rPr>
              <a:t>«</a:t>
            </a:r>
            <a:r>
              <a:rPr kumimoji="0" lang="uk-UA" sz="1200" b="1" i="0" u="sng" strike="noStrike" cap="none" normalizeH="0" baseline="0" dirty="0" smtClean="0">
                <a:ln>
                  <a:noFill/>
                </a:ln>
                <a:solidFill>
                  <a:srgbClr val="000000"/>
                </a:solidFill>
                <a:effectLst/>
                <a:latin typeface="Arial" pitchFamily="34" charset="0"/>
                <a:ea typeface="Calibri" pitchFamily="34" charset="0"/>
                <a:cs typeface="Arial" pitchFamily="34" charset="0"/>
              </a:rPr>
              <a:t>Лабораторія </a:t>
            </a:r>
            <a:r>
              <a:rPr kumimoji="0" lang="uk-UA" sz="1200" b="1" i="0" u="sng" strike="noStrike" cap="none" normalizeH="0" baseline="0" dirty="0" err="1" smtClean="0">
                <a:ln>
                  <a:noFill/>
                </a:ln>
                <a:solidFill>
                  <a:srgbClr val="000000"/>
                </a:solidFill>
                <a:effectLst/>
                <a:latin typeface="Arial" pitchFamily="34" charset="0"/>
                <a:ea typeface="Calibri" pitchFamily="34" charset="0"/>
                <a:cs typeface="Arial" pitchFamily="34" charset="0"/>
              </a:rPr>
              <a:t>біобезпеки</a:t>
            </a:r>
            <a:r>
              <a:rPr kumimoji="0" lang="uk-UA" sz="1200" b="1" i="0" u="sng" strike="noStrike" cap="none" normalizeH="0" baseline="0" dirty="0" smtClean="0">
                <a:ln>
                  <a:noFill/>
                </a:ln>
                <a:solidFill>
                  <a:srgbClr val="000000"/>
                </a:solidFill>
                <a:effectLst/>
                <a:latin typeface="Arial" pitchFamily="34" charset="0"/>
                <a:ea typeface="Calibri" pitchFamily="34" charset="0"/>
                <a:cs typeface="Arial" pitchFamily="34" charset="0"/>
              </a:rPr>
              <a:t>, якості харчової продукції та безпеки харчування</a:t>
            </a:r>
            <a:r>
              <a:rPr kumimoji="0" lang="uk-UA" sz="1200" b="0" i="0" u="none" strike="noStrike" cap="none" normalizeH="0" baseline="0" dirty="0" smtClean="0">
                <a:ln>
                  <a:noFill/>
                </a:ln>
                <a:solidFill>
                  <a:srgbClr val="000000"/>
                </a:solidFill>
                <a:effectLst/>
                <a:latin typeface="Calibri"/>
                <a:ea typeface="Calibri" pitchFamily="34" charset="0"/>
                <a:cs typeface="Arial" pitchFamily="34" charset="0"/>
              </a:rPr>
              <a:t>»</a:t>
            </a:r>
            <a:r>
              <a:rPr kumimoji="0" lang="uk-UA" sz="12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 Національний університет харчових технологій</a:t>
            </a:r>
            <a:endParaRPr kumimoji="0" lang="ru-RU" sz="12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uk-UA" sz="12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ЦККНО </a:t>
            </a:r>
            <a:r>
              <a:rPr kumimoji="0" lang="uk-UA" sz="1200" b="0" i="0" u="none" strike="noStrike" cap="none" normalizeH="0" baseline="0" dirty="0" smtClean="0">
                <a:ln>
                  <a:noFill/>
                </a:ln>
                <a:solidFill>
                  <a:srgbClr val="000000"/>
                </a:solidFill>
                <a:effectLst/>
                <a:latin typeface="Calibri"/>
                <a:ea typeface="Calibri" pitchFamily="34" charset="0"/>
                <a:cs typeface="Arial" pitchFamily="34" charset="0"/>
              </a:rPr>
              <a:t>«</a:t>
            </a:r>
            <a:r>
              <a:rPr kumimoji="0" lang="uk-UA" sz="1200" b="1" i="0" u="none" strike="noStrike" cap="none" normalizeH="0" baseline="0" dirty="0" smtClean="0">
                <a:ln>
                  <a:noFill/>
                </a:ln>
                <a:solidFill>
                  <a:srgbClr val="000000"/>
                </a:solidFill>
                <a:effectLst/>
                <a:latin typeface="Arial" pitchFamily="34" charset="0"/>
                <a:ea typeface="Calibri" pitchFamily="34" charset="0"/>
                <a:cs typeface="Arial" pitchFamily="34" charset="0"/>
              </a:rPr>
              <a:t>Лабораторія екологічного землеробства та природокористування</a:t>
            </a:r>
            <a:r>
              <a:rPr kumimoji="0" lang="uk-UA" sz="1200" b="0" i="0" u="none" strike="noStrike" cap="none" normalizeH="0" baseline="0" dirty="0" smtClean="0">
                <a:ln>
                  <a:noFill/>
                </a:ln>
                <a:solidFill>
                  <a:srgbClr val="000000"/>
                </a:solidFill>
                <a:effectLst/>
                <a:latin typeface="Calibri"/>
                <a:ea typeface="Calibri" pitchFamily="34" charset="0"/>
                <a:cs typeface="Arial" pitchFamily="34" charset="0"/>
              </a:rPr>
              <a:t>»</a:t>
            </a:r>
            <a:r>
              <a:rPr kumimoji="0" lang="uk-UA" sz="12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 Сумський національний аграрний університет</a:t>
            </a:r>
            <a:endParaRPr kumimoji="0" lang="ru-RU" sz="12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uk-UA" sz="12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ЦККНО </a:t>
            </a:r>
            <a:r>
              <a:rPr kumimoji="0" lang="uk-UA" sz="1200" b="0" i="0" u="none" strike="noStrike" cap="none" normalizeH="0" baseline="0" dirty="0" smtClean="0">
                <a:ln>
                  <a:noFill/>
                </a:ln>
                <a:solidFill>
                  <a:srgbClr val="000000"/>
                </a:solidFill>
                <a:effectLst/>
                <a:latin typeface="Calibri"/>
                <a:ea typeface="Calibri" pitchFamily="34" charset="0"/>
                <a:cs typeface="Arial" pitchFamily="34" charset="0"/>
              </a:rPr>
              <a:t>«</a:t>
            </a:r>
            <a:r>
              <a:rPr kumimoji="0" lang="uk-UA" sz="1200" b="1" i="0" u="sng" strike="noStrike" cap="none" normalizeH="0" baseline="0" dirty="0" smtClean="0">
                <a:ln>
                  <a:noFill/>
                </a:ln>
                <a:solidFill>
                  <a:srgbClr val="000000"/>
                </a:solidFill>
                <a:effectLst/>
                <a:latin typeface="Arial" pitchFamily="34" charset="0"/>
                <a:ea typeface="Calibri" pitchFamily="34" charset="0"/>
                <a:cs typeface="Arial" pitchFamily="34" charset="0"/>
              </a:rPr>
              <a:t>Лабораторія </a:t>
            </a:r>
            <a:r>
              <a:rPr kumimoji="0" lang="uk-UA" sz="1200" b="1" i="0" u="sng" strike="noStrike" cap="none" normalizeH="0" baseline="0" dirty="0" err="1" smtClean="0">
                <a:ln>
                  <a:noFill/>
                </a:ln>
                <a:solidFill>
                  <a:srgbClr val="000000"/>
                </a:solidFill>
                <a:effectLst/>
                <a:latin typeface="Arial" pitchFamily="34" charset="0"/>
                <a:ea typeface="Calibri" pitchFamily="34" charset="0"/>
                <a:cs typeface="Arial" pitchFamily="34" charset="0"/>
              </a:rPr>
              <a:t>мікро-</a:t>
            </a:r>
            <a:r>
              <a:rPr kumimoji="0" lang="uk-UA" sz="1200" b="1" i="0" u="sng" strike="noStrike" cap="none" normalizeH="0" baseline="0" dirty="0" smtClean="0">
                <a:ln>
                  <a:noFill/>
                </a:ln>
                <a:solidFill>
                  <a:srgbClr val="000000"/>
                </a:solidFill>
                <a:effectLst/>
                <a:latin typeface="Arial" pitchFamily="34" charset="0"/>
                <a:ea typeface="Calibri" pitchFamily="34" charset="0"/>
                <a:cs typeface="Arial" pitchFamily="34" charset="0"/>
              </a:rPr>
              <a:t> і </a:t>
            </a:r>
            <a:r>
              <a:rPr kumimoji="0" lang="uk-UA" sz="1200" b="1" i="0" u="sng" strike="noStrike" cap="none" normalizeH="0" baseline="0" dirty="0" err="1" smtClean="0">
                <a:ln>
                  <a:noFill/>
                </a:ln>
                <a:solidFill>
                  <a:srgbClr val="000000"/>
                </a:solidFill>
                <a:effectLst/>
                <a:latin typeface="Arial" pitchFamily="34" charset="0"/>
                <a:ea typeface="Calibri" pitchFamily="34" charset="0"/>
                <a:cs typeface="Arial" pitchFamily="34" charset="0"/>
              </a:rPr>
              <a:t>наносистем</a:t>
            </a:r>
            <a:r>
              <a:rPr kumimoji="0" lang="uk-UA" sz="1200" b="1" i="0" u="sng" strike="noStrike" cap="none" normalizeH="0" baseline="0" dirty="0" smtClean="0">
                <a:ln>
                  <a:noFill/>
                </a:ln>
                <a:solidFill>
                  <a:srgbClr val="000000"/>
                </a:solidFill>
                <a:effectLst/>
                <a:latin typeface="Arial" pitchFamily="34" charset="0"/>
                <a:ea typeface="Calibri" pitchFamily="34" charset="0"/>
                <a:cs typeface="Arial" pitchFamily="34" charset="0"/>
              </a:rPr>
              <a:t>, новітніх матеріалів і технологій</a:t>
            </a:r>
            <a:r>
              <a:rPr kumimoji="0" lang="uk-UA" sz="1200" b="0" i="0" u="none" strike="noStrike" cap="none" normalizeH="0" baseline="0" dirty="0" smtClean="0">
                <a:ln>
                  <a:noFill/>
                </a:ln>
                <a:solidFill>
                  <a:srgbClr val="000000"/>
                </a:solidFill>
                <a:effectLst/>
                <a:latin typeface="Calibri"/>
                <a:ea typeface="Calibri" pitchFamily="34" charset="0"/>
                <a:cs typeface="Arial" pitchFamily="34" charset="0"/>
              </a:rPr>
              <a:t>»</a:t>
            </a:r>
            <a:r>
              <a:rPr kumimoji="0" lang="uk-UA" sz="12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,Харківський національний університет ім. В.Н.</a:t>
            </a:r>
            <a:r>
              <a:rPr kumimoji="0" lang="uk-UA" sz="1200" b="0" i="0" u="none" strike="noStrike" cap="none" normalizeH="0" baseline="0" dirty="0" err="1" smtClean="0">
                <a:ln>
                  <a:noFill/>
                </a:ln>
                <a:solidFill>
                  <a:srgbClr val="000000"/>
                </a:solidFill>
                <a:effectLst/>
                <a:latin typeface="Arial" pitchFamily="34" charset="0"/>
                <a:ea typeface="Calibri" pitchFamily="34" charset="0"/>
                <a:cs typeface="Arial" pitchFamily="34" charset="0"/>
              </a:rPr>
              <a:t>Каразіна</a:t>
            </a:r>
            <a:endParaRPr kumimoji="0" lang="uk-UA" sz="1200" b="0" i="0" u="none" strike="noStrike" cap="none" normalizeH="0" baseline="0" dirty="0" smtClean="0">
              <a:ln>
                <a:noFill/>
              </a:ln>
              <a:solidFill>
                <a:schemeClr val="tx1"/>
              </a:solidFill>
              <a:effectLst/>
              <a:latin typeface="Arial" pitchFamily="34" charset="0"/>
            </a:endParaRPr>
          </a:p>
        </p:txBody>
      </p:sp>
      <p:sp>
        <p:nvSpPr>
          <p:cNvPr id="7" name="Овал 6"/>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48</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2143108" y="274638"/>
            <a:ext cx="6543692" cy="1011222"/>
          </a:xfrm>
        </p:spPr>
        <p:style>
          <a:lnRef idx="0">
            <a:schemeClr val="accent1"/>
          </a:lnRef>
          <a:fillRef idx="3">
            <a:schemeClr val="accent1"/>
          </a:fillRef>
          <a:effectRef idx="3">
            <a:schemeClr val="accent1"/>
          </a:effectRef>
          <a:fontRef idx="minor">
            <a:schemeClr val="lt1"/>
          </a:fontRef>
        </p:style>
        <p:txBody>
          <a:bodyPr>
            <a:noAutofit/>
          </a:bodyPr>
          <a:lstStyle/>
          <a:p>
            <a:r>
              <a:rPr lang="uk-UA" sz="3200" dirty="0" smtClean="0"/>
              <a:t>Центри колективного користування науковим обладнанням (2019)</a:t>
            </a:r>
            <a:endParaRPr lang="ru-RU" sz="3200" dirty="0"/>
          </a:p>
        </p:txBody>
      </p:sp>
      <p:pic>
        <p:nvPicPr>
          <p:cNvPr id="5" name="Содержимое 3" descr="лого МОН.png"/>
          <p:cNvPicPr>
            <a:picLocks noGrp="1" noChangeAspect="1"/>
          </p:cNvPicPr>
          <p:nvPr>
            <p:ph idx="1"/>
          </p:nvPr>
        </p:nvPicPr>
        <p:blipFill>
          <a:blip r:embed="rId2"/>
          <a:stretch>
            <a:fillRect/>
          </a:stretch>
        </p:blipFill>
        <p:spPr>
          <a:xfrm>
            <a:off x="214282" y="285728"/>
            <a:ext cx="1833565" cy="964100"/>
          </a:xfrm>
        </p:spPr>
      </p:pic>
      <p:sp>
        <p:nvSpPr>
          <p:cNvPr id="1025" name="Rectangle 1"/>
          <p:cNvSpPr>
            <a:spLocks noChangeArrowheads="1"/>
          </p:cNvSpPr>
          <p:nvPr/>
        </p:nvSpPr>
        <p:spPr bwMode="auto">
          <a:xfrm>
            <a:off x="214282" y="1428736"/>
            <a:ext cx="8643998" cy="2677656"/>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 typeface="+mj-lt"/>
              <a:buAutoNum type="arabicPeriod"/>
              <a:tabLst>
                <a:tab pos="457200" algn="l"/>
              </a:tabLst>
            </a:pPr>
            <a:r>
              <a:rPr kumimoji="0" lang="uk-UA" sz="14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ЦККНО  </a:t>
            </a:r>
            <a:r>
              <a:rPr kumimoji="0" lang="uk-UA" sz="1400" b="0" i="0" u="none" strike="noStrike" cap="none" normalizeH="0" baseline="0" dirty="0" err="1" smtClean="0">
                <a:ln>
                  <a:noFill/>
                </a:ln>
                <a:solidFill>
                  <a:srgbClr val="000000"/>
                </a:solidFill>
                <a:effectLst/>
                <a:latin typeface="Arial" pitchFamily="34" charset="0"/>
                <a:ea typeface="Calibri" pitchFamily="34" charset="0"/>
                <a:cs typeface="Arial" pitchFamily="34" charset="0"/>
              </a:rPr>
              <a:t>“</a:t>
            </a:r>
            <a:r>
              <a:rPr kumimoji="0" lang="uk-UA" sz="1400" b="1" i="0" u="none" strike="noStrike" cap="none" normalizeH="0" baseline="0" dirty="0" err="1" smtClean="0">
                <a:ln>
                  <a:noFill/>
                </a:ln>
                <a:solidFill>
                  <a:srgbClr val="000000"/>
                </a:solidFill>
                <a:effectLst/>
                <a:latin typeface="Arial" pitchFamily="34" charset="0"/>
                <a:ea typeface="Calibri" pitchFamily="34" charset="0"/>
                <a:cs typeface="Arial" pitchFamily="34" charset="0"/>
              </a:rPr>
              <a:t>Морська</a:t>
            </a:r>
            <a:r>
              <a:rPr kumimoji="0" lang="uk-UA" sz="1400" b="1" i="0" u="none" strike="noStrike" cap="none" normalizeH="0" baseline="0" dirty="0" smtClean="0">
                <a:ln>
                  <a:noFill/>
                </a:ln>
                <a:solidFill>
                  <a:srgbClr val="000000"/>
                </a:solidFill>
                <a:effectLst/>
                <a:latin typeface="Arial" pitchFamily="34" charset="0"/>
                <a:ea typeface="Calibri" pitchFamily="34" charset="0"/>
                <a:cs typeface="Arial" pitchFamily="34" charset="0"/>
              </a:rPr>
              <a:t> біологія, екологія та </a:t>
            </a:r>
            <a:r>
              <a:rPr kumimoji="0" lang="uk-UA" sz="1400" b="1" i="0" u="none" strike="noStrike" cap="none" normalizeH="0" baseline="0" dirty="0" err="1" smtClean="0">
                <a:ln>
                  <a:noFill/>
                </a:ln>
                <a:solidFill>
                  <a:srgbClr val="000000"/>
                </a:solidFill>
                <a:effectLst/>
                <a:latin typeface="Arial" pitchFamily="34" charset="0"/>
                <a:ea typeface="Calibri" pitchFamily="34" charset="0"/>
                <a:cs typeface="Arial" pitchFamily="34" charset="0"/>
              </a:rPr>
              <a:t>біотехнологія”</a:t>
            </a:r>
            <a:r>
              <a:rPr kumimoji="0" lang="uk-UA" sz="1400" b="1" i="0" u="none" strike="noStrike" cap="none" normalizeH="0" baseline="0" dirty="0" smtClean="0">
                <a:ln>
                  <a:noFill/>
                </a:ln>
                <a:solidFill>
                  <a:srgbClr val="000000"/>
                </a:solidFill>
                <a:effectLst/>
                <a:latin typeface="Arial" pitchFamily="34" charset="0"/>
                <a:ea typeface="Calibri" pitchFamily="34" charset="0"/>
                <a:cs typeface="Arial" pitchFamily="34" charset="0"/>
              </a:rPr>
              <a:t>, </a:t>
            </a:r>
            <a:r>
              <a:rPr kumimoji="0" lang="uk-UA" sz="1400" i="0" u="none" strike="noStrike" cap="none" normalizeH="0" baseline="0" dirty="0" smtClean="0">
                <a:ln>
                  <a:noFill/>
                </a:ln>
                <a:solidFill>
                  <a:srgbClr val="000000"/>
                </a:solidFill>
                <a:effectLst/>
                <a:latin typeface="Arial" pitchFamily="34" charset="0"/>
                <a:ea typeface="Calibri" pitchFamily="34" charset="0"/>
                <a:cs typeface="Arial" pitchFamily="34" charset="0"/>
              </a:rPr>
              <a:t> Одеський національний університет ім. І.І.Мечникова</a:t>
            </a:r>
          </a:p>
          <a:p>
            <a:pPr marL="0" marR="0" lvl="0" indent="450850" algn="just" defTabSz="914400" rtl="0" eaLnBrk="1" fontAlgn="base" latinLnBrk="0" hangingPunct="1">
              <a:lnSpc>
                <a:spcPct val="100000"/>
              </a:lnSpc>
              <a:spcBef>
                <a:spcPct val="0"/>
              </a:spcBef>
              <a:spcAft>
                <a:spcPct val="0"/>
              </a:spcAft>
              <a:buClrTx/>
              <a:buSzTx/>
              <a:buFont typeface="+mj-lt"/>
              <a:buAutoNum type="arabicPeriod"/>
              <a:tabLst>
                <a:tab pos="457200" algn="l"/>
              </a:tabLst>
            </a:pPr>
            <a:r>
              <a:rPr lang="uk-UA" sz="1400" b="0" dirty="0" smtClean="0">
                <a:solidFill>
                  <a:srgbClr val="000000"/>
                </a:solidFill>
                <a:latin typeface="Arial" pitchFamily="34" charset="0"/>
                <a:cs typeface="Arial" pitchFamily="34" charset="0"/>
              </a:rPr>
              <a:t>ЦККНО </a:t>
            </a:r>
            <a:r>
              <a:rPr lang="uk-UA" sz="1400" b="0" dirty="0" err="1" smtClean="0">
                <a:solidFill>
                  <a:srgbClr val="000000"/>
                </a:solidFill>
                <a:latin typeface="Arial" pitchFamily="34" charset="0"/>
                <a:cs typeface="Arial" pitchFamily="34" charset="0"/>
              </a:rPr>
              <a:t>“</a:t>
            </a:r>
            <a:r>
              <a:rPr lang="uk-UA" sz="1400" b="1" dirty="0" err="1" smtClean="0">
                <a:solidFill>
                  <a:srgbClr val="000000"/>
                </a:solidFill>
                <a:latin typeface="Arial" pitchFamily="34" charset="0"/>
                <a:cs typeface="Arial" pitchFamily="34" charset="0"/>
              </a:rPr>
              <a:t>Створення</a:t>
            </a:r>
            <a:r>
              <a:rPr lang="uk-UA" sz="1400" b="1" dirty="0" smtClean="0">
                <a:solidFill>
                  <a:srgbClr val="000000"/>
                </a:solidFill>
                <a:latin typeface="Arial" pitchFamily="34" charset="0"/>
                <a:cs typeface="Arial" pitchFamily="34" charset="0"/>
              </a:rPr>
              <a:t> та дослідження аерокосмічних </a:t>
            </a:r>
            <a:r>
              <a:rPr lang="uk-UA" sz="1400" b="1" dirty="0" err="1" smtClean="0">
                <a:solidFill>
                  <a:srgbClr val="000000"/>
                </a:solidFill>
                <a:latin typeface="Arial" pitchFamily="34" charset="0"/>
                <a:cs typeface="Arial" pitchFamily="34" charset="0"/>
              </a:rPr>
              <a:t>обєктів</a:t>
            </a:r>
            <a:r>
              <a:rPr lang="uk-UA" sz="1400" b="1" dirty="0" smtClean="0">
                <a:solidFill>
                  <a:srgbClr val="000000"/>
                </a:solidFill>
                <a:latin typeface="Arial" pitchFamily="34" charset="0"/>
                <a:cs typeface="Arial" pitchFamily="34" charset="0"/>
              </a:rPr>
              <a:t> та </a:t>
            </a:r>
            <a:r>
              <a:rPr lang="uk-UA" sz="1400" b="1" dirty="0" err="1" smtClean="0">
                <a:solidFill>
                  <a:srgbClr val="000000"/>
                </a:solidFill>
                <a:latin typeface="Arial" pitchFamily="34" charset="0"/>
                <a:cs typeface="Arial" pitchFamily="34" charset="0"/>
              </a:rPr>
              <a:t>систем”</a:t>
            </a:r>
            <a:r>
              <a:rPr lang="uk-UA" sz="1400" b="1" dirty="0" smtClean="0">
                <a:solidFill>
                  <a:srgbClr val="000000"/>
                </a:solidFill>
                <a:latin typeface="Arial" pitchFamily="34" charset="0"/>
                <a:cs typeface="Arial" pitchFamily="34" charset="0"/>
              </a:rPr>
              <a:t>, </a:t>
            </a:r>
            <a:r>
              <a:rPr lang="uk-UA" sz="1400" dirty="0" smtClean="0">
                <a:solidFill>
                  <a:srgbClr val="000000"/>
                </a:solidFill>
                <a:latin typeface="Arial" pitchFamily="34" charset="0"/>
                <a:cs typeface="Arial" pitchFamily="34" charset="0"/>
              </a:rPr>
              <a:t>НАКУ ім. М.Є.Жуковського </a:t>
            </a:r>
            <a:r>
              <a:rPr lang="uk-UA" sz="1400" dirty="0" err="1" smtClean="0">
                <a:solidFill>
                  <a:srgbClr val="000000"/>
                </a:solidFill>
                <a:latin typeface="Arial" pitchFamily="34" charset="0"/>
                <a:cs typeface="Arial" pitchFamily="34" charset="0"/>
              </a:rPr>
              <a:t>“Харківський</a:t>
            </a:r>
            <a:r>
              <a:rPr lang="uk-UA" sz="1400" dirty="0" smtClean="0">
                <a:solidFill>
                  <a:srgbClr val="000000"/>
                </a:solidFill>
                <a:latin typeface="Arial" pitchFamily="34" charset="0"/>
                <a:cs typeface="Arial" pitchFamily="34" charset="0"/>
              </a:rPr>
              <a:t> авіаційний </a:t>
            </a:r>
            <a:r>
              <a:rPr lang="uk-UA" sz="1400" dirty="0" err="1" smtClean="0">
                <a:solidFill>
                  <a:srgbClr val="000000"/>
                </a:solidFill>
                <a:latin typeface="Arial" pitchFamily="34" charset="0"/>
                <a:cs typeface="Arial" pitchFamily="34" charset="0"/>
              </a:rPr>
              <a:t>інститут”</a:t>
            </a:r>
            <a:endParaRPr lang="uk-UA" sz="1400" dirty="0" smtClean="0">
              <a:solidFill>
                <a:srgbClr val="000000"/>
              </a:solidFill>
              <a:latin typeface="Arial" pitchFamily="34" charset="0"/>
              <a:cs typeface="Arial" pitchFamily="34" charset="0"/>
            </a:endParaRPr>
          </a:p>
          <a:p>
            <a:pPr marL="0" marR="0" lvl="0" indent="450850" algn="just" defTabSz="914400" rtl="0" eaLnBrk="1" fontAlgn="base" latinLnBrk="0" hangingPunct="1">
              <a:lnSpc>
                <a:spcPct val="100000"/>
              </a:lnSpc>
              <a:spcBef>
                <a:spcPct val="0"/>
              </a:spcBef>
              <a:spcAft>
                <a:spcPct val="0"/>
              </a:spcAft>
              <a:buClrTx/>
              <a:buSzTx/>
              <a:buFont typeface="+mj-lt"/>
              <a:buAutoNum type="arabicPeriod"/>
              <a:tabLst>
                <a:tab pos="457200" algn="l"/>
              </a:tabLst>
            </a:pPr>
            <a:r>
              <a:rPr kumimoji="0" lang="uk-UA" sz="1400" b="0" i="0" u="none" strike="noStrike" cap="none" normalizeH="0" baseline="0" dirty="0" smtClean="0">
                <a:ln>
                  <a:noFill/>
                </a:ln>
                <a:solidFill>
                  <a:srgbClr val="000000"/>
                </a:solidFill>
                <a:effectLst/>
                <a:latin typeface="Arial" pitchFamily="34" charset="0"/>
                <a:cs typeface="Arial" pitchFamily="34" charset="0"/>
              </a:rPr>
              <a:t>ЦККНО </a:t>
            </a:r>
            <a:r>
              <a:rPr kumimoji="0" lang="uk-UA" sz="1400" b="1" i="0" u="none" strike="noStrike" cap="none" normalizeH="0" baseline="0" dirty="0" err="1" smtClean="0">
                <a:ln>
                  <a:noFill/>
                </a:ln>
                <a:solidFill>
                  <a:srgbClr val="000000"/>
                </a:solidFill>
                <a:effectLst/>
                <a:latin typeface="Arial" pitchFamily="34" charset="0"/>
                <a:cs typeface="Arial" pitchFamily="34" charset="0"/>
              </a:rPr>
              <a:t>“Інноваційні</a:t>
            </a:r>
            <a:r>
              <a:rPr kumimoji="0" lang="uk-UA" sz="1400" b="1" i="0" u="none" strike="noStrike" cap="none" normalizeH="0" baseline="0" dirty="0" smtClean="0">
                <a:ln>
                  <a:noFill/>
                </a:ln>
                <a:solidFill>
                  <a:srgbClr val="000000"/>
                </a:solidFill>
                <a:effectLst/>
                <a:latin typeface="Arial" pitchFamily="34" charset="0"/>
                <a:cs typeface="Arial" pitchFamily="34" charset="0"/>
              </a:rPr>
              <a:t> технології в ракетно-космічній </a:t>
            </a:r>
            <a:r>
              <a:rPr kumimoji="0" lang="uk-UA" sz="1400" b="1" i="0" u="none" strike="noStrike" cap="none" normalizeH="0" baseline="0" dirty="0" err="1" smtClean="0">
                <a:ln>
                  <a:noFill/>
                </a:ln>
                <a:solidFill>
                  <a:srgbClr val="000000"/>
                </a:solidFill>
                <a:effectLst/>
                <a:latin typeface="Arial" pitchFamily="34" charset="0"/>
                <a:cs typeface="Arial" pitchFamily="34" charset="0"/>
              </a:rPr>
              <a:t>галузі”</a:t>
            </a:r>
            <a:r>
              <a:rPr kumimoji="0" lang="uk-UA" sz="1400" b="1" i="0" u="none" strike="noStrike" cap="none" normalizeH="0" baseline="0" dirty="0" smtClean="0">
                <a:ln>
                  <a:noFill/>
                </a:ln>
                <a:solidFill>
                  <a:srgbClr val="000000"/>
                </a:solidFill>
                <a:effectLst/>
                <a:latin typeface="Arial" pitchFamily="34" charset="0"/>
                <a:cs typeface="Arial" pitchFamily="34" charset="0"/>
              </a:rPr>
              <a:t>, </a:t>
            </a:r>
            <a:r>
              <a:rPr kumimoji="0" lang="uk-UA" sz="1400" i="0" u="none" strike="noStrike" cap="none" normalizeH="0" baseline="0" dirty="0" smtClean="0">
                <a:ln>
                  <a:noFill/>
                </a:ln>
                <a:solidFill>
                  <a:srgbClr val="000000"/>
                </a:solidFill>
                <a:effectLst/>
                <a:latin typeface="Arial" pitchFamily="34" charset="0"/>
                <a:cs typeface="Arial" pitchFamily="34" charset="0"/>
              </a:rPr>
              <a:t>Дніпровський національний університет ім. Олеся Гончара</a:t>
            </a:r>
          </a:p>
          <a:p>
            <a:pPr marL="0" marR="0" lvl="0" indent="450850" algn="just" defTabSz="914400" rtl="0" eaLnBrk="1" fontAlgn="base" latinLnBrk="0" hangingPunct="1">
              <a:lnSpc>
                <a:spcPct val="100000"/>
              </a:lnSpc>
              <a:spcBef>
                <a:spcPct val="0"/>
              </a:spcBef>
              <a:spcAft>
                <a:spcPct val="0"/>
              </a:spcAft>
              <a:buClrTx/>
              <a:buSzTx/>
              <a:buFont typeface="+mj-lt"/>
              <a:buAutoNum type="arabicPeriod"/>
              <a:tabLst>
                <a:tab pos="457200" algn="l"/>
              </a:tabLst>
            </a:pPr>
            <a:r>
              <a:rPr lang="uk-UA" sz="1400" dirty="0" smtClean="0">
                <a:solidFill>
                  <a:srgbClr val="000000"/>
                </a:solidFill>
                <a:latin typeface="Arial" pitchFamily="34" charset="0"/>
                <a:cs typeface="Arial" pitchFamily="34" charset="0"/>
              </a:rPr>
              <a:t>ЦККНО </a:t>
            </a:r>
            <a:r>
              <a:rPr lang="uk-UA" sz="1400" b="1" dirty="0" err="1" smtClean="0">
                <a:solidFill>
                  <a:srgbClr val="000000"/>
                </a:solidFill>
                <a:latin typeface="Arial" pitchFamily="34" charset="0"/>
                <a:cs typeface="Arial" pitchFamily="34" charset="0"/>
              </a:rPr>
              <a:t>“Дослідницький</a:t>
            </a:r>
            <a:r>
              <a:rPr lang="uk-UA" sz="1400" b="1" dirty="0" smtClean="0">
                <a:solidFill>
                  <a:srgbClr val="000000"/>
                </a:solidFill>
                <a:latin typeface="Arial" pitchFamily="34" charset="0"/>
                <a:cs typeface="Arial" pitchFamily="34" charset="0"/>
              </a:rPr>
              <a:t> центр лазерних та оптоелектронних </a:t>
            </a:r>
            <a:r>
              <a:rPr lang="uk-UA" sz="1400" b="1" dirty="0" err="1" smtClean="0">
                <a:solidFill>
                  <a:srgbClr val="000000"/>
                </a:solidFill>
                <a:latin typeface="Arial" pitchFamily="34" charset="0"/>
                <a:cs typeface="Arial" pitchFamily="34" charset="0"/>
              </a:rPr>
              <a:t>технологій”</a:t>
            </a:r>
            <a:r>
              <a:rPr lang="uk-UA" sz="1400" b="1" dirty="0" smtClean="0">
                <a:solidFill>
                  <a:srgbClr val="000000"/>
                </a:solidFill>
                <a:latin typeface="Arial" pitchFamily="34" charset="0"/>
                <a:cs typeface="Arial" pitchFamily="34" charset="0"/>
              </a:rPr>
              <a:t>, </a:t>
            </a:r>
            <a:r>
              <a:rPr lang="uk-UA" sz="1400" dirty="0" smtClean="0">
                <a:solidFill>
                  <a:srgbClr val="000000"/>
                </a:solidFill>
                <a:latin typeface="Arial" pitchFamily="34" charset="0"/>
                <a:cs typeface="Arial" pitchFamily="34" charset="0"/>
              </a:rPr>
              <a:t>Харківський національний університет радіоелектроніки</a:t>
            </a:r>
          </a:p>
          <a:p>
            <a:pPr marL="0" marR="0" lvl="0" indent="450850" algn="just" defTabSz="914400" rtl="0" eaLnBrk="1" fontAlgn="base" latinLnBrk="0" hangingPunct="1">
              <a:lnSpc>
                <a:spcPct val="100000"/>
              </a:lnSpc>
              <a:spcBef>
                <a:spcPct val="0"/>
              </a:spcBef>
              <a:spcAft>
                <a:spcPct val="0"/>
              </a:spcAft>
              <a:buClrTx/>
              <a:buSzTx/>
              <a:buFont typeface="+mj-lt"/>
              <a:buAutoNum type="arabicPeriod"/>
              <a:tabLst>
                <a:tab pos="457200" algn="l"/>
              </a:tabLst>
            </a:pPr>
            <a:r>
              <a:rPr kumimoji="0" lang="uk-UA" sz="1400" i="0" u="none" strike="noStrike" cap="none" normalizeH="0" baseline="0" dirty="0" smtClean="0">
                <a:ln>
                  <a:noFill/>
                </a:ln>
                <a:solidFill>
                  <a:schemeClr val="tx1"/>
                </a:solidFill>
                <a:effectLst/>
                <a:latin typeface="Arial" pitchFamily="34" charset="0"/>
                <a:cs typeface="Arial" pitchFamily="34" charset="0"/>
              </a:rPr>
              <a:t>ЦККНО</a:t>
            </a:r>
            <a:r>
              <a:rPr kumimoji="0" lang="uk-UA" sz="1400" b="1" i="0" u="none" strike="noStrike" cap="none" normalizeH="0" baseline="0" dirty="0" smtClean="0">
                <a:ln>
                  <a:noFill/>
                </a:ln>
                <a:solidFill>
                  <a:schemeClr val="tx1"/>
                </a:solidFill>
                <a:effectLst/>
                <a:latin typeface="Arial" pitchFamily="34" charset="0"/>
                <a:cs typeface="Arial" pitchFamily="34" charset="0"/>
              </a:rPr>
              <a:t> </a:t>
            </a:r>
            <a:r>
              <a:rPr kumimoji="0" lang="uk-UA" sz="1400" b="1" i="0" u="none" strike="noStrike" cap="none" normalizeH="0" baseline="0" dirty="0" err="1" smtClean="0">
                <a:ln>
                  <a:noFill/>
                </a:ln>
                <a:solidFill>
                  <a:schemeClr val="tx1"/>
                </a:solidFill>
                <a:effectLst/>
                <a:latin typeface="Arial" pitchFamily="34" charset="0"/>
                <a:cs typeface="Arial" pitchFamily="34" charset="0"/>
              </a:rPr>
              <a:t>“Агропромисловий</a:t>
            </a:r>
            <a:r>
              <a:rPr kumimoji="0" lang="uk-UA" sz="1400" b="1" i="0" u="none" strike="noStrike" cap="none" normalizeH="0" baseline="0" dirty="0" smtClean="0">
                <a:ln>
                  <a:noFill/>
                </a:ln>
                <a:solidFill>
                  <a:schemeClr val="tx1"/>
                </a:solidFill>
                <a:effectLst/>
                <a:latin typeface="Arial" pitchFamily="34" charset="0"/>
                <a:cs typeface="Arial" pitchFamily="34" charset="0"/>
              </a:rPr>
              <a:t> комплекс, лісове і садово-паркове господарство, ветеринарна </a:t>
            </a:r>
            <a:r>
              <a:rPr kumimoji="0" lang="uk-UA" sz="1400" b="1" i="0" u="none" strike="noStrike" cap="none" normalizeH="0" baseline="0" dirty="0" err="1" smtClean="0">
                <a:ln>
                  <a:noFill/>
                </a:ln>
                <a:solidFill>
                  <a:schemeClr val="tx1"/>
                </a:solidFill>
                <a:effectLst/>
                <a:latin typeface="Arial" pitchFamily="34" charset="0"/>
                <a:cs typeface="Arial" pitchFamily="34" charset="0"/>
              </a:rPr>
              <a:t>медицина”</a:t>
            </a:r>
            <a:r>
              <a:rPr kumimoji="0" lang="uk-UA" sz="1400" b="1" i="0" u="none" strike="noStrike" cap="none" normalizeH="0" baseline="0" dirty="0" smtClean="0">
                <a:ln>
                  <a:noFill/>
                </a:ln>
                <a:solidFill>
                  <a:schemeClr val="tx1"/>
                </a:solidFill>
                <a:effectLst/>
                <a:latin typeface="Arial" pitchFamily="34" charset="0"/>
                <a:cs typeface="Arial" pitchFamily="34" charset="0"/>
              </a:rPr>
              <a:t>, </a:t>
            </a:r>
            <a:r>
              <a:rPr kumimoji="0" lang="uk-UA" sz="1400" i="0" u="none" strike="noStrike" cap="none" normalizeH="0" baseline="0" dirty="0" err="1" smtClean="0">
                <a:ln>
                  <a:noFill/>
                </a:ln>
                <a:solidFill>
                  <a:schemeClr val="tx1"/>
                </a:solidFill>
                <a:effectLst/>
                <a:latin typeface="Arial" pitchFamily="34" charset="0"/>
                <a:cs typeface="Arial" pitchFamily="34" charset="0"/>
              </a:rPr>
              <a:t>НУБіП</a:t>
            </a:r>
            <a:r>
              <a:rPr kumimoji="0" lang="uk-UA" sz="1400" i="0" u="none" strike="noStrike" cap="none" normalizeH="0" baseline="0" dirty="0" smtClean="0">
                <a:ln>
                  <a:noFill/>
                </a:ln>
                <a:solidFill>
                  <a:schemeClr val="tx1"/>
                </a:solidFill>
                <a:effectLst/>
                <a:latin typeface="Arial" pitchFamily="34" charset="0"/>
                <a:cs typeface="Arial" pitchFamily="34" charset="0"/>
              </a:rPr>
              <a:t> України</a:t>
            </a:r>
          </a:p>
          <a:p>
            <a:pPr marL="0" marR="0" lvl="0" indent="450850" algn="just" defTabSz="914400" rtl="0" eaLnBrk="1" fontAlgn="base" latinLnBrk="0" hangingPunct="1">
              <a:lnSpc>
                <a:spcPct val="100000"/>
              </a:lnSpc>
              <a:spcBef>
                <a:spcPct val="0"/>
              </a:spcBef>
              <a:spcAft>
                <a:spcPct val="0"/>
              </a:spcAft>
              <a:buClrTx/>
              <a:buSzTx/>
              <a:buFont typeface="+mj-lt"/>
              <a:buAutoNum type="arabicPeriod"/>
              <a:tabLst>
                <a:tab pos="457200" algn="l"/>
              </a:tabLst>
            </a:pPr>
            <a:r>
              <a:rPr lang="uk-UA" sz="1400" dirty="0" smtClean="0">
                <a:latin typeface="Arial" pitchFamily="34" charset="0"/>
                <a:cs typeface="Arial" pitchFamily="34" charset="0"/>
              </a:rPr>
              <a:t>ЦККНО </a:t>
            </a:r>
            <a:r>
              <a:rPr lang="uk-UA" sz="1400" b="1" dirty="0" err="1" smtClean="0">
                <a:latin typeface="Arial" pitchFamily="34" charset="0"/>
                <a:cs typeface="Arial" pitchFamily="34" charset="0"/>
              </a:rPr>
              <a:t>“Центр</a:t>
            </a:r>
            <a:r>
              <a:rPr lang="uk-UA" sz="1400" b="1" dirty="0" smtClean="0">
                <a:latin typeface="Arial" pitchFamily="34" charset="0"/>
                <a:cs typeface="Arial" pitchFamily="34" charset="0"/>
              </a:rPr>
              <a:t> цифрових технологій в </a:t>
            </a:r>
            <a:r>
              <a:rPr lang="uk-UA" sz="1400" b="1" dirty="0" err="1" smtClean="0">
                <a:latin typeface="Arial" pitchFamily="34" charset="0"/>
                <a:cs typeface="Arial" pitchFamily="34" charset="0"/>
              </a:rPr>
              <a:t>гуманітаристиці”</a:t>
            </a:r>
            <a:r>
              <a:rPr lang="uk-UA" sz="1400" b="1" dirty="0" smtClean="0">
                <a:latin typeface="Arial" pitchFamily="34" charset="0"/>
                <a:cs typeface="Arial" pitchFamily="34" charset="0"/>
              </a:rPr>
              <a:t>, </a:t>
            </a:r>
            <a:r>
              <a:rPr lang="uk-UA" sz="1400" dirty="0" smtClean="0">
                <a:latin typeface="Arial" pitchFamily="34" charset="0"/>
                <a:cs typeface="Arial" pitchFamily="34" charset="0"/>
              </a:rPr>
              <a:t>Національний </a:t>
            </a:r>
            <a:r>
              <a:rPr lang="uk-UA" sz="1400" dirty="0" err="1" smtClean="0">
                <a:latin typeface="Arial" pitchFamily="34" charset="0"/>
                <a:cs typeface="Arial" pitchFamily="34" charset="0"/>
              </a:rPr>
              <a:t>педагогнічний</a:t>
            </a:r>
            <a:r>
              <a:rPr lang="uk-UA" sz="1400" dirty="0" smtClean="0">
                <a:latin typeface="Arial" pitchFamily="34" charset="0"/>
                <a:cs typeface="Arial" pitchFamily="34" charset="0"/>
              </a:rPr>
              <a:t> університет ім. М.П. Драгоманова</a:t>
            </a:r>
            <a:endParaRPr kumimoji="0" lang="uk-UA" sz="140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Рисунок 5" descr="Наука.jpg"/>
          <p:cNvPicPr>
            <a:picLocks noChangeAspect="1"/>
          </p:cNvPicPr>
          <p:nvPr/>
        </p:nvPicPr>
        <p:blipFill>
          <a:blip r:embed="rId3"/>
          <a:stretch>
            <a:fillRect/>
          </a:stretch>
        </p:blipFill>
        <p:spPr>
          <a:xfrm>
            <a:off x="500034" y="4643446"/>
            <a:ext cx="2628900" cy="1733550"/>
          </a:xfrm>
          <a:prstGeom prst="rect">
            <a:avLst/>
          </a:prstGeom>
        </p:spPr>
      </p:pic>
      <p:sp>
        <p:nvSpPr>
          <p:cNvPr id="95234" name="AutoShape 2" descr="&amp;Rcy;&amp;iecy;&amp;zcy;&amp;ucy;&amp;lcy;&amp;softcy;&amp;tcy;&amp;acy;&amp;tcy; &amp;pcy;&amp;ocy;&amp;shcy;&amp;ucy;&amp;kcy;&amp;ucy; &amp;zcy;&amp;ocy;&amp;bcy;&amp;rcy;&amp;acy;&amp;zhcy;&amp;iecy;&amp;ncy;&amp;softcy; &amp;zcy;&amp;acy; &amp;zcy;&amp;acy;&amp;pcy;&amp;icy;&amp;tcy;&amp;ocy;&amp;mcy; &quot;&amp;scy;&amp;kcy;&amp;ocy;&amp;pcy;&amp;ucy;&amp;scy;&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 name="Рисунок 6" descr="Скопус.png"/>
          <p:cNvPicPr>
            <a:picLocks noChangeAspect="1"/>
          </p:cNvPicPr>
          <p:nvPr/>
        </p:nvPicPr>
        <p:blipFill>
          <a:blip r:embed="rId4"/>
          <a:stretch>
            <a:fillRect/>
          </a:stretch>
        </p:blipFill>
        <p:spPr>
          <a:xfrm>
            <a:off x="3214678" y="4500570"/>
            <a:ext cx="2552700" cy="1790700"/>
          </a:xfrm>
          <a:prstGeom prst="rect">
            <a:avLst/>
          </a:prstGeom>
        </p:spPr>
      </p:pic>
      <p:pic>
        <p:nvPicPr>
          <p:cNvPr id="8" name="Рисунок 7" descr="веб оф.png"/>
          <p:cNvPicPr>
            <a:picLocks noChangeAspect="1"/>
          </p:cNvPicPr>
          <p:nvPr/>
        </p:nvPicPr>
        <p:blipFill>
          <a:blip r:embed="rId5"/>
          <a:srcRect l="40000"/>
          <a:stretch>
            <a:fillRect/>
          </a:stretch>
        </p:blipFill>
        <p:spPr>
          <a:xfrm>
            <a:off x="6357950" y="4714884"/>
            <a:ext cx="2143127" cy="1285875"/>
          </a:xfrm>
          <a:prstGeom prst="rect">
            <a:avLst/>
          </a:prstGeom>
        </p:spPr>
      </p:pic>
      <p:sp>
        <p:nvSpPr>
          <p:cNvPr id="9" name="Овал 8"/>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49</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57200" y="274638"/>
            <a:ext cx="8229600" cy="994122"/>
          </a:xfrm>
          <a:solidFill>
            <a:schemeClr val="accent1"/>
          </a:solidFill>
          <a:ln w="57150">
            <a:solidFill>
              <a:srgbClr val="FF0000"/>
            </a:solidFill>
          </a:ln>
          <a:extLst/>
        </p:spPr>
        <p:style>
          <a:lnRef idx="0">
            <a:schemeClr val="accent2"/>
          </a:lnRef>
          <a:fillRef idx="3">
            <a:schemeClr val="accent2"/>
          </a:fillRef>
          <a:effectRef idx="3">
            <a:schemeClr val="accent2"/>
          </a:effectRef>
          <a:fontRef idx="minor">
            <a:schemeClr val="lt1"/>
          </a:fontRef>
        </p:style>
        <p:txBody>
          <a:bodyPr rtlCol="0">
            <a:no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eaLnBrk="1" fontAlgn="auto" hangingPunct="1">
              <a:spcAft>
                <a:spcPts val="0"/>
              </a:spcAft>
              <a:defRPr/>
            </a:pPr>
            <a:r>
              <a:rPr lang="uk-UA" altLang="uk-UA" sz="2400" dirty="0" smtClean="0">
                <a:solidFill>
                  <a:srgbClr val="FFFFFF"/>
                </a:solidFill>
                <a:latin typeface="Calibri" pitchFamily="34" charset="0"/>
              </a:rPr>
              <a:t>Кафедри </a:t>
            </a:r>
            <a:r>
              <a:rPr lang="uk-UA" altLang="uk-UA" sz="2400" dirty="0">
                <a:solidFill>
                  <a:srgbClr val="FFFFFF"/>
                </a:solidFill>
                <a:latin typeface="Calibri" pitchFamily="34" charset="0"/>
              </a:rPr>
              <a:t>без фінансування досліджень </a:t>
            </a:r>
            <a:br>
              <a:rPr lang="uk-UA" altLang="uk-UA" sz="2400" dirty="0">
                <a:solidFill>
                  <a:srgbClr val="FFFFFF"/>
                </a:solidFill>
                <a:latin typeface="Calibri" pitchFamily="34" charset="0"/>
              </a:rPr>
            </a:br>
            <a:r>
              <a:rPr lang="uk-UA" altLang="uk-UA" sz="2400" dirty="0">
                <a:solidFill>
                  <a:srgbClr val="FFFFFF"/>
                </a:solidFill>
                <a:latin typeface="Calibri" pitchFamily="34" charset="0"/>
              </a:rPr>
              <a:t>та наукових проектів </a:t>
            </a:r>
            <a:r>
              <a:rPr lang="uk-UA" altLang="uk-UA" sz="2400" dirty="0" smtClean="0">
                <a:solidFill>
                  <a:srgbClr val="FFFFFF"/>
                </a:solidFill>
                <a:latin typeface="Calibri" pitchFamily="34" charset="0"/>
              </a:rPr>
              <a:t>у 2018 р. (</a:t>
            </a:r>
            <a:r>
              <a:rPr lang="uk-UA" altLang="uk-UA" sz="2400" dirty="0" smtClean="0">
                <a:solidFill>
                  <a:srgbClr val="FF0000"/>
                </a:solidFill>
                <a:latin typeface="Calibri" pitchFamily="34" charset="0"/>
              </a:rPr>
              <a:t>25</a:t>
            </a:r>
            <a:r>
              <a:rPr lang="uk-UA" altLang="uk-UA" sz="2400" dirty="0" smtClean="0">
                <a:solidFill>
                  <a:srgbClr val="FFFFFF"/>
                </a:solidFill>
                <a:latin typeface="Calibri" pitchFamily="34" charset="0"/>
              </a:rPr>
              <a:t>)</a:t>
            </a:r>
            <a:endParaRPr lang="ru-RU" altLang="uk-UA" sz="2400" dirty="0">
              <a:solidFill>
                <a:srgbClr val="FFFFFF"/>
              </a:solidFill>
              <a:latin typeface="Calibri" pitchFamily="34" charset="0"/>
            </a:endParaRPr>
          </a:p>
        </p:txBody>
      </p:sp>
      <p:graphicFrame>
        <p:nvGraphicFramePr>
          <p:cNvPr id="3" name="Таблица 2"/>
          <p:cNvGraphicFramePr>
            <a:graphicFrameLocks noGrp="1"/>
          </p:cNvGraphicFramePr>
          <p:nvPr>
            <p:extLst>
              <p:ext uri="{D42A27DB-BD31-4B8C-83A1-F6EECF244321}">
                <p14:modId xmlns="" xmlns:p14="http://schemas.microsoft.com/office/powerpoint/2010/main" val="2708001445"/>
              </p:ext>
            </p:extLst>
          </p:nvPr>
        </p:nvGraphicFramePr>
        <p:xfrm>
          <a:off x="251520" y="1484784"/>
          <a:ext cx="8424936" cy="5029200"/>
        </p:xfrm>
        <a:graphic>
          <a:graphicData uri="http://schemas.openxmlformats.org/drawingml/2006/table">
            <a:tbl>
              <a:tblPr firstRow="1" bandRow="1">
                <a:tableStyleId>{5C22544A-7EE6-4342-B048-85BDC9FD1C3A}</a:tableStyleId>
              </a:tblPr>
              <a:tblGrid>
                <a:gridCol w="4212468"/>
                <a:gridCol w="4212468"/>
              </a:tblGrid>
              <a:tr h="370840">
                <a:tc>
                  <a:txBody>
                    <a:bodyPr/>
                    <a:lstStyle/>
                    <a:p>
                      <a:pPr algn="l"/>
                      <a:r>
                        <a:rPr lang="uk-UA" sz="1800" b="0" dirty="0" smtClean="0">
                          <a:solidFill>
                            <a:schemeClr val="tx1"/>
                          </a:solidFill>
                        </a:rPr>
                        <a:t>- Цивільного та господарського права</a:t>
                      </a:r>
                    </a:p>
                    <a:p>
                      <a:pPr algn="l"/>
                      <a:r>
                        <a:rPr lang="ru-RU" sz="1800" b="0" dirty="0" smtClean="0">
                          <a:solidFill>
                            <a:schemeClr val="tx1"/>
                          </a:solidFill>
                        </a:rPr>
                        <a:t>-</a:t>
                      </a:r>
                      <a:r>
                        <a:rPr lang="ru-RU" sz="1800" b="0" baseline="0" dirty="0" smtClean="0">
                          <a:solidFill>
                            <a:schemeClr val="tx1"/>
                          </a:solidFill>
                        </a:rPr>
                        <a:t> </a:t>
                      </a:r>
                      <a:r>
                        <a:rPr lang="uk-UA" sz="1800" b="0" dirty="0" smtClean="0">
                          <a:solidFill>
                            <a:schemeClr val="tx1"/>
                          </a:solidFill>
                        </a:rPr>
                        <a:t>Мікробіології, вірусології та біотехнології</a:t>
                      </a:r>
                    </a:p>
                    <a:p>
                      <a:pPr algn="l"/>
                      <a:r>
                        <a:rPr lang="ru-RU" sz="1800" b="0" baseline="0" dirty="0" smtClean="0">
                          <a:solidFill>
                            <a:schemeClr val="tx1"/>
                          </a:solidFill>
                        </a:rPr>
                        <a:t>- </a:t>
                      </a:r>
                      <a:r>
                        <a:rPr lang="uk-UA" sz="1800" b="0" dirty="0" smtClean="0">
                          <a:solidFill>
                            <a:schemeClr val="tx1"/>
                          </a:solidFill>
                        </a:rPr>
                        <a:t>Ветеринарно-санітарної експертизи</a:t>
                      </a:r>
                    </a:p>
                    <a:p>
                      <a:pPr algn="l"/>
                      <a:r>
                        <a:rPr lang="ru-RU" sz="1800" b="0" dirty="0" smtClean="0">
                          <a:solidFill>
                            <a:schemeClr val="tx1"/>
                          </a:solidFill>
                        </a:rPr>
                        <a:t>-</a:t>
                      </a:r>
                      <a:r>
                        <a:rPr lang="ru-RU" sz="1800" b="0" baseline="0" dirty="0" smtClean="0">
                          <a:solidFill>
                            <a:schemeClr val="tx1"/>
                          </a:solidFill>
                        </a:rPr>
                        <a:t> </a:t>
                      </a:r>
                      <a:r>
                        <a:rPr lang="uk-UA" sz="1800" b="0" dirty="0" smtClean="0">
                          <a:solidFill>
                            <a:schemeClr val="tx1"/>
                          </a:solidFill>
                        </a:rPr>
                        <a:t>Акушерства, гінекології та біотехнології відтворення тварин</a:t>
                      </a:r>
                    </a:p>
                    <a:p>
                      <a:pPr algn="l"/>
                      <a:r>
                        <a:rPr lang="uk-UA" sz="1800" b="0" baseline="0" dirty="0" smtClean="0">
                          <a:solidFill>
                            <a:schemeClr val="tx1"/>
                          </a:solidFill>
                        </a:rPr>
                        <a:t>- </a:t>
                      </a:r>
                      <a:r>
                        <a:rPr lang="uk-UA" sz="1800" b="0" dirty="0" smtClean="0">
                          <a:solidFill>
                            <a:schemeClr val="tx1"/>
                          </a:solidFill>
                        </a:rPr>
                        <a:t>Агрохімії та якості продукції рослинництва </a:t>
                      </a:r>
                    </a:p>
                    <a:p>
                      <a:pPr algn="l"/>
                      <a:r>
                        <a:rPr lang="uk-UA" sz="1800" b="0" dirty="0" smtClean="0">
                          <a:solidFill>
                            <a:schemeClr val="tx1"/>
                          </a:solidFill>
                        </a:rPr>
                        <a:t>-</a:t>
                      </a:r>
                      <a:r>
                        <a:rPr lang="uk-UA" sz="1800" b="0" baseline="0" dirty="0" smtClean="0">
                          <a:solidFill>
                            <a:schemeClr val="tx1"/>
                          </a:solidFill>
                        </a:rPr>
                        <a:t> </a:t>
                      </a:r>
                      <a:r>
                        <a:rPr lang="uk-UA" sz="1800" b="0" dirty="0" smtClean="0">
                          <a:solidFill>
                            <a:schemeClr val="tx1"/>
                          </a:solidFill>
                        </a:rPr>
                        <a:t>Овочівництва і закритого ґрунту</a:t>
                      </a:r>
                      <a:r>
                        <a:rPr lang="uk-UA" sz="1800" b="0" baseline="0" dirty="0" smtClean="0">
                          <a:solidFill>
                            <a:schemeClr val="tx1"/>
                          </a:solidFill>
                        </a:rPr>
                        <a:t> </a:t>
                      </a:r>
                    </a:p>
                    <a:p>
                      <a:pPr algn="l"/>
                      <a:r>
                        <a:rPr lang="uk-UA" sz="1800" b="0" baseline="0" dirty="0" smtClean="0">
                          <a:solidFill>
                            <a:schemeClr val="tx1"/>
                          </a:solidFill>
                        </a:rPr>
                        <a:t>- </a:t>
                      </a:r>
                      <a:r>
                        <a:rPr lang="uk-UA" sz="1800" b="0" dirty="0" smtClean="0">
                          <a:solidFill>
                            <a:schemeClr val="tx1"/>
                          </a:solidFill>
                        </a:rPr>
                        <a:t>Земельного кадастру</a:t>
                      </a:r>
                    </a:p>
                    <a:p>
                      <a:pPr algn="l"/>
                      <a:r>
                        <a:rPr lang="ru-RU" sz="1800" b="0" dirty="0" smtClean="0">
                          <a:solidFill>
                            <a:schemeClr val="tx1"/>
                          </a:solidFill>
                        </a:rPr>
                        <a:t>-</a:t>
                      </a:r>
                      <a:r>
                        <a:rPr lang="ru-RU" sz="1800" b="0" baseline="0" dirty="0" smtClean="0">
                          <a:solidFill>
                            <a:schemeClr val="tx1"/>
                          </a:solidFill>
                        </a:rPr>
                        <a:t> </a:t>
                      </a:r>
                      <a:r>
                        <a:rPr lang="uk-UA" sz="1800" b="0" dirty="0" smtClean="0">
                          <a:solidFill>
                            <a:schemeClr val="tx1"/>
                          </a:solidFill>
                        </a:rPr>
                        <a:t>Вищої та прикладної математики</a:t>
                      </a:r>
                    </a:p>
                    <a:p>
                      <a:pPr algn="l"/>
                      <a:r>
                        <a:rPr lang="uk-UA" sz="1800" b="0" baseline="0" dirty="0" smtClean="0">
                          <a:solidFill>
                            <a:schemeClr val="tx1"/>
                          </a:solidFill>
                        </a:rPr>
                        <a:t>- </a:t>
                      </a:r>
                      <a:r>
                        <a:rPr lang="uk-UA" sz="1800" b="0" dirty="0" smtClean="0">
                          <a:solidFill>
                            <a:schemeClr val="tx1"/>
                          </a:solidFill>
                        </a:rPr>
                        <a:t>Сільськогосподарських машин та системотехніки</a:t>
                      </a:r>
                    </a:p>
                    <a:p>
                      <a:pPr algn="l"/>
                      <a:r>
                        <a:rPr lang="ru-RU" sz="1800" b="0" dirty="0" smtClean="0">
                          <a:solidFill>
                            <a:schemeClr val="tx1"/>
                          </a:solidFill>
                        </a:rPr>
                        <a:t>-</a:t>
                      </a:r>
                      <a:r>
                        <a:rPr lang="ru-RU" sz="1800" b="0" baseline="0" dirty="0" smtClean="0">
                          <a:solidFill>
                            <a:schemeClr val="tx1"/>
                          </a:solidFill>
                        </a:rPr>
                        <a:t> </a:t>
                      </a:r>
                      <a:r>
                        <a:rPr lang="uk-UA" sz="1800" b="0" dirty="0" smtClean="0">
                          <a:solidFill>
                            <a:schemeClr val="tx1"/>
                          </a:solidFill>
                        </a:rPr>
                        <a:t>Будівництва</a:t>
                      </a:r>
                    </a:p>
                    <a:p>
                      <a:pPr algn="l"/>
                      <a:r>
                        <a:rPr lang="uk-UA" sz="1800" b="0" kern="1200" dirty="0" smtClean="0">
                          <a:solidFill>
                            <a:schemeClr val="tx1"/>
                          </a:solidFill>
                          <a:latin typeface="+mn-lt"/>
                          <a:ea typeface="+mn-ea"/>
                          <a:cs typeface="+mn-cs"/>
                        </a:rPr>
                        <a:t>- Культурології</a:t>
                      </a:r>
                    </a:p>
                    <a:p>
                      <a:pPr marL="0" marR="0" indent="0" algn="l" defTabSz="914400" rtl="0" eaLnBrk="1" fontAlgn="auto" latinLnBrk="0" hangingPunct="1">
                        <a:lnSpc>
                          <a:spcPct val="100000"/>
                        </a:lnSpc>
                        <a:spcBef>
                          <a:spcPts val="0"/>
                        </a:spcBef>
                        <a:spcAft>
                          <a:spcPts val="0"/>
                        </a:spcAft>
                        <a:buClrTx/>
                        <a:buSzTx/>
                        <a:buFontTx/>
                        <a:buNone/>
                        <a:tabLst/>
                        <a:defRPr/>
                      </a:pPr>
                      <a:r>
                        <a:rPr lang="uk-UA" sz="1800" b="0" kern="1200" dirty="0" smtClean="0">
                          <a:solidFill>
                            <a:schemeClr val="tx1"/>
                          </a:solidFill>
                          <a:latin typeface="+mn-lt"/>
                          <a:ea typeface="+mn-ea"/>
                          <a:cs typeface="+mn-cs"/>
                        </a:rPr>
                        <a:t>- Іноземної філології і перекладу</a:t>
                      </a:r>
                      <a:endParaRPr lang="uk-UA" sz="1800" b="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uk-UA" sz="1800" b="0" dirty="0" smtClean="0">
                          <a:solidFill>
                            <a:schemeClr val="tx1"/>
                          </a:solidFill>
                        </a:rPr>
                        <a:t>- Міжнародних відносин і суспільних наук</a:t>
                      </a:r>
                    </a:p>
                  </a:txBody>
                  <a:tcPr>
                    <a:solidFill>
                      <a:schemeClr val="accent1">
                        <a:lumMod val="20000"/>
                        <a:lumOff val="80000"/>
                      </a:schemeClr>
                    </a:solidFill>
                  </a:tcPr>
                </a:tc>
                <a:tc>
                  <a:txBody>
                    <a:bodyPr/>
                    <a:lstStyle/>
                    <a:p>
                      <a:pPr algn="l"/>
                      <a:r>
                        <a:rPr lang="uk-UA" sz="1800" b="0" dirty="0" smtClean="0">
                          <a:solidFill>
                            <a:schemeClr val="tx1"/>
                          </a:solidFill>
                        </a:rPr>
                        <a:t> - </a:t>
                      </a:r>
                      <a:r>
                        <a:rPr lang="uk-UA" sz="1800" b="0" dirty="0" err="1" smtClean="0">
                          <a:solidFill>
                            <a:schemeClr val="tx1"/>
                          </a:solidFill>
                        </a:rPr>
                        <a:t>Романо-германських</a:t>
                      </a:r>
                      <a:r>
                        <a:rPr lang="uk-UA" sz="1800" b="0" dirty="0" smtClean="0">
                          <a:solidFill>
                            <a:schemeClr val="tx1"/>
                          </a:solidFill>
                        </a:rPr>
                        <a:t> мов та перекладу</a:t>
                      </a:r>
                    </a:p>
                    <a:p>
                      <a:pPr algn="l"/>
                      <a:r>
                        <a:rPr lang="ru-RU" sz="1800" b="0" dirty="0" smtClean="0">
                          <a:solidFill>
                            <a:schemeClr val="tx1"/>
                          </a:solidFill>
                        </a:rPr>
                        <a:t> - </a:t>
                      </a:r>
                      <a:r>
                        <a:rPr lang="uk-UA" sz="1800" b="0" dirty="0" smtClean="0">
                          <a:solidFill>
                            <a:schemeClr val="tx1"/>
                          </a:solidFill>
                        </a:rPr>
                        <a:t>Фізичного виховання</a:t>
                      </a:r>
                    </a:p>
                    <a:p>
                      <a:pPr algn="l"/>
                      <a:r>
                        <a:rPr lang="ru-RU" sz="1800" b="0" dirty="0" smtClean="0">
                          <a:solidFill>
                            <a:schemeClr val="tx1"/>
                          </a:solidFill>
                        </a:rPr>
                        <a:t> - </a:t>
                      </a:r>
                      <a:r>
                        <a:rPr lang="uk-UA" sz="1800" b="0" dirty="0" smtClean="0">
                          <a:solidFill>
                            <a:schemeClr val="tx1"/>
                          </a:solidFill>
                        </a:rPr>
                        <a:t>Публічного управління та менеджменту інноваційної діяльності</a:t>
                      </a:r>
                    </a:p>
                    <a:p>
                      <a:pPr algn="l"/>
                      <a:r>
                        <a:rPr lang="ru-RU" sz="1800" b="0" dirty="0" smtClean="0">
                          <a:solidFill>
                            <a:schemeClr val="tx1"/>
                          </a:solidFill>
                        </a:rPr>
                        <a:t> - </a:t>
                      </a:r>
                      <a:r>
                        <a:rPr lang="uk-UA" sz="1800" b="0" dirty="0" smtClean="0">
                          <a:solidFill>
                            <a:schemeClr val="tx1"/>
                          </a:solidFill>
                        </a:rPr>
                        <a:t>Адміністративного менеджменту та ЗЕД</a:t>
                      </a:r>
                    </a:p>
                    <a:p>
                      <a:pPr algn="l"/>
                      <a:r>
                        <a:rPr lang="ru-RU" sz="1800" b="0" dirty="0" smtClean="0">
                          <a:solidFill>
                            <a:schemeClr val="tx1"/>
                          </a:solidFill>
                        </a:rPr>
                        <a:t> - </a:t>
                      </a:r>
                      <a:r>
                        <a:rPr lang="uk-UA" sz="1800" b="0" dirty="0" smtClean="0">
                          <a:solidFill>
                            <a:schemeClr val="tx1"/>
                          </a:solidFill>
                        </a:rPr>
                        <a:t>Підприємництва та організації агробізнесу</a:t>
                      </a:r>
                    </a:p>
                    <a:p>
                      <a:pPr algn="l"/>
                      <a:r>
                        <a:rPr lang="ru-RU" sz="1800" b="0" dirty="0" smtClean="0">
                          <a:solidFill>
                            <a:schemeClr val="tx1"/>
                          </a:solidFill>
                        </a:rPr>
                        <a:t> - </a:t>
                      </a:r>
                      <a:r>
                        <a:rPr lang="uk-UA" sz="1800" b="0" dirty="0" smtClean="0">
                          <a:solidFill>
                            <a:schemeClr val="tx1"/>
                          </a:solidFill>
                        </a:rPr>
                        <a:t>Банківської справи та страхування</a:t>
                      </a:r>
                    </a:p>
                    <a:p>
                      <a:pPr algn="l"/>
                      <a:r>
                        <a:rPr lang="ru-RU" sz="1800" b="0" dirty="0" smtClean="0">
                          <a:solidFill>
                            <a:schemeClr val="tx1"/>
                          </a:solidFill>
                        </a:rPr>
                        <a:t> - </a:t>
                      </a:r>
                      <a:r>
                        <a:rPr lang="uk-UA" sz="1800" b="0" dirty="0" smtClean="0">
                          <a:solidFill>
                            <a:schemeClr val="tx1"/>
                          </a:solidFill>
                        </a:rPr>
                        <a:t>Вищої математики</a:t>
                      </a:r>
                    </a:p>
                    <a:p>
                      <a:pPr algn="l"/>
                      <a:r>
                        <a:rPr lang="ru-RU" sz="1800" b="0" dirty="0" smtClean="0">
                          <a:solidFill>
                            <a:schemeClr val="tx1"/>
                          </a:solidFill>
                        </a:rPr>
                        <a:t> - </a:t>
                      </a:r>
                      <a:r>
                        <a:rPr lang="uk-UA" sz="1800" b="0" dirty="0" smtClean="0">
                          <a:solidFill>
                            <a:schemeClr val="tx1"/>
                          </a:solidFill>
                        </a:rPr>
                        <a:t>Статистики та економ. аналізу</a:t>
                      </a:r>
                    </a:p>
                    <a:p>
                      <a:pPr algn="l"/>
                      <a:r>
                        <a:rPr lang="ru-RU" sz="1800" b="0" dirty="0" smtClean="0">
                          <a:solidFill>
                            <a:schemeClr val="tx1"/>
                          </a:solidFill>
                        </a:rPr>
                        <a:t> - </a:t>
                      </a:r>
                      <a:r>
                        <a:rPr lang="uk-UA" sz="1800" b="0" dirty="0" smtClean="0">
                          <a:solidFill>
                            <a:schemeClr val="tx1"/>
                          </a:solidFill>
                        </a:rPr>
                        <a:t>Економіки підприємства</a:t>
                      </a:r>
                    </a:p>
                    <a:p>
                      <a:pPr algn="l"/>
                      <a:r>
                        <a:rPr lang="ru-RU" sz="1800" b="0" dirty="0" smtClean="0">
                          <a:solidFill>
                            <a:schemeClr val="tx1"/>
                          </a:solidFill>
                        </a:rPr>
                        <a:t> - </a:t>
                      </a:r>
                      <a:r>
                        <a:rPr lang="uk-UA" sz="1800" b="0" dirty="0" smtClean="0">
                          <a:solidFill>
                            <a:schemeClr val="tx1"/>
                          </a:solidFill>
                        </a:rPr>
                        <a:t>Технологій у птахівництві, свинарстві та вівчарстві</a:t>
                      </a:r>
                    </a:p>
                    <a:p>
                      <a:pPr algn="l"/>
                      <a:r>
                        <a:rPr lang="ru-RU" sz="1800" b="0" dirty="0" smtClean="0">
                          <a:solidFill>
                            <a:schemeClr val="tx1"/>
                          </a:solidFill>
                        </a:rPr>
                        <a:t> - </a:t>
                      </a:r>
                      <a:r>
                        <a:rPr lang="uk-UA" sz="1800" b="0" dirty="0" smtClean="0">
                          <a:solidFill>
                            <a:schemeClr val="tx1"/>
                          </a:solidFill>
                        </a:rPr>
                        <a:t>Аквакультури</a:t>
                      </a:r>
                    </a:p>
                    <a:p>
                      <a:pPr algn="l"/>
                      <a:r>
                        <a:rPr lang="en-US" sz="1800" b="0" dirty="0" smtClean="0">
                          <a:solidFill>
                            <a:schemeClr val="tx1"/>
                          </a:solidFill>
                        </a:rPr>
                        <a:t> </a:t>
                      </a:r>
                      <a:r>
                        <a:rPr lang="uk-UA" sz="1800" b="0" dirty="0" smtClean="0">
                          <a:solidFill>
                            <a:schemeClr val="tx1"/>
                          </a:solidFill>
                        </a:rPr>
                        <a:t>- Інформаційних і дистанційних  технологій</a:t>
                      </a:r>
                    </a:p>
                  </a:txBody>
                  <a:tcPr>
                    <a:solidFill>
                      <a:schemeClr val="accent1">
                        <a:lumMod val="20000"/>
                        <a:lumOff val="80000"/>
                      </a:schemeClr>
                    </a:solidFill>
                  </a:tcPr>
                </a:tc>
              </a:tr>
            </a:tbl>
          </a:graphicData>
        </a:graphic>
      </p:graphicFrame>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5</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14348" y="285728"/>
            <a:ext cx="7704138" cy="863600"/>
          </a:xfrm>
        </p:spPr>
        <p:style>
          <a:lnRef idx="0">
            <a:schemeClr val="accent1"/>
          </a:lnRef>
          <a:fillRef idx="3">
            <a:schemeClr val="accent1"/>
          </a:fillRef>
          <a:effectRef idx="3">
            <a:schemeClr val="accent1"/>
          </a:effectRef>
          <a:fontRef idx="minor">
            <a:schemeClr val="lt1"/>
          </a:fontRef>
        </p:style>
        <p:txBody>
          <a:bodyPr/>
          <a:lstStyle/>
          <a:p>
            <a:pPr algn="ctr"/>
            <a:r>
              <a:rPr lang="uk-UA" altLang="uk-UA" sz="2400" b="1" dirty="0" smtClean="0">
                <a:solidFill>
                  <a:schemeClr val="bg1"/>
                </a:solidFill>
              </a:rPr>
              <a:t>Структура проекту фундаментального або прикладного дослідження</a:t>
            </a:r>
            <a:endParaRPr lang="ru-RU" altLang="uk-UA" sz="2400" b="1" dirty="0" smtClean="0">
              <a:solidFill>
                <a:schemeClr val="bg1"/>
              </a:solidFill>
            </a:endParaRPr>
          </a:p>
        </p:txBody>
      </p:sp>
      <p:sp>
        <p:nvSpPr>
          <p:cNvPr id="26627" name="Содержимое 3"/>
          <p:cNvSpPr>
            <a:spLocks noGrp="1"/>
          </p:cNvSpPr>
          <p:nvPr>
            <p:ph sz="half" idx="2"/>
          </p:nvPr>
        </p:nvSpPr>
        <p:spPr>
          <a:xfrm>
            <a:off x="395288" y="1412875"/>
            <a:ext cx="8137525" cy="5184775"/>
          </a:xfrm>
        </p:spPr>
        <p:txBody>
          <a:bodyPr/>
          <a:lstStyle/>
          <a:p>
            <a:r>
              <a:rPr lang="uk-UA" altLang="uk-UA" sz="1900" b="1" dirty="0" smtClean="0"/>
              <a:t>1. Анотація </a:t>
            </a:r>
          </a:p>
          <a:p>
            <a:r>
              <a:rPr lang="uk-UA" altLang="uk-UA" sz="1900" b="1" dirty="0" smtClean="0"/>
              <a:t>2. Проблематика досліджень</a:t>
            </a:r>
          </a:p>
          <a:p>
            <a:r>
              <a:rPr lang="uk-UA" altLang="uk-UA" sz="1900" b="1" dirty="0" smtClean="0"/>
              <a:t>3. Стан досліджень проблеми і напряму</a:t>
            </a:r>
          </a:p>
          <a:p>
            <a:r>
              <a:rPr lang="uk-UA" altLang="uk-UA" sz="1900" b="1" dirty="0" smtClean="0"/>
              <a:t>4. Мета, основні завдання та їх актуальність</a:t>
            </a:r>
          </a:p>
          <a:p>
            <a:r>
              <a:rPr lang="uk-UA" altLang="uk-UA" sz="1900" b="1" dirty="0" smtClean="0"/>
              <a:t>5. Підхід, методи, засоби та особливості досліджень за проектом</a:t>
            </a:r>
          </a:p>
          <a:p>
            <a:r>
              <a:rPr lang="uk-UA" altLang="uk-UA" sz="1900" b="1" dirty="0" smtClean="0"/>
              <a:t>6. Очікувані результати виконання проекту та їх наукова новизна</a:t>
            </a:r>
          </a:p>
          <a:p>
            <a:r>
              <a:rPr lang="uk-UA" altLang="uk-UA" sz="1900" b="1" dirty="0" smtClean="0"/>
              <a:t>7. Практична цінність для економіки та суспільства</a:t>
            </a:r>
          </a:p>
          <a:p>
            <a:r>
              <a:rPr lang="uk-UA" altLang="uk-UA" sz="1900" b="1" dirty="0" smtClean="0"/>
              <a:t>8. Фінансове обґрунтування витрат для виконання проекту</a:t>
            </a:r>
          </a:p>
          <a:p>
            <a:r>
              <a:rPr lang="uk-UA" altLang="uk-UA" sz="1900" b="1" dirty="0" smtClean="0"/>
              <a:t>9.  Наукометричні показники авторів проекту</a:t>
            </a:r>
          </a:p>
          <a:p>
            <a:r>
              <a:rPr lang="uk-UA" altLang="uk-UA" sz="1900" b="1" dirty="0" smtClean="0"/>
              <a:t>10.  Науковий доробок  та досвід авторів за напрямом проекту</a:t>
            </a:r>
          </a:p>
          <a:p>
            <a:r>
              <a:rPr lang="uk-UA" altLang="uk-UA" sz="1900" b="1" dirty="0" smtClean="0"/>
              <a:t>11. Очікувані результати за тематикою проекту</a:t>
            </a:r>
          </a:p>
          <a:p>
            <a:r>
              <a:rPr lang="uk-UA" altLang="uk-UA" sz="1900" b="1" dirty="0" smtClean="0"/>
              <a:t>12. Етапи виконання проекту</a:t>
            </a:r>
          </a:p>
          <a:p>
            <a:r>
              <a:rPr lang="uk-UA" altLang="uk-UA" sz="1900" b="1" dirty="0" smtClean="0"/>
              <a:t>13. Виконавці проекту</a:t>
            </a:r>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50</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Заголовок 1"/>
          <p:cNvSpPr>
            <a:spLocks noGrp="1"/>
          </p:cNvSpPr>
          <p:nvPr>
            <p:ph type="title"/>
          </p:nvPr>
        </p:nvSpPr>
        <p:spPr>
          <a:xfrm>
            <a:off x="457200" y="457200"/>
            <a:ext cx="8229600" cy="1027113"/>
          </a:xfrm>
        </p:spPr>
        <p:txBody>
          <a:bodyPr/>
          <a:lstStyle/>
          <a:p>
            <a:r>
              <a:rPr lang="uk-UA" smtClean="0"/>
              <a:t>Назва проекту – </a:t>
            </a:r>
            <a:r>
              <a:rPr lang="uk-UA" smtClean="0">
                <a:solidFill>
                  <a:srgbClr val="C00000"/>
                </a:solidFill>
              </a:rPr>
              <a:t>до 15 слів</a:t>
            </a:r>
            <a:endParaRPr lang="ru-RU" smtClean="0">
              <a:solidFill>
                <a:srgbClr val="C00000"/>
              </a:solidFill>
            </a:endParaRPr>
          </a:p>
        </p:txBody>
      </p:sp>
      <p:sp>
        <p:nvSpPr>
          <p:cNvPr id="27651" name="Содержимое 2"/>
          <p:cNvSpPr>
            <a:spLocks noGrp="1"/>
          </p:cNvSpPr>
          <p:nvPr>
            <p:ph sz="half" idx="1"/>
          </p:nvPr>
        </p:nvSpPr>
        <p:spPr>
          <a:xfrm>
            <a:off x="457200" y="1341438"/>
            <a:ext cx="8435975" cy="5039890"/>
          </a:xfrm>
        </p:spPr>
        <p:txBody>
          <a:bodyPr>
            <a:normAutofit lnSpcReduction="10000"/>
          </a:bodyPr>
          <a:lstStyle/>
          <a:p>
            <a:pPr>
              <a:buFont typeface="Wingdings" pitchFamily="2" charset="2"/>
              <a:buNone/>
            </a:pPr>
            <a:r>
              <a:rPr lang="uk-UA" sz="2000" b="1" dirty="0" smtClean="0">
                <a:solidFill>
                  <a:srgbClr val="002060"/>
                </a:solidFill>
              </a:rPr>
              <a:t>Фундаментальні:</a:t>
            </a:r>
          </a:p>
          <a:p>
            <a:r>
              <a:rPr lang="uk-UA" sz="2000" dirty="0" smtClean="0"/>
              <a:t>Методологія оцінювання …</a:t>
            </a:r>
          </a:p>
          <a:p>
            <a:r>
              <a:rPr lang="uk-UA" sz="2000" dirty="0" smtClean="0"/>
              <a:t>Закономірності впливу (використання) …</a:t>
            </a:r>
          </a:p>
          <a:p>
            <a:r>
              <a:rPr lang="uk-UA" sz="2000" dirty="0" smtClean="0"/>
              <a:t>Новітні </a:t>
            </a:r>
            <a:r>
              <a:rPr lang="uk-UA" sz="2000" dirty="0" err="1" smtClean="0"/>
              <a:t>теоретико-адаптивних</a:t>
            </a:r>
            <a:r>
              <a:rPr lang="uk-UA" sz="2000" dirty="0" smtClean="0"/>
              <a:t> систем …</a:t>
            </a:r>
          </a:p>
          <a:p>
            <a:r>
              <a:rPr lang="uk-UA" sz="2000" dirty="0" smtClean="0"/>
              <a:t>Новітня концепція …</a:t>
            </a:r>
          </a:p>
          <a:p>
            <a:r>
              <a:rPr lang="uk-UA" sz="2000" dirty="0" smtClean="0"/>
              <a:t>Теорія  структурно-параметричного синтезу …</a:t>
            </a:r>
          </a:p>
          <a:p>
            <a:r>
              <a:rPr lang="uk-UA" sz="2000" dirty="0" smtClean="0"/>
              <a:t>Наукові основи формування вимог до …</a:t>
            </a:r>
          </a:p>
          <a:p>
            <a:r>
              <a:rPr lang="uk-UA" sz="2000" dirty="0" smtClean="0"/>
              <a:t>Наукові основи …</a:t>
            </a:r>
          </a:p>
          <a:p>
            <a:r>
              <a:rPr lang="uk-UA" sz="2000" dirty="0" smtClean="0"/>
              <a:t>Теоретичні основи моніторингу …</a:t>
            </a:r>
          </a:p>
          <a:p>
            <a:r>
              <a:rPr lang="uk-UA" sz="2000" dirty="0" smtClean="0"/>
              <a:t>Вивчення поведінки (трансформації) та прогнозування …</a:t>
            </a:r>
          </a:p>
          <a:p>
            <a:r>
              <a:rPr lang="uk-UA" sz="2000" dirty="0" smtClean="0"/>
              <a:t>Вивчення особливостей прояву…</a:t>
            </a:r>
          </a:p>
          <a:p>
            <a:r>
              <a:rPr lang="uk-UA" sz="2000" dirty="0" smtClean="0"/>
              <a:t>Теоретичне обґрунтування закономірностей  …</a:t>
            </a:r>
          </a:p>
          <a:p>
            <a:r>
              <a:rPr lang="uk-UA" sz="2000" dirty="0" smtClean="0"/>
              <a:t>Концепція …</a:t>
            </a:r>
          </a:p>
          <a:p>
            <a:r>
              <a:rPr lang="uk-UA" sz="2000" dirty="0" smtClean="0"/>
              <a:t>Вивчення генетичних ознак …    Теоретичні основи …</a:t>
            </a:r>
            <a:endParaRPr lang="ru-RU" sz="20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51</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1"/>
          <p:cNvSpPr>
            <a:spLocks noGrp="1"/>
          </p:cNvSpPr>
          <p:nvPr>
            <p:ph type="title"/>
          </p:nvPr>
        </p:nvSpPr>
        <p:spPr>
          <a:xfrm>
            <a:off x="457200" y="457200"/>
            <a:ext cx="8229600" cy="1027113"/>
          </a:xfrm>
        </p:spPr>
        <p:txBody>
          <a:bodyPr/>
          <a:lstStyle/>
          <a:p>
            <a:r>
              <a:rPr lang="uk-UA" smtClean="0"/>
              <a:t>Назва проекту – </a:t>
            </a:r>
            <a:r>
              <a:rPr lang="uk-UA" smtClean="0">
                <a:solidFill>
                  <a:srgbClr val="C00000"/>
                </a:solidFill>
              </a:rPr>
              <a:t>до 15 слів</a:t>
            </a:r>
            <a:endParaRPr lang="ru-RU" smtClean="0">
              <a:solidFill>
                <a:srgbClr val="C00000"/>
              </a:solidFill>
            </a:endParaRPr>
          </a:p>
        </p:txBody>
      </p:sp>
      <p:sp>
        <p:nvSpPr>
          <p:cNvPr id="28675" name="Содержимое 2"/>
          <p:cNvSpPr>
            <a:spLocks noGrp="1"/>
          </p:cNvSpPr>
          <p:nvPr>
            <p:ph sz="half" idx="1"/>
          </p:nvPr>
        </p:nvSpPr>
        <p:spPr>
          <a:xfrm>
            <a:off x="457200" y="1341438"/>
            <a:ext cx="8435975" cy="5111750"/>
          </a:xfrm>
        </p:spPr>
        <p:txBody>
          <a:bodyPr>
            <a:normAutofit lnSpcReduction="10000"/>
          </a:bodyPr>
          <a:lstStyle/>
          <a:p>
            <a:pPr>
              <a:buFont typeface="Wingdings" pitchFamily="2" charset="2"/>
              <a:buNone/>
            </a:pPr>
            <a:r>
              <a:rPr lang="uk-UA" sz="2000" b="1" dirty="0" smtClean="0">
                <a:solidFill>
                  <a:srgbClr val="002060"/>
                </a:solidFill>
              </a:rPr>
              <a:t>Прикладні:</a:t>
            </a:r>
          </a:p>
          <a:p>
            <a:r>
              <a:rPr lang="uk-UA" sz="2000" dirty="0" smtClean="0"/>
              <a:t>Прикладні рішення створення новітніх моделей …</a:t>
            </a:r>
          </a:p>
          <a:p>
            <a:r>
              <a:rPr lang="uk-UA" sz="2000" dirty="0" smtClean="0"/>
              <a:t>Розробка методів застосування …</a:t>
            </a:r>
          </a:p>
          <a:p>
            <a:r>
              <a:rPr lang="uk-UA" sz="2000" dirty="0" smtClean="0"/>
              <a:t>Прикладні рішення комплексного оцінювання …</a:t>
            </a:r>
          </a:p>
          <a:p>
            <a:r>
              <a:rPr lang="uk-UA" sz="2000" dirty="0" smtClean="0"/>
              <a:t>Обґрунтування параметрів …</a:t>
            </a:r>
          </a:p>
          <a:p>
            <a:r>
              <a:rPr lang="uk-UA" sz="2000" dirty="0" smtClean="0"/>
              <a:t>Розробка сучасних способів (технологічних рішень) …</a:t>
            </a:r>
          </a:p>
          <a:p>
            <a:r>
              <a:rPr lang="uk-UA" sz="2000" dirty="0" smtClean="0"/>
              <a:t>Розробка нової технології (способу виробництва) …</a:t>
            </a:r>
          </a:p>
          <a:p>
            <a:r>
              <a:rPr lang="uk-UA" sz="2000" dirty="0" smtClean="0"/>
              <a:t>Наукове обґрунтування та розробка нових заходів …</a:t>
            </a:r>
            <a:endParaRPr lang="ru-RU" sz="2000" dirty="0" smtClean="0"/>
          </a:p>
          <a:p>
            <a:r>
              <a:rPr lang="uk-UA" sz="2000" dirty="0" smtClean="0"/>
              <a:t>Науково-методичне забезпечення розвитку …</a:t>
            </a:r>
          </a:p>
          <a:p>
            <a:r>
              <a:rPr lang="uk-UA" sz="2000" dirty="0" smtClean="0"/>
              <a:t>Розробити методи удосконалення …</a:t>
            </a:r>
          </a:p>
          <a:p>
            <a:r>
              <a:rPr lang="uk-UA" sz="2000" dirty="0" smtClean="0"/>
              <a:t>Розробити новітні принципи організації …</a:t>
            </a:r>
          </a:p>
          <a:p>
            <a:r>
              <a:rPr lang="uk-UA" sz="2000" dirty="0" smtClean="0"/>
              <a:t>Прикладна розробка методу …</a:t>
            </a:r>
          </a:p>
          <a:p>
            <a:r>
              <a:rPr lang="uk-UA" sz="2000" dirty="0" smtClean="0"/>
              <a:t>Розробити технологічні вимоги …</a:t>
            </a:r>
          </a:p>
          <a:p>
            <a:r>
              <a:rPr lang="uk-UA" sz="2000" dirty="0" smtClean="0"/>
              <a:t>Розробити фінансово-економічний механізм … у нових …</a:t>
            </a:r>
            <a:endParaRPr lang="ru-RU" sz="20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52</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42910" y="357166"/>
            <a:ext cx="8132765" cy="571504"/>
          </a:xfrm>
        </p:spPr>
        <p:txBody>
          <a:bodyPr>
            <a:normAutofit fontScale="90000"/>
          </a:bodyPr>
          <a:lstStyle/>
          <a:p>
            <a:pPr algn="ctr"/>
            <a:r>
              <a:rPr lang="uk-UA" altLang="uk-UA" sz="2400" b="1" dirty="0" smtClean="0"/>
              <a:t>Терміни </a:t>
            </a:r>
            <a:r>
              <a:rPr lang="uk-UA" altLang="uk-UA" sz="2400" b="1" dirty="0" smtClean="0"/>
              <a:t>виконання проекту – до 3 років, розробки – до 2 років</a:t>
            </a:r>
          </a:p>
        </p:txBody>
      </p:sp>
      <p:sp>
        <p:nvSpPr>
          <p:cNvPr id="5" name="Rectangle 2"/>
          <p:cNvSpPr txBox="1">
            <a:spLocks noChangeArrowheads="1"/>
          </p:cNvSpPr>
          <p:nvPr/>
        </p:nvSpPr>
        <p:spPr bwMode="auto">
          <a:xfrm>
            <a:off x="500034" y="1428736"/>
            <a:ext cx="8207375" cy="935038"/>
          </a:xfrm>
          <a:prstGeom prst="rect">
            <a:avLst/>
          </a:prstGeom>
          <a:noFill/>
          <a:ln w="9525">
            <a:noFill/>
            <a:miter lim="800000"/>
            <a:headEnd/>
            <a:tailEnd/>
          </a:ln>
        </p:spPr>
        <p:txBody>
          <a:bodyPr anchor="ctr"/>
          <a:lstStyle/>
          <a:p>
            <a:pPr algn="ctr" eaLnBrk="0" hangingPunct="0">
              <a:defRPr/>
            </a:pPr>
            <a:r>
              <a:rPr lang="uk-UA" sz="3600" b="1" kern="0" dirty="0">
                <a:solidFill>
                  <a:srgbClr val="250BC3"/>
                </a:solidFill>
                <a:latin typeface="+mj-lt"/>
                <a:ea typeface="+mj-ea"/>
                <a:cs typeface="+mj-cs"/>
              </a:rPr>
              <a:t>1. Анотація</a:t>
            </a:r>
            <a:r>
              <a:rPr lang="uk-UA" sz="2400" b="1" kern="0" dirty="0">
                <a:solidFill>
                  <a:srgbClr val="250BC3"/>
                </a:solidFill>
                <a:latin typeface="+mj-lt"/>
                <a:ea typeface="+mj-ea"/>
                <a:cs typeface="+mj-cs"/>
              </a:rPr>
              <a:t> (до 15 рядків) – короткий зміст проекту</a:t>
            </a:r>
          </a:p>
        </p:txBody>
      </p:sp>
      <p:sp>
        <p:nvSpPr>
          <p:cNvPr id="29700" name="Содержимое 3"/>
          <p:cNvSpPr>
            <a:spLocks noGrp="1"/>
          </p:cNvSpPr>
          <p:nvPr>
            <p:ph sz="half" idx="2"/>
          </p:nvPr>
        </p:nvSpPr>
        <p:spPr>
          <a:xfrm>
            <a:off x="285720" y="2500306"/>
            <a:ext cx="8497887" cy="2665412"/>
          </a:xfrm>
        </p:spPr>
        <p:txBody>
          <a:bodyPr/>
          <a:lstStyle/>
          <a:p>
            <a:pPr algn="just"/>
            <a:r>
              <a:rPr lang="uk-UA" altLang="uk-UA" sz="1900" b="1" dirty="0" smtClean="0"/>
              <a:t>Наводиться короткий зміст проекту з використанням таких ключових словосполучень: </a:t>
            </a:r>
          </a:p>
          <a:p>
            <a:pPr algn="just">
              <a:buFont typeface="Wingdings" pitchFamily="2" charset="2"/>
              <a:buNone/>
            </a:pPr>
            <a:r>
              <a:rPr lang="uk-UA" altLang="uk-UA" sz="1900" b="1" dirty="0" smtClean="0"/>
              <a:t> </a:t>
            </a:r>
            <a:r>
              <a:rPr lang="uk-UA" altLang="uk-UA" sz="1900" dirty="0" smtClean="0"/>
              <a:t>Проект прикладного (фундаментального) дослідження спрямований на розробку … та прикладне (теоретичне) обґрунтування …</a:t>
            </a:r>
          </a:p>
          <a:p>
            <a:pPr algn="just">
              <a:buFont typeface="Wingdings" pitchFamily="2" charset="2"/>
              <a:buNone/>
            </a:pPr>
            <a:r>
              <a:rPr lang="uk-UA" altLang="uk-UA" sz="1900" dirty="0" smtClean="0"/>
              <a:t> Акцентовано приділятиметься увага дослідженням…</a:t>
            </a:r>
          </a:p>
          <a:p>
            <a:pPr algn="just">
              <a:buFont typeface="Wingdings" pitchFamily="2" charset="2"/>
              <a:buNone/>
            </a:pPr>
            <a:r>
              <a:rPr lang="uk-UA" altLang="uk-UA" sz="1900" dirty="0" smtClean="0"/>
              <a:t> Значна увага в прикладному (фундаментальному) проекті буде приділена…</a:t>
            </a:r>
          </a:p>
          <a:p>
            <a:pPr algn="just">
              <a:buFont typeface="Wingdings" pitchFamily="2" charset="2"/>
              <a:buNone/>
            </a:pPr>
            <a:r>
              <a:rPr lang="uk-UA" altLang="uk-UA" sz="1900" dirty="0" smtClean="0"/>
              <a:t> Вагомого наукового значення набудуть…</a:t>
            </a:r>
          </a:p>
        </p:txBody>
      </p:sp>
      <p:sp>
        <p:nvSpPr>
          <p:cNvPr id="6" name="Овал 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53</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811560"/>
          </a:xfrm>
        </p:spPr>
        <p:txBody>
          <a:bodyPr/>
          <a:lstStyle/>
          <a:p>
            <a:pPr algn="r"/>
            <a:r>
              <a:rPr lang="uk-UA" sz="2400" i="1" dirty="0" smtClean="0">
                <a:solidFill>
                  <a:srgbClr val="250BC3"/>
                </a:solidFill>
              </a:rPr>
              <a:t>Взірець</a:t>
            </a:r>
            <a:endParaRPr lang="ru-RU" sz="2400" i="1" dirty="0">
              <a:solidFill>
                <a:srgbClr val="250BC3"/>
              </a:solidFill>
            </a:endParaRPr>
          </a:p>
        </p:txBody>
      </p:sp>
      <p:pic>
        <p:nvPicPr>
          <p:cNvPr id="7170" name="Picture 2"/>
          <p:cNvPicPr>
            <a:picLocks noChangeAspect="1" noChangeArrowheads="1"/>
          </p:cNvPicPr>
          <p:nvPr/>
        </p:nvPicPr>
        <p:blipFill>
          <a:blip r:embed="rId2" cstate="print"/>
          <a:srcRect/>
          <a:stretch>
            <a:fillRect/>
          </a:stretch>
        </p:blipFill>
        <p:spPr bwMode="auto">
          <a:xfrm>
            <a:off x="144016" y="1412776"/>
            <a:ext cx="8892480" cy="4368700"/>
          </a:xfrm>
          <a:prstGeom prst="rect">
            <a:avLst/>
          </a:prstGeom>
          <a:noFill/>
          <a:ln w="9525">
            <a:noFill/>
            <a:miter lim="800000"/>
            <a:headEnd/>
            <a:tailEnd/>
          </a:ln>
        </p:spPr>
      </p:pic>
      <p:sp>
        <p:nvSpPr>
          <p:cNvPr id="7" name="Овал 6"/>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54</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900113" y="404813"/>
            <a:ext cx="7704137" cy="576262"/>
          </a:xfrm>
          <a:prstGeom prst="rect">
            <a:avLst/>
          </a:prstGeom>
          <a:noFill/>
          <a:ln w="9525">
            <a:noFill/>
            <a:miter lim="800000"/>
            <a:headEnd/>
            <a:tailEnd/>
          </a:ln>
        </p:spPr>
        <p:txBody>
          <a:bodyPr anchor="ctr"/>
          <a:lstStyle/>
          <a:p>
            <a:pPr algn="ctr" eaLnBrk="0" hangingPunct="0">
              <a:defRPr/>
            </a:pPr>
            <a:r>
              <a:rPr lang="uk-UA" sz="3200" b="1" kern="0" dirty="0">
                <a:solidFill>
                  <a:srgbClr val="250BC3"/>
                </a:solidFill>
                <a:latin typeface="+mj-lt"/>
                <a:ea typeface="+mj-ea"/>
                <a:cs typeface="+mj-cs"/>
              </a:rPr>
              <a:t>2. Проблематика досліджень</a:t>
            </a:r>
          </a:p>
        </p:txBody>
      </p:sp>
      <p:sp>
        <p:nvSpPr>
          <p:cNvPr id="30723" name="Содержимое 3"/>
          <p:cNvSpPr>
            <a:spLocks noGrp="1"/>
          </p:cNvSpPr>
          <p:nvPr>
            <p:ph sz="half" idx="2"/>
          </p:nvPr>
        </p:nvSpPr>
        <p:spPr>
          <a:xfrm>
            <a:off x="250825" y="836613"/>
            <a:ext cx="8675688" cy="1944687"/>
          </a:xfrm>
        </p:spPr>
        <p:txBody>
          <a:bodyPr/>
          <a:lstStyle/>
          <a:p>
            <a:pPr algn="just"/>
            <a:r>
              <a:rPr lang="uk-UA" altLang="uk-UA" sz="1900" smtClean="0"/>
              <a:t>Є проблема … і створена(ний) нами … вирішить цю проблему</a:t>
            </a:r>
          </a:p>
          <a:p>
            <a:pPr algn="just"/>
            <a:r>
              <a:rPr lang="uk-UA" altLang="uk-UA" sz="1900" smtClean="0"/>
              <a:t>Прикладне дослідження проводиться на стику таких наук як …</a:t>
            </a:r>
          </a:p>
          <a:p>
            <a:pPr algn="just"/>
            <a:r>
              <a:rPr lang="uk-UA" altLang="uk-UA" sz="1900" smtClean="0"/>
              <a:t>Практичні результати роботи дадуть поштовх розвитку для цих наук.</a:t>
            </a:r>
          </a:p>
          <a:p>
            <a:pPr algn="just"/>
            <a:r>
              <a:rPr lang="uk-UA" altLang="uk-UA" sz="1900" smtClean="0"/>
              <a:t>Об</a:t>
            </a:r>
            <a:r>
              <a:rPr lang="el-GR" altLang="uk-UA" sz="1900" smtClean="0"/>
              <a:t>᾽</a:t>
            </a:r>
            <a:r>
              <a:rPr lang="uk-UA" altLang="uk-UA" sz="1900" smtClean="0"/>
              <a:t>єкт дослідження…</a:t>
            </a:r>
          </a:p>
          <a:p>
            <a:pPr algn="just"/>
            <a:r>
              <a:rPr lang="uk-UA" altLang="uk-UA" sz="1900" smtClean="0"/>
              <a:t>Предмет дослідження…</a:t>
            </a:r>
          </a:p>
          <a:p>
            <a:pPr algn="just"/>
            <a:endParaRPr lang="uk-UA" altLang="uk-UA" sz="1900" smtClean="0"/>
          </a:p>
        </p:txBody>
      </p:sp>
      <p:sp>
        <p:nvSpPr>
          <p:cNvPr id="12" name="Rectangle 2"/>
          <p:cNvSpPr txBox="1">
            <a:spLocks noChangeArrowheads="1"/>
          </p:cNvSpPr>
          <p:nvPr/>
        </p:nvSpPr>
        <p:spPr bwMode="auto">
          <a:xfrm>
            <a:off x="900113" y="2565400"/>
            <a:ext cx="7704137" cy="576263"/>
          </a:xfrm>
          <a:prstGeom prst="rect">
            <a:avLst/>
          </a:prstGeom>
          <a:noFill/>
          <a:ln w="9525">
            <a:noFill/>
            <a:miter lim="800000"/>
            <a:headEnd/>
            <a:tailEnd/>
          </a:ln>
        </p:spPr>
        <p:txBody>
          <a:bodyPr anchor="ctr"/>
          <a:lstStyle/>
          <a:p>
            <a:pPr algn="ctr" eaLnBrk="0" hangingPunct="0">
              <a:defRPr/>
            </a:pPr>
            <a:r>
              <a:rPr lang="uk-UA" sz="2800" b="1" kern="0" dirty="0">
                <a:solidFill>
                  <a:srgbClr val="250BC3"/>
                </a:solidFill>
                <a:latin typeface="+mj-lt"/>
                <a:ea typeface="+mj-ea"/>
                <a:cs typeface="+mj-cs"/>
              </a:rPr>
              <a:t>3. Стан досліджень проблеми і напряму</a:t>
            </a:r>
          </a:p>
        </p:txBody>
      </p:sp>
      <p:sp>
        <p:nvSpPr>
          <p:cNvPr id="30725" name="Содержимое 3"/>
          <p:cNvSpPr>
            <a:spLocks noGrp="1"/>
          </p:cNvSpPr>
          <p:nvPr>
            <p:ph sz="half" idx="2"/>
          </p:nvPr>
        </p:nvSpPr>
        <p:spPr>
          <a:xfrm>
            <a:off x="250825" y="3213100"/>
            <a:ext cx="8713788" cy="3384550"/>
          </a:xfrm>
        </p:spPr>
        <p:txBody>
          <a:bodyPr/>
          <a:lstStyle/>
          <a:p>
            <a:pPr algn="just"/>
            <a:r>
              <a:rPr lang="uk-UA" altLang="uk-UA" sz="1900" b="1" u="sng" dirty="0" smtClean="0"/>
              <a:t>Аналіз результатів, отриманих авторами проекту </a:t>
            </a:r>
            <a:r>
              <a:rPr lang="uk-UA" altLang="uk-UA" sz="1900" dirty="0" smtClean="0"/>
              <a:t>та іншими вченими за даною проблемою, тематикою, об</a:t>
            </a:r>
            <a:r>
              <a:rPr lang="el-GR" altLang="uk-UA" sz="1900" dirty="0" smtClean="0"/>
              <a:t>᾽</a:t>
            </a:r>
            <a:r>
              <a:rPr lang="uk-UA" altLang="uk-UA" sz="1900" dirty="0" err="1" smtClean="0"/>
              <a:t>єктом</a:t>
            </a:r>
            <a:r>
              <a:rPr lang="uk-UA" altLang="uk-UA" sz="1900" dirty="0" smtClean="0"/>
              <a:t> та предметом дослідження, в чому саме полягає внесок згадуваних вчених і чому їх напрацювання потребують продовження, доповнення, вдосконалення (зазначити </a:t>
            </a:r>
            <a:r>
              <a:rPr lang="uk-UA" altLang="uk-UA" sz="1900" dirty="0" err="1" smtClean="0"/>
              <a:t>ПІП</a:t>
            </a:r>
            <a:r>
              <a:rPr lang="uk-UA" altLang="uk-UA" sz="1900" dirty="0" smtClean="0"/>
              <a:t>)</a:t>
            </a:r>
          </a:p>
          <a:p>
            <a:pPr algn="just"/>
            <a:r>
              <a:rPr lang="uk-UA" altLang="uk-UA" sz="1900" b="1" u="sng" dirty="0" smtClean="0"/>
              <a:t>Аналіз результатів отриманих іншими вітчизняними і закордонними в</a:t>
            </a:r>
            <a:r>
              <a:rPr lang="uk-UA" altLang="uk-UA" sz="1900" u="sng" dirty="0" smtClean="0"/>
              <a:t>ченими </a:t>
            </a:r>
            <a:r>
              <a:rPr lang="uk-UA" altLang="uk-UA" sz="1900" dirty="0" smtClean="0"/>
              <a:t>(проаналізувати напрацювання вчених </a:t>
            </a:r>
            <a:r>
              <a:rPr lang="uk-UA" altLang="uk-UA" sz="1900" b="1" u="sng" dirty="0" smtClean="0">
                <a:solidFill>
                  <a:srgbClr val="FF0000"/>
                </a:solidFill>
              </a:rPr>
              <a:t>за останні 5 років </a:t>
            </a:r>
            <a:r>
              <a:rPr lang="uk-UA" altLang="uk-UA" sz="1900" dirty="0" smtClean="0"/>
              <a:t>із посиланнями на конкретні публікації)</a:t>
            </a:r>
          </a:p>
          <a:p>
            <a:pPr algn="just"/>
            <a:r>
              <a:rPr lang="uk-UA" altLang="uk-UA" sz="1900" b="1" u="sng" dirty="0" smtClean="0"/>
              <a:t>Перелік основних публікацій (не більше 10-ти) закордонних і вітчизняних вчених </a:t>
            </a:r>
            <a:r>
              <a:rPr lang="uk-UA" altLang="uk-UA" sz="1900" dirty="0" smtClean="0"/>
              <a:t>(окрім публікацій у авторів, що наведені у доробку), що містять аналоги та прототипи, є основою для проекту</a:t>
            </a:r>
          </a:p>
        </p:txBody>
      </p:sp>
      <p:sp>
        <p:nvSpPr>
          <p:cNvPr id="6" name="Овал 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55</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вал 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56</a:t>
            </a:r>
            <a:endParaRPr kumimoji="0" lang="uk-UA" sz="1600" b="1" u="none" strike="noStrike" cap="none" normalizeH="0" baseline="0" dirty="0" smtClean="0">
              <a:ln>
                <a:noFill/>
              </a:ln>
              <a:solidFill>
                <a:schemeClr val="tx1"/>
              </a:solidFill>
              <a:latin typeface="Arial" charset="0"/>
            </a:endParaRPr>
          </a:p>
        </p:txBody>
      </p:sp>
      <p:pic>
        <p:nvPicPr>
          <p:cNvPr id="8194" name="Picture 2"/>
          <p:cNvPicPr>
            <a:picLocks noChangeAspect="1" noChangeArrowheads="1"/>
          </p:cNvPicPr>
          <p:nvPr/>
        </p:nvPicPr>
        <p:blipFill>
          <a:blip r:embed="rId2" cstate="print"/>
          <a:srcRect/>
          <a:stretch>
            <a:fillRect/>
          </a:stretch>
        </p:blipFill>
        <p:spPr bwMode="auto">
          <a:xfrm>
            <a:off x="179512" y="692696"/>
            <a:ext cx="8676455" cy="55372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Содержимое 3"/>
          <p:cNvSpPr>
            <a:spLocks noGrp="1"/>
          </p:cNvSpPr>
          <p:nvPr>
            <p:ph sz="half" idx="2"/>
          </p:nvPr>
        </p:nvSpPr>
        <p:spPr>
          <a:xfrm>
            <a:off x="179388" y="981075"/>
            <a:ext cx="8713787" cy="5184775"/>
          </a:xfrm>
        </p:spPr>
        <p:txBody>
          <a:bodyPr/>
          <a:lstStyle/>
          <a:p>
            <a:pPr algn="just"/>
            <a:r>
              <a:rPr lang="uk-UA" altLang="uk-UA" sz="1900" b="1" smtClean="0"/>
              <a:t>В результатах власних досліджень вказати: </a:t>
            </a:r>
          </a:p>
          <a:p>
            <a:pPr algn="just">
              <a:buFont typeface="Wingdings" pitchFamily="2" charset="2"/>
              <a:buNone/>
            </a:pPr>
            <a:r>
              <a:rPr lang="uk-UA" altLang="uk-UA" sz="1900" smtClean="0"/>
              <a:t>     Додати наукову школу, основні результати її діяльності</a:t>
            </a:r>
          </a:p>
          <a:p>
            <a:pPr algn="just">
              <a:buFont typeface="Wingdings" pitchFamily="2" charset="2"/>
              <a:buNone/>
            </a:pPr>
            <a:r>
              <a:rPr lang="uk-UA" altLang="uk-UA" sz="1900" smtClean="0"/>
              <a:t>     Набутий досвід проведення наукових досліджень матиме вагоме   значення для виконання завдань, зазначених даним проектом</a:t>
            </a:r>
          </a:p>
          <a:p>
            <a:pPr algn="just">
              <a:buFont typeface="Wingdings" pitchFamily="2" charset="2"/>
              <a:buNone/>
            </a:pPr>
            <a:r>
              <a:rPr lang="uk-UA" altLang="uk-UA" sz="1900" smtClean="0"/>
              <a:t>     </a:t>
            </a:r>
            <a:r>
              <a:rPr lang="uk-UA" altLang="uk-UA" sz="1900" b="1" smtClean="0"/>
              <a:t>Висновок:</a:t>
            </a:r>
            <a:r>
              <a:rPr lang="uk-UA" altLang="uk-UA" sz="1900" smtClean="0"/>
              <a:t> Аналізуючи результати попередніх досліджень, отриманих  вітчизняними та зарубіжними вченими слід зазначити, що заплановані прикладні результати, зокрема… не матимуть аналогів і світі (Україні). </a:t>
            </a:r>
          </a:p>
          <a:p>
            <a:pPr algn="just">
              <a:buFont typeface="Wingdings" pitchFamily="2" charset="2"/>
              <a:buNone/>
            </a:pPr>
            <a:r>
              <a:rPr lang="uk-UA" altLang="uk-UA" sz="1900" smtClean="0"/>
              <a:t>     Отже, на думку авторів проекту, очікувані прикладні наукові рішення стануть новими в галузі природокористування та таких суміжних галузей наук, як…</a:t>
            </a:r>
          </a:p>
        </p:txBody>
      </p:sp>
      <p:sp>
        <p:nvSpPr>
          <p:cNvPr id="3" name="Овал 2"/>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57</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827088" y="260350"/>
            <a:ext cx="8137400" cy="576263"/>
          </a:xfrm>
          <a:prstGeom prst="rect">
            <a:avLst/>
          </a:prstGeom>
          <a:noFill/>
          <a:ln w="9525">
            <a:noFill/>
            <a:miter lim="800000"/>
            <a:headEnd/>
            <a:tailEnd/>
          </a:ln>
        </p:spPr>
        <p:txBody>
          <a:bodyPr anchor="ctr"/>
          <a:lstStyle/>
          <a:p>
            <a:pPr algn="ctr" eaLnBrk="0" hangingPunct="0">
              <a:defRPr/>
            </a:pPr>
            <a:r>
              <a:rPr lang="uk-UA" sz="2800" b="1" kern="0" dirty="0">
                <a:solidFill>
                  <a:srgbClr val="250BC3"/>
                </a:solidFill>
                <a:latin typeface="+mj-lt"/>
                <a:ea typeface="+mj-ea"/>
                <a:cs typeface="+mj-cs"/>
              </a:rPr>
              <a:t>4. Мета, основні завдання та їх актуальність</a:t>
            </a:r>
          </a:p>
        </p:txBody>
      </p:sp>
      <p:sp>
        <p:nvSpPr>
          <p:cNvPr id="11267" name="Содержимое 3"/>
          <p:cNvSpPr>
            <a:spLocks noGrp="1"/>
          </p:cNvSpPr>
          <p:nvPr>
            <p:ph sz="half" idx="2"/>
          </p:nvPr>
        </p:nvSpPr>
        <p:spPr>
          <a:xfrm>
            <a:off x="250825" y="764704"/>
            <a:ext cx="8713788" cy="5616624"/>
          </a:xfrm>
        </p:spPr>
        <p:txBody>
          <a:bodyPr/>
          <a:lstStyle/>
          <a:p>
            <a:pPr algn="just">
              <a:defRPr/>
            </a:pPr>
            <a:r>
              <a:rPr lang="uk-UA" sz="1800" b="1" dirty="0" smtClean="0"/>
              <a:t>Ідеї та робочі гіпотези проекту</a:t>
            </a:r>
          </a:p>
          <a:p>
            <a:pPr algn="just">
              <a:defRPr/>
            </a:pPr>
            <a:r>
              <a:rPr lang="uk-UA" sz="1800" b="1" dirty="0" smtClean="0"/>
              <a:t>Мета і завдання, на вирішення яких спрямовано проект</a:t>
            </a:r>
          </a:p>
          <a:p>
            <a:pPr algn="just">
              <a:buFont typeface="Wingdings" pitchFamily="2" charset="2"/>
              <a:buNone/>
              <a:defRPr/>
            </a:pPr>
            <a:r>
              <a:rPr lang="uk-UA" sz="1800" dirty="0" smtClean="0"/>
              <a:t>     Мета повинна вказуватися конкретно, без </a:t>
            </a:r>
            <a:r>
              <a:rPr lang="uk-UA" sz="1800" dirty="0" err="1" smtClean="0"/>
              <a:t>“що</a:t>
            </a:r>
            <a:r>
              <a:rPr lang="uk-UA" sz="1800" dirty="0" smtClean="0"/>
              <a:t> </a:t>
            </a:r>
            <a:r>
              <a:rPr lang="uk-UA" sz="1800" dirty="0" err="1" smtClean="0"/>
              <a:t>дозволить”</a:t>
            </a:r>
            <a:r>
              <a:rPr lang="uk-UA" sz="1800" dirty="0" smtClean="0"/>
              <a:t> … (пояснення)</a:t>
            </a:r>
          </a:p>
          <a:p>
            <a:pPr algn="just">
              <a:buFont typeface="Wingdings" pitchFamily="2" charset="2"/>
              <a:buNone/>
              <a:defRPr/>
            </a:pPr>
            <a:r>
              <a:rPr lang="uk-UA" sz="1800" dirty="0" smtClean="0"/>
              <a:t>     Пояснення “що дозволить”  висвітлити в розділах № 5-7</a:t>
            </a:r>
          </a:p>
          <a:p>
            <a:pPr algn="just">
              <a:buFont typeface="Wingdings" pitchFamily="2" charset="2"/>
              <a:buNone/>
              <a:defRPr/>
            </a:pPr>
            <a:r>
              <a:rPr lang="uk-UA" sz="1800" dirty="0" smtClean="0"/>
              <a:t>     Мета корелюється з назвою та об’єктом</a:t>
            </a:r>
          </a:p>
          <a:p>
            <a:pPr algn="just">
              <a:buFont typeface="Wingdings" pitchFamily="2" charset="2"/>
              <a:buNone/>
              <a:defRPr/>
            </a:pPr>
            <a:r>
              <a:rPr lang="uk-UA" sz="1800" dirty="0" smtClean="0"/>
              <a:t>     Завдання вказати чітко по пунктах (</a:t>
            </a:r>
            <a:r>
              <a:rPr lang="uk-UA" sz="1800" i="1" dirty="0" smtClean="0"/>
              <a:t>для прикладних НДР</a:t>
            </a:r>
            <a:r>
              <a:rPr lang="uk-UA" sz="1800" dirty="0" smtClean="0"/>
              <a:t>):</a:t>
            </a:r>
          </a:p>
          <a:p>
            <a:pPr marL="0" indent="0" algn="just">
              <a:buFont typeface="Wingdings" pitchFamily="2" charset="2"/>
              <a:buNone/>
              <a:defRPr/>
            </a:pPr>
            <a:r>
              <a:rPr lang="uk-UA" sz="1800" dirty="0" smtClean="0"/>
              <a:t>1. Всебічне вивчення </a:t>
            </a:r>
            <a:r>
              <a:rPr lang="uk-UA" sz="1800" dirty="0" err="1" smtClean="0"/>
              <a:t>патентно-кон’юктурної</a:t>
            </a:r>
            <a:r>
              <a:rPr lang="uk-UA" sz="1800" dirty="0" smtClean="0"/>
              <a:t> та прикладної бази закордонного та вітчизняного  досвіду… 2. Розробка методів … 3. Створення засобів…</a:t>
            </a:r>
          </a:p>
          <a:p>
            <a:pPr algn="just">
              <a:buFont typeface="Wingdings" pitchFamily="2" charset="2"/>
              <a:buNone/>
              <a:defRPr/>
            </a:pPr>
            <a:r>
              <a:rPr lang="uk-UA" sz="1800" dirty="0" smtClean="0"/>
              <a:t>4. Заключним завданням має бути  створення прикладної продукції</a:t>
            </a:r>
          </a:p>
          <a:p>
            <a:pPr algn="just">
              <a:buFont typeface="Wingdings" pitchFamily="2" charset="2"/>
              <a:buNone/>
              <a:defRPr/>
            </a:pPr>
            <a:r>
              <a:rPr lang="uk-UA" sz="1800" dirty="0" smtClean="0"/>
              <a:t>Уникати теоретичних та наукоємних описів. </a:t>
            </a:r>
          </a:p>
          <a:p>
            <a:pPr algn="just">
              <a:buFont typeface="Wingdings" pitchFamily="2" charset="2"/>
              <a:buNone/>
              <a:defRPr/>
            </a:pPr>
            <a:r>
              <a:rPr lang="uk-UA" sz="1800" dirty="0" smtClean="0"/>
              <a:t>Завдання вказати чітко по пунктах (</a:t>
            </a:r>
            <a:r>
              <a:rPr lang="uk-UA" sz="1800" i="1" dirty="0" smtClean="0"/>
              <a:t>для фундаментальних НДР</a:t>
            </a:r>
            <a:r>
              <a:rPr lang="uk-UA" sz="1800" dirty="0" smtClean="0"/>
              <a:t>):</a:t>
            </a:r>
          </a:p>
          <a:p>
            <a:pPr marL="0" indent="0" algn="just">
              <a:buFont typeface="Wingdings" pitchFamily="2" charset="2"/>
              <a:buNone/>
              <a:defRPr/>
            </a:pPr>
            <a:r>
              <a:rPr lang="uk-UA" sz="1800" dirty="0" smtClean="0"/>
              <a:t>1. Комплексне дослідження… 2. Зарубіжний та вітчизняний  досвід… 3.Теоретично обґрунтувати та комплексно дослідити … провести  аналіз... </a:t>
            </a:r>
          </a:p>
          <a:p>
            <a:pPr algn="just">
              <a:buFont typeface="Wingdings" pitchFamily="2" charset="2"/>
              <a:buNone/>
              <a:defRPr/>
            </a:pPr>
            <a:r>
              <a:rPr lang="uk-UA" sz="1800" dirty="0" smtClean="0"/>
              <a:t>Останній пункт обов’язково написати із мети: концепція</a:t>
            </a:r>
          </a:p>
          <a:p>
            <a:pPr algn="just">
              <a:buFont typeface="Wingdings" pitchFamily="2" charset="2"/>
              <a:buNone/>
              <a:defRPr/>
            </a:pPr>
            <a:r>
              <a:rPr lang="uk-UA" sz="1800" dirty="0" smtClean="0"/>
              <a:t>Розробити моделі, методи, підходи, створити методи оцінки…, критерії</a:t>
            </a:r>
          </a:p>
          <a:p>
            <a:pPr algn="just">
              <a:buFont typeface="Wingdings" pitchFamily="2" charset="2"/>
              <a:buNone/>
              <a:defRPr/>
            </a:pPr>
            <a:r>
              <a:rPr lang="uk-UA" sz="1800" dirty="0" smtClean="0"/>
              <a:t>Останнє завдання: результат НТП. Уникати теоретичних та наукоємних описів</a:t>
            </a:r>
          </a:p>
          <a:p>
            <a:pPr algn="just">
              <a:buFont typeface="Wingdings" pitchFamily="2" charset="2"/>
              <a:buNone/>
              <a:defRPr/>
            </a:pPr>
            <a:r>
              <a:rPr lang="uk-UA" sz="1800" i="1" dirty="0" smtClean="0"/>
              <a:t>Завдання мають відповідати етапам роботи (П.12 Етапи виконання проекту)</a:t>
            </a:r>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58</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59</a:t>
            </a:r>
            <a:endParaRPr kumimoji="0" lang="uk-UA" sz="1600" b="1" u="none" strike="noStrike" cap="none" normalizeH="0" baseline="0" dirty="0" smtClean="0">
              <a:ln>
                <a:noFill/>
              </a:ln>
              <a:solidFill>
                <a:schemeClr val="tx1"/>
              </a:solidFill>
              <a:latin typeface="Arial" charset="0"/>
            </a:endParaRPr>
          </a:p>
        </p:txBody>
      </p:sp>
      <p:pic>
        <p:nvPicPr>
          <p:cNvPr id="9218" name="Picture 2"/>
          <p:cNvPicPr>
            <a:picLocks noChangeAspect="1" noChangeArrowheads="1"/>
          </p:cNvPicPr>
          <p:nvPr/>
        </p:nvPicPr>
        <p:blipFill>
          <a:blip r:embed="rId2" cstate="print"/>
          <a:srcRect/>
          <a:stretch>
            <a:fillRect/>
          </a:stretch>
        </p:blipFill>
        <p:spPr bwMode="auto">
          <a:xfrm>
            <a:off x="683568" y="260648"/>
            <a:ext cx="7425398" cy="62401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348" y="785794"/>
            <a:ext cx="7286676"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uk-UA" sz="4000" dirty="0" smtClean="0"/>
              <a:t>План доповіді</a:t>
            </a:r>
            <a:endParaRPr lang="ru-RU" sz="4000" dirty="0"/>
          </a:p>
        </p:txBody>
      </p:sp>
      <p:sp>
        <p:nvSpPr>
          <p:cNvPr id="3" name="TextBox 2"/>
          <p:cNvSpPr txBox="1"/>
          <p:nvPr/>
        </p:nvSpPr>
        <p:spPr>
          <a:xfrm>
            <a:off x="714348" y="1785926"/>
            <a:ext cx="7715304" cy="2677656"/>
          </a:xfrm>
          <a:prstGeom prst="rect">
            <a:avLst/>
          </a:prstGeom>
          <a:noFill/>
        </p:spPr>
        <p:txBody>
          <a:bodyPr wrap="square" rtlCol="0">
            <a:spAutoFit/>
          </a:bodyPr>
          <a:lstStyle/>
          <a:p>
            <a:pPr>
              <a:buFont typeface="Wingdings" pitchFamily="2" charset="2"/>
              <a:buChar char="ü"/>
            </a:pPr>
            <a:r>
              <a:rPr lang="uk-UA" sz="2800" dirty="0" smtClean="0"/>
              <a:t>Організація конкурсу</a:t>
            </a:r>
          </a:p>
          <a:p>
            <a:endParaRPr lang="uk-UA" sz="2800" dirty="0" smtClean="0"/>
          </a:p>
          <a:p>
            <a:pPr>
              <a:buFont typeface="Wingdings" pitchFamily="2" charset="2"/>
              <a:buChar char="ü"/>
            </a:pPr>
            <a:r>
              <a:rPr lang="uk-UA" sz="2800" dirty="0" smtClean="0"/>
              <a:t>Критерії оцінювання проектів та матеріально-технічна база</a:t>
            </a:r>
          </a:p>
          <a:p>
            <a:endParaRPr lang="uk-UA" sz="2800" dirty="0" smtClean="0"/>
          </a:p>
          <a:p>
            <a:pPr>
              <a:buFont typeface="Wingdings" pitchFamily="2" charset="2"/>
              <a:buChar char="ü"/>
            </a:pPr>
            <a:r>
              <a:rPr lang="uk-UA" sz="2800" dirty="0" smtClean="0"/>
              <a:t>Зміст та оформлення проекту</a:t>
            </a:r>
            <a:endParaRPr lang="ru-RU" sz="2800" dirty="0"/>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6</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Содержимое 3"/>
          <p:cNvSpPr>
            <a:spLocks noGrp="1"/>
          </p:cNvSpPr>
          <p:nvPr>
            <p:ph sz="half" idx="2"/>
          </p:nvPr>
        </p:nvSpPr>
        <p:spPr>
          <a:xfrm>
            <a:off x="179388" y="765175"/>
            <a:ext cx="8424862" cy="1584325"/>
          </a:xfrm>
        </p:spPr>
        <p:txBody>
          <a:bodyPr/>
          <a:lstStyle/>
          <a:p>
            <a:pPr algn="just"/>
            <a:r>
              <a:rPr lang="uk-UA" altLang="uk-UA" sz="1900" b="1" smtClean="0"/>
              <a:t>Обґрунтування актуальності та\або доцільності виконання завдань</a:t>
            </a:r>
            <a:r>
              <a:rPr lang="uk-UA" altLang="uk-UA" sz="1900" smtClean="0"/>
              <a:t>, виходячи із:</a:t>
            </a:r>
          </a:p>
          <a:p>
            <a:pPr algn="just">
              <a:buFont typeface="Wingdings" pitchFamily="2" charset="2"/>
              <a:buNone/>
            </a:pPr>
            <a:r>
              <a:rPr lang="uk-UA" altLang="uk-UA" sz="1900" smtClean="0"/>
              <a:t>      - стану досліджень проблематики і тематики</a:t>
            </a:r>
          </a:p>
          <a:p>
            <a:pPr algn="just">
              <a:buFont typeface="Wingdings" pitchFamily="2" charset="2"/>
              <a:buNone/>
            </a:pPr>
            <a:r>
              <a:rPr lang="uk-UA" altLang="uk-UA" sz="1900" smtClean="0"/>
              <a:t>      - ідей та робочих гіпотез проекту</a:t>
            </a:r>
          </a:p>
        </p:txBody>
      </p:sp>
      <p:sp>
        <p:nvSpPr>
          <p:cNvPr id="3" name="Овал 2"/>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60</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457200" y="457200"/>
            <a:ext cx="8229600" cy="955675"/>
          </a:xfrm>
        </p:spPr>
        <p:txBody>
          <a:bodyPr/>
          <a:lstStyle/>
          <a:p>
            <a:pPr algn="ctr"/>
            <a:r>
              <a:rPr lang="uk-UA" sz="2800" b="1" smtClean="0">
                <a:solidFill>
                  <a:srgbClr val="250BC3"/>
                </a:solidFill>
              </a:rPr>
              <a:t>5. Підхід, методи, засоби та особливості досліджень за проектом</a:t>
            </a:r>
          </a:p>
        </p:txBody>
      </p:sp>
      <p:sp>
        <p:nvSpPr>
          <p:cNvPr id="34820" name="Содержимое 3"/>
          <p:cNvSpPr>
            <a:spLocks noGrp="1"/>
          </p:cNvSpPr>
          <p:nvPr>
            <p:ph sz="half" idx="2"/>
          </p:nvPr>
        </p:nvSpPr>
        <p:spPr>
          <a:xfrm>
            <a:off x="468313" y="1628775"/>
            <a:ext cx="8208962" cy="5040313"/>
          </a:xfrm>
        </p:spPr>
        <p:txBody>
          <a:bodyPr/>
          <a:lstStyle/>
          <a:p>
            <a:pPr algn="just"/>
            <a:r>
              <a:rPr lang="uk-UA" altLang="uk-UA" sz="1900" b="1" dirty="0" smtClean="0"/>
              <a:t>Визначення підходу щодо проведення досліджень, обґрунтування його новизни</a:t>
            </a:r>
          </a:p>
          <a:p>
            <a:pPr algn="just"/>
            <a:r>
              <a:rPr lang="uk-UA" altLang="uk-UA" sz="1900" b="1" dirty="0" smtClean="0"/>
              <a:t>Нові або оновлені методи та засоби, методика та методологія досліджень, що створюватимуться авторами у ході виконання проекту</a:t>
            </a:r>
          </a:p>
          <a:p>
            <a:pPr algn="just"/>
            <a:r>
              <a:rPr lang="uk-UA" altLang="uk-UA" sz="1900" b="1" dirty="0" smtClean="0"/>
              <a:t>Особливості структури та складових проведення досліджень</a:t>
            </a:r>
          </a:p>
          <a:p>
            <a:pPr algn="just">
              <a:buFont typeface="Wingdings" pitchFamily="2" charset="2"/>
              <a:buNone/>
            </a:pPr>
            <a:r>
              <a:rPr lang="uk-UA" altLang="uk-UA" sz="1900" dirty="0" smtClean="0"/>
              <a:t>      </a:t>
            </a:r>
            <a:r>
              <a:rPr lang="uk-UA" altLang="uk-UA" sz="1900" i="1" dirty="0" smtClean="0"/>
              <a:t>Автори проекту планують створити …, що дозволить …</a:t>
            </a:r>
          </a:p>
          <a:p>
            <a:pPr algn="just">
              <a:buFont typeface="Wingdings" pitchFamily="2" charset="2"/>
              <a:buNone/>
            </a:pPr>
            <a:r>
              <a:rPr lang="uk-UA" altLang="uk-UA" sz="1900" i="1" dirty="0" smtClean="0"/>
              <a:t>Також в проекті необхідно зазначити, що під час виконання проекту автори використовують сучасну матеріально-технічну базу, обладнані лабораторії. Також апробація результатів дослідження буде відбуватися у центрах колективного користування, з використанням обладнання НАН України. Виконавці матимуть доступ до сучасних електронних баз даних.</a:t>
            </a:r>
          </a:p>
          <a:p>
            <a:pPr algn="just">
              <a:buFont typeface="Wingdings" pitchFamily="2" charset="2"/>
              <a:buNone/>
            </a:pPr>
            <a:r>
              <a:rPr lang="uk-UA" altLang="uk-UA" sz="1900" i="1" dirty="0" smtClean="0"/>
              <a:t>Результати  НДР будуть запропоновані для прикладного практичного використання установами </a:t>
            </a:r>
            <a:r>
              <a:rPr lang="uk-UA" altLang="uk-UA" sz="1900" i="1" dirty="0" err="1" smtClean="0"/>
              <a:t>МінАПК</a:t>
            </a:r>
            <a:r>
              <a:rPr lang="uk-UA" altLang="uk-UA" sz="1900" i="1" dirty="0" smtClean="0"/>
              <a:t>, НААН України, іншими установами та організаціями</a:t>
            </a:r>
          </a:p>
          <a:p>
            <a:pPr algn="just">
              <a:buFont typeface="Wingdings" pitchFamily="2" charset="2"/>
              <a:buNone/>
            </a:pPr>
            <a:endParaRPr lang="uk-UA" altLang="uk-UA" sz="1900" dirty="0" smtClean="0"/>
          </a:p>
          <a:p>
            <a:pPr algn="just">
              <a:buFont typeface="Wingdings" pitchFamily="2" charset="2"/>
              <a:buNone/>
            </a:pPr>
            <a:endParaRPr lang="uk-UA" altLang="uk-UA" sz="19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61</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95288" y="476250"/>
            <a:ext cx="8496300" cy="649288"/>
          </a:xfrm>
          <a:prstGeom prst="rect">
            <a:avLst/>
          </a:prstGeom>
          <a:noFill/>
          <a:ln w="9525">
            <a:noFill/>
            <a:miter lim="800000"/>
            <a:headEnd/>
            <a:tailEnd/>
          </a:ln>
        </p:spPr>
        <p:txBody>
          <a:bodyPr anchor="ctr"/>
          <a:lstStyle/>
          <a:p>
            <a:pPr algn="ctr" eaLnBrk="0" hangingPunct="0">
              <a:defRPr/>
            </a:pPr>
            <a:r>
              <a:rPr lang="uk-UA" sz="2800" b="1" kern="0" dirty="0">
                <a:solidFill>
                  <a:srgbClr val="250BC3"/>
                </a:solidFill>
                <a:latin typeface="+mj-lt"/>
                <a:ea typeface="+mj-ea"/>
                <a:cs typeface="+mj-cs"/>
              </a:rPr>
              <a:t>6. Очікувані результати виконання проекту та їх наукова новизна</a:t>
            </a:r>
          </a:p>
        </p:txBody>
      </p:sp>
      <p:sp>
        <p:nvSpPr>
          <p:cNvPr id="35843" name="Содержимое 3"/>
          <p:cNvSpPr>
            <a:spLocks noGrp="1"/>
          </p:cNvSpPr>
          <p:nvPr>
            <p:ph sz="half" idx="2"/>
          </p:nvPr>
        </p:nvSpPr>
        <p:spPr>
          <a:xfrm>
            <a:off x="539750" y="1484313"/>
            <a:ext cx="8208963" cy="4608512"/>
          </a:xfrm>
        </p:spPr>
        <p:txBody>
          <a:bodyPr/>
          <a:lstStyle/>
          <a:p>
            <a:pPr algn="just"/>
            <a:r>
              <a:rPr lang="uk-UA" altLang="uk-UA" sz="1900" dirty="0" smtClean="0"/>
              <a:t>Докладно представити очікувані результати – попередні описи  теорій, концепцій, закономірностей, моделей, інших положень, - що створюватимуться, змінюватимуться </a:t>
            </a:r>
            <a:r>
              <a:rPr lang="uk-UA" altLang="uk-UA" sz="1900" dirty="0" err="1" smtClean="0"/>
              <a:t>та\або</a:t>
            </a:r>
            <a:r>
              <a:rPr lang="uk-UA" altLang="uk-UA" sz="1900" dirty="0" smtClean="0"/>
              <a:t> доповнюватимуться авторами</a:t>
            </a:r>
          </a:p>
          <a:p>
            <a:pPr algn="just"/>
            <a:r>
              <a:rPr lang="uk-UA" altLang="uk-UA" sz="1900" dirty="0" smtClean="0"/>
              <a:t>Визначити, які з очікуваних результатів можуть бути науково </a:t>
            </a:r>
            <a:r>
              <a:rPr lang="uk-UA" altLang="uk-UA" sz="1900" dirty="0" err="1" smtClean="0"/>
              <a:t>обгрунтованими</a:t>
            </a:r>
            <a:r>
              <a:rPr lang="uk-UA" altLang="uk-UA" sz="1900" dirty="0" smtClean="0"/>
              <a:t> та доведеними, спиратимуться на закономірності (вказати які саме) природи, а які – корисними методичними і технічними напрацюваннями на основі практичного досвіду</a:t>
            </a:r>
          </a:p>
          <a:p>
            <a:pPr algn="just"/>
            <a:r>
              <a:rPr lang="uk-UA" altLang="uk-UA" sz="1900" dirty="0" smtClean="0"/>
              <a:t>Довести наукову новизну наведених положень на основі їх змістовного порівняння із існуючими аналогами у світовій науці на основі посилань на конкретні публікації (наведені у таблиці 1), довести переваги отримуваного над існуючим </a:t>
            </a:r>
          </a:p>
          <a:p>
            <a:pPr algn="just"/>
            <a:endParaRPr lang="uk-UA" altLang="uk-UA" sz="1900" dirty="0" smtClean="0"/>
          </a:p>
          <a:p>
            <a:pPr algn="just">
              <a:buFont typeface="Wingdings" pitchFamily="2" charset="2"/>
              <a:buNone/>
            </a:pPr>
            <a:endParaRPr lang="uk-UA" altLang="uk-UA" sz="19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62</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95288" y="404813"/>
            <a:ext cx="8496300" cy="431899"/>
          </a:xfrm>
          <a:prstGeom prst="rect">
            <a:avLst/>
          </a:prstGeom>
          <a:noFill/>
          <a:ln w="9525">
            <a:noFill/>
            <a:miter lim="800000"/>
            <a:headEnd/>
            <a:tailEnd/>
          </a:ln>
        </p:spPr>
        <p:txBody>
          <a:bodyPr anchor="ctr"/>
          <a:lstStyle/>
          <a:p>
            <a:pPr algn="ctr" eaLnBrk="0" hangingPunct="0">
              <a:defRPr/>
            </a:pPr>
            <a:r>
              <a:rPr lang="uk-UA" sz="2400" b="1" kern="0" dirty="0">
                <a:solidFill>
                  <a:srgbClr val="250BC3"/>
                </a:solidFill>
                <a:latin typeface="+mj-lt"/>
                <a:ea typeface="+mj-ea"/>
                <a:cs typeface="+mj-cs"/>
              </a:rPr>
              <a:t>7. Практична цінність для економіки та суспільства </a:t>
            </a:r>
          </a:p>
        </p:txBody>
      </p:sp>
      <p:sp>
        <p:nvSpPr>
          <p:cNvPr id="36867" name="Содержимое 3"/>
          <p:cNvSpPr>
            <a:spLocks noGrp="1"/>
          </p:cNvSpPr>
          <p:nvPr>
            <p:ph sz="half" idx="2"/>
          </p:nvPr>
        </p:nvSpPr>
        <p:spPr>
          <a:xfrm>
            <a:off x="179388" y="836712"/>
            <a:ext cx="8785099" cy="5876925"/>
          </a:xfrm>
        </p:spPr>
        <p:txBody>
          <a:bodyPr/>
          <a:lstStyle/>
          <a:p>
            <a:pPr algn="just"/>
            <a:r>
              <a:rPr lang="uk-UA" altLang="uk-UA" sz="1800" dirty="0" smtClean="0"/>
              <a:t>Обґрунтувати цінність очікуваних результатів для потреб розвитку країни та світового суспільства. Для прикладного дослідження визначити та обґрунтувати використання очікуваних результатів для конкретної галузі науки та суспільної практики, що досліджується, потреб розвитку соціально-економічної системи України (з можливим підтвердження листами підтримки).</a:t>
            </a:r>
          </a:p>
          <a:p>
            <a:pPr algn="just"/>
            <a:r>
              <a:rPr lang="uk-UA" altLang="uk-UA" sz="1800" dirty="0" smtClean="0"/>
              <a:t>Довести, що задля одержання наведених наукових результатів варто витрачати відповідні кошти державного бюджету, тобто, що соціальний або інший ефект від використання результатів проекту перевищить витрати.</a:t>
            </a:r>
          </a:p>
          <a:p>
            <a:pPr algn="just"/>
            <a:r>
              <a:rPr lang="uk-UA" altLang="uk-UA" sz="1800" dirty="0" smtClean="0"/>
              <a:t>Обґрунтувати цінність очікуваних результатів для світової та вітчизняної науки.</a:t>
            </a:r>
          </a:p>
          <a:p>
            <a:pPr algn="just"/>
            <a:r>
              <a:rPr lang="uk-UA" altLang="uk-UA" sz="1800" dirty="0" smtClean="0"/>
              <a:t>Довести цінність результатів для підготовки фахівців у системі освіти, зокрема вищої кваліфікації, навести  ПІБ та тематику магістрантів і докторантів, що будуть брати участь у виконанні проекту з оплатою. При цьому, відокремити використання очікуваних результатів за проектом від науково-методичних завдань, що виконуються викладачами у межах їх основної педагогічної діяльності.</a:t>
            </a:r>
          </a:p>
          <a:p>
            <a:pPr algn="just"/>
            <a:r>
              <a:rPr lang="uk-UA" altLang="uk-UA" sz="1800" dirty="0" smtClean="0"/>
              <a:t>Навести запланований перелік інформаційно-аналітичних матеріалів, рекомендацій, пропозиції інших документів, що можуть бути передані для використання поза межами організації-виконавця.</a:t>
            </a:r>
          </a:p>
          <a:p>
            <a:pPr algn="just">
              <a:buFont typeface="Wingdings" pitchFamily="2" charset="2"/>
              <a:buNone/>
            </a:pPr>
            <a:endParaRPr lang="uk-UA" altLang="uk-UA" sz="1900" dirty="0" smtClean="0"/>
          </a:p>
          <a:p>
            <a:pPr algn="just"/>
            <a:endParaRPr lang="uk-UA" altLang="uk-UA" sz="1900" dirty="0" smtClean="0"/>
          </a:p>
          <a:p>
            <a:pPr algn="just"/>
            <a:endParaRPr lang="uk-UA" altLang="uk-UA" sz="1900" dirty="0" smtClean="0"/>
          </a:p>
          <a:p>
            <a:pPr algn="just">
              <a:buFont typeface="Wingdings" pitchFamily="2" charset="2"/>
              <a:buNone/>
            </a:pPr>
            <a:endParaRPr lang="uk-UA" altLang="uk-UA" sz="19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63</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95288" y="404813"/>
            <a:ext cx="8496300" cy="1295400"/>
          </a:xfrm>
          <a:prstGeom prst="rect">
            <a:avLst/>
          </a:prstGeom>
          <a:noFill/>
          <a:ln w="9525">
            <a:noFill/>
            <a:miter lim="800000"/>
            <a:headEnd/>
            <a:tailEnd/>
          </a:ln>
        </p:spPr>
        <p:txBody>
          <a:bodyPr anchor="ctr"/>
          <a:lstStyle/>
          <a:p>
            <a:pPr algn="ctr" eaLnBrk="0" hangingPunct="0">
              <a:defRPr/>
            </a:pPr>
            <a:r>
              <a:rPr lang="uk-UA" sz="2800" b="1" kern="0" dirty="0">
                <a:solidFill>
                  <a:srgbClr val="250BC3"/>
                </a:solidFill>
                <a:latin typeface="+mj-lt"/>
                <a:ea typeface="+mj-ea"/>
                <a:cs typeface="+mj-cs"/>
              </a:rPr>
              <a:t>8. Фінансове обґрунтування витрат для виконання проекту  </a:t>
            </a:r>
          </a:p>
          <a:p>
            <a:pPr algn="ctr" eaLnBrk="0" hangingPunct="0">
              <a:defRPr/>
            </a:pPr>
            <a:r>
              <a:rPr lang="uk-UA" sz="2400" b="1" kern="0" dirty="0">
                <a:solidFill>
                  <a:srgbClr val="C00000"/>
                </a:solidFill>
                <a:latin typeface="+mj-lt"/>
                <a:ea typeface="+mj-ea"/>
                <a:cs typeface="+mj-cs"/>
              </a:rPr>
              <a:t>(</a:t>
            </a:r>
            <a:r>
              <a:rPr lang="uk-UA" sz="2400" b="1" u="sng" kern="0" dirty="0">
                <a:solidFill>
                  <a:srgbClr val="C00000"/>
                </a:solidFill>
                <a:latin typeface="+mj-lt"/>
                <a:ea typeface="+mj-ea"/>
                <a:cs typeface="+mj-cs"/>
              </a:rPr>
              <a:t>планово-фінансовий відділ НДЧ, </a:t>
            </a:r>
            <a:r>
              <a:rPr lang="uk-UA" sz="2400" b="1" u="sng" kern="0" dirty="0" err="1">
                <a:solidFill>
                  <a:srgbClr val="C00000"/>
                </a:solidFill>
                <a:latin typeface="+mj-lt"/>
                <a:ea typeface="+mj-ea"/>
                <a:cs typeface="+mj-cs"/>
              </a:rPr>
              <a:t>кімн</a:t>
            </a:r>
            <a:r>
              <a:rPr lang="uk-UA" sz="2400" b="1" u="sng" kern="0" dirty="0">
                <a:solidFill>
                  <a:srgbClr val="C00000"/>
                </a:solidFill>
                <a:latin typeface="+mj-lt"/>
                <a:ea typeface="+mj-ea"/>
                <a:cs typeface="+mj-cs"/>
              </a:rPr>
              <a:t>. </a:t>
            </a:r>
            <a:r>
              <a:rPr lang="uk-UA" sz="2400" b="1" u="sng" kern="0" dirty="0" smtClean="0">
                <a:solidFill>
                  <a:srgbClr val="C00000"/>
                </a:solidFill>
                <a:latin typeface="+mj-lt"/>
                <a:ea typeface="+mj-ea"/>
                <a:cs typeface="+mj-cs"/>
              </a:rPr>
              <a:t>220, </a:t>
            </a:r>
            <a:r>
              <a:rPr lang="uk-UA" sz="2400" b="1" u="sng" kern="0" dirty="0">
                <a:solidFill>
                  <a:srgbClr val="C00000"/>
                </a:solidFill>
                <a:latin typeface="+mj-lt"/>
                <a:ea typeface="+mj-ea"/>
                <a:cs typeface="+mj-cs"/>
              </a:rPr>
              <a:t>корп. </a:t>
            </a:r>
            <a:r>
              <a:rPr lang="uk-UA" sz="2400" b="1" u="sng" kern="0" dirty="0" smtClean="0">
                <a:solidFill>
                  <a:srgbClr val="C00000"/>
                </a:solidFill>
                <a:latin typeface="+mj-lt"/>
                <a:ea typeface="+mj-ea"/>
                <a:cs typeface="+mj-cs"/>
              </a:rPr>
              <a:t>3</a:t>
            </a:r>
            <a:r>
              <a:rPr lang="uk-UA" sz="2400" b="1" kern="0" dirty="0" smtClean="0">
                <a:solidFill>
                  <a:srgbClr val="C00000"/>
                </a:solidFill>
                <a:latin typeface="+mj-lt"/>
                <a:ea typeface="+mj-ea"/>
                <a:cs typeface="+mj-cs"/>
              </a:rPr>
              <a:t>)</a:t>
            </a:r>
            <a:endParaRPr lang="uk-UA" sz="2400" b="1" kern="0" dirty="0">
              <a:solidFill>
                <a:srgbClr val="C00000"/>
              </a:solidFill>
              <a:latin typeface="+mj-lt"/>
              <a:ea typeface="+mj-ea"/>
              <a:cs typeface="+mj-cs"/>
            </a:endParaRPr>
          </a:p>
        </p:txBody>
      </p:sp>
      <p:sp>
        <p:nvSpPr>
          <p:cNvPr id="37891" name="Содержимое 3"/>
          <p:cNvSpPr>
            <a:spLocks noGrp="1"/>
          </p:cNvSpPr>
          <p:nvPr>
            <p:ph sz="half" idx="2"/>
          </p:nvPr>
        </p:nvSpPr>
        <p:spPr>
          <a:xfrm>
            <a:off x="250825" y="2420938"/>
            <a:ext cx="8532813" cy="4032250"/>
          </a:xfrm>
        </p:spPr>
        <p:txBody>
          <a:bodyPr/>
          <a:lstStyle/>
          <a:p>
            <a:r>
              <a:rPr lang="uk-UA" sz="2000" dirty="0" smtClean="0"/>
              <a:t>8.1 Обсяг витрат на заробітну плату (розрахунок фонду оплати праці за кількістю працівників, залучених до виконання (загальний).</a:t>
            </a:r>
            <a:endParaRPr lang="ru-RU" sz="2000" dirty="0" smtClean="0"/>
          </a:p>
          <a:p>
            <a:r>
              <a:rPr lang="uk-UA" sz="2000" dirty="0" smtClean="0"/>
              <a:t>8.2 Обсяг витрат на матеріали, обладнання та інвентар, орієнтовний розрахунок (загальний).</a:t>
            </a:r>
            <a:endParaRPr lang="ru-RU" sz="2000" dirty="0" smtClean="0"/>
          </a:p>
          <a:p>
            <a:r>
              <a:rPr lang="uk-UA" sz="2000" dirty="0" smtClean="0"/>
              <a:t>8.3 Обсяг витрат на енергоносії, інші комунальні послуги (загальний).</a:t>
            </a:r>
            <a:endParaRPr lang="ru-RU" sz="2000" dirty="0" smtClean="0"/>
          </a:p>
          <a:p>
            <a:r>
              <a:rPr lang="uk-UA" sz="2000" dirty="0" smtClean="0"/>
              <a:t>8.4 Інші витрати (за видами, із обґрунтуванням  їх необхідності (загальний).</a:t>
            </a:r>
            <a:endParaRPr lang="ru-RU" sz="2000" dirty="0" smtClean="0"/>
          </a:p>
          <a:p>
            <a:r>
              <a:rPr lang="uk-UA" sz="2000" dirty="0" smtClean="0"/>
              <a:t>8.5 Зведений кошторис проекту (загальний).</a:t>
            </a:r>
            <a:endParaRPr lang="ru-RU" sz="2000" dirty="0" smtClean="0"/>
          </a:p>
          <a:p>
            <a:pPr algn="just"/>
            <a:endParaRPr lang="uk-UA" altLang="uk-UA" sz="1900" dirty="0" smtClean="0"/>
          </a:p>
          <a:p>
            <a:pPr algn="just"/>
            <a:endParaRPr lang="uk-UA" altLang="uk-UA" sz="1900" dirty="0" smtClean="0"/>
          </a:p>
          <a:p>
            <a:pPr algn="just"/>
            <a:endParaRPr lang="uk-UA" altLang="uk-UA" sz="1900" dirty="0" smtClean="0"/>
          </a:p>
          <a:p>
            <a:pPr algn="just"/>
            <a:endParaRPr lang="uk-UA" altLang="uk-UA" sz="1900" dirty="0" smtClean="0"/>
          </a:p>
          <a:p>
            <a:pPr algn="just">
              <a:buFont typeface="Wingdings" pitchFamily="2" charset="2"/>
              <a:buNone/>
            </a:pPr>
            <a:endParaRPr lang="uk-UA" altLang="uk-UA" sz="19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64</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Заголовок 1"/>
          <p:cNvSpPr>
            <a:spLocks noGrp="1"/>
          </p:cNvSpPr>
          <p:nvPr>
            <p:ph type="title"/>
          </p:nvPr>
        </p:nvSpPr>
        <p:spPr>
          <a:xfrm>
            <a:off x="457200" y="457200"/>
            <a:ext cx="8229600" cy="450850"/>
          </a:xfrm>
        </p:spPr>
        <p:txBody>
          <a:bodyPr>
            <a:normAutofit fontScale="90000"/>
          </a:bodyPr>
          <a:lstStyle/>
          <a:p>
            <a:r>
              <a:rPr lang="uk-UA" sz="4000" i="1" smtClean="0"/>
              <a:t>Приклад п.8.1</a:t>
            </a:r>
            <a:endParaRPr lang="ru-RU" sz="4000" i="1" smtClean="0"/>
          </a:p>
        </p:txBody>
      </p:sp>
      <p:sp>
        <p:nvSpPr>
          <p:cNvPr id="38915" name="Содержимое 2"/>
          <p:cNvSpPr>
            <a:spLocks noGrp="1"/>
          </p:cNvSpPr>
          <p:nvPr>
            <p:ph sz="half" idx="1"/>
          </p:nvPr>
        </p:nvSpPr>
        <p:spPr>
          <a:xfrm>
            <a:off x="457200" y="1268413"/>
            <a:ext cx="8362950" cy="5040312"/>
          </a:xfrm>
        </p:spPr>
        <p:txBody>
          <a:bodyPr/>
          <a:lstStyle/>
          <a:p>
            <a:pPr algn="just">
              <a:buFont typeface="Wingdings" pitchFamily="2" charset="2"/>
              <a:buNone/>
            </a:pPr>
            <a:r>
              <a:rPr lang="uk-UA" sz="2400" i="1" smtClean="0"/>
              <a:t>На період виконання проекту обсяг витрат на оплату праці становить </a:t>
            </a:r>
            <a:r>
              <a:rPr lang="uk-UA" sz="2400" b="1" i="1" smtClean="0"/>
              <a:t>200,000</a:t>
            </a:r>
            <a:r>
              <a:rPr lang="uk-UA" sz="2400" i="1" smtClean="0"/>
              <a:t> тис. грн. Загальна кількість виконавців передбачає 5 осіб (сум.):</a:t>
            </a:r>
          </a:p>
          <a:p>
            <a:pPr algn="just">
              <a:buFont typeface="Wingdings" pitchFamily="2" charset="2"/>
              <a:buNone/>
            </a:pPr>
            <a:r>
              <a:rPr lang="uk-UA" sz="1800" u="sng" smtClean="0"/>
              <a:t>головний науковий співробітник</a:t>
            </a:r>
            <a:r>
              <a:rPr lang="uk-UA" sz="1800" smtClean="0"/>
              <a:t> – сумісник (0,5 ст.), заробітна плата – 3,019 тис. грн., доплата за вчене звання – 0,755 тис. грн., доплата за науковий ступінь – 0,755 грн., середньомісячна заробітна плата – 4,529 тис. грн., кількість місяців – 5. Фонд заробітної плати  – 22,645 тис. грн. </a:t>
            </a:r>
          </a:p>
          <a:p>
            <a:pPr algn="just">
              <a:buFont typeface="Wingdings" pitchFamily="2" charset="2"/>
              <a:buNone/>
            </a:pPr>
            <a:r>
              <a:rPr lang="uk-UA" sz="1800" u="sng" smtClean="0"/>
              <a:t>науковий співробітник </a:t>
            </a:r>
            <a:r>
              <a:rPr lang="uk-UA" sz="1800" smtClean="0"/>
              <a:t>– сумісник (0,5 ст.), заробітна плата – 2,489 тис. грн., доплата за науковий ступінь – 0,374 тис. грн., доплата за вчене звання – 0,622 середньомісячна заробітна плата – 3,485 тис. грн., кількість місяців – 3. Фонд заробітної плати – 10,455 тис. грн. </a:t>
            </a:r>
            <a:endParaRPr lang="ru-RU" sz="1800" smtClean="0"/>
          </a:p>
          <a:p>
            <a:pPr algn="just">
              <a:buFont typeface="Wingdings" pitchFamily="2" charset="2"/>
              <a:buNone/>
            </a:pPr>
            <a:r>
              <a:rPr lang="uk-UA" sz="2000" i="1" smtClean="0"/>
              <a:t>…</a:t>
            </a:r>
          </a:p>
          <a:p>
            <a:pPr algn="just">
              <a:buFont typeface="Wingdings" pitchFamily="2" charset="2"/>
              <a:buNone/>
            </a:pPr>
            <a:r>
              <a:rPr lang="uk-UA" sz="1800" smtClean="0"/>
              <a:t>Витрати за статтею «Нарахування на оплату праці» розраховані з урахуванням єдиного внеску в розмірі 22% відповідно до Закону України № 2464-VI і становлять 44 тис. грн.</a:t>
            </a:r>
            <a:endParaRPr lang="ru-RU" sz="1800" i="1" smtClean="0"/>
          </a:p>
          <a:p>
            <a:endParaRPr lang="ru-RU"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65</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Заголовок 1"/>
          <p:cNvSpPr>
            <a:spLocks noGrp="1"/>
          </p:cNvSpPr>
          <p:nvPr>
            <p:ph type="title"/>
          </p:nvPr>
        </p:nvSpPr>
        <p:spPr>
          <a:xfrm>
            <a:off x="457200" y="457200"/>
            <a:ext cx="8229600" cy="450850"/>
          </a:xfrm>
        </p:spPr>
        <p:txBody>
          <a:bodyPr>
            <a:normAutofit fontScale="90000"/>
          </a:bodyPr>
          <a:lstStyle/>
          <a:p>
            <a:r>
              <a:rPr lang="uk-UA" sz="4000" i="1" smtClean="0"/>
              <a:t>Приклад п.8.2</a:t>
            </a:r>
            <a:endParaRPr lang="ru-RU" sz="4000" i="1" smtClean="0"/>
          </a:p>
        </p:txBody>
      </p:sp>
      <p:sp>
        <p:nvSpPr>
          <p:cNvPr id="39939" name="Содержимое 2"/>
          <p:cNvSpPr>
            <a:spLocks noGrp="1"/>
          </p:cNvSpPr>
          <p:nvPr>
            <p:ph sz="half" idx="1"/>
          </p:nvPr>
        </p:nvSpPr>
        <p:spPr>
          <a:xfrm>
            <a:off x="457200" y="1268413"/>
            <a:ext cx="8362950" cy="4681537"/>
          </a:xfrm>
        </p:spPr>
        <p:txBody>
          <a:bodyPr/>
          <a:lstStyle/>
          <a:p>
            <a:r>
              <a:rPr lang="uk-UA" i="1" dirty="0" smtClean="0"/>
              <a:t>На виконання проекту обсяг витрат на матеріали передбачено в обсязі  22,739 тис. грн., з них комплектуючі до комп’ютерної техніки на суму 20,0 тис. грн., в кількості 12 одиниць, на папір для друку формат А4 (10 </a:t>
            </a:r>
            <a:r>
              <a:rPr lang="uk-UA" i="1" dirty="0" err="1" smtClean="0"/>
              <a:t>пач</a:t>
            </a:r>
            <a:r>
              <a:rPr lang="uk-UA" i="1" dirty="0" smtClean="0"/>
              <a:t>. на суму 1 тис. грн.), канцелярське обладнання – 1,739 тис. грн.</a:t>
            </a:r>
            <a:endParaRPr lang="ru-RU" i="1" dirty="0" smtClean="0"/>
          </a:p>
          <a:p>
            <a:endParaRPr lang="ru-RU"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66</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Заголовок 1"/>
          <p:cNvSpPr>
            <a:spLocks noGrp="1"/>
          </p:cNvSpPr>
          <p:nvPr>
            <p:ph type="title"/>
          </p:nvPr>
        </p:nvSpPr>
        <p:spPr>
          <a:xfrm>
            <a:off x="457200" y="601663"/>
            <a:ext cx="8229600" cy="1098550"/>
          </a:xfrm>
        </p:spPr>
        <p:txBody>
          <a:bodyPr>
            <a:normAutofit fontScale="90000"/>
          </a:bodyPr>
          <a:lstStyle/>
          <a:p>
            <a:r>
              <a:rPr lang="uk-UA" sz="3200" b="1" smtClean="0"/>
              <a:t>КАЛЬКУЛЯЦІЯ </a:t>
            </a:r>
            <a:r>
              <a:rPr lang="ru-RU" sz="3200" smtClean="0"/>
              <a:t/>
            </a:r>
            <a:br>
              <a:rPr lang="ru-RU" sz="3200" smtClean="0"/>
            </a:br>
            <a:r>
              <a:rPr lang="uk-UA" sz="3200" smtClean="0"/>
              <a:t>кошторисної вартості наукового проекту</a:t>
            </a:r>
            <a:r>
              <a:rPr lang="ru-RU" sz="3200" smtClean="0"/>
              <a:t/>
            </a:r>
            <a:br>
              <a:rPr lang="ru-RU" sz="3200" smtClean="0"/>
            </a:br>
            <a:endParaRPr lang="ru-RU" sz="3200" smtClean="0"/>
          </a:p>
        </p:txBody>
      </p:sp>
      <p:sp>
        <p:nvSpPr>
          <p:cNvPr id="7" name="TextBox 6"/>
          <p:cNvSpPr txBox="1"/>
          <p:nvPr/>
        </p:nvSpPr>
        <p:spPr>
          <a:xfrm>
            <a:off x="539750" y="1773238"/>
            <a:ext cx="7920038" cy="4893647"/>
          </a:xfrm>
          <a:prstGeom prst="rect">
            <a:avLst/>
          </a:prstGeom>
          <a:noFill/>
        </p:spPr>
        <p:txBody>
          <a:bodyPr>
            <a:spAutoFit/>
          </a:bodyPr>
          <a:lstStyle/>
          <a:p>
            <a:pPr>
              <a:defRPr/>
            </a:pPr>
            <a:r>
              <a:rPr lang="uk-UA" sz="2400" b="1" dirty="0">
                <a:solidFill>
                  <a:srgbClr val="250BC3"/>
                </a:solidFill>
              </a:rPr>
              <a:t>Рекомендований розподіл за статтями витрат.</a:t>
            </a:r>
          </a:p>
          <a:p>
            <a:pPr>
              <a:defRPr/>
            </a:pPr>
            <a:r>
              <a:rPr lang="uk-UA" sz="2400" b="1" dirty="0"/>
              <a:t>Загальна вартість робіт – </a:t>
            </a:r>
            <a:r>
              <a:rPr lang="uk-UA" sz="2400" b="1" dirty="0">
                <a:solidFill>
                  <a:srgbClr val="38965C"/>
                </a:solidFill>
              </a:rPr>
              <a:t>100 %.</a:t>
            </a:r>
          </a:p>
          <a:p>
            <a:pPr marL="457200" indent="-457200">
              <a:buFontTx/>
              <a:buAutoNum type="arabicPeriod"/>
              <a:defRPr/>
            </a:pPr>
            <a:r>
              <a:rPr lang="uk-UA" sz="2400" b="1" dirty="0"/>
              <a:t>Витрати на заробітну плату – </a:t>
            </a:r>
            <a:r>
              <a:rPr lang="uk-UA" sz="2400" b="1" dirty="0">
                <a:solidFill>
                  <a:srgbClr val="C00000"/>
                </a:solidFill>
              </a:rPr>
              <a:t>40 % </a:t>
            </a:r>
            <a:r>
              <a:rPr lang="uk-UA" sz="2400" b="1" dirty="0"/>
              <a:t>від загальної кошторисної вартості проекту.</a:t>
            </a:r>
          </a:p>
          <a:p>
            <a:pPr marL="457200" indent="-457200">
              <a:buFontTx/>
              <a:buAutoNum type="arabicPeriod"/>
              <a:defRPr/>
            </a:pPr>
            <a:r>
              <a:rPr lang="uk-UA" sz="2400" b="1" dirty="0"/>
              <a:t> Нарахування на оплату праці – </a:t>
            </a:r>
            <a:r>
              <a:rPr lang="uk-UA" sz="2400" b="1" dirty="0">
                <a:solidFill>
                  <a:srgbClr val="C00000"/>
                </a:solidFill>
              </a:rPr>
              <a:t>22 % </a:t>
            </a:r>
            <a:r>
              <a:rPr lang="uk-UA" sz="2400" b="1" dirty="0"/>
              <a:t>від фонду заробітної плати.</a:t>
            </a:r>
          </a:p>
          <a:p>
            <a:pPr marL="457200" indent="-457200">
              <a:buFontTx/>
              <a:buAutoNum type="arabicPeriod"/>
              <a:defRPr/>
            </a:pPr>
            <a:r>
              <a:rPr lang="uk-UA" sz="2400" b="1" dirty="0"/>
              <a:t>Оплата комунальних послуг та енергоносіїв  -</a:t>
            </a:r>
            <a:r>
              <a:rPr lang="uk-UA" sz="2400" b="1" dirty="0">
                <a:solidFill>
                  <a:srgbClr val="C00000"/>
                </a:solidFill>
              </a:rPr>
              <a:t>2%</a:t>
            </a:r>
            <a:r>
              <a:rPr lang="uk-UA" sz="2400" b="1" dirty="0"/>
              <a:t> від загальної вартості.</a:t>
            </a:r>
          </a:p>
          <a:p>
            <a:pPr marL="457200" indent="-457200">
              <a:buFontTx/>
              <a:buAutoNum type="arabicPeriod"/>
              <a:defRPr/>
            </a:pPr>
            <a:r>
              <a:rPr lang="uk-UA" sz="2400" b="1" dirty="0"/>
              <a:t>Накладні витрати – </a:t>
            </a:r>
            <a:r>
              <a:rPr lang="uk-UA" sz="2400" b="1" dirty="0">
                <a:solidFill>
                  <a:srgbClr val="C00000"/>
                </a:solidFill>
              </a:rPr>
              <a:t>20 %</a:t>
            </a:r>
            <a:r>
              <a:rPr lang="uk-UA" sz="2400" b="1" dirty="0"/>
              <a:t> від загальної вартості</a:t>
            </a:r>
            <a:r>
              <a:rPr lang="uk-UA" sz="2400" b="1" dirty="0" smtClean="0"/>
              <a:t>.</a:t>
            </a:r>
          </a:p>
          <a:p>
            <a:pPr marL="457200" indent="-457200">
              <a:buFontTx/>
              <a:buAutoNum type="arabicPeriod"/>
              <a:defRPr/>
            </a:pPr>
            <a:r>
              <a:rPr lang="uk-UA" sz="2400" b="1" dirty="0" smtClean="0"/>
              <a:t>Матеріали, предмети, малоцінне обладнання – </a:t>
            </a:r>
            <a:r>
              <a:rPr lang="uk-UA" sz="2400" b="1" dirty="0" smtClean="0">
                <a:solidFill>
                  <a:srgbClr val="C00000"/>
                </a:solidFill>
              </a:rPr>
              <a:t>30 %.</a:t>
            </a:r>
            <a:endParaRPr lang="uk-UA" sz="2400" b="1" dirty="0">
              <a:solidFill>
                <a:srgbClr val="C00000"/>
              </a:solidFill>
            </a:endParaRPr>
          </a:p>
          <a:p>
            <a:pPr marL="457200" indent="-457200">
              <a:buFontTx/>
              <a:buAutoNum type="arabicPeriod"/>
              <a:defRPr/>
            </a:pPr>
            <a:endParaRPr lang="uk-UA" sz="2400" b="1" dirty="0"/>
          </a:p>
          <a:p>
            <a:pPr>
              <a:defRPr/>
            </a:pPr>
            <a:endParaRPr lang="ru-RU" sz="2400" b="1" dirty="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67</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95288" y="692150"/>
            <a:ext cx="8496300" cy="649288"/>
          </a:xfrm>
          <a:prstGeom prst="rect">
            <a:avLst/>
          </a:prstGeom>
          <a:noFill/>
          <a:ln w="9525">
            <a:noFill/>
            <a:miter lim="800000"/>
            <a:headEnd/>
            <a:tailEnd/>
          </a:ln>
        </p:spPr>
        <p:txBody>
          <a:bodyPr anchor="ctr"/>
          <a:lstStyle/>
          <a:p>
            <a:pPr algn="ctr" eaLnBrk="0" hangingPunct="0">
              <a:defRPr/>
            </a:pPr>
            <a:r>
              <a:rPr lang="uk-UA" sz="2800" b="1" kern="0" dirty="0">
                <a:solidFill>
                  <a:srgbClr val="250BC3"/>
                </a:solidFill>
                <a:latin typeface="+mj-lt"/>
                <a:ea typeface="+mj-ea"/>
                <a:cs typeface="+mj-cs"/>
              </a:rPr>
              <a:t>9. </a:t>
            </a:r>
            <a:r>
              <a:rPr lang="uk-UA" sz="2800" b="1" kern="0" dirty="0" err="1">
                <a:solidFill>
                  <a:srgbClr val="250BC3"/>
                </a:solidFill>
                <a:latin typeface="+mj-lt"/>
                <a:ea typeface="+mj-ea"/>
                <a:cs typeface="+mj-cs"/>
              </a:rPr>
              <a:t>Наукометричні</a:t>
            </a:r>
            <a:r>
              <a:rPr lang="uk-UA" sz="2800" b="1" kern="0" dirty="0">
                <a:solidFill>
                  <a:srgbClr val="250BC3"/>
                </a:solidFill>
                <a:latin typeface="+mj-lt"/>
                <a:ea typeface="+mj-ea"/>
                <a:cs typeface="+mj-cs"/>
              </a:rPr>
              <a:t> показники авторів проекту </a:t>
            </a:r>
          </a:p>
        </p:txBody>
      </p:sp>
      <p:sp>
        <p:nvSpPr>
          <p:cNvPr id="41987" name="Содержимое 3"/>
          <p:cNvSpPr>
            <a:spLocks noGrp="1"/>
          </p:cNvSpPr>
          <p:nvPr>
            <p:ph sz="half" idx="2"/>
          </p:nvPr>
        </p:nvSpPr>
        <p:spPr>
          <a:xfrm>
            <a:off x="323850" y="1341438"/>
            <a:ext cx="8532813" cy="4967287"/>
          </a:xfrm>
        </p:spPr>
        <p:txBody>
          <a:bodyPr/>
          <a:lstStyle/>
          <a:p>
            <a:r>
              <a:rPr lang="uk-UA" sz="2400" b="1" dirty="0" smtClean="0"/>
              <a:t>9.1. Зазначити </a:t>
            </a:r>
            <a:r>
              <a:rPr lang="en-US" sz="2400" b="1" dirty="0" smtClean="0"/>
              <a:t>h</a:t>
            </a:r>
            <a:r>
              <a:rPr lang="uk-UA" sz="2400" b="1" dirty="0" err="1" smtClean="0"/>
              <a:t>-індекс</a:t>
            </a:r>
            <a:r>
              <a:rPr lang="uk-UA" sz="2400" b="1" dirty="0" smtClean="0"/>
              <a:t> та загальну кількість цитувань наукових публікацій керівника проекту згідно БД </a:t>
            </a:r>
            <a:r>
              <a:rPr lang="uk-UA" sz="2400" b="1" dirty="0" err="1" smtClean="0"/>
              <a:t>Scopus</a:t>
            </a:r>
            <a:r>
              <a:rPr lang="uk-UA" sz="2400" b="1" dirty="0" smtClean="0"/>
              <a:t> або </a:t>
            </a:r>
            <a:r>
              <a:rPr lang="en-US" sz="2400" b="1" dirty="0" smtClean="0"/>
              <a:t>Web of Science Core Collection</a:t>
            </a:r>
            <a:r>
              <a:rPr lang="uk-UA" sz="2400" b="1" dirty="0" smtClean="0"/>
              <a:t> (</a:t>
            </a:r>
            <a:r>
              <a:rPr lang="en-US" sz="2400" b="1" dirty="0" err="1" smtClean="0"/>
              <a:t>WoS</a:t>
            </a:r>
            <a:r>
              <a:rPr lang="uk-UA" sz="2400" b="1" dirty="0" smtClean="0"/>
              <a:t>) </a:t>
            </a:r>
            <a:r>
              <a:rPr lang="uk-UA" sz="2400" dirty="0" smtClean="0"/>
              <a:t>(</a:t>
            </a:r>
            <a:r>
              <a:rPr lang="en-US" sz="2400" u="sng" dirty="0" smtClean="0"/>
              <a:t>Google Scholar </a:t>
            </a:r>
            <a:r>
              <a:rPr lang="uk-UA" sz="2400" u="sng" dirty="0" smtClean="0"/>
              <a:t>для </a:t>
            </a:r>
            <a:r>
              <a:rPr lang="uk-UA" sz="2400" u="sng" dirty="0" err="1" smtClean="0"/>
              <a:t>соціо-гуманітарних</a:t>
            </a:r>
            <a:r>
              <a:rPr lang="uk-UA" sz="2400" u="sng" dirty="0" smtClean="0"/>
              <a:t> </a:t>
            </a:r>
            <a:r>
              <a:rPr lang="uk-UA" sz="2400" u="sng" dirty="0" smtClean="0"/>
              <a:t>наук</a:t>
            </a:r>
            <a:r>
              <a:rPr lang="uk-UA" sz="2400" dirty="0" smtClean="0"/>
              <a:t>)  та </a:t>
            </a:r>
            <a:r>
              <a:rPr lang="uk-UA" sz="2400" u="sng" dirty="0" err="1" smtClean="0"/>
              <a:t>веб-адресу</a:t>
            </a:r>
            <a:r>
              <a:rPr lang="uk-UA" sz="2400" u="sng" dirty="0" smtClean="0"/>
              <a:t> його відповідного авторського профілю і </a:t>
            </a:r>
            <a:r>
              <a:rPr lang="uk-UA" sz="2400" u="sng" dirty="0" err="1" smtClean="0"/>
              <a:t>Author</a:t>
            </a:r>
            <a:r>
              <a:rPr lang="uk-UA" sz="2400" u="sng" dirty="0" smtClean="0"/>
              <a:t> ID</a:t>
            </a:r>
            <a:endParaRPr lang="ru-RU" sz="2400" u="sng" dirty="0" smtClean="0"/>
          </a:p>
          <a:p>
            <a:r>
              <a:rPr lang="uk-UA" sz="2400" b="1" dirty="0" smtClean="0"/>
              <a:t>9.2. Зазначити сумарний </a:t>
            </a:r>
            <a:r>
              <a:rPr lang="en-US" sz="2400" b="1" dirty="0" smtClean="0"/>
              <a:t>h</a:t>
            </a:r>
            <a:r>
              <a:rPr lang="uk-UA" sz="2400" b="1" dirty="0" err="1" smtClean="0"/>
              <a:t>-індекс</a:t>
            </a:r>
            <a:r>
              <a:rPr lang="uk-UA" sz="2400" b="1" dirty="0" smtClean="0"/>
              <a:t> та загальну кількість цитувань наукових публікацій 5-ти основних авторів проекту (крім керівника) згідно БД </a:t>
            </a:r>
            <a:r>
              <a:rPr lang="uk-UA" sz="2400" b="1" dirty="0" err="1" smtClean="0"/>
              <a:t>Scopus</a:t>
            </a:r>
            <a:r>
              <a:rPr lang="uk-UA" sz="2400" b="1" dirty="0" smtClean="0"/>
              <a:t> або </a:t>
            </a:r>
            <a:r>
              <a:rPr lang="uk-UA" sz="2400" b="1" dirty="0" err="1" smtClean="0"/>
              <a:t>WoS</a:t>
            </a:r>
            <a:r>
              <a:rPr lang="uk-UA" sz="2400" b="1" dirty="0" smtClean="0"/>
              <a:t> </a:t>
            </a:r>
            <a:r>
              <a:rPr lang="uk-UA" sz="2400" dirty="0" smtClean="0"/>
              <a:t>(</a:t>
            </a:r>
            <a:r>
              <a:rPr lang="uk-UA" sz="2400" dirty="0" err="1" smtClean="0"/>
              <a:t>Google</a:t>
            </a:r>
            <a:r>
              <a:rPr lang="uk-UA" sz="2400" dirty="0" smtClean="0"/>
              <a:t> </a:t>
            </a:r>
            <a:r>
              <a:rPr lang="uk-UA" sz="2400" dirty="0" err="1" smtClean="0"/>
              <a:t>Scholar</a:t>
            </a:r>
            <a:r>
              <a:rPr lang="uk-UA" sz="2400" dirty="0" smtClean="0"/>
              <a:t> для </a:t>
            </a:r>
            <a:r>
              <a:rPr lang="uk-UA" sz="2400" dirty="0" err="1" smtClean="0"/>
              <a:t>соціо-гуманітарних</a:t>
            </a:r>
            <a:r>
              <a:rPr lang="uk-UA" sz="2400" dirty="0" smtClean="0"/>
              <a:t> наук)  та </a:t>
            </a:r>
            <a:r>
              <a:rPr lang="uk-UA" sz="2400" dirty="0" err="1" smtClean="0"/>
              <a:t>веб-адреси</a:t>
            </a:r>
            <a:r>
              <a:rPr lang="uk-UA" sz="2400" dirty="0" smtClean="0"/>
              <a:t> їх відповідних авторських профілів і </a:t>
            </a:r>
            <a:r>
              <a:rPr lang="uk-UA" sz="2400" dirty="0" err="1" smtClean="0"/>
              <a:t>Author</a:t>
            </a:r>
            <a:r>
              <a:rPr lang="en-US" sz="2400" dirty="0" smtClean="0"/>
              <a:t>s</a:t>
            </a:r>
            <a:r>
              <a:rPr lang="uk-UA" sz="2400" dirty="0" smtClean="0"/>
              <a:t> ID.</a:t>
            </a:r>
            <a:endParaRPr lang="ru-RU" sz="2400" dirty="0" smtClean="0"/>
          </a:p>
          <a:p>
            <a:pPr algn="just"/>
            <a:endParaRPr lang="uk-UA" altLang="uk-UA" sz="2400" dirty="0" smtClean="0"/>
          </a:p>
          <a:p>
            <a:pPr algn="just"/>
            <a:endParaRPr lang="uk-UA" altLang="uk-UA" sz="2000" dirty="0" smtClean="0"/>
          </a:p>
          <a:p>
            <a:pPr algn="just"/>
            <a:endParaRPr lang="uk-UA" altLang="uk-UA" sz="2000" dirty="0" smtClean="0"/>
          </a:p>
          <a:p>
            <a:pPr algn="just"/>
            <a:endParaRPr lang="uk-UA" altLang="uk-UA" sz="2000" dirty="0" smtClean="0"/>
          </a:p>
          <a:p>
            <a:pPr algn="just"/>
            <a:endParaRPr lang="uk-UA" altLang="uk-UA" sz="2000" dirty="0" smtClean="0"/>
          </a:p>
          <a:p>
            <a:pPr algn="just">
              <a:buFont typeface="Wingdings" pitchFamily="2" charset="2"/>
              <a:buNone/>
            </a:pPr>
            <a:endParaRPr lang="uk-UA" altLang="uk-UA" sz="20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68</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95288" y="692150"/>
            <a:ext cx="8496300" cy="720725"/>
          </a:xfrm>
          <a:prstGeom prst="rect">
            <a:avLst/>
          </a:prstGeom>
          <a:noFill/>
          <a:ln w="9525">
            <a:noFill/>
            <a:miter lim="800000"/>
            <a:headEnd/>
            <a:tailEnd/>
          </a:ln>
        </p:spPr>
        <p:txBody>
          <a:bodyPr anchor="ctr"/>
          <a:lstStyle/>
          <a:p>
            <a:pPr algn="ctr" eaLnBrk="0" hangingPunct="0">
              <a:defRPr/>
            </a:pPr>
            <a:r>
              <a:rPr lang="uk-UA" sz="2800" b="1" kern="0" dirty="0">
                <a:solidFill>
                  <a:srgbClr val="250BC3"/>
                </a:solidFill>
                <a:latin typeface="+mj-lt"/>
                <a:ea typeface="+mj-ea"/>
                <a:cs typeface="+mj-cs"/>
              </a:rPr>
              <a:t>10. Науковий доробок та досвід авторів за напрямом проекту </a:t>
            </a:r>
          </a:p>
        </p:txBody>
      </p:sp>
      <p:sp>
        <p:nvSpPr>
          <p:cNvPr id="43011" name="Содержимое 3"/>
          <p:cNvSpPr>
            <a:spLocks noGrp="1"/>
          </p:cNvSpPr>
          <p:nvPr>
            <p:ph sz="half" idx="2"/>
          </p:nvPr>
        </p:nvSpPr>
        <p:spPr>
          <a:xfrm>
            <a:off x="179388" y="1556792"/>
            <a:ext cx="8677275" cy="5040313"/>
          </a:xfrm>
        </p:spPr>
        <p:txBody>
          <a:bodyPr/>
          <a:lstStyle/>
          <a:p>
            <a:r>
              <a:rPr lang="uk-UA" sz="2000" b="1" dirty="0" smtClean="0"/>
              <a:t>10.1. Перелік статей у журналах, що входять до науково-метричних баз даних </a:t>
            </a:r>
            <a:r>
              <a:rPr lang="uk-UA" sz="2000" b="1" dirty="0" err="1" smtClean="0"/>
              <a:t>WoS</a:t>
            </a:r>
            <a:r>
              <a:rPr lang="uk-UA" sz="2000" b="1" dirty="0" smtClean="0"/>
              <a:t> та/або </a:t>
            </a:r>
            <a:r>
              <a:rPr lang="ru-RU" sz="2000" b="1" dirty="0" err="1" smtClean="0"/>
              <a:t>Scopus</a:t>
            </a:r>
            <a:r>
              <a:rPr lang="uk-UA" sz="2000" b="1" dirty="0" smtClean="0"/>
              <a:t> з індексом </a:t>
            </a:r>
            <a:r>
              <a:rPr lang="en-US" sz="2000" b="1" dirty="0" smtClean="0"/>
              <a:t>SNIP</a:t>
            </a:r>
            <a:r>
              <a:rPr lang="uk-UA" sz="2000" b="1" dirty="0" smtClean="0"/>
              <a:t> ≥ 0,4 </a:t>
            </a:r>
            <a:r>
              <a:rPr lang="uk-UA" sz="2000" dirty="0" smtClean="0"/>
              <a:t>(</a:t>
            </a:r>
            <a:r>
              <a:rPr lang="uk-UA" sz="2000" dirty="0" err="1" smtClean="0"/>
              <a:t>Source</a:t>
            </a:r>
            <a:r>
              <a:rPr lang="uk-UA" sz="2000" dirty="0" smtClean="0"/>
              <a:t> </a:t>
            </a:r>
            <a:r>
              <a:rPr lang="uk-UA" sz="2000" dirty="0" err="1" smtClean="0"/>
              <a:t>Normalized</a:t>
            </a:r>
            <a:r>
              <a:rPr lang="uk-UA" sz="2000" dirty="0" smtClean="0"/>
              <a:t> </a:t>
            </a:r>
            <a:r>
              <a:rPr lang="uk-UA" sz="2000" dirty="0" err="1" smtClean="0"/>
              <a:t>Impact</a:t>
            </a:r>
            <a:r>
              <a:rPr lang="uk-UA" sz="2000" dirty="0" smtClean="0"/>
              <a:t> </a:t>
            </a:r>
            <a:r>
              <a:rPr lang="uk-UA" sz="2000" dirty="0" err="1" smtClean="0"/>
              <a:t>Рer</a:t>
            </a:r>
            <a:r>
              <a:rPr lang="uk-UA" sz="2000" dirty="0" smtClean="0"/>
              <a:t> </a:t>
            </a:r>
            <a:r>
              <a:rPr lang="uk-UA" sz="2000" dirty="0" err="1" smtClean="0"/>
              <a:t>Paper</a:t>
            </a:r>
            <a:r>
              <a:rPr lang="uk-UA" sz="2000" dirty="0" smtClean="0"/>
              <a:t>) (або для </a:t>
            </a:r>
            <a:r>
              <a:rPr lang="uk-UA" sz="2000" dirty="0" err="1" smtClean="0"/>
              <a:t>соціо-гуманітарних</a:t>
            </a:r>
            <a:r>
              <a:rPr lang="uk-UA" sz="2000" dirty="0" smtClean="0"/>
              <a:t> наук з індексом   </a:t>
            </a:r>
            <a:r>
              <a:rPr lang="en-US" sz="2000" dirty="0" smtClean="0"/>
              <a:t>SNIP</a:t>
            </a:r>
            <a:r>
              <a:rPr lang="uk-UA" sz="2000" dirty="0" smtClean="0"/>
              <a:t>  &gt; 0)</a:t>
            </a:r>
            <a:r>
              <a:rPr lang="uk-UA" sz="2000" b="1" dirty="0" smtClean="0"/>
              <a:t>.</a:t>
            </a:r>
          </a:p>
          <a:p>
            <a:r>
              <a:rPr lang="uk-UA" sz="2000" b="1" dirty="0" smtClean="0"/>
              <a:t>10.2. Статті, що входять до науково-метричних баз даних </a:t>
            </a:r>
            <a:r>
              <a:rPr lang="uk-UA" sz="2000" b="1" dirty="0" err="1" smtClean="0"/>
              <a:t>WoS</a:t>
            </a:r>
            <a:r>
              <a:rPr lang="uk-UA" sz="2000" b="1" dirty="0" smtClean="0"/>
              <a:t> або </a:t>
            </a:r>
            <a:r>
              <a:rPr lang="uk-UA" sz="2000" b="1" dirty="0" err="1" smtClean="0"/>
              <a:t>Scopus</a:t>
            </a:r>
            <a:r>
              <a:rPr lang="uk-UA" sz="2000" b="1" dirty="0" smtClean="0"/>
              <a:t>, які не ввійшли до п.10.1 </a:t>
            </a:r>
            <a:r>
              <a:rPr lang="uk-UA" sz="2000" dirty="0" smtClean="0"/>
              <a:t>(або </a:t>
            </a:r>
            <a:r>
              <a:rPr lang="uk-UA" sz="2000" dirty="0" err="1" smtClean="0"/>
              <a:t>Index</a:t>
            </a:r>
            <a:r>
              <a:rPr lang="uk-UA" sz="2000" dirty="0" smtClean="0"/>
              <a:t> </a:t>
            </a:r>
            <a:r>
              <a:rPr lang="uk-UA" sz="2000" dirty="0" err="1" smtClean="0"/>
              <a:t>Сореrnicus</a:t>
            </a:r>
            <a:r>
              <a:rPr lang="uk-UA" sz="2000" dirty="0" smtClean="0"/>
              <a:t> для </a:t>
            </a:r>
            <a:r>
              <a:rPr lang="uk-UA" sz="2000" dirty="0" err="1" smtClean="0"/>
              <a:t>соціо-гуманітарних</a:t>
            </a:r>
            <a:r>
              <a:rPr lang="uk-UA" sz="2000" dirty="0" smtClean="0"/>
              <a:t> наук) та патенти України або інших країн на винахід або промисловий зразок</a:t>
            </a:r>
            <a:endParaRPr lang="ru-RU" sz="2000" dirty="0" smtClean="0"/>
          </a:p>
          <a:p>
            <a:r>
              <a:rPr lang="uk-UA" sz="2000" b="1" dirty="0" smtClean="0"/>
              <a:t>10.3. Опубліковані  за темою проекту  статті у журналах, що входять до переліку фахових видань України та мають </a:t>
            </a:r>
            <a:r>
              <a:rPr lang="en-US" sz="2000" b="1" dirty="0" smtClean="0"/>
              <a:t>ISSN</a:t>
            </a:r>
            <a:r>
              <a:rPr lang="uk-UA" sz="2000" b="1" dirty="0" smtClean="0"/>
              <a:t>, статті у закордонних журналах, що не увійшли до пп.10.1-10.2, а також англомовні тези доповідей у матеріалах міжнародних конференцій, що індексуються науково-метричними базами даних </a:t>
            </a:r>
            <a:r>
              <a:rPr lang="en-US" sz="2000" b="1" dirty="0" err="1" smtClean="0"/>
              <a:t>WoS</a:t>
            </a:r>
            <a:r>
              <a:rPr lang="uk-UA" sz="2000" b="1" dirty="0" smtClean="0"/>
              <a:t> або </a:t>
            </a:r>
            <a:r>
              <a:rPr lang="ru-RU" sz="2000" b="1" dirty="0" err="1" smtClean="0"/>
              <a:t>Scopus</a:t>
            </a:r>
            <a:r>
              <a:rPr lang="ru-RU" sz="2000" b="1" dirty="0" smtClean="0"/>
              <a:t> </a:t>
            </a:r>
            <a:r>
              <a:rPr lang="uk-UA" sz="2000" dirty="0" smtClean="0"/>
              <a:t>(або </a:t>
            </a:r>
            <a:r>
              <a:rPr lang="uk-UA" sz="2000" dirty="0" err="1" smtClean="0"/>
              <a:t>Index</a:t>
            </a:r>
            <a:r>
              <a:rPr lang="uk-UA" sz="2000" dirty="0" smtClean="0"/>
              <a:t> </a:t>
            </a:r>
            <a:r>
              <a:rPr lang="uk-UA" sz="2000" dirty="0" err="1" smtClean="0"/>
              <a:t>Сореrnicus</a:t>
            </a:r>
            <a:r>
              <a:rPr lang="uk-UA" sz="2000" dirty="0" smtClean="0"/>
              <a:t> для </a:t>
            </a:r>
            <a:r>
              <a:rPr lang="uk-UA" sz="2000" dirty="0" err="1" smtClean="0"/>
              <a:t>соціо-гуманітарних</a:t>
            </a:r>
            <a:r>
              <a:rPr lang="uk-UA" sz="2000" dirty="0" smtClean="0"/>
              <a:t> наук) та охоронні документи на об’єкти права інтелектуальної власності, які не увійшли до п. 10.2.</a:t>
            </a:r>
            <a:endParaRPr lang="ru-RU" sz="2000" dirty="0" smtClean="0"/>
          </a:p>
          <a:p>
            <a:endParaRPr lang="ru-RU" sz="2000" dirty="0" smtClean="0"/>
          </a:p>
          <a:p>
            <a:pPr algn="just"/>
            <a:endParaRPr lang="uk-UA" altLang="uk-UA" sz="2000" dirty="0" smtClean="0"/>
          </a:p>
          <a:p>
            <a:pPr algn="just"/>
            <a:endParaRPr lang="uk-UA" altLang="uk-UA" sz="1800" dirty="0" smtClean="0"/>
          </a:p>
          <a:p>
            <a:pPr algn="just"/>
            <a:endParaRPr lang="uk-UA" altLang="uk-UA" sz="1800" dirty="0" smtClean="0"/>
          </a:p>
          <a:p>
            <a:pPr algn="just"/>
            <a:endParaRPr lang="uk-UA" altLang="uk-UA" sz="1800" dirty="0" smtClean="0"/>
          </a:p>
          <a:p>
            <a:pPr algn="just"/>
            <a:endParaRPr lang="uk-UA" altLang="uk-UA" sz="1800" dirty="0" smtClean="0"/>
          </a:p>
          <a:p>
            <a:pPr algn="just">
              <a:buFont typeface="Wingdings" pitchFamily="2" charset="2"/>
              <a:buNone/>
            </a:pPr>
            <a:endParaRPr lang="uk-UA" altLang="uk-UA" sz="18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69</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457200" y="457201"/>
            <a:ext cx="8229600" cy="971536"/>
          </a:xfrm>
        </p:spPr>
        <p:style>
          <a:lnRef idx="0">
            <a:schemeClr val="accent1"/>
          </a:lnRef>
          <a:fillRef idx="3">
            <a:schemeClr val="accent1"/>
          </a:fillRef>
          <a:effectRef idx="3">
            <a:schemeClr val="accent1"/>
          </a:effectRef>
          <a:fontRef idx="minor">
            <a:schemeClr val="lt1"/>
          </a:fontRef>
        </p:style>
        <p:txBody>
          <a:bodyPr/>
          <a:lstStyle/>
          <a:p>
            <a:r>
              <a:rPr lang="uk-UA" dirty="0" smtClean="0"/>
              <a:t>Нормативна документація</a:t>
            </a:r>
            <a:endParaRPr lang="ru-RU" dirty="0" smtClean="0"/>
          </a:p>
        </p:txBody>
      </p:sp>
      <p:sp>
        <p:nvSpPr>
          <p:cNvPr id="4099" name="Содержимое 2"/>
          <p:cNvSpPr>
            <a:spLocks noGrp="1"/>
          </p:cNvSpPr>
          <p:nvPr>
            <p:ph idx="1"/>
          </p:nvPr>
        </p:nvSpPr>
        <p:spPr>
          <a:xfrm>
            <a:off x="457200" y="1557338"/>
            <a:ext cx="8229600" cy="4968006"/>
          </a:xfrm>
        </p:spPr>
        <p:txBody>
          <a:bodyPr/>
          <a:lstStyle/>
          <a:p>
            <a:pPr algn="just"/>
            <a:r>
              <a:rPr lang="uk-UA" sz="2400" b="1" dirty="0" smtClean="0"/>
              <a:t>Закони України </a:t>
            </a:r>
            <a:r>
              <a:rPr lang="uk-UA" sz="2400" dirty="0" err="1" smtClean="0"/>
              <a:t>“</a:t>
            </a:r>
            <a:r>
              <a:rPr lang="uk-UA" sz="2400" b="1" dirty="0" err="1" smtClean="0">
                <a:solidFill>
                  <a:srgbClr val="7030A0"/>
                </a:solidFill>
              </a:rPr>
              <a:t>Про</a:t>
            </a:r>
            <a:r>
              <a:rPr lang="uk-UA" sz="2400" b="1" dirty="0" smtClean="0">
                <a:solidFill>
                  <a:srgbClr val="7030A0"/>
                </a:solidFill>
              </a:rPr>
              <a:t> наукову і науково-технічну </a:t>
            </a:r>
            <a:r>
              <a:rPr lang="uk-UA" sz="2400" b="1" dirty="0" err="1" smtClean="0">
                <a:solidFill>
                  <a:srgbClr val="7030A0"/>
                </a:solidFill>
              </a:rPr>
              <a:t>діяльність</a:t>
            </a:r>
            <a:r>
              <a:rPr lang="uk-UA" sz="2400" b="1" dirty="0" err="1" smtClean="0"/>
              <a:t>”</a:t>
            </a:r>
            <a:r>
              <a:rPr lang="uk-UA" sz="2400" b="1" dirty="0" smtClean="0"/>
              <a:t>, </a:t>
            </a:r>
            <a:r>
              <a:rPr lang="uk-UA" sz="2400" b="1" dirty="0" err="1" smtClean="0"/>
              <a:t>“</a:t>
            </a:r>
            <a:r>
              <a:rPr lang="uk-UA" sz="2400" b="1" dirty="0" err="1" smtClean="0">
                <a:solidFill>
                  <a:srgbClr val="7030A0"/>
                </a:solidFill>
              </a:rPr>
              <a:t>Про</a:t>
            </a:r>
            <a:r>
              <a:rPr lang="uk-UA" sz="2400" b="1" dirty="0" smtClean="0">
                <a:solidFill>
                  <a:srgbClr val="7030A0"/>
                </a:solidFill>
              </a:rPr>
              <a:t> пріоритетні напрями розвитку науки і </a:t>
            </a:r>
            <a:r>
              <a:rPr lang="uk-UA" sz="2400" b="1" dirty="0" err="1" smtClean="0">
                <a:solidFill>
                  <a:srgbClr val="7030A0"/>
                </a:solidFill>
              </a:rPr>
              <a:t>техніки</a:t>
            </a:r>
            <a:r>
              <a:rPr lang="uk-UA" sz="2400" dirty="0" err="1" smtClean="0"/>
              <a:t>”</a:t>
            </a:r>
            <a:endParaRPr lang="uk-UA" sz="2400" dirty="0" smtClean="0"/>
          </a:p>
          <a:p>
            <a:pPr algn="just"/>
            <a:r>
              <a:rPr lang="uk-UA" sz="2400" dirty="0" smtClean="0"/>
              <a:t>Про затвердження </a:t>
            </a:r>
            <a:r>
              <a:rPr lang="uk-UA" sz="2400" b="1" dirty="0" smtClean="0"/>
              <a:t>ПОРЯДКУ</a:t>
            </a:r>
            <a:r>
              <a:rPr lang="uk-UA" sz="2400" dirty="0" smtClean="0"/>
              <a:t> формування і виконання замовлення на проведення фундаментальних наукових досліджень, прикладних наукових досліджень та виконання науково-технічних (експериментальних) розробок за рахунок коштів  державного бюджету (</a:t>
            </a:r>
            <a:r>
              <a:rPr lang="uk-UA" sz="2400" b="1" dirty="0" smtClean="0">
                <a:solidFill>
                  <a:srgbClr val="7030A0"/>
                </a:solidFill>
              </a:rPr>
              <a:t>Постанова КМ України № 1084 від 25 серпня 2004 р.</a:t>
            </a:r>
            <a:r>
              <a:rPr lang="uk-UA" sz="2400" b="1" dirty="0" smtClean="0"/>
              <a:t>)</a:t>
            </a:r>
          </a:p>
          <a:p>
            <a:pPr algn="just"/>
            <a:r>
              <a:rPr lang="ru-RU" sz="2400" b="1" dirty="0" smtClean="0"/>
              <a:t>ПОЛОЖЕННЯ</a:t>
            </a:r>
            <a:r>
              <a:rPr lang="ru-RU" sz="2400" dirty="0" smtClean="0"/>
              <a:t> про </a:t>
            </a:r>
            <a:r>
              <a:rPr lang="ru-RU" sz="2400" dirty="0" err="1" smtClean="0"/>
              <a:t>проведення</a:t>
            </a:r>
            <a:r>
              <a:rPr lang="ru-RU" sz="2400" dirty="0" smtClean="0"/>
              <a:t> конкурсного </a:t>
            </a:r>
            <a:r>
              <a:rPr lang="ru-RU" sz="2400" dirty="0" err="1" smtClean="0"/>
              <a:t>відбору</a:t>
            </a:r>
            <a:r>
              <a:rPr lang="ru-RU" sz="2400" dirty="0" smtClean="0"/>
              <a:t> МОН </a:t>
            </a:r>
            <a:r>
              <a:rPr lang="ru-RU" sz="2400" dirty="0" err="1" smtClean="0"/>
              <a:t>України</a:t>
            </a:r>
            <a:r>
              <a:rPr lang="ru-RU" sz="2400" dirty="0" smtClean="0"/>
              <a:t> </a:t>
            </a:r>
            <a:r>
              <a:rPr lang="ru-RU" sz="2400" dirty="0" err="1" smtClean="0"/>
              <a:t>наукових</a:t>
            </a:r>
            <a:r>
              <a:rPr lang="ru-RU" sz="2400" dirty="0" smtClean="0"/>
              <a:t> </a:t>
            </a:r>
            <a:r>
              <a:rPr lang="ru-RU" sz="2400" dirty="0" err="1" smtClean="0"/>
              <a:t>проектів</a:t>
            </a:r>
            <a:r>
              <a:rPr lang="ru-RU" sz="2400" dirty="0" smtClean="0"/>
              <a:t> (</a:t>
            </a:r>
            <a:r>
              <a:rPr lang="ru-RU" sz="2400" b="1" dirty="0" smtClean="0">
                <a:solidFill>
                  <a:srgbClr val="7030A0"/>
                </a:solidFill>
              </a:rPr>
              <a:t>Наказ МОН № 423 </a:t>
            </a:r>
            <a:r>
              <a:rPr lang="ru-RU" sz="2400" b="1" dirty="0" err="1" smtClean="0">
                <a:solidFill>
                  <a:srgbClr val="7030A0"/>
                </a:solidFill>
              </a:rPr>
              <a:t>від</a:t>
            </a:r>
            <a:r>
              <a:rPr lang="ru-RU" sz="2400" b="1" dirty="0" smtClean="0">
                <a:solidFill>
                  <a:srgbClr val="7030A0"/>
                </a:solidFill>
              </a:rPr>
              <a:t> 01.06.2006 р.</a:t>
            </a:r>
            <a:r>
              <a:rPr lang="ru-RU" sz="2400" dirty="0" smtClean="0">
                <a:solidFill>
                  <a:srgbClr val="7030A0"/>
                </a:solidFill>
              </a:rPr>
              <a:t>)</a:t>
            </a:r>
            <a:endParaRPr lang="uk-UA" sz="2400" dirty="0" smtClean="0">
              <a:solidFill>
                <a:srgbClr val="7030A0"/>
              </a:solidFill>
            </a:endParaRPr>
          </a:p>
          <a:p>
            <a:pPr algn="just"/>
            <a:endParaRPr lang="uk-UA" sz="2400" dirty="0" smtClean="0"/>
          </a:p>
          <a:p>
            <a:pPr algn="just"/>
            <a:endParaRPr lang="uk-UA" sz="24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7</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sz="2400" b="1" dirty="0" smtClean="0"/>
              <a:t>Українські наукові видання, визнані секцією 23 «Наукові проблеми сільського, лісового і садово-паркового господарства, ветеринарії» провідними</a:t>
            </a:r>
            <a:r>
              <a:rPr lang="ru-RU" sz="2400" dirty="0" smtClean="0"/>
              <a:t/>
            </a:r>
            <a:br>
              <a:rPr lang="ru-RU" sz="2400" dirty="0" smtClean="0"/>
            </a:br>
            <a:r>
              <a:rPr lang="uk-UA" sz="2400" b="1" dirty="0" smtClean="0"/>
              <a:t>(протокол від 21 жовтня 2016 р.)</a:t>
            </a:r>
            <a:endParaRPr lang="ru-RU" sz="2400" dirty="0"/>
          </a:p>
        </p:txBody>
      </p:sp>
      <p:sp>
        <p:nvSpPr>
          <p:cNvPr id="8" name="TextBox 7"/>
          <p:cNvSpPr txBox="1"/>
          <p:nvPr/>
        </p:nvSpPr>
        <p:spPr>
          <a:xfrm>
            <a:off x="755576" y="2276872"/>
            <a:ext cx="7632848" cy="3266985"/>
          </a:xfrm>
          <a:prstGeom prst="rect">
            <a:avLst/>
          </a:prstGeom>
          <a:noFill/>
        </p:spPr>
        <p:txBody>
          <a:bodyPr wrap="square" rtlCol="0">
            <a:spAutoFit/>
          </a:bodyPr>
          <a:lstStyle/>
          <a:p>
            <a:pPr>
              <a:lnSpc>
                <a:spcPct val="150000"/>
              </a:lnSpc>
              <a:buFont typeface="Arial" pitchFamily="34" charset="0"/>
              <a:buChar char="•"/>
            </a:pPr>
            <a:r>
              <a:rPr lang="uk-UA" sz="2000" b="1" dirty="0" smtClean="0"/>
              <a:t> Вісник аграрної науки</a:t>
            </a:r>
          </a:p>
          <a:p>
            <a:pPr>
              <a:lnSpc>
                <a:spcPct val="150000"/>
              </a:lnSpc>
              <a:buFont typeface="Arial" pitchFamily="34" charset="0"/>
              <a:buChar char="•"/>
            </a:pPr>
            <a:r>
              <a:rPr lang="uk-UA" sz="2000" b="1" dirty="0" smtClean="0"/>
              <a:t> Біоресурси і природокористування (</a:t>
            </a:r>
            <a:r>
              <a:rPr lang="uk-UA" sz="2000" b="1" dirty="0" err="1" smtClean="0"/>
              <a:t>НУБіП</a:t>
            </a:r>
            <a:r>
              <a:rPr lang="uk-UA" sz="2000" b="1" dirty="0" smtClean="0"/>
              <a:t>)</a:t>
            </a:r>
          </a:p>
          <a:p>
            <a:pPr>
              <a:lnSpc>
                <a:spcPct val="150000"/>
              </a:lnSpc>
              <a:buFont typeface="Arial" pitchFamily="34" charset="0"/>
              <a:buChar char="•"/>
            </a:pPr>
            <a:r>
              <a:rPr lang="uk-UA" sz="2000" b="1" dirty="0" smtClean="0"/>
              <a:t> Вісник Дніпропетровського державного аграрно-економічного університету</a:t>
            </a:r>
          </a:p>
          <a:p>
            <a:pPr>
              <a:lnSpc>
                <a:spcPct val="150000"/>
              </a:lnSpc>
              <a:buFont typeface="Arial" pitchFamily="34" charset="0"/>
              <a:buChar char="•"/>
            </a:pPr>
            <a:r>
              <a:rPr lang="uk-UA" sz="2000" b="1" dirty="0" smtClean="0"/>
              <a:t> Науковий вісник Національного лісотехнічного університету</a:t>
            </a:r>
          </a:p>
          <a:p>
            <a:pPr>
              <a:lnSpc>
                <a:spcPct val="150000"/>
              </a:lnSpc>
              <a:buFont typeface="Arial" pitchFamily="34" charset="0"/>
              <a:buChar char="•"/>
            </a:pPr>
            <a:r>
              <a:rPr lang="uk-UA" sz="2000" b="1" dirty="0" smtClean="0"/>
              <a:t> Рибогосподарська наука України </a:t>
            </a:r>
            <a:endParaRPr lang="ru-RU" sz="2000" b="1" dirty="0"/>
          </a:p>
        </p:txBody>
      </p:sp>
      <p:sp>
        <p:nvSpPr>
          <p:cNvPr id="6" name="Овал 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70</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Заголовок 1"/>
          <p:cNvSpPr>
            <a:spLocks noGrp="1"/>
          </p:cNvSpPr>
          <p:nvPr>
            <p:ph type="title"/>
          </p:nvPr>
        </p:nvSpPr>
        <p:spPr>
          <a:xfrm>
            <a:off x="457200" y="457200"/>
            <a:ext cx="8229600" cy="1243013"/>
          </a:xfrm>
        </p:spPr>
        <p:txBody>
          <a:bodyPr>
            <a:normAutofit fontScale="90000"/>
          </a:bodyPr>
          <a:lstStyle/>
          <a:p>
            <a:r>
              <a:rPr lang="uk-UA" smtClean="0"/>
              <a:t>Source Normalized Impact Рer Paper- </a:t>
            </a:r>
            <a:r>
              <a:rPr lang="en-US" smtClean="0"/>
              <a:t>SNIP </a:t>
            </a:r>
            <a:r>
              <a:rPr lang="uk-UA" smtClean="0"/>
              <a:t>журналу</a:t>
            </a:r>
            <a:endParaRPr lang="ru-RU" smtClean="0"/>
          </a:p>
        </p:txBody>
      </p:sp>
      <p:sp>
        <p:nvSpPr>
          <p:cNvPr id="44036" name="Прямоугольник 5"/>
          <p:cNvSpPr>
            <a:spLocks noChangeArrowheads="1"/>
          </p:cNvSpPr>
          <p:nvPr/>
        </p:nvSpPr>
        <p:spPr bwMode="auto">
          <a:xfrm>
            <a:off x="539750" y="2060575"/>
            <a:ext cx="8353425" cy="1077913"/>
          </a:xfrm>
          <a:prstGeom prst="rect">
            <a:avLst/>
          </a:prstGeom>
          <a:noFill/>
          <a:ln w="38100">
            <a:solidFill>
              <a:srgbClr val="FF0000"/>
            </a:solidFill>
            <a:miter lim="800000"/>
            <a:headEnd/>
            <a:tailEnd/>
          </a:ln>
        </p:spPr>
        <p:txBody>
          <a:bodyPr>
            <a:spAutoFit/>
          </a:bodyPr>
          <a:lstStyle/>
          <a:p>
            <a:pPr algn="ctr"/>
            <a:r>
              <a:rPr lang="en-US" sz="3200">
                <a:solidFill>
                  <a:srgbClr val="250BC3"/>
                </a:solidFill>
                <a:hlinkClick r:id="rId2"/>
              </a:rPr>
              <a:t>http://www.journalindicators.com/indicators</a:t>
            </a:r>
            <a:endParaRPr lang="uk-UA" sz="3200">
              <a:solidFill>
                <a:srgbClr val="250BC3"/>
              </a:solidFill>
            </a:endParaRPr>
          </a:p>
          <a:p>
            <a:pPr algn="ctr"/>
            <a:endParaRPr lang="ru-RU" sz="3200">
              <a:solidFill>
                <a:srgbClr val="250BC3"/>
              </a:solidFill>
            </a:endParaRPr>
          </a:p>
        </p:txBody>
      </p:sp>
      <p:pic>
        <p:nvPicPr>
          <p:cNvPr id="44037" name="Picture 2"/>
          <p:cNvPicPr>
            <a:picLocks noChangeAspect="1" noChangeArrowheads="1"/>
          </p:cNvPicPr>
          <p:nvPr/>
        </p:nvPicPr>
        <p:blipFill>
          <a:blip r:embed="rId3" cstate="print"/>
          <a:srcRect l="10922" t="15224" r="13480" b="7997"/>
          <a:stretch>
            <a:fillRect/>
          </a:stretch>
        </p:blipFill>
        <p:spPr bwMode="auto">
          <a:xfrm>
            <a:off x="1476375" y="3213100"/>
            <a:ext cx="4248150" cy="3451225"/>
          </a:xfrm>
          <a:prstGeom prst="rect">
            <a:avLst/>
          </a:prstGeom>
          <a:noFill/>
          <a:ln w="9525">
            <a:noFill/>
            <a:miter lim="800000"/>
            <a:headEnd/>
            <a:tailEnd/>
          </a:ln>
        </p:spPr>
      </p:pic>
      <p:sp>
        <p:nvSpPr>
          <p:cNvPr id="6" name="Овал 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71</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Содержимое 2"/>
          <p:cNvSpPr>
            <a:spLocks noGrp="1"/>
          </p:cNvSpPr>
          <p:nvPr>
            <p:ph sz="half" idx="1"/>
          </p:nvPr>
        </p:nvSpPr>
        <p:spPr>
          <a:xfrm>
            <a:off x="250825" y="765175"/>
            <a:ext cx="8569325" cy="5616575"/>
          </a:xfrm>
        </p:spPr>
        <p:txBody>
          <a:bodyPr/>
          <a:lstStyle/>
          <a:p>
            <a:r>
              <a:rPr lang="uk-UA" dirty="0" smtClean="0"/>
              <a:t>10.4. Монографії за напрямом проекту, що опубліковані у закордонних виданнях офіційними мовами Європейського Союзу</a:t>
            </a:r>
            <a:endParaRPr lang="ru-RU" dirty="0" smtClean="0"/>
          </a:p>
          <a:p>
            <a:r>
              <a:rPr lang="uk-UA" dirty="0" smtClean="0"/>
              <a:t>10.5.</a:t>
            </a:r>
            <a:r>
              <a:rPr lang="uk-UA" b="1" dirty="0" smtClean="0"/>
              <a:t> </a:t>
            </a:r>
            <a:r>
              <a:rPr lang="uk-UA" dirty="0" smtClean="0"/>
              <a:t>Розділи монографій за напрямом проекту, що опубліковані  у закордонних виданнях офіційними мовами Європейського Союзу (</a:t>
            </a:r>
            <a:r>
              <a:rPr lang="uk-UA" u="sng" dirty="0" smtClean="0">
                <a:solidFill>
                  <a:srgbClr val="C00000"/>
                </a:solidFill>
              </a:rPr>
              <a:t>від 3 друкованих аркушів</a:t>
            </a:r>
            <a:r>
              <a:rPr lang="uk-UA" dirty="0" smtClean="0"/>
              <a:t>).</a:t>
            </a:r>
            <a:endParaRPr lang="ru-RU" dirty="0" smtClean="0"/>
          </a:p>
          <a:p>
            <a:r>
              <a:rPr lang="uk-UA" dirty="0" smtClean="0"/>
              <a:t>10.6.</a:t>
            </a:r>
            <a:r>
              <a:rPr lang="uk-UA" b="1" dirty="0" smtClean="0"/>
              <a:t> </a:t>
            </a:r>
            <a:r>
              <a:rPr lang="uk-UA" dirty="0" smtClean="0"/>
              <a:t>Монографії за напрямом проекту, що опубліковані мовами, які не відносяться до мов Європейського Союзу</a:t>
            </a:r>
            <a:endParaRPr lang="ru-RU" dirty="0" smtClean="0"/>
          </a:p>
          <a:p>
            <a:r>
              <a:rPr lang="uk-UA" dirty="0" smtClean="0"/>
              <a:t>10.7.</a:t>
            </a:r>
            <a:r>
              <a:rPr lang="uk-UA" b="1" dirty="0" smtClean="0"/>
              <a:t> </a:t>
            </a:r>
            <a:r>
              <a:rPr lang="uk-UA" dirty="0" smtClean="0"/>
              <a:t>Захищено авторами проекту дисертацій кандидата наук (доктора філософії) та доктора наук</a:t>
            </a:r>
            <a:endParaRPr lang="ru-RU" dirty="0" smtClean="0"/>
          </a:p>
          <a:p>
            <a:endParaRPr lang="ru-RU" dirty="0" smtClean="0"/>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72</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Содержимое 3"/>
          <p:cNvSpPr>
            <a:spLocks noGrp="1"/>
          </p:cNvSpPr>
          <p:nvPr>
            <p:ph sz="half" idx="2"/>
          </p:nvPr>
        </p:nvSpPr>
        <p:spPr>
          <a:xfrm>
            <a:off x="323850" y="620713"/>
            <a:ext cx="8362950" cy="5688012"/>
          </a:xfrm>
        </p:spPr>
        <p:txBody>
          <a:bodyPr/>
          <a:lstStyle/>
          <a:p>
            <a:r>
              <a:rPr lang="uk-UA" sz="2400" dirty="0" smtClean="0"/>
              <a:t>10.8. Індивідуальні гранти (стипендії), наукові стажування  за кордоном, що фінансувалися за рахунок Державного бюджету України та/або закордонними організаціями (сумарна кількість місяців для керівника та 5 авторів проекту)</a:t>
            </a:r>
            <a:endParaRPr lang="ru-RU" sz="2400" dirty="0" smtClean="0"/>
          </a:p>
          <a:p>
            <a:r>
              <a:rPr lang="uk-UA" sz="2400" dirty="0" smtClean="0"/>
              <a:t>10.9. Кількість </a:t>
            </a:r>
            <a:r>
              <a:rPr lang="uk-UA" sz="2400" dirty="0" err="1" smtClean="0"/>
              <a:t>загальноуніверситетських</a:t>
            </a:r>
            <a:r>
              <a:rPr lang="uk-UA" sz="2400" dirty="0" smtClean="0"/>
              <a:t> наукових грантів (окрім тих, що зазначено у п. 10.8), за якими працювали автори проекту, що фінансувались закордонними організаціями (кількість грантів з відповідним посиланням на сайт чи на лист від </a:t>
            </a:r>
            <a:r>
              <a:rPr lang="uk-UA" sz="2400" dirty="0" err="1" smtClean="0"/>
              <a:t>грантодавця</a:t>
            </a:r>
            <a:r>
              <a:rPr lang="uk-UA" sz="2400" dirty="0" smtClean="0"/>
              <a:t>). </a:t>
            </a:r>
          </a:p>
          <a:p>
            <a:r>
              <a:rPr lang="uk-UA" sz="2400" dirty="0" smtClean="0"/>
              <a:t>10.10. Авторами проекту виконано </a:t>
            </a:r>
            <a:r>
              <a:rPr lang="uk-UA" sz="2400" dirty="0" err="1" smtClean="0"/>
              <a:t>госпдоговірної</a:t>
            </a:r>
            <a:r>
              <a:rPr lang="uk-UA" sz="2400" dirty="0" smtClean="0"/>
              <a:t> та грантової тематики на суму (тис. грн.) (з відповідним підтвердженням довідкою з бухгалтерії ВНЗ(НУ)) у рамках заявленого наукового напряму</a:t>
            </a:r>
            <a:endParaRPr lang="ru-RU" sz="2400" dirty="0" smtClean="0"/>
          </a:p>
          <a:p>
            <a:endParaRPr lang="ru-RU" sz="2400" dirty="0" smtClean="0"/>
          </a:p>
          <a:p>
            <a:endParaRPr lang="ru-RU" sz="2400" dirty="0" smtClean="0"/>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73</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95288" y="115888"/>
            <a:ext cx="8496300" cy="649287"/>
          </a:xfrm>
          <a:prstGeom prst="rect">
            <a:avLst/>
          </a:prstGeom>
          <a:noFill/>
          <a:ln w="9525">
            <a:noFill/>
            <a:miter lim="800000"/>
            <a:headEnd/>
            <a:tailEnd/>
          </a:ln>
        </p:spPr>
        <p:txBody>
          <a:bodyPr anchor="ctr"/>
          <a:lstStyle/>
          <a:p>
            <a:pPr algn="ctr" eaLnBrk="0" hangingPunct="0">
              <a:defRPr/>
            </a:pPr>
            <a:r>
              <a:rPr lang="uk-UA" sz="2800" b="1" kern="0" dirty="0">
                <a:solidFill>
                  <a:srgbClr val="250BC3"/>
                </a:solidFill>
                <a:latin typeface="+mj-lt"/>
                <a:ea typeface="+mj-ea"/>
                <a:cs typeface="+mj-cs"/>
              </a:rPr>
              <a:t>11. Очікувані результати </a:t>
            </a:r>
          </a:p>
        </p:txBody>
      </p:sp>
      <p:sp>
        <p:nvSpPr>
          <p:cNvPr id="47107" name="Содержимое 3"/>
          <p:cNvSpPr>
            <a:spLocks noGrp="1"/>
          </p:cNvSpPr>
          <p:nvPr>
            <p:ph sz="half" idx="2"/>
          </p:nvPr>
        </p:nvSpPr>
        <p:spPr>
          <a:xfrm>
            <a:off x="250825" y="692150"/>
            <a:ext cx="8642350" cy="5976938"/>
          </a:xfrm>
        </p:spPr>
        <p:txBody>
          <a:bodyPr/>
          <a:lstStyle/>
          <a:p>
            <a:r>
              <a:rPr lang="uk-UA" sz="1600" dirty="0" smtClean="0"/>
              <a:t>Будуть опубліковані за темою проекту статті у журналах, що входять до науково-метричних баз даних </a:t>
            </a:r>
            <a:r>
              <a:rPr lang="uk-UA" sz="1600" dirty="0" err="1" smtClean="0"/>
              <a:t>WoS</a:t>
            </a:r>
            <a:r>
              <a:rPr lang="uk-UA" sz="1600" dirty="0" smtClean="0"/>
              <a:t> та/або </a:t>
            </a:r>
            <a:r>
              <a:rPr lang="uk-UA" sz="1600" dirty="0" err="1" smtClean="0"/>
              <a:t>Scopus</a:t>
            </a:r>
            <a:r>
              <a:rPr lang="uk-UA" sz="1600" dirty="0" smtClean="0"/>
              <a:t> з індексом SNIP ≥ 0,4 (</a:t>
            </a:r>
            <a:r>
              <a:rPr lang="uk-UA" sz="1600" dirty="0" err="1" smtClean="0"/>
              <a:t>Source</a:t>
            </a:r>
            <a:r>
              <a:rPr lang="uk-UA" sz="1600" dirty="0" smtClean="0"/>
              <a:t> </a:t>
            </a:r>
            <a:r>
              <a:rPr lang="uk-UA" sz="1600" dirty="0" err="1" smtClean="0"/>
              <a:t>Normalized</a:t>
            </a:r>
            <a:r>
              <a:rPr lang="uk-UA" sz="1600" dirty="0" smtClean="0"/>
              <a:t> </a:t>
            </a:r>
            <a:r>
              <a:rPr lang="uk-UA" sz="1600" dirty="0" err="1" smtClean="0"/>
              <a:t>Impact</a:t>
            </a:r>
            <a:r>
              <a:rPr lang="uk-UA" sz="1600" dirty="0" smtClean="0"/>
              <a:t> </a:t>
            </a:r>
            <a:r>
              <a:rPr lang="uk-UA" sz="1600" dirty="0" err="1" smtClean="0"/>
              <a:t>Рer</a:t>
            </a:r>
            <a:r>
              <a:rPr lang="uk-UA" sz="1600" dirty="0" smtClean="0"/>
              <a:t> </a:t>
            </a:r>
            <a:r>
              <a:rPr lang="uk-UA" sz="1600" dirty="0" err="1" smtClean="0"/>
              <a:t>Paper</a:t>
            </a:r>
            <a:r>
              <a:rPr lang="uk-UA" sz="1600" dirty="0" smtClean="0"/>
              <a:t>) (для </a:t>
            </a:r>
            <a:r>
              <a:rPr lang="uk-UA" sz="1600" dirty="0" err="1" smtClean="0"/>
              <a:t>соціо-гуманітарних</a:t>
            </a:r>
            <a:r>
              <a:rPr lang="uk-UA" sz="1600" dirty="0" smtClean="0"/>
              <a:t> наук з індексом   SNIP &gt;  0).</a:t>
            </a:r>
            <a:endParaRPr lang="ru-RU" sz="1600" dirty="0" smtClean="0"/>
          </a:p>
          <a:p>
            <a:r>
              <a:rPr lang="uk-UA" sz="1600" dirty="0" smtClean="0"/>
              <a:t>Будуть опубліковані  за темою проекту  статті у журналах, що входять до переліку фахових видань України та мають ISSN, статті у закордонних журналах, що не увійшли до пп.10.1-10.2, а також англомовні тези доповідей у матеріалах міжнародних конференцій, що індексуються науково-метричними базами даних </a:t>
            </a:r>
            <a:r>
              <a:rPr lang="uk-UA" sz="1600" dirty="0" err="1" smtClean="0"/>
              <a:t>WoS</a:t>
            </a:r>
            <a:r>
              <a:rPr lang="uk-UA" sz="1600" dirty="0" smtClean="0"/>
              <a:t> або </a:t>
            </a:r>
            <a:r>
              <a:rPr lang="uk-UA" sz="1600" dirty="0" err="1" smtClean="0"/>
              <a:t>Scopus</a:t>
            </a:r>
            <a:r>
              <a:rPr lang="uk-UA" sz="1600" dirty="0" smtClean="0"/>
              <a:t> (</a:t>
            </a:r>
            <a:r>
              <a:rPr lang="uk-UA" sz="1600" dirty="0" err="1" smtClean="0"/>
              <a:t>Index</a:t>
            </a:r>
            <a:r>
              <a:rPr lang="uk-UA" sz="1600" dirty="0" smtClean="0"/>
              <a:t> </a:t>
            </a:r>
            <a:r>
              <a:rPr lang="uk-UA" sz="1600" dirty="0" err="1" smtClean="0"/>
              <a:t>Сореrnicus</a:t>
            </a:r>
            <a:r>
              <a:rPr lang="uk-UA" sz="1600" dirty="0" smtClean="0"/>
              <a:t> для </a:t>
            </a:r>
            <a:r>
              <a:rPr lang="uk-UA" sz="1600" dirty="0" err="1" smtClean="0"/>
              <a:t>соціо-гуманітарних</a:t>
            </a:r>
            <a:r>
              <a:rPr lang="uk-UA" sz="1600" dirty="0" smtClean="0"/>
              <a:t> наук) та охоронні документи на об’єкти права інтелектуальної власності</a:t>
            </a:r>
            <a:endParaRPr lang="ru-RU" sz="1600" dirty="0" smtClean="0"/>
          </a:p>
          <a:p>
            <a:r>
              <a:rPr lang="uk-UA" sz="1600" dirty="0" smtClean="0"/>
              <a:t>Монографії за темою проекту, що будуть опубліковані у закордонних виданнях офіційними мовами Європейського Союзу (друкованих аркушів)</a:t>
            </a:r>
            <a:endParaRPr lang="ru-RU" sz="1600" dirty="0" smtClean="0"/>
          </a:p>
          <a:p>
            <a:r>
              <a:rPr lang="uk-UA" sz="1600" dirty="0" smtClean="0"/>
              <a:t>Розділи монографій за темою проекту, що будуть опубліковані  у закордонних виданнях офіційними мовами Європейського Союзу (друкованих аркушів).</a:t>
            </a:r>
            <a:endParaRPr lang="ru-RU" sz="1600" dirty="0" smtClean="0"/>
          </a:p>
          <a:p>
            <a:r>
              <a:rPr lang="uk-UA" sz="1600" dirty="0" smtClean="0"/>
              <a:t>Монографії за темою проекту, що будуть опубліковані  мовами, які не відносяться до мов Європейського Союзу (друкованих аркушів)</a:t>
            </a:r>
            <a:endParaRPr lang="ru-RU" sz="1600" dirty="0" smtClean="0"/>
          </a:p>
          <a:p>
            <a:r>
              <a:rPr lang="uk-UA" sz="1600" dirty="0" smtClean="0"/>
              <a:t>Буде впроваджено наукові або науково-практичні результати проекту шляхом укладання господарчих договорів, продажу ліцензій, грантових угод поза межами організації-виконавця  </a:t>
            </a:r>
            <a:endParaRPr lang="ru-RU" sz="1600" dirty="0" smtClean="0"/>
          </a:p>
          <a:p>
            <a:r>
              <a:rPr lang="uk-UA" sz="1600" dirty="0" smtClean="0"/>
              <a:t>Буде захищено дисертації кандидата наук (доктора філософії) та доктора наук виконавцями за темою проекту </a:t>
            </a:r>
            <a:endParaRPr lang="ru-RU" sz="1600" dirty="0" smtClean="0"/>
          </a:p>
          <a:p>
            <a:pPr algn="ctr">
              <a:buFont typeface="Wingdings" pitchFamily="2" charset="2"/>
              <a:buNone/>
            </a:pPr>
            <a:r>
              <a:rPr lang="ru-RU" altLang="uk-UA" sz="1800" b="1" dirty="0" err="1" smtClean="0">
                <a:solidFill>
                  <a:srgbClr val="C00000"/>
                </a:solidFill>
              </a:rPr>
              <a:t>Бажано</a:t>
            </a:r>
            <a:r>
              <a:rPr lang="ru-RU" altLang="uk-UA" sz="1800" b="1" dirty="0" smtClean="0">
                <a:solidFill>
                  <a:srgbClr val="C00000"/>
                </a:solidFill>
              </a:rPr>
              <a:t> </a:t>
            </a:r>
            <a:r>
              <a:rPr lang="ru-RU" altLang="uk-UA" sz="1800" b="1" dirty="0" err="1" smtClean="0">
                <a:solidFill>
                  <a:srgbClr val="C00000"/>
                </a:solidFill>
              </a:rPr>
              <a:t>заповнити</a:t>
            </a:r>
            <a:r>
              <a:rPr lang="ru-RU" altLang="uk-UA" sz="1800" b="1" dirty="0" smtClean="0">
                <a:solidFill>
                  <a:srgbClr val="C00000"/>
                </a:solidFill>
              </a:rPr>
              <a:t> </a:t>
            </a:r>
            <a:r>
              <a:rPr lang="ru-RU" altLang="uk-UA" sz="1800" b="1" dirty="0" err="1" smtClean="0">
                <a:solidFill>
                  <a:srgbClr val="C00000"/>
                </a:solidFill>
              </a:rPr>
              <a:t>всі</a:t>
            </a:r>
            <a:r>
              <a:rPr lang="ru-RU" altLang="uk-UA" sz="1800" b="1" dirty="0" smtClean="0">
                <a:solidFill>
                  <a:srgbClr val="C00000"/>
                </a:solidFill>
              </a:rPr>
              <a:t> </a:t>
            </a:r>
            <a:r>
              <a:rPr lang="ru-RU" altLang="uk-UA" sz="1800" b="1" dirty="0" err="1" smtClean="0">
                <a:solidFill>
                  <a:srgbClr val="C00000"/>
                </a:solidFill>
              </a:rPr>
              <a:t>показники</a:t>
            </a:r>
            <a:r>
              <a:rPr lang="ru-RU" altLang="uk-UA" sz="1800" b="1" dirty="0" smtClean="0">
                <a:solidFill>
                  <a:srgbClr val="C00000"/>
                </a:solidFill>
              </a:rPr>
              <a:t>, не </a:t>
            </a:r>
            <a:r>
              <a:rPr lang="ru-RU" altLang="uk-UA" sz="1800" b="1" dirty="0" err="1" smtClean="0">
                <a:solidFill>
                  <a:srgbClr val="C00000"/>
                </a:solidFill>
              </a:rPr>
              <a:t>залишати</a:t>
            </a:r>
            <a:r>
              <a:rPr lang="ru-RU" altLang="uk-UA" sz="1800" b="1" dirty="0" smtClean="0">
                <a:solidFill>
                  <a:srgbClr val="C00000"/>
                </a:solidFill>
              </a:rPr>
              <a:t> 0.</a:t>
            </a:r>
            <a:r>
              <a:rPr lang="ru-RU" altLang="uk-UA" sz="1600" b="1" dirty="0" smtClean="0"/>
              <a:t>  </a:t>
            </a:r>
          </a:p>
          <a:p>
            <a:pPr algn="ctr">
              <a:buFont typeface="Wingdings" pitchFamily="2" charset="2"/>
              <a:buNone/>
            </a:pPr>
            <a:r>
              <a:rPr lang="ru-RU" altLang="uk-UA" sz="1600" b="1" dirty="0" err="1" smtClean="0">
                <a:solidFill>
                  <a:srgbClr val="C00000"/>
                </a:solidFill>
              </a:rPr>
              <a:t>Результати</a:t>
            </a:r>
            <a:r>
              <a:rPr lang="ru-RU" altLang="uk-UA" sz="1600" b="1" dirty="0" smtClean="0">
                <a:solidFill>
                  <a:srgbClr val="C00000"/>
                </a:solidFill>
              </a:rPr>
              <a:t> </a:t>
            </a:r>
            <a:r>
              <a:rPr lang="ru-RU" altLang="uk-UA" sz="1600" b="1" dirty="0" err="1" smtClean="0">
                <a:solidFill>
                  <a:srgbClr val="C00000"/>
                </a:solidFill>
              </a:rPr>
              <a:t>мають</a:t>
            </a:r>
            <a:r>
              <a:rPr lang="ru-RU" altLang="uk-UA" sz="1600" b="1" dirty="0" smtClean="0">
                <a:solidFill>
                  <a:srgbClr val="C00000"/>
                </a:solidFill>
              </a:rPr>
              <a:t> </a:t>
            </a:r>
            <a:r>
              <a:rPr lang="ru-RU" altLang="uk-UA" sz="1600" b="1" dirty="0" err="1" smtClean="0">
                <a:solidFill>
                  <a:srgbClr val="C00000"/>
                </a:solidFill>
              </a:rPr>
              <a:t>корелювати</a:t>
            </a:r>
            <a:r>
              <a:rPr lang="ru-RU" altLang="uk-UA" sz="1600" b="1" dirty="0" smtClean="0">
                <a:solidFill>
                  <a:srgbClr val="C00000"/>
                </a:solidFill>
              </a:rPr>
              <a:t> </a:t>
            </a:r>
            <a:r>
              <a:rPr lang="ru-RU" altLang="uk-UA" sz="1600" b="1" dirty="0" err="1" smtClean="0">
                <a:solidFill>
                  <a:srgbClr val="C00000"/>
                </a:solidFill>
              </a:rPr>
              <a:t>з</a:t>
            </a:r>
            <a:r>
              <a:rPr lang="ru-RU" altLang="uk-UA" sz="1600" b="1" dirty="0" smtClean="0">
                <a:solidFill>
                  <a:srgbClr val="C00000"/>
                </a:solidFill>
              </a:rPr>
              <a:t> </a:t>
            </a:r>
            <a:r>
              <a:rPr lang="ru-RU" altLang="uk-UA" sz="1600" b="1" dirty="0" err="1" smtClean="0">
                <a:solidFill>
                  <a:srgbClr val="C00000"/>
                </a:solidFill>
              </a:rPr>
              <a:t>існуючим</a:t>
            </a:r>
            <a:r>
              <a:rPr lang="ru-RU" altLang="uk-UA" sz="1600" b="1" dirty="0" smtClean="0">
                <a:solidFill>
                  <a:srgbClr val="C00000"/>
                </a:solidFill>
              </a:rPr>
              <a:t> </a:t>
            </a:r>
            <a:r>
              <a:rPr lang="ru-RU" altLang="uk-UA" sz="1600" b="1" dirty="0" err="1" smtClean="0">
                <a:solidFill>
                  <a:srgbClr val="C00000"/>
                </a:solidFill>
              </a:rPr>
              <a:t>доробком</a:t>
            </a:r>
            <a:r>
              <a:rPr lang="ru-RU" altLang="uk-UA" sz="1600" b="1" dirty="0" smtClean="0">
                <a:solidFill>
                  <a:srgbClr val="C00000"/>
                </a:solidFill>
              </a:rPr>
              <a:t> </a:t>
            </a:r>
            <a:r>
              <a:rPr lang="ru-RU" altLang="uk-UA" sz="1600" b="1" dirty="0" err="1" smtClean="0">
                <a:solidFill>
                  <a:srgbClr val="C00000"/>
                </a:solidFill>
              </a:rPr>
              <a:t>колективу</a:t>
            </a:r>
            <a:r>
              <a:rPr lang="ru-RU" altLang="uk-UA" sz="1600" b="1" dirty="0" smtClean="0">
                <a:solidFill>
                  <a:srgbClr val="C00000"/>
                </a:solidFill>
              </a:rPr>
              <a:t>.</a:t>
            </a:r>
            <a:endParaRPr lang="uk-UA" altLang="uk-UA" sz="1600" b="1" dirty="0" smtClean="0">
              <a:solidFill>
                <a:srgbClr val="C00000"/>
              </a:solidFill>
            </a:endParaRPr>
          </a:p>
          <a:p>
            <a:pPr algn="just"/>
            <a:endParaRPr lang="uk-UA" altLang="uk-UA" sz="1600" dirty="0" smtClean="0"/>
          </a:p>
          <a:p>
            <a:pPr algn="just"/>
            <a:endParaRPr lang="uk-UA" altLang="uk-UA" sz="1600" dirty="0" smtClean="0"/>
          </a:p>
          <a:p>
            <a:pPr algn="just"/>
            <a:endParaRPr lang="uk-UA" altLang="uk-UA" sz="1600" dirty="0" smtClean="0"/>
          </a:p>
          <a:p>
            <a:pPr algn="just"/>
            <a:endParaRPr lang="uk-UA" altLang="uk-UA" sz="1600" dirty="0" smtClean="0"/>
          </a:p>
          <a:p>
            <a:pPr algn="just">
              <a:buFont typeface="Wingdings" pitchFamily="2" charset="2"/>
              <a:buNone/>
            </a:pPr>
            <a:endParaRPr lang="uk-UA" altLang="uk-UA" sz="16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74</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95288" y="333375"/>
            <a:ext cx="8496300" cy="649288"/>
          </a:xfrm>
          <a:prstGeom prst="rect">
            <a:avLst/>
          </a:prstGeom>
          <a:noFill/>
          <a:ln w="9525">
            <a:noFill/>
            <a:miter lim="800000"/>
            <a:headEnd/>
            <a:tailEnd/>
          </a:ln>
        </p:spPr>
        <p:txBody>
          <a:bodyPr anchor="ctr"/>
          <a:lstStyle/>
          <a:p>
            <a:pPr algn="ctr" eaLnBrk="0" hangingPunct="0">
              <a:defRPr/>
            </a:pPr>
            <a:r>
              <a:rPr lang="uk-UA" sz="2800" b="1" kern="0" dirty="0">
                <a:solidFill>
                  <a:srgbClr val="250BC3"/>
                </a:solidFill>
                <a:latin typeface="+mj-lt"/>
                <a:ea typeface="+mj-ea"/>
                <a:cs typeface="+mj-cs"/>
              </a:rPr>
              <a:t>12. Етапи виконання проекту </a:t>
            </a:r>
          </a:p>
        </p:txBody>
      </p:sp>
      <p:sp>
        <p:nvSpPr>
          <p:cNvPr id="48131" name="Содержимое 3"/>
          <p:cNvSpPr>
            <a:spLocks noGrp="1"/>
          </p:cNvSpPr>
          <p:nvPr>
            <p:ph sz="half" idx="2"/>
          </p:nvPr>
        </p:nvSpPr>
        <p:spPr>
          <a:xfrm>
            <a:off x="250825" y="1052513"/>
            <a:ext cx="8532813" cy="5184775"/>
          </a:xfrm>
        </p:spPr>
        <p:txBody>
          <a:bodyPr/>
          <a:lstStyle/>
          <a:p>
            <a:pPr algn="just"/>
            <a:r>
              <a:rPr lang="ru-RU" altLang="uk-UA" sz="2400" dirty="0" err="1" smtClean="0"/>
              <a:t>Вказати</a:t>
            </a:r>
            <a:r>
              <a:rPr lang="ru-RU" altLang="uk-UA" sz="2400" dirty="0" smtClean="0"/>
              <a:t> </a:t>
            </a:r>
            <a:r>
              <a:rPr lang="ru-RU" altLang="uk-UA" sz="2400" dirty="0" err="1" smtClean="0"/>
              <a:t>назву</a:t>
            </a:r>
            <a:r>
              <a:rPr lang="ru-RU" altLang="uk-UA" sz="2400" dirty="0" smtClean="0"/>
              <a:t> та </a:t>
            </a:r>
            <a:r>
              <a:rPr lang="ru-RU" altLang="uk-UA" sz="2400" dirty="0" err="1" smtClean="0"/>
              <a:t>зміст</a:t>
            </a:r>
            <a:r>
              <a:rPr lang="ru-RU" altLang="uk-UA" sz="2400" dirty="0" smtClean="0"/>
              <a:t> </a:t>
            </a:r>
            <a:r>
              <a:rPr lang="ru-RU" altLang="uk-UA" sz="2400" dirty="0" err="1" smtClean="0"/>
              <a:t>етапу</a:t>
            </a:r>
            <a:endParaRPr lang="ru-RU" altLang="uk-UA" sz="2400" dirty="0" smtClean="0"/>
          </a:p>
          <a:p>
            <a:pPr algn="just"/>
            <a:r>
              <a:rPr lang="ru-RU" altLang="uk-UA" sz="2400" dirty="0" err="1" smtClean="0"/>
              <a:t>Очікувані</a:t>
            </a:r>
            <a:r>
              <a:rPr lang="ru-RU" altLang="uk-UA" sz="2400" dirty="0" smtClean="0"/>
              <a:t> </a:t>
            </a:r>
            <a:r>
              <a:rPr lang="ru-RU" altLang="uk-UA" sz="2400" dirty="0" err="1" smtClean="0"/>
              <a:t>результати</a:t>
            </a:r>
            <a:r>
              <a:rPr lang="ru-RU" altLang="uk-UA" sz="2400" dirty="0" smtClean="0"/>
              <a:t> </a:t>
            </a:r>
            <a:r>
              <a:rPr lang="ru-RU" altLang="uk-UA" sz="2400" dirty="0" err="1" smtClean="0"/>
              <a:t>етапу</a:t>
            </a:r>
            <a:r>
              <a:rPr lang="ru-RU" altLang="uk-UA" sz="2400" dirty="0" smtClean="0"/>
              <a:t> </a:t>
            </a:r>
            <a:r>
              <a:rPr lang="ru-RU" altLang="uk-UA" sz="2400" i="1" dirty="0" smtClean="0"/>
              <a:t>(</a:t>
            </a:r>
            <a:r>
              <a:rPr lang="ru-RU" altLang="uk-UA" sz="2400" i="1" dirty="0" err="1" smtClean="0"/>
              <a:t>зазначити</a:t>
            </a:r>
            <a:r>
              <a:rPr lang="ru-RU" altLang="uk-UA" sz="2400" i="1" dirty="0" smtClean="0"/>
              <a:t> </a:t>
            </a:r>
            <a:r>
              <a:rPr lang="ru-RU" altLang="uk-UA" sz="2400" i="1" dirty="0" err="1" smtClean="0"/>
              <a:t>конкретні</a:t>
            </a:r>
            <a:r>
              <a:rPr lang="ru-RU" altLang="uk-UA" sz="2400" i="1" dirty="0" smtClean="0"/>
              <a:t> </a:t>
            </a:r>
            <a:r>
              <a:rPr lang="ru-RU" altLang="uk-UA" sz="2400" i="1" dirty="0" err="1" smtClean="0"/>
              <a:t>наукові</a:t>
            </a:r>
            <a:r>
              <a:rPr lang="ru-RU" altLang="uk-UA" sz="2400" i="1" dirty="0" smtClean="0"/>
              <a:t> </a:t>
            </a:r>
            <a:r>
              <a:rPr lang="ru-RU" altLang="uk-UA" sz="2400" i="1" dirty="0" err="1" smtClean="0"/>
              <a:t>результати</a:t>
            </a:r>
            <a:r>
              <a:rPr lang="ru-RU" altLang="uk-UA" sz="2400" i="1" dirty="0" smtClean="0"/>
              <a:t>)</a:t>
            </a:r>
          </a:p>
          <a:p>
            <a:pPr algn="just"/>
            <a:r>
              <a:rPr lang="uk-UA" altLang="uk-UA" sz="2400" dirty="0" smtClean="0"/>
              <a:t>Звітна документація </a:t>
            </a:r>
            <a:r>
              <a:rPr lang="uk-UA" altLang="uk-UA" sz="2400" i="1" dirty="0" smtClean="0"/>
              <a:t>(значити кількість запланованих публікацій, захистів магістерських, кандидатських та докторських дисертацій, отримання охоронних документів на об’єкти права інтелектуальної власності).</a:t>
            </a:r>
          </a:p>
          <a:p>
            <a:pPr algn="just"/>
            <a:r>
              <a:rPr lang="uk-UA" altLang="uk-UA" sz="2400" b="1" dirty="0" smtClean="0"/>
              <a:t>Завдання один до одного мають бути однаковими з пунктом 4.2</a:t>
            </a:r>
          </a:p>
          <a:p>
            <a:pPr algn="just"/>
            <a:r>
              <a:rPr lang="uk-UA" altLang="uk-UA" sz="2400" dirty="0" smtClean="0"/>
              <a:t>В кінці (останній етап) в звітній документації має бути те, що зазначили в меті (пункт 4.2) та відповідати назві розробки</a:t>
            </a:r>
          </a:p>
          <a:p>
            <a:pPr algn="just"/>
            <a:endParaRPr lang="uk-UA" altLang="uk-UA" sz="2400" dirty="0" smtClean="0"/>
          </a:p>
          <a:p>
            <a:pPr algn="just"/>
            <a:endParaRPr lang="uk-UA" altLang="uk-UA" sz="2400" dirty="0" smtClean="0"/>
          </a:p>
          <a:p>
            <a:pPr algn="just">
              <a:buFont typeface="Wingdings" pitchFamily="2" charset="2"/>
              <a:buNone/>
            </a:pPr>
            <a:endParaRPr lang="uk-UA" altLang="uk-UA" sz="2400" dirty="0" smtClean="0"/>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75</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68313" y="549275"/>
            <a:ext cx="8496300" cy="649288"/>
          </a:xfrm>
          <a:prstGeom prst="rect">
            <a:avLst/>
          </a:prstGeom>
          <a:noFill/>
          <a:ln w="9525">
            <a:noFill/>
            <a:miter lim="800000"/>
            <a:headEnd/>
            <a:tailEnd/>
          </a:ln>
        </p:spPr>
        <p:txBody>
          <a:bodyPr anchor="ctr"/>
          <a:lstStyle/>
          <a:p>
            <a:pPr algn="ctr" eaLnBrk="0" hangingPunct="0">
              <a:defRPr/>
            </a:pPr>
            <a:r>
              <a:rPr lang="uk-UA" sz="2800" b="1" kern="0" dirty="0">
                <a:solidFill>
                  <a:srgbClr val="250BC3"/>
                </a:solidFill>
                <a:latin typeface="+mj-lt"/>
                <a:ea typeface="+mj-ea"/>
                <a:cs typeface="+mj-cs"/>
              </a:rPr>
              <a:t>13. Виконавці проекту </a:t>
            </a:r>
          </a:p>
          <a:p>
            <a:pPr algn="ctr" eaLnBrk="0" hangingPunct="0">
              <a:defRPr/>
            </a:pPr>
            <a:r>
              <a:rPr lang="uk-UA" sz="2800" b="1" kern="0" dirty="0">
                <a:solidFill>
                  <a:srgbClr val="250BC3"/>
                </a:solidFill>
                <a:latin typeface="+mj-lt"/>
                <a:ea typeface="+mj-ea"/>
                <a:cs typeface="+mj-cs"/>
              </a:rPr>
              <a:t>(з оплатою в межах запиту) </a:t>
            </a:r>
          </a:p>
        </p:txBody>
      </p:sp>
      <p:sp>
        <p:nvSpPr>
          <p:cNvPr id="49155" name="Содержимое 3"/>
          <p:cNvSpPr>
            <a:spLocks noGrp="1"/>
          </p:cNvSpPr>
          <p:nvPr>
            <p:ph sz="half" idx="2"/>
          </p:nvPr>
        </p:nvSpPr>
        <p:spPr>
          <a:xfrm>
            <a:off x="323850" y="1268413"/>
            <a:ext cx="8532813" cy="1008062"/>
          </a:xfrm>
        </p:spPr>
        <p:txBody>
          <a:bodyPr/>
          <a:lstStyle/>
          <a:p>
            <a:pPr algn="just"/>
            <a:r>
              <a:rPr lang="uk-UA" altLang="uk-UA" sz="1900" smtClean="0"/>
              <a:t>Вказати кількість докторів наук, кандидатів наук, молодих вчених до 35 років, наукових працівників без ступеня, інженерно-технічні кадри, допоміжний персонал, докторанти, аспіранти, студенти.</a:t>
            </a:r>
          </a:p>
        </p:txBody>
      </p:sp>
      <p:pic>
        <p:nvPicPr>
          <p:cNvPr id="49156" name="Picture 5"/>
          <p:cNvPicPr>
            <a:picLocks noGrp="1" noChangeAspect="1" noChangeArrowheads="1"/>
          </p:cNvPicPr>
          <p:nvPr>
            <p:ph sz="half" idx="2"/>
          </p:nvPr>
        </p:nvPicPr>
        <p:blipFill>
          <a:blip r:embed="rId2" cstate="print"/>
          <a:srcRect l="20605" t="57297" r="19308" b="27888"/>
          <a:stretch>
            <a:fillRect/>
          </a:stretch>
        </p:blipFill>
        <p:spPr>
          <a:xfrm>
            <a:off x="130175" y="2492375"/>
            <a:ext cx="8763000" cy="1728788"/>
          </a:xfrm>
          <a:noFill/>
        </p:spPr>
      </p:pic>
      <p:sp>
        <p:nvSpPr>
          <p:cNvPr id="22534" name="Rectangle 6"/>
          <p:cNvSpPr>
            <a:spLocks noChangeArrowheads="1"/>
          </p:cNvSpPr>
          <p:nvPr/>
        </p:nvSpPr>
        <p:spPr bwMode="auto">
          <a:xfrm>
            <a:off x="323528" y="4221088"/>
            <a:ext cx="8640763" cy="2032000"/>
          </a:xfrm>
          <a:prstGeom prst="rect">
            <a:avLst/>
          </a:prstGeom>
          <a:noFill/>
          <a:ln w="38100">
            <a:solidFill>
              <a:srgbClr val="FF0000"/>
            </a:solidFill>
            <a:miter lim="800000"/>
            <a:headEnd/>
            <a:tailEnd/>
          </a:ln>
          <a:effectLst/>
        </p:spPr>
        <p:txBody>
          <a:bodyPr anchor="ctr">
            <a:spAutoFit/>
          </a:bodyPr>
          <a:lstStyle/>
          <a:p>
            <a:pPr indent="449263" algn="just" eaLnBrk="0" hangingPunct="0">
              <a:defRPr/>
            </a:pPr>
            <a:r>
              <a:rPr lang="uk-UA" dirty="0">
                <a:latin typeface="+mn-lt"/>
                <a:ea typeface="MS Mincho" pitchFamily="49" charset="-128"/>
                <a:cs typeface="Times New Roman" pitchFamily="18" charset="0"/>
              </a:rPr>
              <a:t>До складу основних виконавців (авторів) проекту може входити за необхідності не більше 30 % (2 особи) дослідників, що працюють за основним місцем роботи в інших організаціях (з відповідним обґрунтуванням необхідності їх залучення до виконання проекту або досвідом попередньої співпраці – спільні проекти, публікації).</a:t>
            </a:r>
            <a:endParaRPr lang="ru-RU" dirty="0">
              <a:latin typeface="+mn-lt"/>
            </a:endParaRPr>
          </a:p>
          <a:p>
            <a:pPr indent="449263" algn="just" eaLnBrk="0" hangingPunct="0">
              <a:defRPr/>
            </a:pPr>
            <a:r>
              <a:rPr lang="uk-UA" u="sng" dirty="0">
                <a:latin typeface="+mn-lt"/>
                <a:ea typeface="MS Mincho" pitchFamily="49" charset="-128"/>
                <a:cs typeface="Times New Roman" pitchFamily="18" charset="0"/>
              </a:rPr>
              <a:t>До запиту додається письмова згода основних виконавців (авторів) проекту щодо участі в ньому</a:t>
            </a:r>
            <a:r>
              <a:rPr lang="uk-UA" dirty="0">
                <a:latin typeface="+mn-lt"/>
                <a:ea typeface="MS Mincho" pitchFamily="49" charset="-128"/>
                <a:cs typeface="Times New Roman" pitchFamily="18" charset="0"/>
              </a:rPr>
              <a:t>.</a:t>
            </a:r>
            <a:endParaRPr lang="uk-UA" dirty="0">
              <a:latin typeface="+mn-lt"/>
            </a:endParaRPr>
          </a:p>
        </p:txBody>
      </p:sp>
      <p:sp>
        <p:nvSpPr>
          <p:cNvPr id="6" name="Овал 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76</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2"/>
          <p:cNvPicPr>
            <a:picLocks noChangeAspect="1" noChangeArrowheads="1"/>
          </p:cNvPicPr>
          <p:nvPr/>
        </p:nvPicPr>
        <p:blipFill>
          <a:blip r:embed="rId2" cstate="print"/>
          <a:srcRect l="20963" t="18913" r="18794" b="24239"/>
          <a:stretch>
            <a:fillRect/>
          </a:stretch>
        </p:blipFill>
        <p:spPr bwMode="auto">
          <a:xfrm>
            <a:off x="900113" y="692150"/>
            <a:ext cx="7343775" cy="5545138"/>
          </a:xfrm>
          <a:prstGeom prst="rect">
            <a:avLst/>
          </a:prstGeom>
          <a:noFill/>
          <a:ln w="9525">
            <a:noFill/>
            <a:miter lim="800000"/>
            <a:headEnd/>
            <a:tailEnd/>
          </a:ln>
        </p:spPr>
      </p:pic>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77</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1"/>
          </p:nvPr>
        </p:nvSpPr>
        <p:spPr/>
        <p:txBody>
          <a:bodyPr/>
          <a:lstStyle/>
          <a:p>
            <a:pPr>
              <a:defRPr/>
            </a:pPr>
            <a:fld id="{FAF8DB5D-DE77-4EFC-8DFB-AC6FC1AECDDC}" type="slidenum">
              <a:rPr lang="ru-RU" smtClean="0"/>
              <a:pPr>
                <a:defRPr/>
              </a:pPr>
              <a:t>78</a:t>
            </a:fld>
            <a:endParaRPr lang="ru-RU"/>
          </a:p>
        </p:txBody>
      </p:sp>
      <p:sp>
        <p:nvSpPr>
          <p:cNvPr id="6" name="Овал 5"/>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78</a:t>
            </a:r>
            <a:endParaRPr kumimoji="0" lang="uk-UA" sz="1600" b="1" u="none" strike="noStrike" cap="none" normalizeH="0" baseline="0" dirty="0" smtClean="0">
              <a:ln>
                <a:noFill/>
              </a:ln>
              <a:solidFill>
                <a:schemeClr val="tx1"/>
              </a:solidFill>
              <a:latin typeface="Arial" charset="0"/>
            </a:endParaRPr>
          </a:p>
        </p:txBody>
      </p:sp>
      <p:pic>
        <p:nvPicPr>
          <p:cNvPr id="13314" name="Picture 2"/>
          <p:cNvPicPr>
            <a:picLocks noChangeAspect="1" noChangeArrowheads="1"/>
          </p:cNvPicPr>
          <p:nvPr/>
        </p:nvPicPr>
        <p:blipFill>
          <a:blip r:embed="rId2" cstate="print"/>
          <a:srcRect l="14466" t="10793" r="15251" b="4306"/>
          <a:stretch>
            <a:fillRect/>
          </a:stretch>
        </p:blipFill>
        <p:spPr bwMode="auto">
          <a:xfrm>
            <a:off x="827584" y="548679"/>
            <a:ext cx="7416824" cy="61932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995936" y="1700213"/>
            <a:ext cx="4690864" cy="1080715"/>
          </a:xfrm>
        </p:spPr>
        <p:txBody>
          <a:bodyPr/>
          <a:lstStyle/>
          <a:p>
            <a:pPr algn="ctr"/>
            <a:r>
              <a:rPr lang="uk-UA" altLang="uk-UA" b="1" dirty="0" smtClean="0">
                <a:solidFill>
                  <a:srgbClr val="1818FF"/>
                </a:solidFill>
              </a:rPr>
              <a:t>Дякую за увагу!</a:t>
            </a:r>
            <a:endParaRPr lang="ru-RU" altLang="uk-UA" dirty="0" smtClean="0">
              <a:solidFill>
                <a:srgbClr val="1818FF"/>
              </a:solidFill>
            </a:endParaRPr>
          </a:p>
        </p:txBody>
      </p:sp>
      <p:sp>
        <p:nvSpPr>
          <p:cNvPr id="3" name="TextBox 2"/>
          <p:cNvSpPr txBox="1"/>
          <p:nvPr/>
        </p:nvSpPr>
        <p:spPr>
          <a:xfrm>
            <a:off x="467544" y="3429000"/>
            <a:ext cx="8424936" cy="3170099"/>
          </a:xfrm>
          <a:prstGeom prst="rect">
            <a:avLst/>
          </a:prstGeom>
          <a:noFill/>
        </p:spPr>
        <p:txBody>
          <a:bodyPr wrap="square" rtlCol="0">
            <a:spAutoFit/>
          </a:bodyPr>
          <a:lstStyle/>
          <a:p>
            <a:pPr>
              <a:buFont typeface="Wingdings" pitchFamily="2" charset="2"/>
              <a:buChar char="q"/>
            </a:pPr>
            <a:r>
              <a:rPr lang="uk-UA" sz="2000" b="1" dirty="0" smtClean="0"/>
              <a:t> Начальник НДЧ </a:t>
            </a:r>
            <a:r>
              <a:rPr lang="uk-UA" sz="2000" b="1" dirty="0" smtClean="0"/>
              <a:t>- корп</a:t>
            </a:r>
            <a:r>
              <a:rPr lang="uk-UA" sz="2000" b="1" dirty="0" smtClean="0"/>
              <a:t>. 3, </a:t>
            </a:r>
            <a:r>
              <a:rPr lang="uk-UA" sz="2000" b="1" dirty="0" err="1" smtClean="0"/>
              <a:t>кімн</a:t>
            </a:r>
            <a:r>
              <a:rPr lang="uk-UA" sz="2000" b="1" dirty="0" smtClean="0"/>
              <a:t>. 216, </a:t>
            </a:r>
            <a:r>
              <a:rPr lang="en-US" sz="2000" b="1" dirty="0" smtClean="0">
                <a:hlinkClick r:id="rId2"/>
              </a:rPr>
              <a:t>otchenashko@nubip.edu.ua</a:t>
            </a:r>
            <a:endParaRPr lang="en-US" sz="2000" b="1" dirty="0" smtClean="0"/>
          </a:p>
          <a:p>
            <a:pPr algn="r">
              <a:buFont typeface="Wingdings" pitchFamily="2" charset="2"/>
              <a:buChar char="q"/>
            </a:pPr>
            <a:endParaRPr lang="en-US" sz="2000" b="1" dirty="0" smtClean="0"/>
          </a:p>
          <a:p>
            <a:pPr>
              <a:buFont typeface="Wingdings" pitchFamily="2" charset="2"/>
              <a:buChar char="q"/>
            </a:pPr>
            <a:r>
              <a:rPr lang="ru-RU" sz="2000" b="1" dirty="0" smtClean="0"/>
              <a:t> </a:t>
            </a:r>
            <a:r>
              <a:rPr lang="ru-RU" sz="2000" b="1" dirty="0" err="1" smtClean="0"/>
              <a:t>Науково-організаційний</a:t>
            </a:r>
            <a:r>
              <a:rPr lang="ru-RU" sz="2000" b="1" dirty="0" smtClean="0"/>
              <a:t> </a:t>
            </a:r>
            <a:r>
              <a:rPr lang="ru-RU" sz="2000" b="1" dirty="0" err="1" smtClean="0"/>
              <a:t>відділ</a:t>
            </a:r>
            <a:r>
              <a:rPr lang="ru-RU" sz="2000" b="1" dirty="0" smtClean="0"/>
              <a:t> НДЧ – корп. 3, </a:t>
            </a:r>
            <a:r>
              <a:rPr lang="ru-RU" sz="2000" b="1" dirty="0" err="1" smtClean="0"/>
              <a:t>кімн</a:t>
            </a:r>
            <a:r>
              <a:rPr lang="ru-RU" sz="2000" b="1" dirty="0" smtClean="0"/>
              <a:t>. 215</a:t>
            </a:r>
          </a:p>
          <a:p>
            <a:endParaRPr lang="ru-RU" sz="2000" b="1" dirty="0" smtClean="0"/>
          </a:p>
          <a:p>
            <a:pPr>
              <a:buFont typeface="Wingdings" pitchFamily="2" charset="2"/>
              <a:buChar char="q"/>
            </a:pPr>
            <a:r>
              <a:rPr lang="uk-UA" sz="2000" b="1" dirty="0" smtClean="0"/>
              <a:t> Планово-фінансовий відділ НДЧ – корп. 3, </a:t>
            </a:r>
            <a:r>
              <a:rPr lang="uk-UA" sz="2000" b="1" dirty="0" err="1" smtClean="0"/>
              <a:t>кімн</a:t>
            </a:r>
            <a:r>
              <a:rPr lang="uk-UA" sz="2000" b="1" dirty="0" smtClean="0"/>
              <a:t>. 220</a:t>
            </a:r>
          </a:p>
          <a:p>
            <a:endParaRPr lang="uk-UA" sz="2000" b="1" dirty="0" smtClean="0"/>
          </a:p>
          <a:p>
            <a:pPr>
              <a:buFont typeface="Wingdings" pitchFamily="2" charset="2"/>
              <a:buChar char="q"/>
            </a:pPr>
            <a:r>
              <a:rPr lang="uk-UA" sz="2000" b="1" dirty="0" smtClean="0"/>
              <a:t> Відділ науково-технічної інформації НДЧ – корп. 3, </a:t>
            </a:r>
            <a:r>
              <a:rPr lang="uk-UA" sz="2000" b="1" dirty="0" err="1" smtClean="0"/>
              <a:t>кімн</a:t>
            </a:r>
            <a:r>
              <a:rPr lang="uk-UA" sz="2000" b="1" dirty="0" smtClean="0"/>
              <a:t>. 221</a:t>
            </a:r>
          </a:p>
          <a:p>
            <a:endParaRPr lang="uk-UA" sz="2000" b="1" dirty="0" smtClean="0"/>
          </a:p>
          <a:p>
            <a:pPr>
              <a:buFont typeface="Wingdings" pitchFamily="2" charset="2"/>
              <a:buChar char="q"/>
            </a:pPr>
            <a:r>
              <a:rPr lang="uk-UA" sz="2000" b="1" dirty="0" smtClean="0"/>
              <a:t> Відділ патентно-ліцензійної, винахідницької та раціоналізаторської роботи НДЧ – корп. 3, </a:t>
            </a:r>
            <a:r>
              <a:rPr lang="uk-UA" sz="2000" b="1" dirty="0" err="1" smtClean="0"/>
              <a:t>кімн</a:t>
            </a:r>
            <a:r>
              <a:rPr lang="uk-UA" sz="2000" b="1" dirty="0" smtClean="0"/>
              <a:t>. 402 </a:t>
            </a:r>
            <a:endParaRPr lang="ru-RU" sz="2000" b="1" dirty="0"/>
          </a:p>
        </p:txBody>
      </p:sp>
      <p:sp>
        <p:nvSpPr>
          <p:cNvPr id="20482" name="AutoShape 2" descr="&amp;Rcy;&amp;iecy;&amp;zcy;&amp;ucy;&amp;lcy;&amp;softcy;&amp;tcy;&amp;acy;&amp;tcy; &amp;pcy;&amp;ocy;&amp;shcy;&amp;ucy;&amp;kcy;&amp;ucy; &amp;zcy;&amp;ocy;&amp;bcy;&amp;rcy;&amp;acy;&amp;zhcy;&amp;iecy;&amp;ncy;&amp;softcy; &amp;zcy;&amp;acy; &amp;zcy;&amp;acy;&amp;pcy;&amp;icy;&amp;tcy;&amp;ocy;&amp;mcy; &quot;&amp;ncy;&amp;acy;&amp;ucy;&amp;kcy;&amp;acy;&quot;"/>
          <p:cNvSpPr>
            <a:spLocks noChangeAspect="1" noChangeArrowheads="1"/>
          </p:cNvSpPr>
          <p:nvPr/>
        </p:nvSpPr>
        <p:spPr bwMode="auto">
          <a:xfrm>
            <a:off x="155575" y="-2620963"/>
            <a:ext cx="5467350" cy="54673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 name="Рисунок 5" descr="80580929-atom-science-element-icon-vector-illustration-graphic.jpg"/>
          <p:cNvPicPr>
            <a:picLocks noChangeAspect="1"/>
          </p:cNvPicPr>
          <p:nvPr/>
        </p:nvPicPr>
        <p:blipFill>
          <a:blip r:embed="rId3" cstate="print"/>
          <a:stretch>
            <a:fillRect/>
          </a:stretch>
        </p:blipFill>
        <p:spPr>
          <a:xfrm>
            <a:off x="683568" y="764704"/>
            <a:ext cx="2736304" cy="273630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2"/>
          <p:cNvSpPr txBox="1">
            <a:spLocks noChangeArrowheads="1"/>
          </p:cNvSpPr>
          <p:nvPr/>
        </p:nvSpPr>
        <p:spPr bwMode="auto">
          <a:xfrm>
            <a:off x="1547813" y="188913"/>
            <a:ext cx="6480175" cy="1015663"/>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lgn="ctr"/>
            <a:r>
              <a:rPr lang="uk-UA" sz="6000" dirty="0"/>
              <a:t>Мета конкурсу</a:t>
            </a:r>
            <a:endParaRPr lang="ru-RU" sz="6000" dirty="0"/>
          </a:p>
        </p:txBody>
      </p:sp>
      <p:sp>
        <p:nvSpPr>
          <p:cNvPr id="41987" name="Rectangle 3"/>
          <p:cNvSpPr>
            <a:spLocks noChangeArrowheads="1"/>
          </p:cNvSpPr>
          <p:nvPr/>
        </p:nvSpPr>
        <p:spPr bwMode="auto">
          <a:xfrm>
            <a:off x="428596" y="1428736"/>
            <a:ext cx="8001056" cy="4832092"/>
          </a:xfrm>
          <a:prstGeom prst="rect">
            <a:avLst/>
          </a:prstGeom>
          <a:solidFill>
            <a:schemeClr val="bg1"/>
          </a:solidFill>
          <a:ln w="9525">
            <a:noFill/>
            <a:miter lim="800000"/>
            <a:headEnd/>
            <a:tailEnd/>
          </a:ln>
          <a:effectLst/>
        </p:spPr>
        <p:txBody>
          <a:bodyPr wrap="square" anchor="ctr">
            <a:spAutoFit/>
          </a:bodyPr>
          <a:lstStyle/>
          <a:p>
            <a:pPr eaLnBrk="0" hangingPunct="0">
              <a:defRPr/>
            </a:pPr>
            <a:r>
              <a:rPr lang="uk-UA" sz="2800" dirty="0">
                <a:latin typeface="+mn-lt"/>
              </a:rPr>
              <a:t>є відбір проектів фундаментальних  досліджень і прикладних розробок (далі - дослідження і розробки),  що мають </a:t>
            </a:r>
          </a:p>
          <a:p>
            <a:pPr eaLnBrk="0" hangingPunct="0">
              <a:defRPr/>
            </a:pPr>
            <a:endParaRPr lang="uk-UA" sz="2800" dirty="0">
              <a:latin typeface="+mn-lt"/>
            </a:endParaRPr>
          </a:p>
          <a:p>
            <a:pPr eaLnBrk="0" hangingPunct="0">
              <a:defRPr/>
            </a:pPr>
            <a:r>
              <a:rPr lang="uk-UA" sz="2800" b="1" dirty="0">
                <a:latin typeface="+mn-lt"/>
              </a:rPr>
              <a:t>високий науковий та науково-технічний рівень</a:t>
            </a:r>
            <a:r>
              <a:rPr lang="uk-UA" sz="2800" dirty="0">
                <a:latin typeface="+mn-lt"/>
              </a:rPr>
              <a:t>, </a:t>
            </a:r>
          </a:p>
          <a:p>
            <a:pPr eaLnBrk="0" hangingPunct="0">
              <a:defRPr/>
            </a:pPr>
            <a:endParaRPr lang="uk-UA" sz="2800" dirty="0">
              <a:latin typeface="+mn-lt"/>
            </a:endParaRPr>
          </a:p>
          <a:p>
            <a:pPr eaLnBrk="0" hangingPunct="0">
              <a:defRPr/>
            </a:pPr>
            <a:r>
              <a:rPr lang="uk-UA" sz="2800" b="1" dirty="0">
                <a:latin typeface="+mn-lt"/>
              </a:rPr>
              <a:t>пропонують  кращі показники наукових і науково-практичних результатів</a:t>
            </a:r>
            <a:r>
              <a:rPr lang="uk-UA" sz="2800" dirty="0">
                <a:latin typeface="+mn-lt"/>
              </a:rPr>
              <a:t>, </a:t>
            </a:r>
          </a:p>
          <a:p>
            <a:pPr eaLnBrk="0" hangingPunct="0">
              <a:defRPr/>
            </a:pPr>
            <a:r>
              <a:rPr lang="uk-UA" sz="2800" dirty="0">
                <a:latin typeface="+mn-lt"/>
              </a:rPr>
              <a:t> </a:t>
            </a:r>
          </a:p>
          <a:p>
            <a:pPr eaLnBrk="0" hangingPunct="0">
              <a:defRPr/>
            </a:pPr>
            <a:r>
              <a:rPr lang="uk-UA" sz="2800" b="1" dirty="0">
                <a:latin typeface="+mn-lt"/>
              </a:rPr>
              <a:t>забезпечують ефективне використання коштів державного бюджету</a:t>
            </a:r>
            <a:r>
              <a:rPr lang="uk-UA" sz="2800" dirty="0">
                <a:latin typeface="+mn-lt"/>
              </a:rPr>
              <a:t>.</a:t>
            </a:r>
            <a:r>
              <a:rPr lang="uk-UA" sz="2400" dirty="0">
                <a:latin typeface="+mn-lt"/>
              </a:rPr>
              <a:t> </a:t>
            </a:r>
            <a:endParaRPr lang="uk-UA" sz="5400" dirty="0">
              <a:latin typeface="+mn-lt"/>
            </a:endParaRPr>
          </a:p>
        </p:txBody>
      </p:sp>
      <p:sp>
        <p:nvSpPr>
          <p:cNvPr id="4" name="Овал 3"/>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smtClean="0">
                <a:ln>
                  <a:noFill/>
                </a:ln>
                <a:solidFill>
                  <a:schemeClr val="tx1"/>
                </a:solidFill>
                <a:latin typeface="Arial" charset="0"/>
              </a:rPr>
              <a:t>8</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fontScale="90000"/>
          </a:bodyPr>
          <a:lstStyle/>
          <a:p>
            <a:pPr algn="ctr"/>
            <a:r>
              <a:rPr lang="uk-UA" sz="3600" dirty="0" smtClean="0"/>
              <a:t>Закон України </a:t>
            </a:r>
            <a:r>
              <a:rPr lang="uk-UA" sz="3600" dirty="0" err="1" smtClean="0"/>
              <a:t>“Про</a:t>
            </a:r>
            <a:r>
              <a:rPr lang="uk-UA" sz="3600" dirty="0" smtClean="0"/>
              <a:t> наукову і науково-технічну </a:t>
            </a:r>
            <a:r>
              <a:rPr lang="uk-UA" sz="3600" dirty="0" err="1" smtClean="0"/>
              <a:t>діяльність”</a:t>
            </a:r>
            <a:r>
              <a:rPr lang="uk-UA" sz="3600" dirty="0" smtClean="0"/>
              <a:t/>
            </a:r>
            <a:br>
              <a:rPr lang="uk-UA" sz="3600" dirty="0" smtClean="0"/>
            </a:br>
            <a:r>
              <a:rPr lang="ru-RU" sz="1400" dirty="0" smtClean="0"/>
              <a:t>(</a:t>
            </a:r>
            <a:r>
              <a:rPr lang="ru-RU" sz="1400" dirty="0" err="1" smtClean="0"/>
              <a:t>від</a:t>
            </a:r>
            <a:r>
              <a:rPr lang="ru-RU" sz="1400" dirty="0" smtClean="0"/>
              <a:t> 26.11.</a:t>
            </a:r>
            <a:r>
              <a:rPr lang="ru-RU" sz="1400" i="1" dirty="0" smtClean="0"/>
              <a:t>2015</a:t>
            </a:r>
            <a:r>
              <a:rPr lang="ru-RU" sz="1400" dirty="0" smtClean="0"/>
              <a:t> № 848-</a:t>
            </a:r>
            <a:r>
              <a:rPr lang="en-US" sz="1400" dirty="0" smtClean="0"/>
              <a:t>VIII</a:t>
            </a:r>
            <a:r>
              <a:rPr lang="uk-UA" sz="1400" dirty="0" smtClean="0"/>
              <a:t>)</a:t>
            </a:r>
            <a:endParaRPr lang="ru-RU" sz="1400" dirty="0" smtClean="0"/>
          </a:p>
        </p:txBody>
      </p:sp>
      <p:sp>
        <p:nvSpPr>
          <p:cNvPr id="9219" name="Содержимое 2"/>
          <p:cNvSpPr>
            <a:spLocks noGrp="1"/>
          </p:cNvSpPr>
          <p:nvPr>
            <p:ph idx="1"/>
          </p:nvPr>
        </p:nvSpPr>
        <p:spPr>
          <a:xfrm>
            <a:off x="457200" y="1981200"/>
            <a:ext cx="8229600" cy="4184650"/>
          </a:xfrm>
        </p:spPr>
        <p:txBody>
          <a:bodyPr/>
          <a:lstStyle/>
          <a:p>
            <a:pPr algn="just"/>
            <a:r>
              <a:rPr lang="uk-UA" sz="2400" b="1" u="sng" dirty="0" smtClean="0">
                <a:solidFill>
                  <a:srgbClr val="7030A0"/>
                </a:solidFill>
              </a:rPr>
              <a:t>фундаментальні наукові дослідження </a:t>
            </a:r>
            <a:r>
              <a:rPr lang="uk-UA" sz="2400" dirty="0" smtClean="0"/>
              <a:t>- теоретичні та експериментальні наукові дослідження, спрямовані на одержання </a:t>
            </a:r>
            <a:r>
              <a:rPr lang="uk-UA" sz="2400" b="1" u="sng" dirty="0" smtClean="0">
                <a:solidFill>
                  <a:srgbClr val="FF0000"/>
                </a:solidFill>
              </a:rPr>
              <a:t>нових знань</a:t>
            </a:r>
            <a:r>
              <a:rPr lang="uk-UA" sz="2400" b="1" dirty="0" smtClean="0">
                <a:solidFill>
                  <a:srgbClr val="FF0000"/>
                </a:solidFill>
              </a:rPr>
              <a:t> </a:t>
            </a:r>
            <a:r>
              <a:rPr lang="uk-UA" sz="2400" dirty="0" smtClean="0"/>
              <a:t>про закономірності організації та розвитку природи, суспільства, людини, їх взаємозв’язків. </a:t>
            </a:r>
          </a:p>
          <a:p>
            <a:pPr algn="just"/>
            <a:r>
              <a:rPr lang="uk-UA" sz="2400" dirty="0" smtClean="0"/>
              <a:t>Результатом фундаментальних наукових досліджень є гіпотези, теорії, нові методи пізнання, відкриття законів природи, невідомих раніше явищ і властивостей матерії, виявлення закономірностей розвитку суспільства тощо, які не орієнтовані на безпосереднє практичне використання у сфері економіки.</a:t>
            </a:r>
          </a:p>
        </p:txBody>
      </p:sp>
      <p:sp>
        <p:nvSpPr>
          <p:cNvPr id="5" name="Овал 4"/>
          <p:cNvSpPr/>
          <p:nvPr/>
        </p:nvSpPr>
        <p:spPr bwMode="auto">
          <a:xfrm>
            <a:off x="8366125" y="6309320"/>
            <a:ext cx="653492" cy="432048"/>
          </a:xfrm>
          <a:prstGeom prst="ellipse">
            <a:avLst/>
          </a:prstGeom>
          <a:solidFill>
            <a:schemeClr val="accent5">
              <a:lumMod val="60000"/>
              <a:lumOff val="40000"/>
            </a:schemeClr>
          </a:solidFill>
          <a:ln w="9525"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uk-UA" sz="1600" b="1" u="none" strike="noStrike" cap="none" normalizeH="0" baseline="0" dirty="0">
                <a:ln>
                  <a:noFill/>
                </a:ln>
                <a:solidFill>
                  <a:schemeClr val="tx1"/>
                </a:solidFill>
                <a:latin typeface="Arial" charset="0"/>
              </a:rPr>
              <a:t>9</a:t>
            </a:r>
            <a:endParaRPr kumimoji="0" lang="uk-UA" sz="1600" b="1" u="none" strike="noStrike" cap="none" normalizeH="0" baseline="0" dirty="0" smtClean="0">
              <a:ln>
                <a:noFill/>
              </a:ln>
              <a:solidFill>
                <a:schemeClr val="tx1"/>
              </a:solidFill>
              <a:latin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TotalTime>
  <Words>4929</Words>
  <Application>Microsoft Office PowerPoint</Application>
  <PresentationFormat>Экран (4:3)</PresentationFormat>
  <Paragraphs>707</Paragraphs>
  <Slides>79</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79</vt:i4>
      </vt:variant>
    </vt:vector>
  </HeadingPairs>
  <TitlesOfParts>
    <vt:vector size="80" baseType="lpstr">
      <vt:lpstr>Тема Office</vt:lpstr>
      <vt:lpstr>Про особливості підготовки наукових проектів для участі у конкурсному відборі МОН України, що розпочнуться у 2020 році</vt:lpstr>
      <vt:lpstr>Слайд 2</vt:lpstr>
      <vt:lpstr>Проектна активність підрозділів</vt:lpstr>
      <vt:lpstr>Слайд 4</vt:lpstr>
      <vt:lpstr>Кафедри без фінансування досліджень  та наукових проектів у 2018 р. (25)</vt:lpstr>
      <vt:lpstr>Слайд 6</vt:lpstr>
      <vt:lpstr>Нормативна документація</vt:lpstr>
      <vt:lpstr>Слайд 8</vt:lpstr>
      <vt:lpstr>Закон України “Про наукову і науково-технічну діяльність” (від 26.11.2015 № 848-VIII)</vt:lpstr>
      <vt:lpstr>Закон України “Про наукову і науково-технічну діяльність” (від 26.11.2015 № 848-VIII)</vt:lpstr>
      <vt:lpstr>Закон України “Про наукову і науково-технічну діяльність” (від 26.11.2015 № 848-VIII)</vt:lpstr>
      <vt:lpstr>Слайд 12</vt:lpstr>
      <vt:lpstr>Порядок організації конкурсу </vt:lpstr>
      <vt:lpstr>Перший етап (ВНЗ)</vt:lpstr>
      <vt:lpstr>Вимоги до проектів</vt:lpstr>
      <vt:lpstr>Слайд 16</vt:lpstr>
      <vt:lpstr>Новації конкурсу на 2019 рік</vt:lpstr>
      <vt:lpstr>Перелік актуальних напрямів у сфері розвитку науки та суспільного життя за секціями </vt:lpstr>
      <vt:lpstr>Перелік актуальних напрямів у сфері розвитку науки та суспільного життя за секціями </vt:lpstr>
      <vt:lpstr>Другий етап (конкурс, секція МОН)</vt:lpstr>
      <vt:lpstr>Критерії відбору наукових проектів і розробок (для досліджень)</vt:lpstr>
      <vt:lpstr>Критерії відбору наукових проектів і розробок (для розробок)</vt:lpstr>
      <vt:lpstr>Критерії оцінювання проектів</vt:lpstr>
      <vt:lpstr>Слайд 24</vt:lpstr>
      <vt:lpstr>Слайд 25</vt:lpstr>
      <vt:lpstr>Слайд 26</vt:lpstr>
      <vt:lpstr>Фінансування досліджень і розробок за проектами, що пройшли конкурс </vt:lpstr>
      <vt:lpstr>Оцінка отриманих результатів за закінченими дослідженнями і розробками та окремими етапами їх виконання </vt:lpstr>
      <vt:lpstr>Слайд 29</vt:lpstr>
      <vt:lpstr>Слайд 30</vt:lpstr>
      <vt:lpstr>Слайд 31</vt:lpstr>
      <vt:lpstr>Слайд 32</vt:lpstr>
      <vt:lpstr>Перелік секцій за фаховими напрямами Наукової ради МОН  (Наказ МОН від № 718 30.06.2016 року)</vt:lpstr>
      <vt:lpstr>Перелік секцій за фаховими напрямами Наукової ради МОН  (Наказ МОН від № 718 30.06.2016 року)</vt:lpstr>
      <vt:lpstr>Перелік секцій за фаховими напрямами Наукової ради МОН  (Наказ МОН від № 718 30.06.2016 року)</vt:lpstr>
      <vt:lpstr>Дослідницька інфраструктура</vt:lpstr>
      <vt:lpstr>Зміни упродовж 2015-2019 рр.</vt:lpstr>
      <vt:lpstr>Піднапрям “Агропромисловий комплекс”</vt:lpstr>
      <vt:lpstr>Піднапрям “Агропромисловий комплекс”</vt:lpstr>
      <vt:lpstr>Піднапрям “Агропромисловий комплекс”</vt:lpstr>
      <vt:lpstr>Піднапрям “Агропромисловий комплекс”</vt:lpstr>
      <vt:lpstr>Піднапрям “Агропромисловий комплекс”</vt:lpstr>
      <vt:lpstr>Піднапрям “Агропромисловий комплекс”</vt:lpstr>
      <vt:lpstr>Піднапрям  “Лісове і садово-паркове господарство”</vt:lpstr>
      <vt:lpstr>Піднапрям  “Лісове і садово-паркове господарство”</vt:lpstr>
      <vt:lpstr>Піднапрям  “Ветеринарна медицина”</vt:lpstr>
      <vt:lpstr>Центри колективного користування науковим обладнанням</vt:lpstr>
      <vt:lpstr>Центри колективного користування науковим обладнанням (2018)</vt:lpstr>
      <vt:lpstr>Центри колективного користування науковим обладнанням (2019)</vt:lpstr>
      <vt:lpstr>Структура проекту фундаментального або прикладного дослідження</vt:lpstr>
      <vt:lpstr>Назва проекту – до 15 слів</vt:lpstr>
      <vt:lpstr>Назва проекту – до 15 слів</vt:lpstr>
      <vt:lpstr>Терміни виконання проекту – до 3 років, розробки – до 2 років</vt:lpstr>
      <vt:lpstr>Взірець</vt:lpstr>
      <vt:lpstr>Слайд 55</vt:lpstr>
      <vt:lpstr>Слайд 56</vt:lpstr>
      <vt:lpstr>Слайд 57</vt:lpstr>
      <vt:lpstr>Слайд 58</vt:lpstr>
      <vt:lpstr>Слайд 59</vt:lpstr>
      <vt:lpstr>Слайд 60</vt:lpstr>
      <vt:lpstr>5. Підхід, методи, засоби та особливості досліджень за проектом</vt:lpstr>
      <vt:lpstr>Слайд 62</vt:lpstr>
      <vt:lpstr>Слайд 63</vt:lpstr>
      <vt:lpstr>Слайд 64</vt:lpstr>
      <vt:lpstr>Приклад п.8.1</vt:lpstr>
      <vt:lpstr>Приклад п.8.2</vt:lpstr>
      <vt:lpstr>КАЛЬКУЛЯЦІЯ  кошторисної вартості наукового проекту </vt:lpstr>
      <vt:lpstr>Слайд 68</vt:lpstr>
      <vt:lpstr>Слайд 69</vt:lpstr>
      <vt:lpstr>Українські наукові видання, визнані секцією 23 «Наукові проблеми сільського, лісового і садово-паркового господарства, ветеринарії» провідними (протокол від 21 жовтня 2016 р.)</vt:lpstr>
      <vt:lpstr>Source Normalized Impact Рer Paper- SNIP журналу</vt:lpstr>
      <vt:lpstr>Слайд 72</vt:lpstr>
      <vt:lpstr>Слайд 73</vt:lpstr>
      <vt:lpstr>Слайд 74</vt:lpstr>
      <vt:lpstr>Слайд 75</vt:lpstr>
      <vt:lpstr>Слайд 76</vt:lpstr>
      <vt:lpstr>Слайд 77</vt:lpstr>
      <vt:lpstr>Слайд 78</vt:lpstr>
      <vt:lpstr>Дякую за увагу!</vt:lpstr>
    </vt:vector>
  </TitlesOfParts>
  <Company>RUSSIA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 особливості підготовки наукових проектів для участі у конкурсному відборі МОН України, що розпочнуться у 2019 році</dc:title>
  <dc:creator>XP GAME 2009</dc:creator>
  <cp:lastModifiedBy>XP GAME 2009</cp:lastModifiedBy>
  <cp:revision>20</cp:revision>
  <dcterms:created xsi:type="dcterms:W3CDTF">2019-05-17T06:13:06Z</dcterms:created>
  <dcterms:modified xsi:type="dcterms:W3CDTF">2019-05-17T10:27:48Z</dcterms:modified>
</cp:coreProperties>
</file>