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4"/>
  </p:notesMasterIdLst>
  <p:handoutMasterIdLst>
    <p:handoutMasterId r:id="rId65"/>
  </p:handoutMasterIdLst>
  <p:sldIdLst>
    <p:sldId id="256" r:id="rId2"/>
    <p:sldId id="492" r:id="rId3"/>
    <p:sldId id="494" r:id="rId4"/>
    <p:sldId id="463" r:id="rId5"/>
    <p:sldId id="452" r:id="rId6"/>
    <p:sldId id="465" r:id="rId7"/>
    <p:sldId id="466" r:id="rId8"/>
    <p:sldId id="467" r:id="rId9"/>
    <p:sldId id="454" r:id="rId10"/>
    <p:sldId id="468" r:id="rId11"/>
    <p:sldId id="455" r:id="rId12"/>
    <p:sldId id="495" r:id="rId13"/>
    <p:sldId id="456" r:id="rId14"/>
    <p:sldId id="475" r:id="rId15"/>
    <p:sldId id="508" r:id="rId16"/>
    <p:sldId id="496" r:id="rId17"/>
    <p:sldId id="497" r:id="rId18"/>
    <p:sldId id="498" r:id="rId19"/>
    <p:sldId id="457" r:id="rId20"/>
    <p:sldId id="487" r:id="rId21"/>
    <p:sldId id="488" r:id="rId22"/>
    <p:sldId id="489" r:id="rId23"/>
    <p:sldId id="490" r:id="rId24"/>
    <p:sldId id="461" r:id="rId25"/>
    <p:sldId id="462" r:id="rId26"/>
    <p:sldId id="499" r:id="rId27"/>
    <p:sldId id="500" r:id="rId28"/>
    <p:sldId id="501" r:id="rId29"/>
    <p:sldId id="502" r:id="rId30"/>
    <p:sldId id="472" r:id="rId31"/>
    <p:sldId id="473" r:id="rId32"/>
    <p:sldId id="474" r:id="rId33"/>
    <p:sldId id="432" r:id="rId34"/>
    <p:sldId id="476" r:id="rId35"/>
    <p:sldId id="477" r:id="rId36"/>
    <p:sldId id="434" r:id="rId37"/>
    <p:sldId id="503" r:id="rId38"/>
    <p:sldId id="435" r:id="rId39"/>
    <p:sldId id="504" r:id="rId40"/>
    <p:sldId id="448" r:id="rId41"/>
    <p:sldId id="436" r:id="rId42"/>
    <p:sldId id="505" r:id="rId43"/>
    <p:sldId id="438" r:id="rId44"/>
    <p:sldId id="485" r:id="rId45"/>
    <p:sldId id="439" r:id="rId46"/>
    <p:sldId id="441" r:id="rId47"/>
    <p:sldId id="442" r:id="rId48"/>
    <p:sldId id="478" r:id="rId49"/>
    <p:sldId id="479" r:id="rId50"/>
    <p:sldId id="480" r:id="rId51"/>
    <p:sldId id="443" r:id="rId52"/>
    <p:sldId id="481" r:id="rId53"/>
    <p:sldId id="491" r:id="rId54"/>
    <p:sldId id="482" r:id="rId55"/>
    <p:sldId id="483" r:id="rId56"/>
    <p:sldId id="484" r:id="rId57"/>
    <p:sldId id="446" r:id="rId58"/>
    <p:sldId id="447" r:id="rId59"/>
    <p:sldId id="450" r:id="rId60"/>
    <p:sldId id="486" r:id="rId61"/>
    <p:sldId id="507" r:id="rId62"/>
    <p:sldId id="368" r:id="rId63"/>
  </p:sldIdLst>
  <p:sldSz cx="9144000" cy="6858000" type="screen4x3"/>
  <p:notesSz cx="6645275" cy="97742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BC3"/>
    <a:srgbClr val="38965C"/>
    <a:srgbClr val="2C225C"/>
    <a:srgbClr val="CCECFF"/>
    <a:srgbClr val="990033"/>
    <a:srgbClr val="8A4458"/>
    <a:srgbClr val="7C7C7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94671" autoAdjust="0"/>
  </p:normalViewPr>
  <p:slideViewPr>
    <p:cSldViewPr>
      <p:cViewPr>
        <p:scale>
          <a:sx n="70" d="100"/>
          <a:sy n="70" d="100"/>
        </p:scale>
        <p:origin x="-1122"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79725" cy="488950"/>
          </a:xfrm>
          <a:prstGeom prst="rect">
            <a:avLst/>
          </a:prstGeom>
        </p:spPr>
        <p:txBody>
          <a:bodyPr vert="horz" lIns="91440" tIns="45720" rIns="91440" bIns="45720" rtlCol="0"/>
          <a:lstStyle>
            <a:lvl1pPr algn="l">
              <a:defRPr sz="1200">
                <a:latin typeface="Arial" pitchFamily="34" charset="0"/>
              </a:defRPr>
            </a:lvl1pPr>
          </a:lstStyle>
          <a:p>
            <a:pPr>
              <a:defRPr/>
            </a:pPr>
            <a:endParaRPr lang="ru-RU"/>
          </a:p>
        </p:txBody>
      </p:sp>
      <p:sp>
        <p:nvSpPr>
          <p:cNvPr id="3" name="Дата 2"/>
          <p:cNvSpPr>
            <a:spLocks noGrp="1"/>
          </p:cNvSpPr>
          <p:nvPr>
            <p:ph type="dt" sz="quarter" idx="1"/>
          </p:nvPr>
        </p:nvSpPr>
        <p:spPr>
          <a:xfrm>
            <a:off x="3763963" y="0"/>
            <a:ext cx="2879725" cy="488950"/>
          </a:xfrm>
          <a:prstGeom prst="rect">
            <a:avLst/>
          </a:prstGeom>
        </p:spPr>
        <p:txBody>
          <a:bodyPr vert="horz" lIns="91440" tIns="45720" rIns="91440" bIns="45720" rtlCol="0"/>
          <a:lstStyle>
            <a:lvl1pPr algn="r">
              <a:defRPr sz="1200">
                <a:latin typeface="Arial" pitchFamily="34" charset="0"/>
              </a:defRPr>
            </a:lvl1pPr>
          </a:lstStyle>
          <a:p>
            <a:pPr>
              <a:defRPr/>
            </a:pPr>
            <a:fld id="{24926CBF-1F1A-4CA8-9019-AE6B4474D0C9}" type="datetimeFigureOut">
              <a:rPr lang="ru-RU"/>
              <a:pPr>
                <a:defRPr/>
              </a:pPr>
              <a:t>05.06.2018</a:t>
            </a:fld>
            <a:endParaRPr lang="ru-RU"/>
          </a:p>
        </p:txBody>
      </p:sp>
      <p:sp>
        <p:nvSpPr>
          <p:cNvPr id="4" name="Нижний колонтитул 3"/>
          <p:cNvSpPr>
            <a:spLocks noGrp="1"/>
          </p:cNvSpPr>
          <p:nvPr>
            <p:ph type="ftr" sz="quarter" idx="2"/>
          </p:nvPr>
        </p:nvSpPr>
        <p:spPr>
          <a:xfrm>
            <a:off x="0" y="9283700"/>
            <a:ext cx="2879725" cy="48895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a:p>
        </p:txBody>
      </p:sp>
      <p:sp>
        <p:nvSpPr>
          <p:cNvPr id="5" name="Номер слайда 4"/>
          <p:cNvSpPr>
            <a:spLocks noGrp="1"/>
          </p:cNvSpPr>
          <p:nvPr>
            <p:ph type="sldNum" sz="quarter" idx="3"/>
          </p:nvPr>
        </p:nvSpPr>
        <p:spPr>
          <a:xfrm>
            <a:off x="3763963" y="9283700"/>
            <a:ext cx="2879725" cy="488950"/>
          </a:xfrm>
          <a:prstGeom prst="rect">
            <a:avLst/>
          </a:prstGeom>
        </p:spPr>
        <p:txBody>
          <a:bodyPr vert="horz" lIns="91440" tIns="45720" rIns="91440" bIns="45720" rtlCol="0" anchor="b"/>
          <a:lstStyle>
            <a:lvl1pPr algn="r">
              <a:defRPr sz="1200">
                <a:latin typeface="Arial" pitchFamily="34" charset="0"/>
              </a:defRPr>
            </a:lvl1pPr>
          </a:lstStyle>
          <a:p>
            <a:pPr>
              <a:defRPr/>
            </a:pPr>
            <a:fld id="{4747D7D2-F50A-4346-908F-354FE750C348}"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Прямоуг. 2"/>
          <p:cNvSpPr>
            <a:spLocks noGrp="1" noChangeArrowheads="1"/>
          </p:cNvSpPr>
          <p:nvPr>
            <p:ph type="hdr" sz="quarter"/>
          </p:nvPr>
        </p:nvSpPr>
        <p:spPr bwMode="auto">
          <a:xfrm>
            <a:off x="0" y="0"/>
            <a:ext cx="2879725"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ru-RU"/>
          </a:p>
        </p:txBody>
      </p:sp>
      <p:sp>
        <p:nvSpPr>
          <p:cNvPr id="10243" name="Прямоуг. 3"/>
          <p:cNvSpPr>
            <a:spLocks noGrp="1" noChangeArrowheads="1"/>
          </p:cNvSpPr>
          <p:nvPr>
            <p:ph type="dt" idx="1"/>
          </p:nvPr>
        </p:nvSpPr>
        <p:spPr bwMode="auto">
          <a:xfrm>
            <a:off x="3763963" y="0"/>
            <a:ext cx="2879725"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52228" name="Прямоуг. 4"/>
          <p:cNvSpPr>
            <a:spLocks noGrp="1" noRot="1" noChangeAspect="1" noChangeArrowheads="1" noTextEdit="1"/>
          </p:cNvSpPr>
          <p:nvPr>
            <p:ph type="sldImg" idx="2"/>
          </p:nvPr>
        </p:nvSpPr>
        <p:spPr bwMode="auto">
          <a:xfrm>
            <a:off x="879475" y="733425"/>
            <a:ext cx="4886325" cy="3665538"/>
          </a:xfrm>
          <a:prstGeom prst="rect">
            <a:avLst/>
          </a:prstGeom>
          <a:noFill/>
          <a:ln w="9525">
            <a:solidFill>
              <a:srgbClr val="000000"/>
            </a:solidFill>
            <a:miter lim="800000"/>
            <a:headEnd/>
            <a:tailEnd/>
          </a:ln>
        </p:spPr>
      </p:sp>
      <p:sp>
        <p:nvSpPr>
          <p:cNvPr id="10245" name="Прямоуг. 5"/>
          <p:cNvSpPr>
            <a:spLocks noGrp="1" noChangeArrowheads="1"/>
          </p:cNvSpPr>
          <p:nvPr>
            <p:ph type="body" sz="quarter" idx="3"/>
          </p:nvPr>
        </p:nvSpPr>
        <p:spPr bwMode="auto">
          <a:xfrm>
            <a:off x="665163" y="4643438"/>
            <a:ext cx="5314950" cy="43973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246" name="Прямоуг. 6"/>
          <p:cNvSpPr>
            <a:spLocks noGrp="1" noChangeArrowheads="1"/>
          </p:cNvSpPr>
          <p:nvPr>
            <p:ph type="ftr" sz="quarter" idx="4"/>
          </p:nvPr>
        </p:nvSpPr>
        <p:spPr bwMode="auto">
          <a:xfrm>
            <a:off x="0" y="9283700"/>
            <a:ext cx="2879725"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a:p>
        </p:txBody>
      </p:sp>
      <p:sp>
        <p:nvSpPr>
          <p:cNvPr id="10247" name="Прямоуг. 7"/>
          <p:cNvSpPr>
            <a:spLocks noGrp="1" noChangeArrowheads="1"/>
          </p:cNvSpPr>
          <p:nvPr>
            <p:ph type="sldNum" sz="quarter" idx="5"/>
          </p:nvPr>
        </p:nvSpPr>
        <p:spPr bwMode="auto">
          <a:xfrm>
            <a:off x="3763963" y="9283700"/>
            <a:ext cx="2879725"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2DA5411-E916-44A5-B37A-10E15621DFB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2DA5411-E916-44A5-B37A-10E15621DFBE}" type="slidenum">
              <a:rPr lang="ru-RU" smtClean="0"/>
              <a:pPr>
                <a:defRPr/>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2DA5411-E916-44A5-B37A-10E15621DFBE}" type="slidenum">
              <a:rPr lang="ru-RU" smtClean="0"/>
              <a:pPr>
                <a:defRPr/>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Группа 2"/>
          <p:cNvGrpSpPr>
            <a:grpSpLocks/>
          </p:cNvGrpSpPr>
          <p:nvPr/>
        </p:nvGrpSpPr>
        <p:grpSpPr bwMode="auto">
          <a:xfrm>
            <a:off x="0" y="0"/>
            <a:ext cx="9144000" cy="6858000"/>
            <a:chOff x="0" y="0"/>
            <a:chExt cx="5760" cy="4320"/>
          </a:xfrm>
        </p:grpSpPr>
        <p:sp>
          <p:nvSpPr>
            <p:cNvPr id="5" name="Прямоуг.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uk-UA" sz="2400">
                <a:latin typeface="Times New Roman" pitchFamily="18" charset="0"/>
              </a:endParaRPr>
            </a:p>
          </p:txBody>
        </p:sp>
        <p:sp>
          <p:nvSpPr>
            <p:cNvPr id="6" name="Прямоуг.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uk-UA" sz="2400">
                <a:latin typeface="Times New Roman" pitchFamily="18" charset="0"/>
              </a:endParaRPr>
            </a:p>
          </p:txBody>
        </p:sp>
        <p:grpSp>
          <p:nvGrpSpPr>
            <p:cNvPr id="7" name="Группа 5"/>
            <p:cNvGrpSpPr>
              <a:grpSpLocks/>
            </p:cNvGrpSpPr>
            <p:nvPr/>
          </p:nvGrpSpPr>
          <p:grpSpPr bwMode="auto">
            <a:xfrm>
              <a:off x="0" y="672"/>
              <a:ext cx="1806" cy="1989"/>
              <a:chOff x="0" y="672"/>
              <a:chExt cx="1806" cy="1989"/>
            </a:xfrm>
          </p:grpSpPr>
          <p:sp>
            <p:nvSpPr>
              <p:cNvPr id="8" name="Прямоуг.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uk-UA" sz="2400">
                  <a:latin typeface="Times New Roman" pitchFamily="18" charset="0"/>
                </a:endParaRPr>
              </a:p>
            </p:txBody>
          </p:sp>
          <p:sp>
            <p:nvSpPr>
              <p:cNvPr id="9" name="Прямоуг.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uk-UA" sz="2400">
                  <a:latin typeface="Times New Roman" pitchFamily="18" charset="0"/>
                </a:endParaRPr>
              </a:p>
            </p:txBody>
          </p:sp>
          <p:sp>
            <p:nvSpPr>
              <p:cNvPr id="10" name="Прямоуг.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uk-UA" sz="2400">
                  <a:latin typeface="Times New Roman" pitchFamily="18" charset="0"/>
                </a:endParaRPr>
              </a:p>
            </p:txBody>
          </p:sp>
          <p:sp>
            <p:nvSpPr>
              <p:cNvPr id="11" name="Прямоуг.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uk-UA" sz="2400">
                  <a:latin typeface="Times New Roman" pitchFamily="18" charset="0"/>
                </a:endParaRPr>
              </a:p>
            </p:txBody>
          </p:sp>
          <p:sp>
            <p:nvSpPr>
              <p:cNvPr id="12" name="Прямоуг.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uk-UA" sz="2400">
                  <a:latin typeface="Times New Roman" pitchFamily="18" charset="0"/>
                </a:endParaRPr>
              </a:p>
            </p:txBody>
          </p:sp>
          <p:sp>
            <p:nvSpPr>
              <p:cNvPr id="13" name="Прямоуг.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uk-UA" sz="2400">
                  <a:latin typeface="Times New Roman" pitchFamily="18" charset="0"/>
                </a:endParaRPr>
              </a:p>
            </p:txBody>
          </p:sp>
          <p:sp>
            <p:nvSpPr>
              <p:cNvPr id="14" name="Прямоуг.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uk-UA" sz="2400">
                  <a:latin typeface="Times New Roman" pitchFamily="18" charset="0"/>
                </a:endParaRPr>
              </a:p>
            </p:txBody>
          </p:sp>
          <p:sp>
            <p:nvSpPr>
              <p:cNvPr id="15" name="Прямоуг.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uk-UA" sz="2400">
                  <a:latin typeface="Times New Roman" pitchFamily="18" charset="0"/>
                </a:endParaRPr>
              </a:p>
            </p:txBody>
          </p:sp>
          <p:sp>
            <p:nvSpPr>
              <p:cNvPr id="16" name="Прямоуг.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uk-UA" sz="2400">
                  <a:latin typeface="Times New Roman" pitchFamily="18" charset="0"/>
                </a:endParaRPr>
              </a:p>
            </p:txBody>
          </p:sp>
          <p:sp>
            <p:nvSpPr>
              <p:cNvPr id="17" name="Прямоуг.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uk-UA" sz="2400">
                  <a:latin typeface="Times New Roman" pitchFamily="18" charset="0"/>
                </a:endParaRPr>
              </a:p>
            </p:txBody>
          </p:sp>
        </p:grpSp>
      </p:grpSp>
      <p:sp>
        <p:nvSpPr>
          <p:cNvPr id="37907" name="Прямоуг.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37908" name="Прямоуг.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Прямоуг.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Прямоуг. 17"/>
          <p:cNvSpPr>
            <a:spLocks noGrp="1" noChangeArrowheads="1"/>
          </p:cNvSpPr>
          <p:nvPr>
            <p:ph type="ftr" sz="quarter" idx="11"/>
          </p:nvPr>
        </p:nvSpPr>
        <p:spPr/>
        <p:txBody>
          <a:bodyPr/>
          <a:lstStyle>
            <a:lvl1pPr>
              <a:defRPr/>
            </a:lvl1pPr>
          </a:lstStyle>
          <a:p>
            <a:pPr>
              <a:defRPr/>
            </a:pPr>
            <a:endParaRPr lang="ru-RU"/>
          </a:p>
        </p:txBody>
      </p:sp>
      <p:sp>
        <p:nvSpPr>
          <p:cNvPr id="20" name="Прямоуг. 18"/>
          <p:cNvSpPr>
            <a:spLocks noGrp="1" noChangeArrowheads="1"/>
          </p:cNvSpPr>
          <p:nvPr>
            <p:ph type="sldNum" sz="quarter" idx="12"/>
          </p:nvPr>
        </p:nvSpPr>
        <p:spPr/>
        <p:txBody>
          <a:bodyPr/>
          <a:lstStyle>
            <a:lvl1pPr>
              <a:defRPr/>
            </a:lvl1pPr>
          </a:lstStyle>
          <a:p>
            <a:pPr>
              <a:defRPr/>
            </a:pPr>
            <a:fld id="{2DF70317-3C0F-47EE-8AC1-3B298F29B17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5" name="Прямоуг. 3"/>
          <p:cNvSpPr>
            <a:spLocks noGrp="1" noChangeArrowheads="1"/>
          </p:cNvSpPr>
          <p:nvPr>
            <p:ph type="sldNum" sz="quarter" idx="11"/>
          </p:nvPr>
        </p:nvSpPr>
        <p:spPr>
          <a:ln/>
        </p:spPr>
        <p:txBody>
          <a:bodyPr/>
          <a:lstStyle>
            <a:lvl1pPr>
              <a:defRPr/>
            </a:lvl1pPr>
          </a:lstStyle>
          <a:p>
            <a:pPr>
              <a:defRPr/>
            </a:pPr>
            <a:fld id="{9AF3E208-72E1-4495-B756-14650BE4103D}" type="slidenum">
              <a:rPr lang="ru-RU"/>
              <a:pPr>
                <a:defRPr/>
              </a:pPr>
              <a:t>‹#›</a:t>
            </a:fld>
            <a:endParaRPr lang="ru-RU"/>
          </a:p>
        </p:txBody>
      </p:sp>
      <p:sp>
        <p:nvSpPr>
          <p:cNvPr id="6"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5" name="Прямоуг. 3"/>
          <p:cNvSpPr>
            <a:spLocks noGrp="1" noChangeArrowheads="1"/>
          </p:cNvSpPr>
          <p:nvPr>
            <p:ph type="sldNum" sz="quarter" idx="11"/>
          </p:nvPr>
        </p:nvSpPr>
        <p:spPr>
          <a:ln/>
        </p:spPr>
        <p:txBody>
          <a:bodyPr/>
          <a:lstStyle>
            <a:lvl1pPr>
              <a:defRPr/>
            </a:lvl1pPr>
          </a:lstStyle>
          <a:p>
            <a:pPr>
              <a:defRPr/>
            </a:pPr>
            <a:fld id="{96BF28B5-DDDC-41D3-A093-BEAA82AB7539}" type="slidenum">
              <a:rPr lang="ru-RU"/>
              <a:pPr>
                <a:defRPr/>
              </a:pPr>
              <a:t>‹#›</a:t>
            </a:fld>
            <a:endParaRPr lang="ru-RU"/>
          </a:p>
        </p:txBody>
      </p:sp>
      <p:sp>
        <p:nvSpPr>
          <p:cNvPr id="6"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3886200"/>
          </a:xfrm>
        </p:spPr>
        <p:txBody>
          <a:bodyPr/>
          <a:lstStyle/>
          <a:p>
            <a:pPr lvl="0"/>
            <a:endParaRPr lang="ru-RU" noProof="0" smtClean="0"/>
          </a:p>
        </p:txBody>
      </p:sp>
      <p:sp>
        <p:nvSpPr>
          <p:cNvPr id="4"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5" name="Прямоуг. 3"/>
          <p:cNvSpPr>
            <a:spLocks noGrp="1" noChangeArrowheads="1"/>
          </p:cNvSpPr>
          <p:nvPr>
            <p:ph type="sldNum" sz="quarter" idx="11"/>
          </p:nvPr>
        </p:nvSpPr>
        <p:spPr>
          <a:ln/>
        </p:spPr>
        <p:txBody>
          <a:bodyPr/>
          <a:lstStyle>
            <a:lvl1pPr>
              <a:defRPr/>
            </a:lvl1pPr>
          </a:lstStyle>
          <a:p>
            <a:pPr>
              <a:defRPr/>
            </a:pPr>
            <a:fld id="{E57B7961-9160-49B3-9C54-21DD5187B444}" type="slidenum">
              <a:rPr lang="ru-RU"/>
              <a:pPr>
                <a:defRPr/>
              </a:pPr>
              <a:t>‹#›</a:t>
            </a:fld>
            <a:endParaRPr lang="ru-RU"/>
          </a:p>
        </p:txBody>
      </p:sp>
      <p:sp>
        <p:nvSpPr>
          <p:cNvPr id="6"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uk-UA"/>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7" name="Прямоуг. 3"/>
          <p:cNvSpPr>
            <a:spLocks noGrp="1" noChangeArrowheads="1"/>
          </p:cNvSpPr>
          <p:nvPr>
            <p:ph type="sldNum" sz="quarter" idx="11"/>
          </p:nvPr>
        </p:nvSpPr>
        <p:spPr>
          <a:ln/>
        </p:spPr>
        <p:txBody>
          <a:bodyPr/>
          <a:lstStyle>
            <a:lvl1pPr>
              <a:defRPr/>
            </a:lvl1pPr>
          </a:lstStyle>
          <a:p>
            <a:pPr>
              <a:defRPr/>
            </a:pPr>
            <a:fld id="{80B7195C-5DDE-40E2-A413-C9D5003461E5}" type="slidenum">
              <a:rPr lang="ru-RU"/>
              <a:pPr>
                <a:defRPr/>
              </a:pPr>
              <a:t>‹#›</a:t>
            </a:fld>
            <a:endParaRPr lang="ru-RU"/>
          </a:p>
        </p:txBody>
      </p:sp>
      <p:sp>
        <p:nvSpPr>
          <p:cNvPr id="8"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981200"/>
            <a:ext cx="8229600" cy="3886200"/>
          </a:xfrm>
        </p:spPr>
        <p:txBody>
          <a:bodyPr/>
          <a:lstStyle/>
          <a:p>
            <a:pPr lvl="0"/>
            <a:endParaRPr lang="uk-UA" noProof="0"/>
          </a:p>
        </p:txBody>
      </p:sp>
      <p:sp>
        <p:nvSpPr>
          <p:cNvPr id="4"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5" name="Прямоуг. 3"/>
          <p:cNvSpPr>
            <a:spLocks noGrp="1" noChangeArrowheads="1"/>
          </p:cNvSpPr>
          <p:nvPr>
            <p:ph type="sldNum" sz="quarter" idx="11"/>
          </p:nvPr>
        </p:nvSpPr>
        <p:spPr>
          <a:ln/>
        </p:spPr>
        <p:txBody>
          <a:bodyPr/>
          <a:lstStyle>
            <a:lvl1pPr>
              <a:defRPr/>
            </a:lvl1pPr>
          </a:lstStyle>
          <a:p>
            <a:pPr>
              <a:defRPr/>
            </a:pPr>
            <a:fld id="{7C2A30A7-0EF1-4010-8030-A236D7D7F6DE}" type="slidenum">
              <a:rPr lang="ru-RU"/>
              <a:pPr>
                <a:defRPr/>
              </a:pPr>
              <a:t>‹#›</a:t>
            </a:fld>
            <a:endParaRPr lang="ru-RU"/>
          </a:p>
        </p:txBody>
      </p:sp>
      <p:sp>
        <p:nvSpPr>
          <p:cNvPr id="6"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5" name="Прямоуг. 3"/>
          <p:cNvSpPr>
            <a:spLocks noGrp="1" noChangeArrowheads="1"/>
          </p:cNvSpPr>
          <p:nvPr>
            <p:ph type="sldNum" sz="quarter" idx="11"/>
          </p:nvPr>
        </p:nvSpPr>
        <p:spPr>
          <a:ln/>
        </p:spPr>
        <p:txBody>
          <a:bodyPr/>
          <a:lstStyle>
            <a:lvl1pPr>
              <a:defRPr/>
            </a:lvl1pPr>
          </a:lstStyle>
          <a:p>
            <a:pPr>
              <a:defRPr/>
            </a:pPr>
            <a:fld id="{D8D030D1-631D-44D0-A7F0-8C64580C43F8}" type="slidenum">
              <a:rPr lang="ru-RU"/>
              <a:pPr>
                <a:defRPr/>
              </a:pPr>
              <a:t>‹#›</a:t>
            </a:fld>
            <a:endParaRPr lang="ru-RU"/>
          </a:p>
        </p:txBody>
      </p:sp>
      <p:sp>
        <p:nvSpPr>
          <p:cNvPr id="6"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5" name="Прямоуг. 3"/>
          <p:cNvSpPr>
            <a:spLocks noGrp="1" noChangeArrowheads="1"/>
          </p:cNvSpPr>
          <p:nvPr>
            <p:ph type="sldNum" sz="quarter" idx="11"/>
          </p:nvPr>
        </p:nvSpPr>
        <p:spPr>
          <a:ln/>
        </p:spPr>
        <p:txBody>
          <a:bodyPr/>
          <a:lstStyle>
            <a:lvl1pPr>
              <a:defRPr/>
            </a:lvl1pPr>
          </a:lstStyle>
          <a:p>
            <a:pPr>
              <a:defRPr/>
            </a:pPr>
            <a:fld id="{F77DECB0-7CEA-4CEF-90EF-F2DBB7054594}" type="slidenum">
              <a:rPr lang="ru-RU"/>
              <a:pPr>
                <a:defRPr/>
              </a:pPr>
              <a:t>‹#›</a:t>
            </a:fld>
            <a:endParaRPr lang="ru-RU"/>
          </a:p>
        </p:txBody>
      </p:sp>
      <p:sp>
        <p:nvSpPr>
          <p:cNvPr id="6"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6" name="Прямоуг. 3"/>
          <p:cNvSpPr>
            <a:spLocks noGrp="1" noChangeArrowheads="1"/>
          </p:cNvSpPr>
          <p:nvPr>
            <p:ph type="sldNum" sz="quarter" idx="11"/>
          </p:nvPr>
        </p:nvSpPr>
        <p:spPr>
          <a:ln/>
        </p:spPr>
        <p:txBody>
          <a:bodyPr/>
          <a:lstStyle>
            <a:lvl1pPr>
              <a:defRPr/>
            </a:lvl1pPr>
          </a:lstStyle>
          <a:p>
            <a:pPr>
              <a:defRPr/>
            </a:pPr>
            <a:fld id="{FAF8DB5D-DE77-4EFC-8DFB-AC6FC1AECDDC}" type="slidenum">
              <a:rPr lang="ru-RU"/>
              <a:pPr>
                <a:defRPr/>
              </a:pPr>
              <a:t>‹#›</a:t>
            </a:fld>
            <a:endParaRPr lang="ru-RU"/>
          </a:p>
        </p:txBody>
      </p:sp>
      <p:sp>
        <p:nvSpPr>
          <p:cNvPr id="7"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8" name="Прямоуг. 3"/>
          <p:cNvSpPr>
            <a:spLocks noGrp="1" noChangeArrowheads="1"/>
          </p:cNvSpPr>
          <p:nvPr>
            <p:ph type="sldNum" sz="quarter" idx="11"/>
          </p:nvPr>
        </p:nvSpPr>
        <p:spPr>
          <a:ln/>
        </p:spPr>
        <p:txBody>
          <a:bodyPr/>
          <a:lstStyle>
            <a:lvl1pPr>
              <a:defRPr/>
            </a:lvl1pPr>
          </a:lstStyle>
          <a:p>
            <a:pPr>
              <a:defRPr/>
            </a:pPr>
            <a:fld id="{B16F4333-B67D-4FB3-8838-3D7854991A92}" type="slidenum">
              <a:rPr lang="ru-RU"/>
              <a:pPr>
                <a:defRPr/>
              </a:pPr>
              <a:t>‹#›</a:t>
            </a:fld>
            <a:endParaRPr lang="ru-RU"/>
          </a:p>
        </p:txBody>
      </p:sp>
      <p:sp>
        <p:nvSpPr>
          <p:cNvPr id="9"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4" name="Прямоуг. 3"/>
          <p:cNvSpPr>
            <a:spLocks noGrp="1" noChangeArrowheads="1"/>
          </p:cNvSpPr>
          <p:nvPr>
            <p:ph type="sldNum" sz="quarter" idx="11"/>
          </p:nvPr>
        </p:nvSpPr>
        <p:spPr>
          <a:ln/>
        </p:spPr>
        <p:txBody>
          <a:bodyPr/>
          <a:lstStyle>
            <a:lvl1pPr>
              <a:defRPr/>
            </a:lvl1pPr>
          </a:lstStyle>
          <a:p>
            <a:pPr>
              <a:defRPr/>
            </a:pPr>
            <a:fld id="{DB6D2D37-AC1F-4DA8-8ECD-E6DF781EDBC8}" type="slidenum">
              <a:rPr lang="ru-RU"/>
              <a:pPr>
                <a:defRPr/>
              </a:pPr>
              <a:t>‹#›</a:t>
            </a:fld>
            <a:endParaRPr lang="ru-RU"/>
          </a:p>
        </p:txBody>
      </p:sp>
      <p:sp>
        <p:nvSpPr>
          <p:cNvPr id="5"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3" name="Прямоуг. 3"/>
          <p:cNvSpPr>
            <a:spLocks noGrp="1" noChangeArrowheads="1"/>
          </p:cNvSpPr>
          <p:nvPr>
            <p:ph type="sldNum" sz="quarter" idx="11"/>
          </p:nvPr>
        </p:nvSpPr>
        <p:spPr>
          <a:ln/>
        </p:spPr>
        <p:txBody>
          <a:bodyPr/>
          <a:lstStyle>
            <a:lvl1pPr>
              <a:defRPr/>
            </a:lvl1pPr>
          </a:lstStyle>
          <a:p>
            <a:pPr>
              <a:defRPr/>
            </a:pPr>
            <a:fld id="{AAF46DA5-00B6-4867-8BCB-AAEF2598B079}" type="slidenum">
              <a:rPr lang="ru-RU"/>
              <a:pPr>
                <a:defRPr/>
              </a:pPr>
              <a:t>‹#›</a:t>
            </a:fld>
            <a:endParaRPr lang="ru-RU"/>
          </a:p>
        </p:txBody>
      </p:sp>
      <p:sp>
        <p:nvSpPr>
          <p:cNvPr id="4"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6" name="Прямоуг. 3"/>
          <p:cNvSpPr>
            <a:spLocks noGrp="1" noChangeArrowheads="1"/>
          </p:cNvSpPr>
          <p:nvPr>
            <p:ph type="sldNum" sz="quarter" idx="11"/>
          </p:nvPr>
        </p:nvSpPr>
        <p:spPr>
          <a:ln/>
        </p:spPr>
        <p:txBody>
          <a:bodyPr/>
          <a:lstStyle>
            <a:lvl1pPr>
              <a:defRPr/>
            </a:lvl1pPr>
          </a:lstStyle>
          <a:p>
            <a:pPr>
              <a:defRPr/>
            </a:pPr>
            <a:fld id="{93250E3E-BB63-4E8D-BB4C-94FACC65F783}" type="slidenum">
              <a:rPr lang="ru-RU"/>
              <a:pPr>
                <a:defRPr/>
              </a:pPr>
              <a:t>‹#›</a:t>
            </a:fld>
            <a:endParaRPr lang="ru-RU"/>
          </a:p>
        </p:txBody>
      </p:sp>
      <p:sp>
        <p:nvSpPr>
          <p:cNvPr id="7"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Прямоуг. 2"/>
          <p:cNvSpPr>
            <a:spLocks noGrp="1" noChangeArrowheads="1"/>
          </p:cNvSpPr>
          <p:nvPr>
            <p:ph type="ftr" sz="quarter" idx="10"/>
          </p:nvPr>
        </p:nvSpPr>
        <p:spPr>
          <a:ln/>
        </p:spPr>
        <p:txBody>
          <a:bodyPr/>
          <a:lstStyle>
            <a:lvl1pPr>
              <a:defRPr/>
            </a:lvl1pPr>
          </a:lstStyle>
          <a:p>
            <a:pPr>
              <a:defRPr/>
            </a:pPr>
            <a:endParaRPr lang="ru-RU"/>
          </a:p>
        </p:txBody>
      </p:sp>
      <p:sp>
        <p:nvSpPr>
          <p:cNvPr id="6" name="Прямоуг. 3"/>
          <p:cNvSpPr>
            <a:spLocks noGrp="1" noChangeArrowheads="1"/>
          </p:cNvSpPr>
          <p:nvPr>
            <p:ph type="sldNum" sz="quarter" idx="11"/>
          </p:nvPr>
        </p:nvSpPr>
        <p:spPr>
          <a:ln/>
        </p:spPr>
        <p:txBody>
          <a:bodyPr/>
          <a:lstStyle>
            <a:lvl1pPr>
              <a:defRPr/>
            </a:lvl1pPr>
          </a:lstStyle>
          <a:p>
            <a:pPr>
              <a:defRPr/>
            </a:pPr>
            <a:fld id="{C43874E8-9F53-4C5C-B914-0551A20A07F4}" type="slidenum">
              <a:rPr lang="ru-RU"/>
              <a:pPr>
                <a:defRPr/>
              </a:pPr>
              <a:t>‹#›</a:t>
            </a:fld>
            <a:endParaRPr lang="ru-RU"/>
          </a:p>
        </p:txBody>
      </p:sp>
      <p:sp>
        <p:nvSpPr>
          <p:cNvPr id="7" name="Прямоуг.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folHlink">
                <a:gamma/>
                <a:tint val="0"/>
                <a:invGamma/>
              </a:schemeClr>
            </a:gs>
            <a:gs pos="100000">
              <a:schemeClr val="folHlink"/>
            </a:gs>
          </a:gsLst>
          <a:lin ang="5400000" scaled="1"/>
        </a:gradFill>
        <a:effectLst/>
      </p:bgPr>
    </p:bg>
    <p:spTree>
      <p:nvGrpSpPr>
        <p:cNvPr id="1" name=""/>
        <p:cNvGrpSpPr/>
        <p:nvPr/>
      </p:nvGrpSpPr>
      <p:grpSpPr>
        <a:xfrm>
          <a:off x="0" y="0"/>
          <a:ext cx="0" cy="0"/>
          <a:chOff x="0" y="0"/>
          <a:chExt cx="0" cy="0"/>
        </a:xfrm>
      </p:grpSpPr>
      <p:sp>
        <p:nvSpPr>
          <p:cNvPr id="36866" name="Прямоуг.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36867" name="Прямоуг.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7D439B2-610F-4E0C-96BA-28610FF7D89A}" type="slidenum">
              <a:rPr lang="ru-RU"/>
              <a:pPr>
                <a:defRPr/>
              </a:pPr>
              <a:t>‹#›</a:t>
            </a:fld>
            <a:endParaRPr lang="ru-RU"/>
          </a:p>
        </p:txBody>
      </p:sp>
      <p:grpSp>
        <p:nvGrpSpPr>
          <p:cNvPr id="1028" name="Группа 4"/>
          <p:cNvGrpSpPr>
            <a:grpSpLocks/>
          </p:cNvGrpSpPr>
          <p:nvPr/>
        </p:nvGrpSpPr>
        <p:grpSpPr bwMode="auto">
          <a:xfrm>
            <a:off x="0" y="0"/>
            <a:ext cx="9144000" cy="546100"/>
            <a:chOff x="0" y="0"/>
            <a:chExt cx="5760" cy="344"/>
          </a:xfrm>
        </p:grpSpPr>
        <p:sp>
          <p:nvSpPr>
            <p:cNvPr id="1032" name="Прямоуг.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uk-UA" sz="2400">
                <a:latin typeface="Times New Roman" pitchFamily="18" charset="0"/>
              </a:endParaRPr>
            </a:p>
          </p:txBody>
        </p:sp>
        <p:sp>
          <p:nvSpPr>
            <p:cNvPr id="1033" name="Прямоуг.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uk-UA" sz="2400">
                <a:latin typeface="Times New Roman" pitchFamily="18" charset="0"/>
              </a:endParaRPr>
            </a:p>
          </p:txBody>
        </p:sp>
        <p:sp>
          <p:nvSpPr>
            <p:cNvPr id="1034" name="Прямоуг.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uk-UA">
                <a:solidFill>
                  <a:schemeClr val="hlink"/>
                </a:solidFill>
              </a:endParaRPr>
            </a:p>
          </p:txBody>
        </p:sp>
        <p:sp>
          <p:nvSpPr>
            <p:cNvPr id="1035" name="Прямоуг.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uk-UA">
                <a:solidFill>
                  <a:schemeClr val="hlink"/>
                </a:solidFill>
              </a:endParaRPr>
            </a:p>
          </p:txBody>
        </p:sp>
        <p:sp>
          <p:nvSpPr>
            <p:cNvPr id="1036" name="Прямоуг.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uk-UA">
                <a:solidFill>
                  <a:schemeClr val="accent2"/>
                </a:solidFill>
              </a:endParaRPr>
            </a:p>
          </p:txBody>
        </p:sp>
        <p:sp>
          <p:nvSpPr>
            <p:cNvPr id="1037" name="Прямоуг.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uk-UA">
                <a:solidFill>
                  <a:schemeClr val="hlink"/>
                </a:solidFill>
              </a:endParaRPr>
            </a:p>
          </p:txBody>
        </p:sp>
        <p:sp>
          <p:nvSpPr>
            <p:cNvPr id="1038" name="Прямоуг.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uk-UA" sz="2400">
                <a:latin typeface="Times New Roman" pitchFamily="18" charset="0"/>
              </a:endParaRPr>
            </a:p>
          </p:txBody>
        </p:sp>
        <p:sp>
          <p:nvSpPr>
            <p:cNvPr id="1039" name="Прямоуг.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uk-UA">
                <a:solidFill>
                  <a:schemeClr val="accent2"/>
                </a:solidFill>
              </a:endParaRPr>
            </a:p>
          </p:txBody>
        </p:sp>
        <p:sp>
          <p:nvSpPr>
            <p:cNvPr id="1040" name="Прямоуг.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uk-UA">
                <a:solidFill>
                  <a:schemeClr val="accent2"/>
                </a:solidFill>
              </a:endParaRPr>
            </a:p>
          </p:txBody>
        </p:sp>
      </p:grpSp>
      <p:sp>
        <p:nvSpPr>
          <p:cNvPr id="1029" name="Прямоуг.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30" name="Прямоуг.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36880" name="Прямоуг.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976"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journalindicators.com/indicators"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otchenashko@nubip.edu.u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 2"/>
          <p:cNvSpPr>
            <a:spLocks noGrp="1" noChangeArrowheads="1"/>
          </p:cNvSpPr>
          <p:nvPr>
            <p:ph type="ctrTitle"/>
          </p:nvPr>
        </p:nvSpPr>
        <p:spPr>
          <a:xfrm>
            <a:off x="2440086" y="1557338"/>
            <a:ext cx="6596410" cy="2808287"/>
          </a:xfrm>
        </p:spPr>
        <p:txBody>
          <a:bodyPr/>
          <a:lstStyle/>
          <a:p>
            <a:pPr algn="ctr" eaLnBrk="1" hangingPunct="1"/>
            <a:r>
              <a:rPr lang="uk-UA" altLang="uk-UA" sz="3200" b="1" dirty="0" smtClean="0">
                <a:solidFill>
                  <a:schemeClr val="accent3">
                    <a:lumMod val="95000"/>
                  </a:schemeClr>
                </a:solidFill>
              </a:rPr>
              <a:t>Про особливості підготовки наукових проектів для участі у конкурсному відборі МОН України, що розпочнуться у 2019 році</a:t>
            </a:r>
          </a:p>
        </p:txBody>
      </p:sp>
      <p:sp>
        <p:nvSpPr>
          <p:cNvPr id="3075" name="Прямоуг. 3"/>
          <p:cNvSpPr>
            <a:spLocks noGrp="1" noChangeArrowheads="1"/>
          </p:cNvSpPr>
          <p:nvPr>
            <p:ph type="subTitle" idx="1"/>
          </p:nvPr>
        </p:nvSpPr>
        <p:spPr>
          <a:xfrm>
            <a:off x="3275857" y="5013325"/>
            <a:ext cx="5868144" cy="1368425"/>
          </a:xfrm>
        </p:spPr>
        <p:txBody>
          <a:bodyPr/>
          <a:lstStyle/>
          <a:p>
            <a:pPr algn="ctr">
              <a:lnSpc>
                <a:spcPct val="80000"/>
              </a:lnSpc>
            </a:pPr>
            <a:r>
              <a:rPr lang="uk-UA" altLang="uk-UA" sz="2000" b="1" dirty="0" smtClean="0">
                <a:solidFill>
                  <a:srgbClr val="250BC3"/>
                </a:solidFill>
              </a:rPr>
              <a:t>ДОПОВІДАЧ:</a:t>
            </a:r>
            <a:endParaRPr lang="uk-UA" altLang="uk-UA" sz="2000" b="1" i="1" dirty="0" smtClean="0">
              <a:solidFill>
                <a:srgbClr val="250BC3"/>
              </a:solidFill>
            </a:endParaRPr>
          </a:p>
          <a:p>
            <a:pPr algn="ctr">
              <a:lnSpc>
                <a:spcPct val="80000"/>
              </a:lnSpc>
            </a:pPr>
            <a:r>
              <a:rPr lang="uk-UA" altLang="uk-UA" sz="2000" b="1" i="1" dirty="0" smtClean="0">
                <a:solidFill>
                  <a:srgbClr val="250BC3"/>
                </a:solidFill>
              </a:rPr>
              <a:t>Начальник науково-дослідної частини,     доктор с.-г. наук </a:t>
            </a:r>
          </a:p>
          <a:p>
            <a:pPr algn="ctr">
              <a:lnSpc>
                <a:spcPct val="80000"/>
              </a:lnSpc>
            </a:pPr>
            <a:r>
              <a:rPr lang="uk-UA" altLang="uk-UA" sz="2000" b="1" i="1" dirty="0" smtClean="0">
                <a:solidFill>
                  <a:srgbClr val="250BC3"/>
                </a:solidFill>
              </a:rPr>
              <a:t>Отченашко Володимир Віталійович</a:t>
            </a:r>
            <a:endParaRPr lang="ru-RU" altLang="uk-UA" sz="2000" dirty="0" smtClean="0">
              <a:solidFill>
                <a:srgbClr val="250BC3"/>
              </a:solidFill>
            </a:endParaRPr>
          </a:p>
        </p:txBody>
      </p:sp>
      <p:sp>
        <p:nvSpPr>
          <p:cNvPr id="3077" name="TextBox 5"/>
          <p:cNvSpPr txBox="1">
            <a:spLocks noChangeArrowheads="1"/>
          </p:cNvSpPr>
          <p:nvPr/>
        </p:nvSpPr>
        <p:spPr bwMode="auto">
          <a:xfrm>
            <a:off x="2267744" y="332656"/>
            <a:ext cx="6624836" cy="707886"/>
          </a:xfrm>
          <a:prstGeom prst="rect">
            <a:avLst/>
          </a:prstGeom>
          <a:noFill/>
          <a:ln w="9525">
            <a:noFill/>
            <a:miter lim="800000"/>
            <a:headEnd/>
            <a:tailEnd/>
          </a:ln>
        </p:spPr>
        <p:txBody>
          <a:bodyPr wrap="square">
            <a:spAutoFit/>
          </a:bodyPr>
          <a:lstStyle/>
          <a:p>
            <a:pPr algn="ctr"/>
            <a:r>
              <a:rPr lang="uk-UA" sz="2000" dirty="0" smtClean="0"/>
              <a:t>5 червня 2018 </a:t>
            </a:r>
            <a:r>
              <a:rPr lang="uk-UA" sz="2000" dirty="0"/>
              <a:t>р., </a:t>
            </a:r>
            <a:r>
              <a:rPr lang="uk-UA" sz="2000" dirty="0" err="1"/>
              <a:t>НУБіП</a:t>
            </a:r>
            <a:r>
              <a:rPr lang="uk-UA" sz="2000" dirty="0"/>
              <a:t> </a:t>
            </a:r>
            <a:r>
              <a:rPr lang="uk-UA" sz="2000" dirty="0" smtClean="0"/>
              <a:t>України,</a:t>
            </a:r>
            <a:br>
              <a:rPr lang="uk-UA" sz="2000" dirty="0" smtClean="0"/>
            </a:br>
            <a:r>
              <a:rPr lang="uk-UA" sz="2000" dirty="0" smtClean="0"/>
              <a:t>науково-методичний семінар</a:t>
            </a:r>
            <a:endParaRPr lang="ru-RU" sz="2000" dirty="0"/>
          </a:p>
        </p:txBody>
      </p:sp>
      <p:pic>
        <p:nvPicPr>
          <p:cNvPr id="7" name="Рисунок 6" descr="nubip_logo_new_poisk_18_2.png"/>
          <p:cNvPicPr>
            <a:picLocks noChangeAspect="1"/>
          </p:cNvPicPr>
          <p:nvPr/>
        </p:nvPicPr>
        <p:blipFill>
          <a:blip r:embed="rId2" cstate="print"/>
          <a:stretch>
            <a:fillRect/>
          </a:stretch>
        </p:blipFill>
        <p:spPr>
          <a:xfrm>
            <a:off x="323528" y="188640"/>
            <a:ext cx="1553536" cy="18448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6"/>
          <p:cNvSpPr>
            <a:spLocks noChangeArrowheads="1"/>
          </p:cNvSpPr>
          <p:nvPr/>
        </p:nvSpPr>
        <p:spPr bwMode="auto">
          <a:xfrm>
            <a:off x="250825" y="1736725"/>
            <a:ext cx="8424863" cy="336550"/>
          </a:xfrm>
          <a:prstGeom prst="rect">
            <a:avLst/>
          </a:prstGeom>
          <a:noFill/>
          <a:ln w="9525">
            <a:noFill/>
            <a:miter lim="800000"/>
            <a:headEnd/>
            <a:tailEnd/>
          </a:ln>
        </p:spPr>
        <p:txBody>
          <a:bodyPr anchor="ctr">
            <a:spAutoFit/>
          </a:bodyPr>
          <a:lstStyle/>
          <a:p>
            <a:pPr eaLnBrk="0" hangingPunct="0"/>
            <a:endParaRPr lang="uk-UA" altLang="uk-UA" sz="1600" b="1"/>
          </a:p>
        </p:txBody>
      </p:sp>
      <p:sp>
        <p:nvSpPr>
          <p:cNvPr id="13315" name="Rectangle 435"/>
          <p:cNvSpPr>
            <a:spLocks noChangeArrowheads="1"/>
          </p:cNvSpPr>
          <p:nvPr/>
        </p:nvSpPr>
        <p:spPr bwMode="auto">
          <a:xfrm>
            <a:off x="0" y="6396038"/>
            <a:ext cx="9144000" cy="0"/>
          </a:xfrm>
          <a:prstGeom prst="rect">
            <a:avLst/>
          </a:prstGeom>
          <a:noFill/>
          <a:ln w="9525">
            <a:noFill/>
            <a:miter lim="800000"/>
            <a:headEnd/>
            <a:tailEnd/>
          </a:ln>
        </p:spPr>
        <p:txBody>
          <a:bodyPr wrap="none" anchor="ctr">
            <a:spAutoFit/>
          </a:bodyPr>
          <a:lstStyle/>
          <a:p>
            <a:pPr eaLnBrk="0" hangingPunct="0"/>
            <a:endParaRPr lang="uk-UA" altLang="uk-UA"/>
          </a:p>
        </p:txBody>
      </p:sp>
      <p:sp>
        <p:nvSpPr>
          <p:cNvPr id="13316" name="Text Box 458"/>
          <p:cNvSpPr txBox="1">
            <a:spLocks noChangeArrowheads="1"/>
          </p:cNvSpPr>
          <p:nvPr/>
        </p:nvSpPr>
        <p:spPr bwMode="auto">
          <a:xfrm>
            <a:off x="250825" y="548680"/>
            <a:ext cx="4177159" cy="5866221"/>
          </a:xfrm>
          <a:prstGeom prst="rect">
            <a:avLst/>
          </a:prstGeom>
          <a:noFill/>
          <a:ln w="9525">
            <a:noFill/>
            <a:miter lim="800000"/>
            <a:headEnd/>
            <a:tailEnd/>
          </a:ln>
        </p:spPr>
        <p:txBody>
          <a:bodyPr wrap="square">
            <a:spAutoFit/>
          </a:bodyPr>
          <a:lstStyle/>
          <a:p>
            <a:pPr algn="ctr">
              <a:lnSpc>
                <a:spcPct val="80000"/>
              </a:lnSpc>
              <a:spcBef>
                <a:spcPct val="20000"/>
              </a:spcBef>
            </a:pPr>
            <a:r>
              <a:rPr lang="uk-UA" altLang="uk-UA" sz="2800" b="1" dirty="0">
                <a:solidFill>
                  <a:srgbClr val="250BC3"/>
                </a:solidFill>
              </a:rPr>
              <a:t>На виконання наказу МОН України </a:t>
            </a:r>
            <a:r>
              <a:rPr lang="uk-UA" altLang="uk-UA" sz="2800" b="1" dirty="0" smtClean="0">
                <a:solidFill>
                  <a:srgbClr val="250BC3"/>
                </a:solidFill>
              </a:rPr>
              <a:t/>
            </a:r>
            <a:br>
              <a:rPr lang="uk-UA" altLang="uk-UA" sz="2800" b="1" dirty="0" smtClean="0">
                <a:solidFill>
                  <a:srgbClr val="250BC3"/>
                </a:solidFill>
              </a:rPr>
            </a:br>
            <a:r>
              <a:rPr lang="uk-UA" altLang="uk-UA" sz="2800" b="1" dirty="0" smtClean="0">
                <a:solidFill>
                  <a:srgbClr val="250BC3"/>
                </a:solidFill>
              </a:rPr>
              <a:t>від 15 травня 2018 </a:t>
            </a:r>
            <a:r>
              <a:rPr lang="uk-UA" altLang="uk-UA" sz="2800" b="1" dirty="0">
                <a:solidFill>
                  <a:srgbClr val="250BC3"/>
                </a:solidFill>
              </a:rPr>
              <a:t>р. </a:t>
            </a:r>
            <a:r>
              <a:rPr lang="uk-UA" altLang="uk-UA" sz="2800" b="1" dirty="0" smtClean="0">
                <a:solidFill>
                  <a:srgbClr val="250BC3"/>
                </a:solidFill>
              </a:rPr>
              <a:t>№474 </a:t>
            </a:r>
            <a:r>
              <a:rPr lang="uk-UA" altLang="uk-UA" sz="2800" b="1" dirty="0">
                <a:solidFill>
                  <a:srgbClr val="250BC3"/>
                </a:solidFill>
              </a:rPr>
              <a:t>«Про проведення конкурсного відбору проектів наукових досліджень і розробок»</a:t>
            </a:r>
          </a:p>
          <a:p>
            <a:pPr algn="ctr">
              <a:lnSpc>
                <a:spcPct val="80000"/>
              </a:lnSpc>
              <a:spcBef>
                <a:spcPct val="20000"/>
              </a:spcBef>
            </a:pPr>
            <a:r>
              <a:rPr lang="uk-UA" altLang="uk-UA" sz="2800" b="1" dirty="0">
                <a:solidFill>
                  <a:srgbClr val="990033"/>
                </a:solidFill>
              </a:rPr>
              <a:t>перший етап </a:t>
            </a:r>
            <a:r>
              <a:rPr lang="uk-UA" altLang="uk-UA" sz="2800" b="1" dirty="0">
                <a:solidFill>
                  <a:srgbClr val="250BC3"/>
                </a:solidFill>
              </a:rPr>
              <a:t>конкурсного відбору проектів НДР</a:t>
            </a:r>
          </a:p>
          <a:p>
            <a:pPr algn="ctr">
              <a:lnSpc>
                <a:spcPct val="80000"/>
              </a:lnSpc>
              <a:spcBef>
                <a:spcPct val="20000"/>
              </a:spcBef>
            </a:pPr>
            <a:r>
              <a:rPr lang="uk-UA" altLang="uk-UA" sz="2800" b="1" dirty="0">
                <a:solidFill>
                  <a:srgbClr val="250BC3"/>
                </a:solidFill>
              </a:rPr>
              <a:t>стартував в </a:t>
            </a:r>
            <a:r>
              <a:rPr lang="uk-UA" altLang="uk-UA" sz="2800" b="1" dirty="0" smtClean="0">
                <a:solidFill>
                  <a:srgbClr val="250BC3"/>
                </a:solidFill>
              </a:rPr>
              <a:t>університет</a:t>
            </a:r>
            <a:r>
              <a:rPr lang="ru-RU" altLang="uk-UA" sz="2800" b="1" dirty="0" smtClean="0">
                <a:solidFill>
                  <a:srgbClr val="250BC3"/>
                </a:solidFill>
              </a:rPr>
              <a:t>ах</a:t>
            </a:r>
            <a:r>
              <a:rPr lang="uk-UA" altLang="uk-UA" sz="2800" b="1" dirty="0" smtClean="0">
                <a:solidFill>
                  <a:srgbClr val="250BC3"/>
                </a:solidFill>
              </a:rPr>
              <a:t> </a:t>
            </a:r>
            <a:endParaRPr lang="uk-UA" altLang="uk-UA" sz="2800" b="1" dirty="0">
              <a:solidFill>
                <a:srgbClr val="250BC3"/>
              </a:solidFill>
            </a:endParaRPr>
          </a:p>
          <a:p>
            <a:pPr algn="ctr">
              <a:lnSpc>
                <a:spcPct val="80000"/>
              </a:lnSpc>
              <a:spcBef>
                <a:spcPct val="20000"/>
              </a:spcBef>
            </a:pPr>
            <a:r>
              <a:rPr lang="uk-UA" altLang="uk-UA" sz="2800" b="1" dirty="0" smtClean="0">
                <a:solidFill>
                  <a:srgbClr val="990033"/>
                </a:solidFill>
              </a:rPr>
              <a:t>відповідно до внутрішніх наказів  </a:t>
            </a:r>
            <a:endParaRPr lang="uk-UA" altLang="uk-UA" sz="2800" b="1" dirty="0">
              <a:solidFill>
                <a:srgbClr val="990033"/>
              </a:solidFill>
            </a:endParaRP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10</a:t>
            </a:r>
          </a:p>
        </p:txBody>
      </p:sp>
      <p:pic>
        <p:nvPicPr>
          <p:cNvPr id="1026" name="Picture 2"/>
          <p:cNvPicPr>
            <a:picLocks noChangeAspect="1" noChangeArrowheads="1"/>
          </p:cNvPicPr>
          <p:nvPr/>
        </p:nvPicPr>
        <p:blipFill>
          <a:blip r:embed="rId3" cstate="print"/>
          <a:srcRect l="12281" t="2479"/>
          <a:stretch>
            <a:fillRect/>
          </a:stretch>
        </p:blipFill>
        <p:spPr bwMode="auto">
          <a:xfrm>
            <a:off x="4644008" y="620688"/>
            <a:ext cx="3600400" cy="5664689"/>
          </a:xfrm>
          <a:prstGeom prst="rect">
            <a:avLst/>
          </a:prstGeom>
          <a:noFill/>
          <a:ln w="28575">
            <a:solidFill>
              <a:srgbClr val="00B05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60350"/>
            <a:ext cx="8229600" cy="847725"/>
          </a:xfrm>
          <a:solidFill>
            <a:srgbClr val="00B0F0"/>
          </a:solidFill>
        </p:spPr>
        <p:txBody>
          <a:bodyPr/>
          <a:lstStyle/>
          <a:p>
            <a:r>
              <a:rPr lang="ru-RU" sz="4000" smtClean="0"/>
              <a:t>Порядок організації конкурсу </a:t>
            </a:r>
          </a:p>
        </p:txBody>
      </p:sp>
      <p:sp>
        <p:nvSpPr>
          <p:cNvPr id="17411" name="Rectangle 3"/>
          <p:cNvSpPr>
            <a:spLocks noGrp="1" noChangeArrowheads="1"/>
          </p:cNvSpPr>
          <p:nvPr>
            <p:ph type="body" idx="4294967295"/>
          </p:nvPr>
        </p:nvSpPr>
        <p:spPr>
          <a:xfrm>
            <a:off x="179388" y="1124744"/>
            <a:ext cx="8785225" cy="5184576"/>
          </a:xfrm>
          <a:solidFill>
            <a:schemeClr val="bg1"/>
          </a:solidFill>
        </p:spPr>
        <p:txBody>
          <a:bodyPr/>
          <a:lstStyle/>
          <a:p>
            <a:r>
              <a:rPr lang="uk-UA" sz="2400" dirty="0" smtClean="0"/>
              <a:t>Учасниками конкурсу є ЗВО, НУ та НО, що мають відповідний кадровий, науковий і науково-технічний потенціал, матеріально-технічну базу </a:t>
            </a:r>
          </a:p>
          <a:p>
            <a:r>
              <a:rPr lang="uk-UA" sz="2400" dirty="0" smtClean="0"/>
              <a:t>Конкурс оголошується наказом Міністерства освіти і науки України. Цим же наказом затверджуються форми проектів. </a:t>
            </a:r>
            <a:r>
              <a:rPr lang="uk-UA" sz="2400" b="1" dirty="0" smtClean="0"/>
              <a:t>Строк подачі проектів не повинен бути меншим ніж 1 місяць від дня оголошення конкурсу</a:t>
            </a:r>
            <a:r>
              <a:rPr lang="uk-UA" sz="2400" dirty="0" smtClean="0"/>
              <a:t>.</a:t>
            </a:r>
          </a:p>
          <a:p>
            <a:r>
              <a:rPr lang="uk-UA" sz="2400" dirty="0" smtClean="0"/>
              <a:t>На конкурс подаються проекти, сформовані в системі </a:t>
            </a:r>
            <a:r>
              <a:rPr lang="en-US" sz="2400" b="1" dirty="0" smtClean="0">
                <a:solidFill>
                  <a:srgbClr val="FF0000"/>
                </a:solidFill>
              </a:rPr>
              <a:t>https://mon.rit.org.ua/</a:t>
            </a:r>
            <a:r>
              <a:rPr lang="uk-UA" sz="2400" b="1" dirty="0" smtClean="0">
                <a:solidFill>
                  <a:srgbClr val="FF0000"/>
                </a:solidFill>
              </a:rPr>
              <a:t> (</a:t>
            </a:r>
            <a:r>
              <a:rPr lang="uk-UA" sz="2400" b="1" u="sng" dirty="0" smtClean="0">
                <a:solidFill>
                  <a:srgbClr val="FF0000"/>
                </a:solidFill>
              </a:rPr>
              <a:t>проекти вносять в базу їх керівники)</a:t>
            </a:r>
          </a:p>
          <a:p>
            <a:r>
              <a:rPr lang="uk-UA" sz="2400" b="1" dirty="0" smtClean="0"/>
              <a:t>Перший етап проходить безпосередньо у ЗВО </a:t>
            </a:r>
            <a:r>
              <a:rPr lang="uk-UA" sz="2400" dirty="0" smtClean="0"/>
              <a:t>згідно з наказами їхніх керівників відповідно до вимог, визначених наказом МОН України про оголошення Конкурсу</a:t>
            </a:r>
          </a:p>
          <a:p>
            <a:endParaRPr lang="uk-UA" sz="2400" dirty="0" smtClean="0"/>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lang="uk-UA" sz="1600" b="1" dirty="0" smtClean="0"/>
              <a:t>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20688"/>
            <a:ext cx="5328592" cy="6048672"/>
          </a:xfrm>
        </p:spPr>
        <p:txBody>
          <a:bodyPr/>
          <a:lstStyle/>
          <a:p>
            <a:r>
              <a:rPr lang="uk-UA" sz="2400" dirty="0" smtClean="0"/>
              <a:t>Наказ ректора </a:t>
            </a:r>
            <a:r>
              <a:rPr lang="uk-UA" sz="2400" dirty="0" err="1" smtClean="0"/>
              <a:t>НУБіП</a:t>
            </a:r>
            <a:r>
              <a:rPr lang="uk-UA" sz="2400" dirty="0" smtClean="0"/>
              <a:t> України від </a:t>
            </a:r>
            <a:r>
              <a:rPr lang="uk-UA" sz="2400" b="1" dirty="0" smtClean="0">
                <a:solidFill>
                  <a:srgbClr val="FF0000"/>
                </a:solidFill>
              </a:rPr>
              <a:t>18.05.2018 р. </a:t>
            </a:r>
            <a:br>
              <a:rPr lang="uk-UA" sz="2400" b="1" dirty="0" smtClean="0">
                <a:solidFill>
                  <a:srgbClr val="FF0000"/>
                </a:solidFill>
              </a:rPr>
            </a:br>
            <a:r>
              <a:rPr lang="uk-UA" sz="2400" b="1" dirty="0" smtClean="0">
                <a:solidFill>
                  <a:srgbClr val="FF0000"/>
                </a:solidFill>
              </a:rPr>
              <a:t>№ 583 </a:t>
            </a:r>
            <a:r>
              <a:rPr lang="uk-UA" sz="2400" dirty="0" err="1" smtClean="0"/>
              <a:t>“Про</a:t>
            </a:r>
            <a:r>
              <a:rPr lang="uk-UA" sz="2400" dirty="0" smtClean="0"/>
              <a:t> проведення першого етапу конкурсного відбору проектів НДР на 2019 </a:t>
            </a:r>
            <a:r>
              <a:rPr lang="uk-UA" sz="2400" dirty="0" err="1" smtClean="0"/>
              <a:t>рік”</a:t>
            </a:r>
            <a:r>
              <a:rPr lang="uk-UA" sz="2400" dirty="0" smtClean="0"/>
              <a:t>:</a:t>
            </a:r>
          </a:p>
          <a:p>
            <a:pPr>
              <a:buNone/>
            </a:pPr>
            <a:r>
              <a:rPr lang="uk-UA" sz="2400" b="1" dirty="0" smtClean="0">
                <a:solidFill>
                  <a:srgbClr val="FF0000"/>
                </a:solidFill>
              </a:rPr>
              <a:t>до 21.06.2018 р. </a:t>
            </a:r>
            <a:r>
              <a:rPr lang="uk-UA" sz="2400" dirty="0" smtClean="0"/>
              <a:t>керівники проектів подають проекти до науково-організаційного відділу НДЧ (експертиза);</a:t>
            </a:r>
          </a:p>
          <a:p>
            <a:pPr>
              <a:buNone/>
            </a:pPr>
            <a:r>
              <a:rPr lang="uk-UA" sz="2400" b="1" dirty="0" smtClean="0">
                <a:solidFill>
                  <a:srgbClr val="FF0000"/>
                </a:solidFill>
              </a:rPr>
              <a:t>22.06.2018 р.</a:t>
            </a:r>
            <a:r>
              <a:rPr lang="uk-UA" sz="2400" b="1" dirty="0" smtClean="0"/>
              <a:t> </a:t>
            </a:r>
            <a:r>
              <a:rPr lang="uk-UA" sz="2400" dirty="0" smtClean="0"/>
              <a:t>– розгляд результатів першого етапу на Вченій раді університету;</a:t>
            </a:r>
          </a:p>
          <a:p>
            <a:pPr>
              <a:buNone/>
            </a:pPr>
            <a:r>
              <a:rPr lang="uk-UA" sz="2400" b="1" dirty="0" smtClean="0">
                <a:solidFill>
                  <a:srgbClr val="FF0000"/>
                </a:solidFill>
              </a:rPr>
              <a:t>до 06.07.2018 р. </a:t>
            </a:r>
            <a:r>
              <a:rPr lang="uk-UA" sz="2400" dirty="0" smtClean="0"/>
              <a:t>подати в МОН рекомендовані для участі у </a:t>
            </a:r>
            <a:br>
              <a:rPr lang="uk-UA" sz="2400" dirty="0" smtClean="0"/>
            </a:br>
            <a:r>
              <a:rPr lang="uk-UA" sz="2400" dirty="0" smtClean="0"/>
              <a:t>ІІ етапі проекти НДР</a:t>
            </a:r>
          </a:p>
          <a:p>
            <a:pPr>
              <a:buNone/>
            </a:pPr>
            <a:endParaRPr lang="uk-UA" sz="2400" dirty="0" smtClean="0"/>
          </a:p>
          <a:p>
            <a:endParaRPr lang="ru-RU" sz="2800"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lang="uk-UA" sz="1600" b="1" dirty="0" smtClean="0"/>
              <a:t>2</a:t>
            </a:r>
            <a:endParaRPr kumimoji="0" lang="uk-UA" sz="1600" b="1" u="none" strike="noStrike" cap="none" normalizeH="0" baseline="0" dirty="0" smtClean="0">
              <a:ln>
                <a:noFill/>
              </a:ln>
              <a:solidFill>
                <a:schemeClr val="tx1"/>
              </a:solidFill>
              <a:latin typeface="Arial" charset="0"/>
            </a:endParaRPr>
          </a:p>
        </p:txBody>
      </p:sp>
      <p:pic>
        <p:nvPicPr>
          <p:cNvPr id="2050" name="Picture 2"/>
          <p:cNvPicPr>
            <a:picLocks noChangeAspect="1" noChangeArrowheads="1"/>
          </p:cNvPicPr>
          <p:nvPr/>
        </p:nvPicPr>
        <p:blipFill>
          <a:blip r:embed="rId2" cstate="print"/>
          <a:srcRect l="12340" r="3043"/>
          <a:stretch>
            <a:fillRect/>
          </a:stretch>
        </p:blipFill>
        <p:spPr bwMode="auto">
          <a:xfrm>
            <a:off x="5508104" y="620688"/>
            <a:ext cx="3456384" cy="5486872"/>
          </a:xfrm>
          <a:prstGeom prst="rect">
            <a:avLst/>
          </a:prstGeom>
          <a:noFill/>
          <a:ln w="9525">
            <a:solidFill>
              <a:srgbClr val="00B05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60350"/>
            <a:ext cx="8229600" cy="933450"/>
          </a:xfrm>
          <a:solidFill>
            <a:srgbClr val="99FF99"/>
          </a:solidFill>
          <a:ln w="38100">
            <a:solidFill>
              <a:srgbClr val="250BC3"/>
            </a:solidFill>
          </a:ln>
        </p:spPr>
        <p:txBody>
          <a:bodyPr/>
          <a:lstStyle/>
          <a:p>
            <a:r>
              <a:rPr lang="uk-UA" smtClean="0"/>
              <a:t>Перший етап (ВНЗ)</a:t>
            </a:r>
            <a:endParaRPr lang="ru-RU" smtClean="0"/>
          </a:p>
        </p:txBody>
      </p:sp>
      <p:sp>
        <p:nvSpPr>
          <p:cNvPr id="18435" name="Rectangle 3"/>
          <p:cNvSpPr>
            <a:spLocks noGrp="1" noChangeArrowheads="1"/>
          </p:cNvSpPr>
          <p:nvPr>
            <p:ph type="body" idx="4294967295"/>
          </p:nvPr>
        </p:nvSpPr>
        <p:spPr>
          <a:xfrm>
            <a:off x="179388" y="1341438"/>
            <a:ext cx="8785225" cy="5183906"/>
          </a:xfrm>
          <a:solidFill>
            <a:schemeClr val="bg1"/>
          </a:solidFill>
        </p:spPr>
        <p:txBody>
          <a:bodyPr/>
          <a:lstStyle/>
          <a:p>
            <a:pPr>
              <a:lnSpc>
                <a:spcPct val="90000"/>
              </a:lnSpc>
            </a:pPr>
            <a:r>
              <a:rPr lang="uk-UA" sz="2200" dirty="0" smtClean="0"/>
              <a:t>Організацію роботи з формування тематики проектів здійснює науково-дослідна частина</a:t>
            </a:r>
          </a:p>
          <a:p>
            <a:pPr>
              <a:lnSpc>
                <a:spcPct val="90000"/>
              </a:lnSpc>
            </a:pPr>
            <a:r>
              <a:rPr lang="uk-UA" sz="2200" dirty="0" smtClean="0"/>
              <a:t>Формування тематики проектів здійснюється науковими та науково-педагогічними працівниками відповідно до пріоритетних напрямів розвитку науки і техніки </a:t>
            </a:r>
          </a:p>
          <a:p>
            <a:pPr>
              <a:lnSpc>
                <a:spcPct val="90000"/>
              </a:lnSpc>
            </a:pPr>
            <a:r>
              <a:rPr lang="uk-UA" sz="2200" dirty="0" smtClean="0"/>
              <a:t>Пропозиції для участі в конкурсі попередньо обговорюються на засіданнях кафедр, лабораторій, інших наукових структурних підрозділів, де з’ясовуються доцільність, кадрові та матеріальні можливості виконання роботи</a:t>
            </a:r>
          </a:p>
          <a:p>
            <a:pPr>
              <a:lnSpc>
                <a:spcPct val="90000"/>
              </a:lnSpc>
            </a:pPr>
            <a:r>
              <a:rPr lang="uk-UA" sz="2200" dirty="0" smtClean="0"/>
              <a:t>Розгляд проектів здійснює вчена рада ЗВО або визначений (утворений) наказом ЗВО орган, до складу якого входять фахівці з відповідної тематики (координаційна рада з питань НТД)</a:t>
            </a:r>
          </a:p>
          <a:p>
            <a:pPr>
              <a:lnSpc>
                <a:spcPct val="90000"/>
              </a:lnSpc>
            </a:pPr>
            <a:r>
              <a:rPr lang="uk-UA" sz="2200" dirty="0" smtClean="0"/>
              <a:t>Результати розгляду кожного проекту, що поданий на першому етапі конкурсу, затверджуються протоколом вченої ради ЗВО</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260350"/>
            <a:ext cx="8229600" cy="864394"/>
          </a:xfrm>
        </p:spPr>
        <p:txBody>
          <a:bodyPr/>
          <a:lstStyle/>
          <a:p>
            <a:pPr algn="ctr"/>
            <a:r>
              <a:rPr lang="uk-UA" dirty="0" smtClean="0">
                <a:solidFill>
                  <a:srgbClr val="C00000"/>
                </a:solidFill>
              </a:rPr>
              <a:t>Вимоги до проектів</a:t>
            </a:r>
            <a:endParaRPr lang="ru-RU" dirty="0" smtClean="0">
              <a:solidFill>
                <a:srgbClr val="C00000"/>
              </a:solidFill>
            </a:endParaRPr>
          </a:p>
        </p:txBody>
      </p:sp>
      <p:sp>
        <p:nvSpPr>
          <p:cNvPr id="19459" name="Содержимое 2"/>
          <p:cNvSpPr>
            <a:spLocks noGrp="1"/>
          </p:cNvSpPr>
          <p:nvPr>
            <p:ph idx="1"/>
          </p:nvPr>
        </p:nvSpPr>
        <p:spPr>
          <a:xfrm>
            <a:off x="179512" y="1124744"/>
            <a:ext cx="8784976" cy="5256584"/>
          </a:xfrm>
        </p:spPr>
        <p:txBody>
          <a:bodyPr/>
          <a:lstStyle/>
          <a:p>
            <a:r>
              <a:rPr lang="uk-UA" sz="2200" dirty="0" smtClean="0"/>
              <a:t>За формування тематики наукових досліджень і розробок необхідно орієнтуватись на вирішення найактуальніших проблем у сфері розвитку науки та економіки, зокрема шляхом формування </a:t>
            </a:r>
            <a:r>
              <a:rPr lang="uk-UA" sz="2200" u="sng" dirty="0" smtClean="0"/>
              <a:t>міждисциплінарної тематики </a:t>
            </a:r>
            <a:r>
              <a:rPr lang="uk-UA" sz="2200" dirty="0" smtClean="0"/>
              <a:t>зазначених проектів. </a:t>
            </a:r>
          </a:p>
          <a:p>
            <a:r>
              <a:rPr lang="uk-UA" sz="2200" dirty="0" smtClean="0"/>
              <a:t>Перевага при відборі надається тим проектам, які мають особливо важливе значення для </a:t>
            </a:r>
            <a:r>
              <a:rPr lang="uk-UA" sz="2200" u="sng" dirty="0" smtClean="0"/>
              <a:t>підвищення обороноздатності та національної безпеки держави</a:t>
            </a:r>
            <a:r>
              <a:rPr lang="uk-UA" sz="2200" dirty="0" smtClean="0"/>
              <a:t>, мають прикладні результати подвійного використання, а також </a:t>
            </a:r>
            <a:r>
              <a:rPr lang="uk-UA" sz="2200" u="sng" dirty="0" smtClean="0"/>
              <a:t>конкурентоспроможності на світовому ринку </a:t>
            </a:r>
            <a:r>
              <a:rPr lang="uk-UA" sz="2200" dirty="0" smtClean="0"/>
              <a:t>та спрямовані на використання у соціальній сфері, виробництві, навчальному процесі. </a:t>
            </a:r>
            <a:endParaRPr lang="ru-RU" sz="2200" dirty="0" smtClean="0"/>
          </a:p>
          <a:p>
            <a:r>
              <a:rPr lang="uk-UA" sz="2200" dirty="0" smtClean="0"/>
              <a:t>Обсяг фінансування проектів планується </a:t>
            </a:r>
            <a:r>
              <a:rPr lang="uk-UA" sz="2200" b="1" u="sng" dirty="0" smtClean="0"/>
              <a:t>не менше 300 тис. грн</a:t>
            </a:r>
            <a:r>
              <a:rPr lang="uk-UA" sz="2200" dirty="0" smtClean="0"/>
              <a:t>. на рік, терміни виконання фундаментального і прикладного проекту – </a:t>
            </a:r>
            <a:r>
              <a:rPr lang="uk-UA" sz="2200" u="sng" dirty="0" smtClean="0"/>
              <a:t>до 36 місяців</a:t>
            </a:r>
            <a:r>
              <a:rPr lang="uk-UA" sz="2200" dirty="0" smtClean="0"/>
              <a:t>, розробки – </a:t>
            </a:r>
            <a:r>
              <a:rPr lang="uk-UA" sz="2200" u="sng" dirty="0" smtClean="0"/>
              <a:t>до 24 місяців</a:t>
            </a:r>
            <a:r>
              <a:rPr lang="uk-UA" sz="2200" dirty="0" smtClean="0"/>
              <a:t>.</a:t>
            </a:r>
          </a:p>
          <a:p>
            <a:pPr>
              <a:buNone/>
            </a:pPr>
            <a:endParaRPr lang="ru-RU" sz="22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29600" cy="5688632"/>
          </a:xfrm>
        </p:spPr>
        <p:txBody>
          <a:bodyPr/>
          <a:lstStyle/>
          <a:p>
            <a:pPr algn="just"/>
            <a:r>
              <a:rPr lang="uk-UA" sz="2000" dirty="0" smtClean="0"/>
              <a:t>У проектах, вартість яких перевищує 1500 тис. грн на рік, обов'язково деталізується розрахунок заробітної плати та пояснення щодо кількості виконавців, а також вказується які дослідження за кошти держбюджету передували проекту;</a:t>
            </a:r>
          </a:p>
          <a:p>
            <a:pPr algn="just"/>
            <a:r>
              <a:rPr lang="uk-UA" sz="2000" dirty="0" smtClean="0">
                <a:solidFill>
                  <a:srgbClr val="FF0000"/>
                </a:solidFill>
              </a:rPr>
              <a:t>Науковець може бути керівником тільки в одному дослідженні або розробці, а виконавець бере участь не більше, ніж у 2 дослідженнях</a:t>
            </a:r>
            <a:r>
              <a:rPr lang="uk-UA" sz="2000" dirty="0" smtClean="0"/>
              <a:t>;</a:t>
            </a:r>
          </a:p>
          <a:p>
            <a:pPr algn="just"/>
            <a:r>
              <a:rPr lang="uk-UA" sz="2000" dirty="0" smtClean="0"/>
              <a:t>Керівник та відповідальні виконавці мають бути працівниками організації, від якої подається запит;</a:t>
            </a:r>
          </a:p>
          <a:p>
            <a:pPr algn="just"/>
            <a:r>
              <a:rPr lang="uk-UA" sz="2000" dirty="0" smtClean="0"/>
              <a:t>У разі, якщо у виконанні дослідження беруть участь більше, ніж 2 доктори наук, обов'язково надається обґрунтування;</a:t>
            </a:r>
          </a:p>
          <a:p>
            <a:pPr algn="just"/>
            <a:r>
              <a:rPr lang="uk-UA" sz="2000" dirty="0" smtClean="0"/>
              <a:t>У разі виявлення під час експертизи проектів неправдивої інформації або невідповідності науковим напрямам – розгляд проектів припиняється і до подальшої участі у конкурсі не допускаються;</a:t>
            </a:r>
          </a:p>
          <a:p>
            <a:pPr algn="just"/>
            <a:r>
              <a:rPr lang="uk-UA" sz="2000" dirty="0" smtClean="0"/>
              <a:t>До кожного проекту оформлюється згода всіх основних виконавців на участь у дослідженні за формою.</a:t>
            </a:r>
            <a:endParaRPr lang="ru-RU" sz="2000"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kumimoji="0" lang="en-US" sz="1600" b="1" u="none" strike="noStrike" cap="none" normalizeH="0" baseline="0" dirty="0" smtClean="0">
                <a:ln>
                  <a:noFill/>
                </a:ln>
                <a:solidFill>
                  <a:schemeClr val="tx1"/>
                </a:solidFill>
                <a:latin typeface="Arial" charset="0"/>
              </a:rPr>
              <a:t>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ctr"/>
            <a:r>
              <a:rPr lang="uk-UA" dirty="0" smtClean="0">
                <a:solidFill>
                  <a:srgbClr val="C00000"/>
                </a:solidFill>
              </a:rPr>
              <a:t>Новації конкурсу на 2019 рік</a:t>
            </a:r>
            <a:endParaRPr lang="ru-RU" dirty="0">
              <a:solidFill>
                <a:srgbClr val="C00000"/>
              </a:solidFill>
            </a:endParaRPr>
          </a:p>
        </p:txBody>
      </p:sp>
      <p:sp>
        <p:nvSpPr>
          <p:cNvPr id="3" name="Содержимое 2"/>
          <p:cNvSpPr>
            <a:spLocks noGrp="1"/>
          </p:cNvSpPr>
          <p:nvPr>
            <p:ph idx="1"/>
          </p:nvPr>
        </p:nvSpPr>
        <p:spPr>
          <a:xfrm>
            <a:off x="539552" y="2060848"/>
            <a:ext cx="8229600" cy="3816424"/>
          </a:xfrm>
        </p:spPr>
        <p:txBody>
          <a:bodyPr/>
          <a:lstStyle/>
          <a:p>
            <a:pPr algn="just"/>
            <a:r>
              <a:rPr lang="uk-UA" dirty="0" smtClean="0"/>
              <a:t>зросте питома вага прикладних досліджень для фінансування;</a:t>
            </a:r>
          </a:p>
          <a:p>
            <a:pPr algn="just"/>
            <a:r>
              <a:rPr lang="uk-UA" dirty="0" smtClean="0"/>
              <a:t>підтримка напрямів досліджень згідно протокольного рішення засідання Наукової ради МОН від 27.04.2018 р. (суспільні науки, морські, інфраструктурні дослідження</a:t>
            </a:r>
            <a:endParaRPr lang="ru-RU"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kumimoji="0" lang="en-US" sz="1600" b="1" u="none" strike="noStrike" cap="none" normalizeH="0" baseline="0" dirty="0" smtClean="0">
                <a:ln>
                  <a:noFill/>
                </a:ln>
                <a:solidFill>
                  <a:schemeClr val="tx1"/>
                </a:solidFill>
                <a:latin typeface="Arial" charset="0"/>
              </a:rPr>
              <a:t>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57200"/>
            <a:ext cx="8712968" cy="883568"/>
          </a:xfrm>
        </p:spPr>
        <p:txBody>
          <a:bodyPr/>
          <a:lstStyle/>
          <a:p>
            <a:pPr algn="ctr"/>
            <a:r>
              <a:rPr lang="uk-UA" sz="2800" b="1" dirty="0" smtClean="0"/>
              <a:t>Перелік актуальних напрямів у сфері розвитку науки та суспільного життя за секціями </a:t>
            </a:r>
            <a:endParaRPr lang="ru-RU" sz="2800" b="1" dirty="0"/>
          </a:p>
        </p:txBody>
      </p:sp>
      <p:sp>
        <p:nvSpPr>
          <p:cNvPr id="3" name="Содержимое 2"/>
          <p:cNvSpPr>
            <a:spLocks noGrp="1"/>
          </p:cNvSpPr>
          <p:nvPr>
            <p:ph idx="1"/>
          </p:nvPr>
        </p:nvSpPr>
        <p:spPr>
          <a:xfrm>
            <a:off x="179512" y="1340768"/>
            <a:ext cx="8712968" cy="5184576"/>
          </a:xfrm>
        </p:spPr>
        <p:txBody>
          <a:bodyPr/>
          <a:lstStyle/>
          <a:p>
            <a:pPr algn="just"/>
            <a:r>
              <a:rPr lang="uk-UA" sz="2000" b="1" dirty="0" smtClean="0">
                <a:solidFill>
                  <a:srgbClr val="C00000"/>
                </a:solidFill>
              </a:rPr>
              <a:t>Літературознавство, мовознавство та мистецтвознавство  </a:t>
            </a:r>
            <a:r>
              <a:rPr lang="uk-UA" sz="1800" dirty="0" smtClean="0"/>
              <a:t>(національна ідентичність у дзеркалі літератури, мови і мистецтва; взаємодія літератури, мови, мистецтва з довкіллям; література, мова, мистецтво у сучасному політичному контексті; </a:t>
            </a:r>
            <a:r>
              <a:rPr lang="uk-UA" sz="1800" dirty="0" err="1" smtClean="0"/>
              <a:t>полілог</a:t>
            </a:r>
            <a:r>
              <a:rPr lang="uk-UA" sz="1800" dirty="0" smtClean="0"/>
              <a:t> літератур, мов, мистецтв);</a:t>
            </a:r>
          </a:p>
          <a:p>
            <a:pPr algn="just"/>
            <a:r>
              <a:rPr lang="uk-UA" sz="2000" b="1" dirty="0" smtClean="0">
                <a:solidFill>
                  <a:srgbClr val="C00000"/>
                </a:solidFill>
              </a:rPr>
              <a:t>Соціально-історичні науки </a:t>
            </a:r>
            <a:r>
              <a:rPr lang="uk-UA" sz="1800" dirty="0" smtClean="0"/>
              <a:t>(неформальна логіка, теорія аргументації, логіко-філософські дослідження штучного інтелекту; українська філософія та культура радянської й пострадянської доби; політичні аспекти демократичної трансформації України; міждисциплінарні дослідження взаємодії медіа та суспільства; соціальні нерівності, напруження та конфлікти; проблема історичної ідентичності, свідомості, сучасного історичного мислення; проблема </a:t>
            </a:r>
            <a:r>
              <a:rPr lang="uk-UA" sz="1800" dirty="0" err="1" smtClean="0"/>
              <a:t>урбогенезису</a:t>
            </a:r>
            <a:r>
              <a:rPr lang="uk-UA" sz="1800" dirty="0" smtClean="0"/>
              <a:t> південних міст України);</a:t>
            </a:r>
          </a:p>
          <a:p>
            <a:pPr algn="just"/>
            <a:r>
              <a:rPr lang="uk-UA" sz="2000" b="1" dirty="0" smtClean="0">
                <a:solidFill>
                  <a:srgbClr val="C00000"/>
                </a:solidFill>
              </a:rPr>
              <a:t>Право</a:t>
            </a:r>
            <a:r>
              <a:rPr lang="uk-UA" sz="1800" dirty="0" smtClean="0"/>
              <a:t> (адаптація законодавства до </a:t>
            </a:r>
            <a:r>
              <a:rPr lang="en-US" sz="1800" dirty="0" err="1" smtClean="0"/>
              <a:t>acquis</a:t>
            </a:r>
            <a:r>
              <a:rPr lang="en-US" sz="1800" dirty="0" smtClean="0"/>
              <a:t> </a:t>
            </a:r>
            <a:r>
              <a:rPr lang="en-US" sz="1800" dirty="0" err="1" smtClean="0"/>
              <a:t>communautaire</a:t>
            </a:r>
            <a:r>
              <a:rPr lang="en-US" sz="1800" dirty="0" smtClean="0"/>
              <a:t> </a:t>
            </a:r>
            <a:r>
              <a:rPr lang="uk-UA" sz="1800" dirty="0" smtClean="0"/>
              <a:t>ЄС; поглиблення приватноправових засад функціонування громадянського суспільства; правове регулювання інноваційного розвитку України; правові основи територіальної організації влади та місцевого самоврядування; протидія сепаратизму; проблеми формування систем міжнародної та регіональної безпеки).</a:t>
            </a:r>
            <a:endParaRPr lang="ru-RU" sz="1800"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kumimoji="0" lang="en-US" sz="1600" b="1" u="none" strike="noStrike" cap="none" normalizeH="0" baseline="0" dirty="0" smtClean="0">
                <a:ln>
                  <a:noFill/>
                </a:ln>
                <a:solidFill>
                  <a:schemeClr val="tx1"/>
                </a:solidFill>
                <a:latin typeface="Arial" charset="0"/>
              </a:rPr>
              <a:t>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57200"/>
            <a:ext cx="8712968" cy="883568"/>
          </a:xfrm>
        </p:spPr>
        <p:txBody>
          <a:bodyPr/>
          <a:lstStyle/>
          <a:p>
            <a:pPr algn="ctr"/>
            <a:r>
              <a:rPr lang="uk-UA" sz="2800" b="1" dirty="0" smtClean="0"/>
              <a:t>Перелік актуальних напрямів у сфері розвитку науки та суспільного життя за секціями </a:t>
            </a:r>
            <a:endParaRPr lang="ru-RU" sz="2800" b="1" dirty="0"/>
          </a:p>
        </p:txBody>
      </p:sp>
      <p:sp>
        <p:nvSpPr>
          <p:cNvPr id="3" name="Содержимое 2"/>
          <p:cNvSpPr>
            <a:spLocks noGrp="1"/>
          </p:cNvSpPr>
          <p:nvPr>
            <p:ph idx="1"/>
          </p:nvPr>
        </p:nvSpPr>
        <p:spPr>
          <a:xfrm>
            <a:off x="179512" y="1628800"/>
            <a:ext cx="8712968" cy="4320480"/>
          </a:xfrm>
        </p:spPr>
        <p:txBody>
          <a:bodyPr/>
          <a:lstStyle/>
          <a:p>
            <a:pPr algn="just"/>
            <a:r>
              <a:rPr lang="uk-UA" sz="2400" b="1" dirty="0" smtClean="0">
                <a:solidFill>
                  <a:srgbClr val="C00000"/>
                </a:solidFill>
              </a:rPr>
              <a:t>Інфраструктурні дослідження </a:t>
            </a:r>
            <a:r>
              <a:rPr lang="uk-UA" sz="2000" dirty="0" smtClean="0"/>
              <a:t>(наукові проблеми діяльності ботанічних садів, діяльності бібліотек, діяльності музеїв);</a:t>
            </a:r>
          </a:p>
          <a:p>
            <a:pPr algn="just"/>
            <a:r>
              <a:rPr lang="uk-UA" sz="2400" b="1" dirty="0" smtClean="0">
                <a:solidFill>
                  <a:srgbClr val="C00000"/>
                </a:solidFill>
              </a:rPr>
              <a:t>Морські дослідження </a:t>
            </a:r>
            <a:r>
              <a:rPr lang="uk-UA" sz="2000" dirty="0" smtClean="0"/>
              <a:t>(довгострокові зміни абіотичної складової морських екосистем та визначення рушійних сил змін морського середовища Чорного моря; біорізноманіття, стан та використання морських біоресурсів; хімічне і мікробіологічне забруднення моря та розробка методів </a:t>
            </a:r>
            <a:r>
              <a:rPr lang="uk-UA" sz="2000" dirty="0" err="1" smtClean="0"/>
              <a:t>ремедіації</a:t>
            </a:r>
            <a:r>
              <a:rPr lang="uk-UA" sz="2000" dirty="0" smtClean="0"/>
              <a:t> морського середовища; екологічна безпека прибережної та шельфової зон морів, комплексне та раціональне використання ресурсів шельфу; гідрографічні дослідження стану та змін рельєфу дна та берегової смуги моря; дослідження кліматичних змін Азово-Чорноморського басейну).</a:t>
            </a:r>
            <a:endParaRPr lang="ru-RU" sz="2000"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kumimoji="0" lang="en-US" sz="1600" b="1" u="none" strike="noStrike" cap="none" normalizeH="0" baseline="0" dirty="0" smtClean="0">
                <a:ln>
                  <a:noFill/>
                </a:ln>
                <a:solidFill>
                  <a:schemeClr val="tx1"/>
                </a:solidFill>
                <a:latin typeface="Arial" charset="0"/>
              </a:rPr>
              <a:t>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88913"/>
            <a:ext cx="8229600" cy="933450"/>
          </a:xfrm>
          <a:solidFill>
            <a:srgbClr val="99FF99"/>
          </a:solidFill>
          <a:ln w="38100">
            <a:solidFill>
              <a:srgbClr val="250BC3"/>
            </a:solidFill>
          </a:ln>
        </p:spPr>
        <p:txBody>
          <a:bodyPr/>
          <a:lstStyle/>
          <a:p>
            <a:r>
              <a:rPr lang="uk-UA" sz="3600" smtClean="0"/>
              <a:t>Другий етап </a:t>
            </a:r>
            <a:r>
              <a:rPr lang="uk-UA" sz="3200" smtClean="0"/>
              <a:t>(конкурс, секція МОН)</a:t>
            </a:r>
            <a:endParaRPr lang="ru-RU" sz="3200" smtClean="0"/>
          </a:p>
        </p:txBody>
      </p:sp>
      <p:sp>
        <p:nvSpPr>
          <p:cNvPr id="20483" name="Rectangle 3"/>
          <p:cNvSpPr>
            <a:spLocks noGrp="1" noChangeArrowheads="1"/>
          </p:cNvSpPr>
          <p:nvPr>
            <p:ph type="body" idx="4294967295"/>
          </p:nvPr>
        </p:nvSpPr>
        <p:spPr>
          <a:xfrm>
            <a:off x="144016" y="1124744"/>
            <a:ext cx="8892480" cy="5328369"/>
          </a:xfrm>
          <a:solidFill>
            <a:schemeClr val="bg1"/>
          </a:solidFill>
        </p:spPr>
        <p:txBody>
          <a:bodyPr/>
          <a:lstStyle/>
          <a:p>
            <a:pPr>
              <a:lnSpc>
                <a:spcPct val="90000"/>
              </a:lnSpc>
            </a:pPr>
            <a:r>
              <a:rPr lang="uk-UA" sz="2000" dirty="0" smtClean="0"/>
              <a:t>У строки, визначені наказом МОН України про проведення конкурсного відбору проектів досліджень і розробок, для проходження другого етапу конкурсу, ВНЗ (НУ або НО) до підрозділу подають проекти роздруковані із системи із супровідними документами;</a:t>
            </a:r>
          </a:p>
          <a:p>
            <a:pPr>
              <a:lnSpc>
                <a:spcPct val="90000"/>
              </a:lnSpc>
            </a:pPr>
            <a:r>
              <a:rPr lang="uk-UA" sz="2000" dirty="0" smtClean="0"/>
              <a:t>Після реєстрації підрозділ через систему подає проекти до секцій відповідно до їх фахового напряму для здійснення експертизи. Інформація щодо розподілу проектів між експертами є конфіденційною;</a:t>
            </a:r>
          </a:p>
          <a:p>
            <a:pPr>
              <a:lnSpc>
                <a:spcPct val="90000"/>
              </a:lnSpc>
            </a:pPr>
            <a:r>
              <a:rPr lang="uk-UA" sz="2000" dirty="0" smtClean="0"/>
              <a:t>Секції в системі здійснюють наукову та науково-технічну експертизу проектів відповідно до Закону України «Про наукову і науково-технічну експертизу». Форма експертних висновків, строк проведення експертизи затверджуються наказом Міністерства освіти і науки України;</a:t>
            </a:r>
          </a:p>
          <a:p>
            <a:pPr>
              <a:lnSpc>
                <a:spcPct val="90000"/>
              </a:lnSpc>
            </a:pPr>
            <a:r>
              <a:rPr lang="uk-UA" sz="2000" dirty="0" smtClean="0"/>
              <a:t>Експертиза проекту здійснюється двома (трьома) експертами, які готують окремі експертні висновки  Результати експертизи проектів розглядаються та схвалюються на засіданнях секцій відповідно до термінів, визначених наказом МОН України про проведення конкурсу  </a:t>
            </a:r>
            <a:r>
              <a:rPr lang="uk-UA" sz="1800" dirty="0" smtClean="0"/>
              <a:t> – </a:t>
            </a:r>
            <a:r>
              <a:rPr lang="uk-UA" sz="2000" dirty="0" smtClean="0">
                <a:solidFill>
                  <a:srgbClr val="C00000"/>
                </a:solidFill>
              </a:rPr>
              <a:t>до 20 вересня 2018 року затвердження результатів експертизи</a:t>
            </a:r>
            <a:endParaRPr lang="uk-UA" sz="2000" dirty="0" smtClean="0"/>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a:t>
            </a:r>
            <a:r>
              <a:rPr kumimoji="0" lang="en-US" sz="1600" b="1" u="none" strike="noStrike" cap="none" normalizeH="0" baseline="0" dirty="0" smtClean="0">
                <a:ln>
                  <a:noFill/>
                </a:ln>
                <a:solidFill>
                  <a:schemeClr val="tx1"/>
                </a:solidFill>
                <a:latin typeface="Arial" charset="0"/>
              </a:rPr>
              <a:t>9</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p:cNvSpPr>
            <a:spLocks noChangeArrowheads="1"/>
          </p:cNvSpPr>
          <p:nvPr/>
        </p:nvSpPr>
        <p:spPr bwMode="auto">
          <a:xfrm>
            <a:off x="573088" y="3692525"/>
            <a:ext cx="3767137" cy="2759075"/>
          </a:xfrm>
          <a:prstGeom prst="roundRect">
            <a:avLst>
              <a:gd name="adj" fmla="val 16667"/>
            </a:avLst>
          </a:prstGeom>
          <a:solidFill>
            <a:srgbClr val="FFFF99"/>
          </a:solidFill>
          <a:ln w="9525">
            <a:solidFill>
              <a:schemeClr val="tx1"/>
            </a:solidFill>
            <a:round/>
            <a:headEnd/>
            <a:tailEnd/>
          </a:ln>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uk-UA" altLang="uk-UA" b="1" i="1" smtClean="0">
                <a:solidFill>
                  <a:srgbClr val="008000"/>
                </a:solidFill>
                <a:latin typeface="Arial" pitchFamily="34" charset="0"/>
              </a:rPr>
              <a:t>2015 рік </a:t>
            </a:r>
            <a:r>
              <a:rPr lang="uk-UA" altLang="uk-UA" sz="3000" b="1" i="1" smtClean="0">
                <a:solidFill>
                  <a:srgbClr val="000000"/>
                </a:solidFill>
                <a:latin typeface="Arial" pitchFamily="34" charset="0"/>
              </a:rPr>
              <a:t>підготовлено </a:t>
            </a:r>
          </a:p>
          <a:p>
            <a:pPr algn="ctr" eaLnBrk="1" fontAlgn="base" hangingPunct="1">
              <a:spcBef>
                <a:spcPct val="0"/>
              </a:spcBef>
              <a:spcAft>
                <a:spcPct val="0"/>
              </a:spcAft>
              <a:buFontTx/>
              <a:buNone/>
            </a:pPr>
            <a:r>
              <a:rPr lang="uk-UA" altLang="uk-UA" b="1" i="1" smtClean="0">
                <a:solidFill>
                  <a:srgbClr val="008000"/>
                </a:solidFill>
                <a:latin typeface="Arial" pitchFamily="34" charset="0"/>
              </a:rPr>
              <a:t>93</a:t>
            </a:r>
            <a:r>
              <a:rPr lang="uk-UA" altLang="uk-UA" sz="3000" b="1" i="1" smtClean="0">
                <a:solidFill>
                  <a:srgbClr val="000000"/>
                </a:solidFill>
                <a:latin typeface="Arial" pitchFamily="34" charset="0"/>
              </a:rPr>
              <a:t> проекти</a:t>
            </a:r>
          </a:p>
          <a:p>
            <a:pPr algn="ctr" eaLnBrk="1" fontAlgn="base" hangingPunct="1">
              <a:spcBef>
                <a:spcPct val="0"/>
              </a:spcBef>
              <a:spcAft>
                <a:spcPct val="0"/>
              </a:spcAft>
              <a:buFontTx/>
              <a:buNone/>
            </a:pPr>
            <a:r>
              <a:rPr lang="uk-UA" altLang="uk-UA" sz="3000" b="1" i="1" smtClean="0">
                <a:solidFill>
                  <a:srgbClr val="000000"/>
                </a:solidFill>
                <a:latin typeface="Arial" pitchFamily="34" charset="0"/>
              </a:rPr>
              <a:t>подано до МОН </a:t>
            </a:r>
          </a:p>
          <a:p>
            <a:pPr algn="ctr" eaLnBrk="1" fontAlgn="base" hangingPunct="1">
              <a:spcBef>
                <a:spcPct val="0"/>
              </a:spcBef>
              <a:spcAft>
                <a:spcPct val="0"/>
              </a:spcAft>
              <a:buFontTx/>
              <a:buNone/>
            </a:pPr>
            <a:r>
              <a:rPr lang="uk-UA" altLang="uk-UA" b="1" i="1" smtClean="0">
                <a:solidFill>
                  <a:srgbClr val="008000"/>
                </a:solidFill>
                <a:latin typeface="Arial" pitchFamily="34" charset="0"/>
              </a:rPr>
              <a:t>46 </a:t>
            </a:r>
            <a:r>
              <a:rPr lang="uk-UA" altLang="uk-UA" sz="3000" b="1" i="1" smtClean="0">
                <a:solidFill>
                  <a:srgbClr val="000000"/>
                </a:solidFill>
                <a:latin typeface="Arial" pitchFamily="34" charset="0"/>
              </a:rPr>
              <a:t>проекти</a:t>
            </a:r>
            <a:endParaRPr lang="ru-RU" altLang="uk-UA" sz="3000" b="1" i="1" smtClean="0">
              <a:solidFill>
                <a:srgbClr val="000000"/>
              </a:solidFill>
              <a:latin typeface="Arial" pitchFamily="34" charset="0"/>
            </a:endParaRPr>
          </a:p>
        </p:txBody>
      </p:sp>
      <p:sp>
        <p:nvSpPr>
          <p:cNvPr id="11267" name="AutoShape 5"/>
          <p:cNvSpPr>
            <a:spLocks noChangeArrowheads="1"/>
          </p:cNvSpPr>
          <p:nvPr/>
        </p:nvSpPr>
        <p:spPr bwMode="auto">
          <a:xfrm>
            <a:off x="4602163" y="3702050"/>
            <a:ext cx="3763962" cy="2759075"/>
          </a:xfrm>
          <a:prstGeom prst="roundRect">
            <a:avLst>
              <a:gd name="adj" fmla="val 16667"/>
            </a:avLst>
          </a:prstGeom>
          <a:solidFill>
            <a:srgbClr val="FFFF99"/>
          </a:solidFill>
          <a:ln w="9525">
            <a:solidFill>
              <a:schemeClr val="tx1"/>
            </a:solidFill>
            <a:round/>
            <a:headEnd/>
            <a:tailEnd/>
          </a:ln>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uk-UA" altLang="uk-UA" b="1" i="1" smtClean="0">
                <a:solidFill>
                  <a:srgbClr val="008000"/>
                </a:solidFill>
                <a:latin typeface="Arial" pitchFamily="34" charset="0"/>
              </a:rPr>
              <a:t>2016 рік </a:t>
            </a:r>
            <a:r>
              <a:rPr lang="uk-UA" altLang="uk-UA" sz="3000" b="1" i="1" smtClean="0">
                <a:solidFill>
                  <a:srgbClr val="000000"/>
                </a:solidFill>
                <a:latin typeface="Arial" pitchFamily="34" charset="0"/>
              </a:rPr>
              <a:t>підготовлено </a:t>
            </a:r>
          </a:p>
          <a:p>
            <a:pPr algn="ctr" eaLnBrk="1" fontAlgn="base" hangingPunct="1">
              <a:spcBef>
                <a:spcPct val="0"/>
              </a:spcBef>
              <a:spcAft>
                <a:spcPct val="0"/>
              </a:spcAft>
              <a:buFontTx/>
              <a:buNone/>
            </a:pPr>
            <a:r>
              <a:rPr lang="uk-UA" altLang="uk-UA" b="1" i="1" smtClean="0">
                <a:solidFill>
                  <a:srgbClr val="008000"/>
                </a:solidFill>
                <a:latin typeface="Arial" pitchFamily="34" charset="0"/>
              </a:rPr>
              <a:t>123</a:t>
            </a:r>
            <a:r>
              <a:rPr lang="uk-UA" altLang="uk-UA" sz="3000" b="1" i="1" smtClean="0">
                <a:solidFill>
                  <a:srgbClr val="000000"/>
                </a:solidFill>
                <a:latin typeface="Arial" pitchFamily="34" charset="0"/>
              </a:rPr>
              <a:t> проекти</a:t>
            </a:r>
          </a:p>
          <a:p>
            <a:pPr algn="ctr" eaLnBrk="1" fontAlgn="base" hangingPunct="1">
              <a:spcBef>
                <a:spcPct val="0"/>
              </a:spcBef>
              <a:spcAft>
                <a:spcPct val="0"/>
              </a:spcAft>
              <a:buFontTx/>
              <a:buNone/>
            </a:pPr>
            <a:r>
              <a:rPr lang="uk-UA" altLang="uk-UA" sz="3000" b="1" i="1" smtClean="0">
                <a:solidFill>
                  <a:srgbClr val="000000"/>
                </a:solidFill>
                <a:latin typeface="Arial" pitchFamily="34" charset="0"/>
              </a:rPr>
              <a:t>подано до МОН</a:t>
            </a:r>
          </a:p>
          <a:p>
            <a:pPr algn="ctr" eaLnBrk="1" fontAlgn="base" hangingPunct="1">
              <a:spcBef>
                <a:spcPct val="0"/>
              </a:spcBef>
              <a:spcAft>
                <a:spcPct val="0"/>
              </a:spcAft>
              <a:buFontTx/>
              <a:buNone/>
            </a:pPr>
            <a:r>
              <a:rPr lang="uk-UA" altLang="uk-UA" b="1" i="1" smtClean="0">
                <a:solidFill>
                  <a:srgbClr val="008000"/>
                </a:solidFill>
                <a:latin typeface="Arial" pitchFamily="34" charset="0"/>
              </a:rPr>
              <a:t>56</a:t>
            </a:r>
            <a:r>
              <a:rPr lang="uk-UA" altLang="uk-UA" sz="3000" b="1" i="1" smtClean="0">
                <a:solidFill>
                  <a:srgbClr val="000000"/>
                </a:solidFill>
                <a:latin typeface="Arial" pitchFamily="34" charset="0"/>
              </a:rPr>
              <a:t> проектів</a:t>
            </a:r>
          </a:p>
        </p:txBody>
      </p:sp>
      <p:sp>
        <p:nvSpPr>
          <p:cNvPr id="11268" name="AutoShape 5"/>
          <p:cNvSpPr>
            <a:spLocks noChangeArrowheads="1"/>
          </p:cNvSpPr>
          <p:nvPr/>
        </p:nvSpPr>
        <p:spPr bwMode="auto">
          <a:xfrm>
            <a:off x="554038" y="1260475"/>
            <a:ext cx="7802562" cy="2179638"/>
          </a:xfrm>
          <a:prstGeom prst="roundRect">
            <a:avLst>
              <a:gd name="adj" fmla="val 16667"/>
            </a:avLst>
          </a:prstGeom>
          <a:solidFill>
            <a:srgbClr val="FFFF99"/>
          </a:solidFill>
          <a:ln w="9525">
            <a:solidFill>
              <a:schemeClr val="tx1"/>
            </a:solidFill>
            <a:round/>
            <a:headEnd/>
            <a:tailEnd/>
          </a:ln>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uk-UA" altLang="uk-UA" b="1" i="1" smtClean="0">
                <a:solidFill>
                  <a:srgbClr val="008000"/>
                </a:solidFill>
                <a:latin typeface="Arial" pitchFamily="34" charset="0"/>
              </a:rPr>
              <a:t>2017 рік </a:t>
            </a:r>
          </a:p>
          <a:p>
            <a:pPr algn="ctr" eaLnBrk="1" fontAlgn="base" hangingPunct="1">
              <a:spcBef>
                <a:spcPct val="0"/>
              </a:spcBef>
              <a:spcAft>
                <a:spcPct val="0"/>
              </a:spcAft>
              <a:buFontTx/>
              <a:buNone/>
            </a:pPr>
            <a:r>
              <a:rPr lang="uk-UA" altLang="uk-UA" sz="3000" b="1" i="1" smtClean="0">
                <a:solidFill>
                  <a:srgbClr val="000000"/>
                </a:solidFill>
                <a:latin typeface="Arial" pitchFamily="34" charset="0"/>
              </a:rPr>
              <a:t>підготовлено </a:t>
            </a:r>
            <a:r>
              <a:rPr lang="uk-UA" altLang="uk-UA" sz="3000" b="1" i="1" smtClean="0">
                <a:solidFill>
                  <a:srgbClr val="FF0000"/>
                </a:solidFill>
                <a:latin typeface="Arial" pitchFamily="34" charset="0"/>
              </a:rPr>
              <a:t>98</a:t>
            </a:r>
            <a:r>
              <a:rPr lang="uk-UA" altLang="uk-UA" sz="3000" b="1" i="1" smtClean="0">
                <a:solidFill>
                  <a:srgbClr val="000000"/>
                </a:solidFill>
                <a:latin typeface="Arial" pitchFamily="34" charset="0"/>
              </a:rPr>
              <a:t> проектів</a:t>
            </a:r>
          </a:p>
          <a:p>
            <a:pPr algn="ctr" eaLnBrk="1" fontAlgn="base" hangingPunct="1">
              <a:spcBef>
                <a:spcPct val="0"/>
              </a:spcBef>
              <a:spcAft>
                <a:spcPct val="0"/>
              </a:spcAft>
              <a:buFontTx/>
              <a:buNone/>
            </a:pPr>
            <a:r>
              <a:rPr lang="uk-UA" altLang="uk-UA" sz="3000" b="1" i="1" smtClean="0">
                <a:solidFill>
                  <a:srgbClr val="000000"/>
                </a:solidFill>
                <a:latin typeface="Arial" pitchFamily="34" charset="0"/>
              </a:rPr>
              <a:t>подано до МОН </a:t>
            </a:r>
            <a:r>
              <a:rPr lang="uk-UA" altLang="uk-UA" sz="3000" b="1" i="1" smtClean="0">
                <a:solidFill>
                  <a:srgbClr val="FF0000"/>
                </a:solidFill>
                <a:latin typeface="Arial" pitchFamily="34" charset="0"/>
              </a:rPr>
              <a:t>44</a:t>
            </a:r>
            <a:r>
              <a:rPr lang="uk-UA" altLang="uk-UA" sz="3000" b="1" i="1" smtClean="0">
                <a:solidFill>
                  <a:srgbClr val="000000"/>
                </a:solidFill>
                <a:latin typeface="Arial" pitchFamily="34" charset="0"/>
              </a:rPr>
              <a:t> проекти</a:t>
            </a:r>
          </a:p>
          <a:p>
            <a:pPr algn="ctr" eaLnBrk="1" fontAlgn="base" hangingPunct="1">
              <a:spcBef>
                <a:spcPct val="0"/>
              </a:spcBef>
              <a:spcAft>
                <a:spcPct val="0"/>
              </a:spcAft>
              <a:buFontTx/>
              <a:buNone/>
            </a:pPr>
            <a:r>
              <a:rPr lang="uk-UA" altLang="uk-UA" sz="3000" b="1" i="1" smtClean="0">
                <a:solidFill>
                  <a:srgbClr val="000000"/>
                </a:solidFill>
                <a:latin typeface="Arial" pitchFamily="34" charset="0"/>
              </a:rPr>
              <a:t>профінансовано </a:t>
            </a:r>
            <a:r>
              <a:rPr lang="uk-UA" altLang="uk-UA" sz="3000" b="1" i="1" smtClean="0">
                <a:solidFill>
                  <a:srgbClr val="FF0000"/>
                </a:solidFill>
                <a:latin typeface="Arial" pitchFamily="34" charset="0"/>
              </a:rPr>
              <a:t>16</a:t>
            </a:r>
            <a:r>
              <a:rPr lang="uk-UA" altLang="uk-UA" sz="3000" b="1" i="1" smtClean="0">
                <a:solidFill>
                  <a:srgbClr val="000000"/>
                </a:solidFill>
                <a:latin typeface="Arial" pitchFamily="34" charset="0"/>
              </a:rPr>
              <a:t> проектів</a:t>
            </a:r>
          </a:p>
        </p:txBody>
      </p:sp>
      <p:sp>
        <p:nvSpPr>
          <p:cNvPr id="11269" name="TextBox 2"/>
          <p:cNvSpPr txBox="1">
            <a:spLocks noChangeArrowheads="1"/>
          </p:cNvSpPr>
          <p:nvPr/>
        </p:nvSpPr>
        <p:spPr bwMode="auto">
          <a:xfrm>
            <a:off x="560388" y="285750"/>
            <a:ext cx="83327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uk-UA" altLang="uk-UA" sz="3600" b="1" smtClean="0">
                <a:solidFill>
                  <a:srgbClr val="008000"/>
                </a:solidFill>
                <a:latin typeface="Arial" pitchFamily="34" charset="0"/>
              </a:rPr>
              <a:t>Проектна активність науковців</a:t>
            </a:r>
            <a:endParaRPr lang="ru-RU" altLang="uk-UA" sz="3600" b="1" smtClean="0">
              <a:solidFill>
                <a:srgbClr val="008000"/>
              </a:solidFill>
              <a:latin typeface="Arial" pitchFamily="34" charset="0"/>
            </a:endParaRPr>
          </a:p>
        </p:txBody>
      </p:sp>
      <p:sp>
        <p:nvSpPr>
          <p:cNvPr id="7" name="Овал 6"/>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p>
        </p:txBody>
      </p:sp>
    </p:spTree>
    <p:extLst>
      <p:ext uri="{BB962C8B-B14F-4D97-AF65-F5344CB8AC3E}">
        <p14:creationId xmlns:p14="http://schemas.microsoft.com/office/powerpoint/2010/main" xmlns="" val="1660151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188913"/>
            <a:ext cx="8229600" cy="1020762"/>
          </a:xfrm>
          <a:ln w="38100">
            <a:solidFill>
              <a:srgbClr val="FF3300"/>
            </a:solidFill>
          </a:ln>
        </p:spPr>
        <p:txBody>
          <a:bodyPr/>
          <a:lstStyle/>
          <a:p>
            <a:r>
              <a:rPr lang="uk-UA" sz="2800" b="1" smtClean="0"/>
              <a:t>Критерії відбору наукових проектів і розробок (д</a:t>
            </a:r>
            <a:r>
              <a:rPr lang="uk-UA" sz="2800" b="1" u="sng" smtClean="0"/>
              <a:t>ля досліджень)</a:t>
            </a:r>
            <a:endParaRPr lang="ru-RU" sz="2800" b="1" smtClean="0"/>
          </a:p>
        </p:txBody>
      </p:sp>
      <p:sp>
        <p:nvSpPr>
          <p:cNvPr id="7171" name="Rectangle 3"/>
          <p:cNvSpPr>
            <a:spLocks noGrp="1" noChangeArrowheads="1"/>
          </p:cNvSpPr>
          <p:nvPr>
            <p:ph type="body" idx="4294967295"/>
          </p:nvPr>
        </p:nvSpPr>
        <p:spPr>
          <a:xfrm>
            <a:off x="250825" y="1341438"/>
            <a:ext cx="8642350" cy="5256212"/>
          </a:xfrm>
          <a:solidFill>
            <a:schemeClr val="bg1"/>
          </a:solidFill>
        </p:spPr>
        <p:txBody>
          <a:bodyPr/>
          <a:lstStyle/>
          <a:p>
            <a:pPr algn="just">
              <a:lnSpc>
                <a:spcPct val="80000"/>
              </a:lnSpc>
            </a:pPr>
            <a:r>
              <a:rPr lang="uk-UA" sz="2400" dirty="0" smtClean="0"/>
              <a:t>актуальність, науково-обґрунтована перспективність тематики проекту; </a:t>
            </a:r>
          </a:p>
          <a:p>
            <a:pPr algn="just">
              <a:lnSpc>
                <a:spcPct val="80000"/>
              </a:lnSpc>
            </a:pPr>
            <a:r>
              <a:rPr lang="uk-UA" sz="2400" dirty="0" smtClean="0"/>
              <a:t>наукова новизна запропонованих рішень, методів та засобів досліджень; </a:t>
            </a:r>
          </a:p>
          <a:p>
            <a:pPr algn="just">
              <a:lnSpc>
                <a:spcPct val="80000"/>
              </a:lnSpc>
            </a:pPr>
            <a:r>
              <a:rPr lang="uk-UA" sz="2400" dirty="0" smtClean="0"/>
              <a:t>наявність попереднього доробку щодо даної тематики; </a:t>
            </a:r>
          </a:p>
          <a:p>
            <a:pPr algn="just">
              <a:lnSpc>
                <a:spcPct val="80000"/>
              </a:lnSpc>
            </a:pPr>
            <a:r>
              <a:rPr lang="uk-UA" sz="2400" dirty="0" smtClean="0"/>
              <a:t>залучення до наукових досліджень аспірантів і докторантів, молодих учених, студентів, захист за результатами досліджень кандидатських та докторських дисертацій; </a:t>
            </a:r>
          </a:p>
          <a:p>
            <a:pPr algn="just">
              <a:lnSpc>
                <a:spcPct val="80000"/>
              </a:lnSpc>
            </a:pPr>
            <a:r>
              <a:rPr lang="uk-UA" sz="2400" dirty="0" smtClean="0"/>
              <a:t>перспективність подальшого використання результатів </a:t>
            </a:r>
            <a:br>
              <a:rPr lang="uk-UA" sz="2400" dirty="0" smtClean="0"/>
            </a:br>
            <a:r>
              <a:rPr lang="uk-UA" sz="2400" dirty="0" smtClean="0"/>
              <a:t>досліджень; </a:t>
            </a:r>
          </a:p>
          <a:p>
            <a:pPr algn="just">
              <a:lnSpc>
                <a:spcPct val="80000"/>
              </a:lnSpc>
            </a:pPr>
            <a:r>
              <a:rPr lang="uk-UA" sz="2400" dirty="0" smtClean="0"/>
              <a:t>наявність публікацій; </a:t>
            </a:r>
          </a:p>
          <a:p>
            <a:pPr algn="just">
              <a:lnSpc>
                <a:spcPct val="80000"/>
              </a:lnSpc>
            </a:pPr>
            <a:r>
              <a:rPr lang="uk-UA" sz="2400" dirty="0" smtClean="0"/>
              <a:t>можливість використання в навчальному процесі;</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latin typeface="Arial" charset="0"/>
              </a:rPr>
              <a:t>20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188913"/>
            <a:ext cx="8229600" cy="1020762"/>
          </a:xfrm>
          <a:ln w="38100">
            <a:solidFill>
              <a:srgbClr val="FF3300"/>
            </a:solidFill>
          </a:ln>
        </p:spPr>
        <p:txBody>
          <a:bodyPr/>
          <a:lstStyle/>
          <a:p>
            <a:r>
              <a:rPr lang="uk-UA" sz="2800" b="1" smtClean="0"/>
              <a:t>Критерії відбору наукових проектів і розробок (</a:t>
            </a:r>
            <a:r>
              <a:rPr lang="uk-UA" sz="2800" b="1" u="sng" smtClean="0"/>
              <a:t>для розробок</a:t>
            </a:r>
            <a:r>
              <a:rPr lang="uk-UA" sz="2800" b="1" smtClean="0"/>
              <a:t>)</a:t>
            </a:r>
            <a:endParaRPr lang="ru-RU" sz="2800" b="1" smtClean="0"/>
          </a:p>
        </p:txBody>
      </p:sp>
      <p:sp>
        <p:nvSpPr>
          <p:cNvPr id="8195" name="Rectangle 3"/>
          <p:cNvSpPr>
            <a:spLocks noGrp="1" noChangeArrowheads="1"/>
          </p:cNvSpPr>
          <p:nvPr>
            <p:ph type="body" idx="4294967295"/>
          </p:nvPr>
        </p:nvSpPr>
        <p:spPr>
          <a:xfrm>
            <a:off x="250825" y="1341438"/>
            <a:ext cx="8642350" cy="5256212"/>
          </a:xfrm>
          <a:solidFill>
            <a:schemeClr val="bg1"/>
          </a:solidFill>
        </p:spPr>
        <p:txBody>
          <a:bodyPr/>
          <a:lstStyle/>
          <a:p>
            <a:pPr algn="just">
              <a:lnSpc>
                <a:spcPct val="80000"/>
              </a:lnSpc>
            </a:pPr>
            <a:r>
              <a:rPr lang="uk-UA" sz="2400" dirty="0" smtClean="0"/>
              <a:t>актуальність та доцільність виконання розробки;</a:t>
            </a:r>
          </a:p>
          <a:p>
            <a:pPr algn="just">
              <a:lnSpc>
                <a:spcPct val="80000"/>
              </a:lnSpc>
            </a:pPr>
            <a:r>
              <a:rPr lang="uk-UA" sz="2400" dirty="0" smtClean="0"/>
              <a:t>наявність попереднього доробку; </a:t>
            </a:r>
          </a:p>
          <a:p>
            <a:pPr algn="just">
              <a:lnSpc>
                <a:spcPct val="80000"/>
              </a:lnSpc>
            </a:pPr>
            <a:r>
              <a:rPr lang="uk-UA" sz="2400" dirty="0" smtClean="0"/>
              <a:t>залучення до наукових досліджень аспірантів і докторантів, молодих учених, студентів, захист за результатами досліджень кандидатських та докторських дисертацій; </a:t>
            </a:r>
          </a:p>
          <a:p>
            <a:pPr algn="just">
              <a:lnSpc>
                <a:spcPct val="80000"/>
              </a:lnSpc>
            </a:pPr>
            <a:r>
              <a:rPr lang="uk-UA" sz="2400" u="sng" dirty="0" smtClean="0"/>
              <a:t>практичні результати проведеної розробки для створення конкурентоспроможних технологій отримання нових матеріалів, речовин, приладів, пристроїв, інших суспільно корисних результатів; </a:t>
            </a:r>
          </a:p>
          <a:p>
            <a:pPr algn="just">
              <a:lnSpc>
                <a:spcPct val="80000"/>
              </a:lnSpc>
            </a:pPr>
            <a:r>
              <a:rPr lang="uk-UA" sz="2400" u="sng" dirty="0" smtClean="0"/>
              <a:t>перспективність упровадження, використання, патентування та продажу ліцензій; </a:t>
            </a:r>
          </a:p>
          <a:p>
            <a:pPr algn="just">
              <a:lnSpc>
                <a:spcPct val="80000"/>
              </a:lnSpc>
            </a:pPr>
            <a:r>
              <a:rPr lang="uk-UA" sz="2400" u="sng" dirty="0" smtClean="0"/>
              <a:t>перспективність тиражування за допомогою інноваційних структур; </a:t>
            </a:r>
          </a:p>
          <a:p>
            <a:pPr algn="just">
              <a:lnSpc>
                <a:spcPct val="80000"/>
              </a:lnSpc>
            </a:pPr>
            <a:r>
              <a:rPr lang="uk-UA" sz="2400" dirty="0" smtClean="0"/>
              <a:t>наявність публікацій; </a:t>
            </a:r>
          </a:p>
          <a:p>
            <a:pPr algn="just">
              <a:lnSpc>
                <a:spcPct val="80000"/>
              </a:lnSpc>
            </a:pPr>
            <a:r>
              <a:rPr lang="uk-UA" sz="2400" dirty="0" smtClean="0"/>
              <a:t>можливість використання в навчальному процесі.</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9388" y="361950"/>
            <a:ext cx="8641084" cy="5816977"/>
          </a:xfrm>
          <a:prstGeom prst="rect">
            <a:avLst/>
          </a:prstGeom>
          <a:solidFill>
            <a:srgbClr val="FFFFFF"/>
          </a:solidFill>
          <a:ln w="9525">
            <a:noFill/>
            <a:miter lim="800000"/>
            <a:headEnd/>
            <a:tailEnd/>
          </a:ln>
        </p:spPr>
        <p:txBody>
          <a:bodyPr wrap="square">
            <a:spAutoFit/>
          </a:bodyPr>
          <a:lstStyle/>
          <a:p>
            <a:pPr algn="ctr">
              <a:spcBef>
                <a:spcPct val="50000"/>
              </a:spcBef>
            </a:pPr>
            <a:r>
              <a:rPr lang="uk-UA" altLang="uk-UA" sz="3600" b="1" dirty="0">
                <a:solidFill>
                  <a:srgbClr val="250BC3"/>
                </a:solidFill>
                <a:latin typeface="Times New Roman" pitchFamily="18" charset="0"/>
                <a:cs typeface="Times New Roman" pitchFamily="18" charset="0"/>
              </a:rPr>
              <a:t>КРИТЕРІЇ ОЦІНЮВАННЯ ПРОЕКТІВ</a:t>
            </a:r>
          </a:p>
          <a:p>
            <a:pPr eaLnBrk="0" hangingPunct="0"/>
            <a:r>
              <a:rPr lang="uk-UA" sz="3200" b="1" dirty="0">
                <a:latin typeface="Times New Roman" pitchFamily="18" charset="0"/>
                <a:cs typeface="Times New Roman" pitchFamily="18" charset="0"/>
              </a:rPr>
              <a:t>І. Змістовні показники (</a:t>
            </a:r>
            <a:r>
              <a:rPr lang="ru-RU" sz="3200" b="1" dirty="0">
                <a:latin typeface="Times New Roman" pitchFamily="18" charset="0"/>
                <a:cs typeface="Times New Roman" pitchFamily="18" charset="0"/>
              </a:rPr>
              <a:t>до </a:t>
            </a:r>
            <a:r>
              <a:rPr lang="uk-UA" sz="3200" b="1" dirty="0">
                <a:latin typeface="Times New Roman" pitchFamily="18" charset="0"/>
                <a:cs typeface="Times New Roman" pitchFamily="18" charset="0"/>
              </a:rPr>
              <a:t>30 балів)</a:t>
            </a:r>
            <a:endParaRPr lang="uk-UA" sz="3200" dirty="0">
              <a:latin typeface="Times New Roman" pitchFamily="18" charset="0"/>
              <a:cs typeface="Times New Roman" pitchFamily="18" charset="0"/>
            </a:endParaRPr>
          </a:p>
          <a:p>
            <a:pPr eaLnBrk="0" hangingPunct="0"/>
            <a:r>
              <a:rPr lang="uk-UA" sz="2400" dirty="0">
                <a:latin typeface="Times New Roman" pitchFamily="18" charset="0"/>
                <a:cs typeface="Times New Roman" pitchFamily="18" charset="0"/>
              </a:rPr>
              <a:t> - актуальність проекту; </a:t>
            </a:r>
            <a:r>
              <a:rPr lang="uk-UA" sz="2400" dirty="0">
                <a:solidFill>
                  <a:srgbClr val="C00000"/>
                </a:solidFill>
                <a:latin typeface="Times New Roman" pitchFamily="18" charset="0"/>
                <a:cs typeface="Times New Roman" pitchFamily="18" charset="0"/>
              </a:rPr>
              <a:t>повнота, оригінальність і обґрунтованість основних ідей; науково-практична новизна очікуваних результатів</a:t>
            </a:r>
            <a:r>
              <a:rPr lang="uk-UA" sz="2400" dirty="0">
                <a:latin typeface="Times New Roman" pitchFamily="18" charset="0"/>
                <a:cs typeface="Times New Roman" pitchFamily="18" charset="0"/>
              </a:rPr>
              <a:t>; практична цінність та конкурентоздатність наукових результатів на вітчизняному та світовому ринках.</a:t>
            </a:r>
          </a:p>
          <a:p>
            <a:pPr eaLnBrk="0" hangingPunct="0"/>
            <a:r>
              <a:rPr lang="uk-UA" sz="2400" dirty="0">
                <a:latin typeface="Times New Roman" pitchFamily="18" charset="0"/>
                <a:cs typeface="Times New Roman" pitchFamily="18" charset="0"/>
              </a:rPr>
              <a:t> </a:t>
            </a:r>
            <a:r>
              <a:rPr lang="uk-UA" sz="3200" b="1" dirty="0">
                <a:latin typeface="Times New Roman" pitchFamily="18" charset="0"/>
                <a:cs typeface="Times New Roman" pitchFamily="18" charset="0"/>
              </a:rPr>
              <a:t>ІІ. Наукометричні показники авторів проекту (до 20 балів)</a:t>
            </a:r>
          </a:p>
          <a:p>
            <a:pPr eaLnBrk="0" hangingPunct="0">
              <a:buFontTx/>
              <a:buChar char="-"/>
            </a:pPr>
            <a:r>
              <a:rPr lang="en-US" sz="2400" dirty="0">
                <a:solidFill>
                  <a:srgbClr val="FF0000"/>
                </a:solidFill>
                <a:latin typeface="Times New Roman" pitchFamily="18" charset="0"/>
                <a:cs typeface="Times New Roman" pitchFamily="18" charset="0"/>
              </a:rPr>
              <a:t>h</a:t>
            </a:r>
            <a:r>
              <a:rPr lang="uk-UA" sz="2400" dirty="0" err="1">
                <a:solidFill>
                  <a:srgbClr val="FF0000"/>
                </a:solidFill>
                <a:latin typeface="Times New Roman" pitchFamily="18" charset="0"/>
                <a:cs typeface="Times New Roman" pitchFamily="18" charset="0"/>
              </a:rPr>
              <a:t>-індекс</a:t>
            </a:r>
            <a:r>
              <a:rPr lang="uk-UA" sz="2400" dirty="0">
                <a:solidFill>
                  <a:srgbClr val="FF0000"/>
                </a:solidFill>
                <a:latin typeface="Times New Roman" pitchFamily="18" charset="0"/>
                <a:cs typeface="Times New Roman" pitchFamily="18" charset="0"/>
              </a:rPr>
              <a:t> керівника  та виконавців проекту згідно БД </a:t>
            </a:r>
            <a:r>
              <a:rPr lang="en-US" sz="2400" dirty="0">
                <a:solidFill>
                  <a:srgbClr val="FF0000"/>
                </a:solidFill>
                <a:latin typeface="Times New Roman" pitchFamily="18" charset="0"/>
                <a:cs typeface="Times New Roman" pitchFamily="18" charset="0"/>
              </a:rPr>
              <a:t>Scopus</a:t>
            </a:r>
            <a:r>
              <a:rPr lang="uk-UA" sz="2400" dirty="0">
                <a:solidFill>
                  <a:srgbClr val="FF0000"/>
                </a:solidFill>
                <a:latin typeface="Times New Roman" pitchFamily="18" charset="0"/>
                <a:cs typeface="Times New Roman" pitchFamily="18" charset="0"/>
              </a:rPr>
              <a:t> або </a:t>
            </a:r>
            <a:r>
              <a:rPr lang="en-US" sz="2400" dirty="0">
                <a:solidFill>
                  <a:srgbClr val="FF0000"/>
                </a:solidFill>
                <a:latin typeface="Times New Roman" pitchFamily="18" charset="0"/>
                <a:cs typeface="Times New Roman" pitchFamily="18" charset="0"/>
              </a:rPr>
              <a:t>Web of Science</a:t>
            </a:r>
            <a:r>
              <a:rPr lang="uk-UA" sz="2400"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Google Scholar</a:t>
            </a:r>
            <a:r>
              <a:rPr lang="uk-UA" sz="2400" dirty="0">
                <a:solidFill>
                  <a:srgbClr val="FF0000"/>
                </a:solidFill>
                <a:latin typeface="Times New Roman" pitchFamily="18" charset="0"/>
                <a:cs typeface="Times New Roman" pitchFamily="18" charset="0"/>
              </a:rPr>
              <a:t> для </a:t>
            </a:r>
            <a:r>
              <a:rPr lang="uk-UA" sz="2400" dirty="0" err="1">
                <a:solidFill>
                  <a:srgbClr val="FF0000"/>
                </a:solidFill>
                <a:latin typeface="Times New Roman" pitchFamily="18" charset="0"/>
                <a:cs typeface="Times New Roman" pitchFamily="18" charset="0"/>
              </a:rPr>
              <a:t>соціо-гуманітарних</a:t>
            </a:r>
            <a:r>
              <a:rPr lang="uk-UA" sz="2400" dirty="0">
                <a:solidFill>
                  <a:srgbClr val="FF0000"/>
                </a:solidFill>
                <a:latin typeface="Times New Roman" pitchFamily="18" charset="0"/>
                <a:cs typeface="Times New Roman" pitchFamily="18" charset="0"/>
              </a:rPr>
              <a:t> наук);</a:t>
            </a:r>
          </a:p>
          <a:p>
            <a:pPr eaLnBrk="0" hangingPunct="0">
              <a:buFontTx/>
              <a:buChar char="-"/>
            </a:pPr>
            <a:r>
              <a:rPr lang="uk-UA" sz="2400" dirty="0">
                <a:solidFill>
                  <a:srgbClr val="FF0000"/>
                </a:solidFill>
                <a:latin typeface="Times New Roman" pitchFamily="18" charset="0"/>
                <a:cs typeface="Times New Roman" pitchFamily="18" charset="0"/>
              </a:rPr>
              <a:t>кількість цитувань наукових публікацій керівника  та виконавців проекту згідно БД </a:t>
            </a:r>
            <a:r>
              <a:rPr lang="uk-UA" sz="2400" dirty="0" err="1">
                <a:solidFill>
                  <a:srgbClr val="FF0000"/>
                </a:solidFill>
                <a:latin typeface="Times New Roman" pitchFamily="18" charset="0"/>
                <a:cs typeface="Times New Roman" pitchFamily="18" charset="0"/>
              </a:rPr>
              <a:t>Scopus</a:t>
            </a:r>
            <a:r>
              <a:rPr lang="uk-UA" sz="2400" dirty="0">
                <a:solidFill>
                  <a:srgbClr val="FF0000"/>
                </a:solidFill>
                <a:latin typeface="Times New Roman" pitchFamily="18" charset="0"/>
                <a:cs typeface="Times New Roman" pitchFamily="18" charset="0"/>
              </a:rPr>
              <a:t> або </a:t>
            </a:r>
            <a:r>
              <a:rPr lang="uk-UA" sz="2400" dirty="0" err="1">
                <a:solidFill>
                  <a:srgbClr val="FF0000"/>
                </a:solidFill>
                <a:latin typeface="Times New Roman" pitchFamily="18" charset="0"/>
                <a:cs typeface="Times New Roman" pitchFamily="18" charset="0"/>
              </a:rPr>
              <a:t>WoS</a:t>
            </a:r>
            <a:r>
              <a:rPr lang="uk-UA" sz="2400" dirty="0">
                <a:solidFill>
                  <a:srgbClr val="FF0000"/>
                </a:solidFill>
                <a:latin typeface="Times New Roman" pitchFamily="18" charset="0"/>
                <a:cs typeface="Times New Roman" pitchFamily="18" charset="0"/>
              </a:rPr>
              <a:t> (</a:t>
            </a:r>
            <a:r>
              <a:rPr lang="uk-UA" sz="2400" dirty="0" err="1">
                <a:solidFill>
                  <a:srgbClr val="FF0000"/>
                </a:solidFill>
                <a:latin typeface="Times New Roman" pitchFamily="18" charset="0"/>
                <a:cs typeface="Times New Roman" pitchFamily="18" charset="0"/>
              </a:rPr>
              <a:t>Google</a:t>
            </a:r>
            <a:r>
              <a:rPr lang="uk-UA" sz="2400" dirty="0">
                <a:solidFill>
                  <a:srgbClr val="FF0000"/>
                </a:solidFill>
                <a:latin typeface="Times New Roman" pitchFamily="18" charset="0"/>
                <a:cs typeface="Times New Roman" pitchFamily="18" charset="0"/>
              </a:rPr>
              <a:t> </a:t>
            </a:r>
            <a:r>
              <a:rPr lang="uk-UA" sz="2400" dirty="0" err="1">
                <a:solidFill>
                  <a:srgbClr val="FF0000"/>
                </a:solidFill>
                <a:latin typeface="Times New Roman" pitchFamily="18" charset="0"/>
                <a:cs typeface="Times New Roman" pitchFamily="18" charset="0"/>
              </a:rPr>
              <a:t>Scholar</a:t>
            </a:r>
            <a:r>
              <a:rPr lang="uk-UA" sz="2400" dirty="0">
                <a:solidFill>
                  <a:srgbClr val="FF0000"/>
                </a:solidFill>
                <a:latin typeface="Times New Roman" pitchFamily="18" charset="0"/>
                <a:cs typeface="Times New Roman" pitchFamily="18" charset="0"/>
              </a:rPr>
              <a:t> для </a:t>
            </a:r>
            <a:r>
              <a:rPr lang="uk-UA" sz="2400" dirty="0" err="1">
                <a:solidFill>
                  <a:srgbClr val="FF0000"/>
                </a:solidFill>
                <a:latin typeface="Times New Roman" pitchFamily="18" charset="0"/>
                <a:cs typeface="Times New Roman" pitchFamily="18" charset="0"/>
              </a:rPr>
              <a:t>соціо-гуманітарних</a:t>
            </a:r>
            <a:r>
              <a:rPr lang="uk-UA" sz="2400" dirty="0">
                <a:solidFill>
                  <a:srgbClr val="FF0000"/>
                </a:solidFill>
                <a:latin typeface="Times New Roman" pitchFamily="18" charset="0"/>
                <a:cs typeface="Times New Roman" pitchFamily="18" charset="0"/>
              </a:rPr>
              <a:t> наук).  </a:t>
            </a:r>
          </a:p>
        </p:txBody>
      </p:sp>
      <p:sp>
        <p:nvSpPr>
          <p:cNvPr id="3" name="Овал 2"/>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2</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9388" y="656684"/>
            <a:ext cx="8569076" cy="5724644"/>
          </a:xfrm>
          <a:prstGeom prst="rect">
            <a:avLst/>
          </a:prstGeom>
          <a:solidFill>
            <a:srgbClr val="FFFFFF"/>
          </a:solidFill>
          <a:ln w="9525">
            <a:noFill/>
            <a:miter lim="800000"/>
            <a:headEnd/>
            <a:tailEnd/>
          </a:ln>
        </p:spPr>
        <p:txBody>
          <a:bodyPr wrap="square">
            <a:spAutoFit/>
          </a:bodyPr>
          <a:lstStyle/>
          <a:p>
            <a:pPr algn="ctr">
              <a:spcBef>
                <a:spcPct val="50000"/>
              </a:spcBef>
            </a:pPr>
            <a:r>
              <a:rPr lang="uk-UA" altLang="uk-UA" sz="2800" b="1" dirty="0">
                <a:solidFill>
                  <a:srgbClr val="250BC3"/>
                </a:solidFill>
                <a:latin typeface="Times New Roman" pitchFamily="18" charset="0"/>
                <a:cs typeface="Times New Roman" pitchFamily="18" charset="0"/>
              </a:rPr>
              <a:t>КРИТЕРІЇ ОЦІНЮВАННЯ ПРОЕКТІВ</a:t>
            </a:r>
          </a:p>
          <a:p>
            <a:r>
              <a:rPr lang="uk-UA" sz="2400" b="1" dirty="0">
                <a:latin typeface="Times New Roman" pitchFamily="18" charset="0"/>
                <a:cs typeface="Times New Roman" pitchFamily="18" charset="0"/>
              </a:rPr>
              <a:t>ІІІ. Науковий  доробок  та  досвід авторів за напрямом проекту  (до 40 балів)</a:t>
            </a:r>
          </a:p>
          <a:p>
            <a:pPr>
              <a:buFontTx/>
              <a:buChar char="-"/>
            </a:pPr>
            <a:r>
              <a:rPr lang="uk-UA" sz="1900" dirty="0">
                <a:solidFill>
                  <a:srgbClr val="C00000"/>
                </a:solidFill>
                <a:latin typeface="Times New Roman" pitchFamily="18" charset="0"/>
                <a:cs typeface="Times New Roman" pitchFamily="18" charset="0"/>
              </a:rPr>
              <a:t>опубліковані статті у журналах, що входять до науково-метричних баз даних </a:t>
            </a:r>
            <a:r>
              <a:rPr lang="uk-UA" sz="1900" dirty="0" err="1">
                <a:solidFill>
                  <a:srgbClr val="C00000"/>
                </a:solidFill>
                <a:latin typeface="Times New Roman" pitchFamily="18" charset="0"/>
                <a:cs typeface="Times New Roman" pitchFamily="18" charset="0"/>
              </a:rPr>
              <a:t>WoS</a:t>
            </a:r>
            <a:r>
              <a:rPr lang="uk-UA" sz="1900" dirty="0">
                <a:solidFill>
                  <a:srgbClr val="C00000"/>
                </a:solidFill>
                <a:latin typeface="Times New Roman" pitchFamily="18" charset="0"/>
                <a:cs typeface="Times New Roman" pitchFamily="18" charset="0"/>
              </a:rPr>
              <a:t> та/або </a:t>
            </a:r>
            <a:r>
              <a:rPr lang="uk-UA" sz="1900" dirty="0" err="1">
                <a:solidFill>
                  <a:srgbClr val="C00000"/>
                </a:solidFill>
                <a:latin typeface="Times New Roman" pitchFamily="18" charset="0"/>
                <a:cs typeface="Times New Roman" pitchFamily="18" charset="0"/>
              </a:rPr>
              <a:t>Scopus</a:t>
            </a:r>
            <a:r>
              <a:rPr lang="uk-UA" sz="1900" dirty="0">
                <a:solidFill>
                  <a:srgbClr val="C00000"/>
                </a:solidFill>
                <a:latin typeface="Times New Roman" pitchFamily="18" charset="0"/>
                <a:cs typeface="Times New Roman" pitchFamily="18" charset="0"/>
              </a:rPr>
              <a:t> (або </a:t>
            </a:r>
            <a:r>
              <a:rPr lang="uk-UA" sz="1900" dirty="0" err="1">
                <a:solidFill>
                  <a:srgbClr val="C00000"/>
                </a:solidFill>
                <a:latin typeface="Times New Roman" pitchFamily="18" charset="0"/>
                <a:cs typeface="Times New Roman" pitchFamily="18" charset="0"/>
              </a:rPr>
              <a:t>Index</a:t>
            </a:r>
            <a:r>
              <a:rPr lang="uk-UA" sz="1900" dirty="0">
                <a:solidFill>
                  <a:srgbClr val="C00000"/>
                </a:solidFill>
                <a:latin typeface="Times New Roman" pitchFamily="18" charset="0"/>
                <a:cs typeface="Times New Roman" pitchFamily="18" charset="0"/>
              </a:rPr>
              <a:t> </a:t>
            </a:r>
            <a:r>
              <a:rPr lang="uk-UA" sz="1900" dirty="0" err="1">
                <a:solidFill>
                  <a:srgbClr val="C00000"/>
                </a:solidFill>
                <a:latin typeface="Times New Roman" pitchFamily="18" charset="0"/>
                <a:cs typeface="Times New Roman" pitchFamily="18" charset="0"/>
              </a:rPr>
              <a:t>Сореrnicus</a:t>
            </a:r>
            <a:r>
              <a:rPr lang="uk-UA" sz="1900" dirty="0">
                <a:solidFill>
                  <a:srgbClr val="C00000"/>
                </a:solidFill>
                <a:latin typeface="Times New Roman" pitchFamily="18" charset="0"/>
                <a:cs typeface="Times New Roman" pitchFamily="18" charset="0"/>
              </a:rPr>
              <a:t> для </a:t>
            </a:r>
            <a:r>
              <a:rPr lang="uk-UA" sz="1900" dirty="0" err="1">
                <a:solidFill>
                  <a:srgbClr val="C00000"/>
                </a:solidFill>
                <a:latin typeface="Times New Roman" pitchFamily="18" charset="0"/>
                <a:cs typeface="Times New Roman" pitchFamily="18" charset="0"/>
              </a:rPr>
              <a:t>соціо-гуманітарних</a:t>
            </a:r>
            <a:r>
              <a:rPr lang="uk-UA" sz="1900" dirty="0">
                <a:solidFill>
                  <a:srgbClr val="C00000"/>
                </a:solidFill>
                <a:latin typeface="Times New Roman" pitchFamily="18" charset="0"/>
                <a:cs typeface="Times New Roman" pitchFamily="18" charset="0"/>
              </a:rPr>
              <a:t> наук); </a:t>
            </a:r>
            <a:endParaRPr lang="uk-UA" sz="1900" b="1" dirty="0">
              <a:solidFill>
                <a:srgbClr val="C00000"/>
              </a:solidFill>
              <a:latin typeface="Times New Roman" pitchFamily="18" charset="0"/>
              <a:cs typeface="Times New Roman" pitchFamily="18" charset="0"/>
            </a:endParaRPr>
          </a:p>
          <a:p>
            <a:pPr>
              <a:buFontTx/>
              <a:buChar char="-"/>
            </a:pPr>
            <a:r>
              <a:rPr lang="uk-UA" sz="1900" dirty="0">
                <a:latin typeface="Times New Roman" pitchFamily="18" charset="0"/>
                <a:cs typeface="Times New Roman" pitchFamily="18" charset="0"/>
              </a:rPr>
              <a:t>статті у журналах, що входять до переліку фахових видань України; </a:t>
            </a:r>
          </a:p>
          <a:p>
            <a:pPr>
              <a:buFontTx/>
              <a:buChar char="-"/>
            </a:pPr>
            <a:r>
              <a:rPr lang="uk-UA" sz="1900" dirty="0">
                <a:solidFill>
                  <a:srgbClr val="C00000"/>
                </a:solidFill>
                <a:latin typeface="Times New Roman" pitchFamily="18" charset="0"/>
                <a:cs typeface="Times New Roman" pitchFamily="18" charset="0"/>
              </a:rPr>
              <a:t>монографії та розділи монографій за напрямом проекту, що опубліковані у закордонних виданнях офіційними мовами Європейського Союзу; </a:t>
            </a:r>
            <a:r>
              <a:rPr lang="uk-UA" sz="1900" dirty="0">
                <a:latin typeface="Times New Roman" pitchFamily="18" charset="0"/>
                <a:cs typeface="Times New Roman" pitchFamily="18" charset="0"/>
              </a:rPr>
              <a:t>монографії за напрямом проекту, що опубліковані мовами, які не відносяться до мов Європейського Союзу;</a:t>
            </a:r>
          </a:p>
          <a:p>
            <a:pPr>
              <a:buFontTx/>
              <a:buChar char="-"/>
            </a:pPr>
            <a:r>
              <a:rPr lang="uk-UA" sz="1900" dirty="0">
                <a:latin typeface="Times New Roman" pitchFamily="18" charset="0"/>
                <a:cs typeface="Times New Roman" pitchFamily="18" charset="0"/>
              </a:rPr>
              <a:t>захист авторами проекту дисертацій; </a:t>
            </a:r>
            <a:r>
              <a:rPr lang="uk-UA" sz="1900" dirty="0">
                <a:solidFill>
                  <a:srgbClr val="C00000"/>
                </a:solidFill>
                <a:latin typeface="Times New Roman" pitchFamily="18" charset="0"/>
                <a:cs typeface="Times New Roman" pitchFamily="18" charset="0"/>
              </a:rPr>
              <a:t> наукові гранти (стипендії), наукові стажування  за кордоном, </a:t>
            </a:r>
            <a:r>
              <a:rPr lang="uk-UA" sz="1900" dirty="0" err="1">
                <a:solidFill>
                  <a:srgbClr val="C00000"/>
                </a:solidFill>
                <a:latin typeface="Times New Roman" pitchFamily="18" charset="0"/>
                <a:cs typeface="Times New Roman" pitchFamily="18" charset="0"/>
              </a:rPr>
              <a:t>госпдоговірна</a:t>
            </a:r>
            <a:r>
              <a:rPr lang="uk-UA" sz="1900" dirty="0">
                <a:solidFill>
                  <a:srgbClr val="C00000"/>
                </a:solidFill>
                <a:latin typeface="Times New Roman" pitchFamily="18" charset="0"/>
                <a:cs typeface="Times New Roman" pitchFamily="18" charset="0"/>
              </a:rPr>
              <a:t> тематика. </a:t>
            </a:r>
          </a:p>
          <a:p>
            <a:r>
              <a:rPr lang="uk-UA" sz="2400" b="1" dirty="0">
                <a:latin typeface="Times New Roman" pitchFamily="18" charset="0"/>
                <a:cs typeface="Times New Roman" pitchFamily="18" charset="0"/>
              </a:rPr>
              <a:t>І</a:t>
            </a:r>
            <a:r>
              <a:rPr lang="en-US" sz="2400" b="1" dirty="0">
                <a:latin typeface="Times New Roman" pitchFamily="18" charset="0"/>
                <a:cs typeface="Times New Roman" pitchFamily="18" charset="0"/>
              </a:rPr>
              <a:t>V</a:t>
            </a:r>
            <a:r>
              <a:rPr lang="uk-UA" sz="2400" b="1" dirty="0">
                <a:latin typeface="Times New Roman" pitchFamily="18" charset="0"/>
                <a:cs typeface="Times New Roman" pitchFamily="18" charset="0"/>
              </a:rPr>
              <a:t>. Очікувані результати за тематикою проекту (до 10 балів)</a:t>
            </a:r>
          </a:p>
          <a:p>
            <a:r>
              <a:rPr lang="uk-UA" sz="1900" dirty="0">
                <a:latin typeface="Times New Roman" pitchFamily="18" charset="0"/>
                <a:cs typeface="Times New Roman" pitchFamily="18" charset="0"/>
              </a:rPr>
              <a:t>Будуть опубліковані статті у журналах, що входять до науково-метричних баз даних </a:t>
            </a:r>
            <a:r>
              <a:rPr lang="uk-UA" sz="1900" dirty="0" err="1">
                <a:latin typeface="Times New Roman" pitchFamily="18" charset="0"/>
                <a:cs typeface="Times New Roman" pitchFamily="18" charset="0"/>
              </a:rPr>
              <a:t>WoS</a:t>
            </a:r>
            <a:r>
              <a:rPr lang="uk-UA" sz="1900" dirty="0">
                <a:latin typeface="Times New Roman" pitchFamily="18" charset="0"/>
                <a:cs typeface="Times New Roman" pitchFamily="18" charset="0"/>
              </a:rPr>
              <a:t> та/або </a:t>
            </a:r>
            <a:r>
              <a:rPr lang="uk-UA" sz="1900" dirty="0" err="1">
                <a:latin typeface="Times New Roman" pitchFamily="18" charset="0"/>
                <a:cs typeface="Times New Roman" pitchFamily="18" charset="0"/>
              </a:rPr>
              <a:t>Scopus</a:t>
            </a:r>
            <a:r>
              <a:rPr lang="uk-UA" sz="1900" dirty="0">
                <a:latin typeface="Times New Roman" pitchFamily="18" charset="0"/>
                <a:cs typeface="Times New Roman" pitchFamily="18" charset="0"/>
              </a:rPr>
              <a:t> (або </a:t>
            </a:r>
            <a:r>
              <a:rPr lang="uk-UA" sz="1900" dirty="0" err="1">
                <a:latin typeface="Times New Roman" pitchFamily="18" charset="0"/>
                <a:cs typeface="Times New Roman" pitchFamily="18" charset="0"/>
              </a:rPr>
              <a:t>Index</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Сореrnicus</a:t>
            </a:r>
            <a:r>
              <a:rPr lang="uk-UA" sz="1900" dirty="0">
                <a:latin typeface="Times New Roman" pitchFamily="18" charset="0"/>
                <a:cs typeface="Times New Roman" pitchFamily="18" charset="0"/>
              </a:rPr>
              <a:t> для </a:t>
            </a:r>
            <a:r>
              <a:rPr lang="uk-UA" sz="1900" dirty="0" err="1">
                <a:latin typeface="Times New Roman" pitchFamily="18" charset="0"/>
                <a:cs typeface="Times New Roman" pitchFamily="18" charset="0"/>
              </a:rPr>
              <a:t>соціо-гуманітарних</a:t>
            </a:r>
            <a:r>
              <a:rPr lang="uk-UA" sz="1900" dirty="0">
                <a:latin typeface="Times New Roman" pitchFamily="18" charset="0"/>
                <a:cs typeface="Times New Roman" pitchFamily="18" charset="0"/>
              </a:rPr>
              <a:t> наук); у журналах, що входять до переліку фахових видань України; монографії та розділи монографій за напрямом проекту,захист авторами проекту дисертацій; впровадження наукових результати</a:t>
            </a:r>
            <a:r>
              <a:rPr lang="uk-UA" sz="1900" b="1" dirty="0">
                <a:latin typeface="Times New Roman" pitchFamily="18" charset="0"/>
                <a:cs typeface="Times New Roman" pitchFamily="18" charset="0"/>
              </a:rPr>
              <a:t>.</a:t>
            </a:r>
            <a:endParaRPr lang="uk-UA" sz="1900" dirty="0">
              <a:latin typeface="Times New Roman" pitchFamily="18" charset="0"/>
              <a:cs typeface="Times New Roman" pitchFamily="18" charset="0"/>
            </a:endParaRPr>
          </a:p>
        </p:txBody>
      </p:sp>
      <p:sp>
        <p:nvSpPr>
          <p:cNvPr id="3" name="Овал 2"/>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3</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188913"/>
            <a:ext cx="8229600" cy="1371600"/>
          </a:xfrm>
          <a:solidFill>
            <a:srgbClr val="99FF99"/>
          </a:solidFill>
          <a:ln w="38100">
            <a:solidFill>
              <a:srgbClr val="250BC3"/>
            </a:solidFill>
          </a:ln>
        </p:spPr>
        <p:txBody>
          <a:bodyPr/>
          <a:lstStyle/>
          <a:p>
            <a:r>
              <a:rPr lang="uk-UA" sz="3200" b="1" smtClean="0"/>
              <a:t>Фінансування досліджень і розробок за проектами, що пройшли конкурс</a:t>
            </a:r>
            <a:r>
              <a:rPr lang="uk-UA" sz="3200" smtClean="0"/>
              <a:t> </a:t>
            </a:r>
          </a:p>
        </p:txBody>
      </p:sp>
      <p:sp>
        <p:nvSpPr>
          <p:cNvPr id="21507" name="Rectangle 3"/>
          <p:cNvSpPr>
            <a:spLocks noGrp="1" noChangeArrowheads="1"/>
          </p:cNvSpPr>
          <p:nvPr>
            <p:ph type="body" idx="4294967295"/>
          </p:nvPr>
        </p:nvSpPr>
        <p:spPr>
          <a:xfrm>
            <a:off x="395536" y="1772816"/>
            <a:ext cx="8435975" cy="4104456"/>
          </a:xfrm>
          <a:solidFill>
            <a:schemeClr val="bg1"/>
          </a:solidFill>
        </p:spPr>
        <p:txBody>
          <a:bodyPr/>
          <a:lstStyle/>
          <a:p>
            <a:pPr>
              <a:lnSpc>
                <a:spcPct val="80000"/>
              </a:lnSpc>
            </a:pPr>
            <a:r>
              <a:rPr lang="uk-UA" sz="2400" dirty="0" smtClean="0"/>
              <a:t>Фінансування досліджень і розробок здійснюється за рахунок коштів загального фонду державного бюджету відповідно до бюджетної програми. </a:t>
            </a:r>
            <a:endParaRPr lang="ru-RU" sz="2400" dirty="0" smtClean="0"/>
          </a:p>
          <a:p>
            <a:pPr>
              <a:lnSpc>
                <a:spcPct val="80000"/>
              </a:lnSpc>
            </a:pPr>
            <a:r>
              <a:rPr lang="uk-UA" sz="2400" dirty="0" smtClean="0"/>
              <a:t>Фінансування досліджень і розробок за проектами, що пройшли конкурс, розпочинається з 1 січня року, наступного після проведення конкурсу.</a:t>
            </a:r>
          </a:p>
          <a:p>
            <a:pPr>
              <a:lnSpc>
                <a:spcPct val="80000"/>
              </a:lnSpc>
            </a:pPr>
            <a:r>
              <a:rPr lang="uk-UA" sz="2400" dirty="0" smtClean="0"/>
              <a:t>Фінансування із загального фонду державного бюджету здійснюється МОН України відповідно до результатів конкурсу.</a:t>
            </a:r>
            <a:endParaRPr lang="ru-RU" sz="2400" dirty="0" smtClean="0"/>
          </a:p>
          <a:p>
            <a:pPr>
              <a:lnSpc>
                <a:spcPct val="80000"/>
              </a:lnSpc>
            </a:pPr>
            <a:r>
              <a:rPr lang="ru-RU" sz="2400" dirty="0" err="1" smtClean="0"/>
              <a:t>Обсяги</a:t>
            </a:r>
            <a:r>
              <a:rPr lang="ru-RU" sz="2400" dirty="0" smtClean="0"/>
              <a:t> </a:t>
            </a:r>
            <a:r>
              <a:rPr lang="ru-RU" sz="2400" dirty="0" err="1" smtClean="0"/>
              <a:t>видатків</a:t>
            </a:r>
            <a:r>
              <a:rPr lang="ru-RU" sz="2400" dirty="0" smtClean="0"/>
              <a:t> за бюджетною </a:t>
            </a:r>
            <a:r>
              <a:rPr lang="ru-RU" sz="2400" dirty="0" err="1" smtClean="0"/>
              <a:t>програмою</a:t>
            </a:r>
            <a:r>
              <a:rPr lang="ru-RU" sz="2400" dirty="0" smtClean="0"/>
              <a:t> </a:t>
            </a:r>
            <a:r>
              <a:rPr lang="ru-RU" sz="2400" dirty="0" err="1" smtClean="0"/>
              <a:t>визначаються</a:t>
            </a:r>
            <a:r>
              <a:rPr lang="ru-RU" sz="2400" dirty="0" smtClean="0"/>
              <a:t> законом </a:t>
            </a:r>
            <a:r>
              <a:rPr lang="ru-RU" sz="2400" dirty="0" err="1" smtClean="0"/>
              <a:t>України</a:t>
            </a:r>
            <a:r>
              <a:rPr lang="ru-RU" sz="2400" dirty="0" smtClean="0"/>
              <a:t> про </a:t>
            </a:r>
            <a:r>
              <a:rPr lang="ru-RU" sz="2400" dirty="0" err="1" smtClean="0"/>
              <a:t>Державний</a:t>
            </a:r>
            <a:r>
              <a:rPr lang="ru-RU" sz="2400" dirty="0" smtClean="0"/>
              <a:t> бюджет </a:t>
            </a:r>
            <a:r>
              <a:rPr lang="ru-RU" sz="2400" dirty="0" err="1" smtClean="0"/>
              <a:t>України</a:t>
            </a:r>
            <a:r>
              <a:rPr lang="ru-RU" sz="2400" dirty="0" smtClean="0"/>
              <a:t> на </a:t>
            </a:r>
            <a:r>
              <a:rPr lang="ru-RU" sz="2400" dirty="0" err="1" smtClean="0"/>
              <a:t>відповідний</a:t>
            </a:r>
            <a:r>
              <a:rPr lang="ru-RU" sz="2400" dirty="0" smtClean="0"/>
              <a:t> </a:t>
            </a:r>
            <a:r>
              <a:rPr lang="ru-RU" sz="2400" dirty="0" err="1" smtClean="0"/>
              <a:t>фінансовий</a:t>
            </a:r>
            <a:r>
              <a:rPr lang="ru-RU" sz="2400" dirty="0" smtClean="0"/>
              <a:t> </a:t>
            </a:r>
            <a:r>
              <a:rPr lang="ru-RU" sz="2400" dirty="0" err="1" smtClean="0"/>
              <a:t>рік</a:t>
            </a:r>
            <a:r>
              <a:rPr lang="ru-RU" sz="2400" dirty="0" smtClean="0"/>
              <a:t>.</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115888"/>
            <a:ext cx="8229600" cy="1371600"/>
          </a:xfrm>
          <a:solidFill>
            <a:srgbClr val="99FF99"/>
          </a:solidFill>
          <a:ln w="38100">
            <a:solidFill>
              <a:srgbClr val="250BC3"/>
            </a:solidFill>
          </a:ln>
        </p:spPr>
        <p:txBody>
          <a:bodyPr/>
          <a:lstStyle/>
          <a:p>
            <a:r>
              <a:rPr lang="uk-UA" sz="2400" b="1" smtClean="0"/>
              <a:t>Оцінка отриманих результатів за закінченими дослідженнями і розробками та окремими етапами їх виконання</a:t>
            </a:r>
            <a:r>
              <a:rPr lang="uk-UA" sz="2400" smtClean="0"/>
              <a:t> </a:t>
            </a:r>
          </a:p>
        </p:txBody>
      </p:sp>
      <p:sp>
        <p:nvSpPr>
          <p:cNvPr id="22531" name="Rectangle 3"/>
          <p:cNvSpPr>
            <a:spLocks noGrp="1" noChangeArrowheads="1"/>
          </p:cNvSpPr>
          <p:nvPr>
            <p:ph type="body" idx="4294967295"/>
          </p:nvPr>
        </p:nvSpPr>
        <p:spPr>
          <a:xfrm>
            <a:off x="179388" y="1600200"/>
            <a:ext cx="8964612" cy="4997450"/>
          </a:xfrm>
          <a:solidFill>
            <a:schemeClr val="bg1"/>
          </a:solidFill>
        </p:spPr>
        <p:txBody>
          <a:bodyPr/>
          <a:lstStyle/>
          <a:p>
            <a:pPr>
              <a:lnSpc>
                <a:spcPct val="80000"/>
              </a:lnSpc>
            </a:pPr>
            <a:r>
              <a:rPr lang="uk-UA" sz="2000" smtClean="0"/>
              <a:t>Оцінка отриманих результатів за закінченими дослідженнями і розробками здійснюється в два етапи (ВНЗ і секція МОН)</a:t>
            </a:r>
          </a:p>
          <a:p>
            <a:pPr>
              <a:lnSpc>
                <a:spcPct val="80000"/>
              </a:lnSpc>
            </a:pPr>
            <a:r>
              <a:rPr lang="uk-UA" sz="2000" smtClean="0"/>
              <a:t>На засіданнях секцій здійснюється детальний аналіз та обговорення результатів експертної оцінки анотованих звітів, здійсненої у системі, рейтингових показників за балами експертів</a:t>
            </a:r>
          </a:p>
          <a:p>
            <a:pPr>
              <a:lnSpc>
                <a:spcPct val="80000"/>
              </a:lnSpc>
            </a:pPr>
            <a:r>
              <a:rPr lang="uk-UA" sz="2000" smtClean="0"/>
              <a:t>Дослідження і розробки, анотовані звіти яких за результатами експертизи отримали оцінку «незадовільно», доопрацьовуються за рахунок власних коштів колективу виконавців протягом наступного року, що розпочинається за звітним періодом. </a:t>
            </a:r>
          </a:p>
          <a:p>
            <a:pPr>
              <a:lnSpc>
                <a:spcPct val="80000"/>
              </a:lnSpc>
            </a:pPr>
            <a:r>
              <a:rPr lang="uk-UA" sz="2000" smtClean="0"/>
              <a:t>За результатами доопрацьованого дослідження і розробки до МОН України подається заключний звіт для здійснення повторної експертної оцінки секцією та прийняття остаточного рішення щодо отриманих результатів.</a:t>
            </a:r>
          </a:p>
          <a:p>
            <a:pPr>
              <a:lnSpc>
                <a:spcPct val="80000"/>
              </a:lnSpc>
            </a:pPr>
            <a:r>
              <a:rPr lang="uk-UA" sz="2000" smtClean="0">
                <a:solidFill>
                  <a:srgbClr val="FF3300"/>
                </a:solidFill>
              </a:rPr>
              <a:t>Керівник колективу виконавців дослідження і розробки, анотований звіт якого за результатами експертизи отримав оцінку «незадовільно», не може брати участі у конкурсі протягом трьох наступних років, а колектив виконавців дослідження і розробки протягом того ж періоду - з відповідного наукового напряму </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6</a:t>
            </a:r>
            <a:endParaRPr kumimoji="0" lang="uk-UA" sz="1600" b="1" u="none" strike="noStrike" cap="none" normalizeH="0" baseline="0" dirty="0" smtClean="0">
              <a:ln>
                <a:noFill/>
              </a:ln>
              <a:solidFill>
                <a:schemeClr val="tx1"/>
              </a:solidFill>
              <a:latin typeface="Arial" charset="0"/>
            </a:endParaRPr>
          </a:p>
        </p:txBody>
      </p:sp>
      <p:pic>
        <p:nvPicPr>
          <p:cNvPr id="1026" name="Picture 2"/>
          <p:cNvPicPr>
            <a:picLocks noChangeAspect="1" noChangeArrowheads="1"/>
          </p:cNvPicPr>
          <p:nvPr/>
        </p:nvPicPr>
        <p:blipFill>
          <a:blip r:embed="rId2" cstate="print"/>
          <a:srcRect l="29231" t="20391" r="20567" b="16118"/>
          <a:stretch>
            <a:fillRect/>
          </a:stretch>
        </p:blipFill>
        <p:spPr bwMode="auto">
          <a:xfrm>
            <a:off x="827584" y="332656"/>
            <a:ext cx="612068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7</a:t>
            </a:r>
            <a:endParaRPr kumimoji="0" lang="uk-UA" sz="1600" b="1" u="none" strike="noStrike" cap="none" normalizeH="0" baseline="0" dirty="0" smtClean="0">
              <a:ln>
                <a:noFill/>
              </a:ln>
              <a:solidFill>
                <a:schemeClr val="tx1"/>
              </a:solidFill>
              <a:latin typeface="Arial" charset="0"/>
            </a:endParaRPr>
          </a:p>
        </p:txBody>
      </p:sp>
      <p:pic>
        <p:nvPicPr>
          <p:cNvPr id="2050" name="Picture 2"/>
          <p:cNvPicPr>
            <a:picLocks noChangeAspect="1" noChangeArrowheads="1"/>
          </p:cNvPicPr>
          <p:nvPr/>
        </p:nvPicPr>
        <p:blipFill>
          <a:blip r:embed="rId2" cstate="print"/>
          <a:srcRect l="23325" t="17438" r="22338" b="6520"/>
          <a:stretch>
            <a:fillRect/>
          </a:stretch>
        </p:blipFill>
        <p:spPr bwMode="auto">
          <a:xfrm>
            <a:off x="1043608" y="260648"/>
            <a:ext cx="572428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8</a:t>
            </a:r>
            <a:endParaRPr kumimoji="0" lang="uk-UA" sz="1600" b="1" u="none" strike="noStrike" cap="none" normalizeH="0" baseline="0" dirty="0" smtClean="0">
              <a:ln>
                <a:noFill/>
              </a:ln>
              <a:solidFill>
                <a:schemeClr val="tx1"/>
              </a:solidFill>
              <a:latin typeface="Arial" charset="0"/>
            </a:endParaRPr>
          </a:p>
        </p:txBody>
      </p:sp>
      <p:pic>
        <p:nvPicPr>
          <p:cNvPr id="3074" name="Picture 2"/>
          <p:cNvPicPr>
            <a:picLocks noChangeAspect="1" noChangeArrowheads="1"/>
          </p:cNvPicPr>
          <p:nvPr/>
        </p:nvPicPr>
        <p:blipFill>
          <a:blip r:embed="rId2" cstate="print"/>
          <a:srcRect l="23325" t="20391" r="22338" b="14641"/>
          <a:stretch>
            <a:fillRect/>
          </a:stretch>
        </p:blipFill>
        <p:spPr bwMode="auto">
          <a:xfrm>
            <a:off x="683568" y="476672"/>
            <a:ext cx="6480720" cy="6198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a:t>
            </a:r>
            <a:r>
              <a:rPr kumimoji="0" lang="en-US" sz="1600" b="1" u="none" strike="noStrike" cap="none" normalizeH="0" baseline="0" dirty="0" smtClean="0">
                <a:ln>
                  <a:noFill/>
                </a:ln>
                <a:solidFill>
                  <a:schemeClr val="tx1"/>
                </a:solidFill>
                <a:latin typeface="Arial" charset="0"/>
              </a:rPr>
              <a:t>9</a:t>
            </a:r>
            <a:endParaRPr kumimoji="0" lang="uk-UA" sz="1600" b="1" u="none" strike="noStrike" cap="none" normalizeH="0" baseline="0" dirty="0" smtClean="0">
              <a:ln>
                <a:noFill/>
              </a:ln>
              <a:solidFill>
                <a:schemeClr val="tx1"/>
              </a:solidFill>
              <a:latin typeface="Arial" charset="0"/>
            </a:endParaRPr>
          </a:p>
        </p:txBody>
      </p:sp>
      <p:pic>
        <p:nvPicPr>
          <p:cNvPr id="4098" name="Picture 2"/>
          <p:cNvPicPr>
            <a:picLocks noChangeAspect="1" noChangeArrowheads="1"/>
          </p:cNvPicPr>
          <p:nvPr/>
        </p:nvPicPr>
        <p:blipFill>
          <a:blip r:embed="rId2" cstate="print"/>
          <a:srcRect l="23325" t="16699" r="23519" b="10950"/>
          <a:stretch>
            <a:fillRect/>
          </a:stretch>
        </p:blipFill>
        <p:spPr bwMode="auto">
          <a:xfrm>
            <a:off x="755576" y="548679"/>
            <a:ext cx="5688632" cy="6194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a:noAutofit/>
          </a:bodyPr>
          <a:lstStyle/>
          <a:p>
            <a:r>
              <a:rPr lang="uk-UA" sz="2800" b="1" dirty="0" smtClean="0">
                <a:solidFill>
                  <a:srgbClr val="FF0000"/>
                </a:solidFill>
              </a:rPr>
              <a:t>Кафедри-2017 без фінансування досліджень </a:t>
            </a:r>
            <a:br>
              <a:rPr lang="uk-UA" sz="2800" b="1" dirty="0" smtClean="0">
                <a:solidFill>
                  <a:srgbClr val="FF0000"/>
                </a:solidFill>
              </a:rPr>
            </a:br>
            <a:r>
              <a:rPr lang="uk-UA" sz="2800" b="1" dirty="0" smtClean="0">
                <a:solidFill>
                  <a:srgbClr val="FF0000"/>
                </a:solidFill>
              </a:rPr>
              <a:t>та наукових проектів (19)</a:t>
            </a:r>
            <a:endParaRPr lang="ru-RU" sz="2800" b="1" dirty="0">
              <a:solidFill>
                <a:srgbClr val="FF0000"/>
              </a:solidFill>
            </a:endParaRPr>
          </a:p>
        </p:txBody>
      </p:sp>
      <p:sp>
        <p:nvSpPr>
          <p:cNvPr id="3" name="Содержимое 2"/>
          <p:cNvSpPr>
            <a:spLocks noGrp="1"/>
          </p:cNvSpPr>
          <p:nvPr>
            <p:ph idx="1"/>
          </p:nvPr>
        </p:nvSpPr>
        <p:spPr>
          <a:xfrm>
            <a:off x="467544" y="1340768"/>
            <a:ext cx="8229600" cy="5256584"/>
          </a:xfrm>
        </p:spPr>
        <p:txBody>
          <a:bodyPr>
            <a:noAutofit/>
          </a:bodyPr>
          <a:lstStyle/>
          <a:p>
            <a:r>
              <a:rPr lang="uk-UA" sz="1500" cap="all" dirty="0" smtClean="0"/>
              <a:t>Фармакології та токсикології</a:t>
            </a:r>
          </a:p>
          <a:p>
            <a:r>
              <a:rPr lang="uk-UA" sz="1500" cap="all" dirty="0" smtClean="0"/>
              <a:t>Акушерства, гінекології та біотехнології відтворення тварин</a:t>
            </a:r>
          </a:p>
          <a:p>
            <a:r>
              <a:rPr lang="uk-UA" sz="1500" cap="all" dirty="0" smtClean="0"/>
              <a:t>Стандартизації та сертифікації с.-г. продукції</a:t>
            </a:r>
          </a:p>
          <a:p>
            <a:r>
              <a:rPr lang="uk-UA" sz="1500" cap="all" dirty="0" smtClean="0"/>
              <a:t>Технології зберігання, переробки та стандартизації продукції рослинництва</a:t>
            </a:r>
          </a:p>
          <a:p>
            <a:r>
              <a:rPr lang="uk-UA" sz="1500" cap="all" dirty="0" smtClean="0"/>
              <a:t>Агрохімії та якості продукції рослинництва</a:t>
            </a:r>
          </a:p>
          <a:p>
            <a:r>
              <a:rPr lang="uk-UA" sz="1500" cap="all" dirty="0" smtClean="0"/>
              <a:t>Овочівництва і закритого ґрунту</a:t>
            </a:r>
          </a:p>
          <a:p>
            <a:r>
              <a:rPr lang="uk-UA" sz="1500" cap="all" dirty="0" smtClean="0"/>
              <a:t>Вищої та прикладної математики</a:t>
            </a:r>
          </a:p>
          <a:p>
            <a:r>
              <a:rPr lang="uk-UA" sz="1500" cap="all" dirty="0" smtClean="0"/>
              <a:t>Будівництва</a:t>
            </a:r>
          </a:p>
          <a:p>
            <a:r>
              <a:rPr lang="uk-UA" sz="1500" cap="all" dirty="0" smtClean="0"/>
              <a:t>Методики навчання та управління навчальними закладами</a:t>
            </a:r>
          </a:p>
          <a:p>
            <a:r>
              <a:rPr lang="uk-UA" sz="1500" cap="all" dirty="0" smtClean="0"/>
              <a:t>Фізичного виховання</a:t>
            </a:r>
          </a:p>
          <a:p>
            <a:r>
              <a:rPr lang="uk-UA" sz="1500" cap="all" dirty="0" smtClean="0"/>
              <a:t>Адміністративного менеджменту</a:t>
            </a:r>
          </a:p>
          <a:p>
            <a:r>
              <a:rPr lang="uk-UA" sz="1500" cap="all" dirty="0" smtClean="0"/>
              <a:t>Фіскальної політики і страхування</a:t>
            </a:r>
          </a:p>
          <a:p>
            <a:r>
              <a:rPr lang="uk-UA" sz="1500" cap="all" dirty="0" smtClean="0"/>
              <a:t>Біржової діяльності</a:t>
            </a:r>
          </a:p>
          <a:p>
            <a:r>
              <a:rPr lang="uk-UA" sz="1500" cap="all" dirty="0" smtClean="0"/>
              <a:t>Вищої математики</a:t>
            </a:r>
          </a:p>
          <a:p>
            <a:r>
              <a:rPr lang="uk-UA" sz="1500" cap="all" dirty="0" smtClean="0"/>
              <a:t>Економіки підприємств</a:t>
            </a:r>
          </a:p>
          <a:p>
            <a:r>
              <a:rPr lang="uk-UA" sz="1500" cap="all" dirty="0" smtClean="0"/>
              <a:t>Статистики та економічного аналізу</a:t>
            </a:r>
          </a:p>
          <a:p>
            <a:r>
              <a:rPr lang="uk-UA" sz="1500" cap="all" dirty="0" smtClean="0"/>
              <a:t>Банківської справи</a:t>
            </a:r>
          </a:p>
          <a:p>
            <a:r>
              <a:rPr lang="uk-UA" sz="1500" cap="all" dirty="0" smtClean="0"/>
              <a:t>Аквакультури</a:t>
            </a:r>
          </a:p>
          <a:p>
            <a:r>
              <a:rPr lang="uk-UA" sz="1500" cap="all" dirty="0" smtClean="0"/>
              <a:t>Конярства і бджільництва</a:t>
            </a:r>
            <a:endParaRPr lang="ru-RU" sz="1500" cap="all"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60350"/>
            <a:ext cx="8229600" cy="1568450"/>
          </a:xfrm>
          <a:solidFill>
            <a:srgbClr val="00B0F0"/>
          </a:solidFill>
        </p:spPr>
        <p:txBody>
          <a:bodyPr/>
          <a:lstStyle/>
          <a:p>
            <a:pPr algn="ctr"/>
            <a:r>
              <a:rPr lang="uk-UA" sz="4000" smtClean="0"/>
              <a:t>Перелік секцій за фаховими напрямами Наукової ради МОН </a:t>
            </a:r>
            <a:r>
              <a:rPr lang="uk-UA" smtClean="0"/>
              <a:t/>
            </a:r>
            <a:br>
              <a:rPr lang="uk-UA" smtClean="0"/>
            </a:br>
            <a:r>
              <a:rPr lang="uk-UA" sz="2400" smtClean="0"/>
              <a:t>(Наказ МОН від № 718 30.06.2016 року)</a:t>
            </a:r>
            <a:endParaRPr lang="ru-RU" smtClean="0"/>
          </a:p>
        </p:txBody>
      </p:sp>
      <p:sp>
        <p:nvSpPr>
          <p:cNvPr id="23555" name="Содержимое 2"/>
          <p:cNvSpPr>
            <a:spLocks noGrp="1"/>
          </p:cNvSpPr>
          <p:nvPr>
            <p:ph idx="1"/>
          </p:nvPr>
        </p:nvSpPr>
        <p:spPr>
          <a:xfrm>
            <a:off x="457200" y="1981200"/>
            <a:ext cx="8229600" cy="4327525"/>
          </a:xfrm>
        </p:spPr>
        <p:txBody>
          <a:bodyPr/>
          <a:lstStyle/>
          <a:p>
            <a:r>
              <a:rPr lang="uk-UA" dirty="0" smtClean="0"/>
              <a:t>1. Математика </a:t>
            </a:r>
            <a:endParaRPr lang="ru-RU" dirty="0" smtClean="0"/>
          </a:p>
          <a:p>
            <a:r>
              <a:rPr lang="uk-UA" dirty="0" smtClean="0"/>
              <a:t>2. Інформатика та кібернетика</a:t>
            </a:r>
            <a:endParaRPr lang="ru-RU" dirty="0" smtClean="0"/>
          </a:p>
          <a:p>
            <a:r>
              <a:rPr lang="uk-UA" dirty="0" smtClean="0"/>
              <a:t>3. Загальна фізика</a:t>
            </a:r>
            <a:endParaRPr lang="ru-RU" dirty="0" smtClean="0"/>
          </a:p>
          <a:p>
            <a:r>
              <a:rPr lang="uk-UA" dirty="0" smtClean="0"/>
              <a:t>4. Ядерна фізика, радіофізика та астрономія</a:t>
            </a:r>
            <a:endParaRPr lang="ru-RU" dirty="0" smtClean="0"/>
          </a:p>
          <a:p>
            <a:r>
              <a:rPr lang="uk-UA" dirty="0" smtClean="0"/>
              <a:t>5. Електроніка, радіотехніка та телекомунікації</a:t>
            </a:r>
            <a:endParaRPr lang="ru-RU" dirty="0" smtClean="0"/>
          </a:p>
          <a:p>
            <a:r>
              <a:rPr lang="uk-UA" dirty="0" smtClean="0"/>
              <a:t>6. Наукові проблеми матеріалознавства</a:t>
            </a:r>
            <a:endParaRPr lang="ru-RU" dirty="0" smtClean="0"/>
          </a:p>
          <a:p>
            <a:endParaRPr lang="ru-RU"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latin typeface="Arial" charset="0"/>
              </a:rPr>
              <a:t>30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60350"/>
            <a:ext cx="8229600" cy="1568450"/>
          </a:xfrm>
          <a:solidFill>
            <a:srgbClr val="00B0F0"/>
          </a:solidFill>
        </p:spPr>
        <p:txBody>
          <a:bodyPr/>
          <a:lstStyle/>
          <a:p>
            <a:pPr algn="ctr"/>
            <a:r>
              <a:rPr lang="uk-UA" sz="4000" smtClean="0"/>
              <a:t>Перелік секцій за фаховими напрямами Наукової ради МОН </a:t>
            </a:r>
            <a:r>
              <a:rPr lang="uk-UA" smtClean="0"/>
              <a:t/>
            </a:r>
            <a:br>
              <a:rPr lang="uk-UA" smtClean="0"/>
            </a:br>
            <a:r>
              <a:rPr lang="uk-UA" sz="2400" smtClean="0"/>
              <a:t>(Наказ МОН від № 718 30.06.2016 року)</a:t>
            </a:r>
            <a:endParaRPr lang="ru-RU" smtClean="0"/>
          </a:p>
        </p:txBody>
      </p:sp>
      <p:sp>
        <p:nvSpPr>
          <p:cNvPr id="24579" name="Содержимое 2"/>
          <p:cNvSpPr>
            <a:spLocks noGrp="1"/>
          </p:cNvSpPr>
          <p:nvPr>
            <p:ph idx="1"/>
          </p:nvPr>
        </p:nvSpPr>
        <p:spPr>
          <a:xfrm>
            <a:off x="251520" y="1981200"/>
            <a:ext cx="8640960" cy="4472136"/>
          </a:xfrm>
        </p:spPr>
        <p:txBody>
          <a:bodyPr/>
          <a:lstStyle/>
          <a:p>
            <a:r>
              <a:rPr lang="uk-UA" sz="2800" dirty="0" smtClean="0"/>
              <a:t>7. Енергетика та енергоефективність</a:t>
            </a:r>
            <a:endParaRPr lang="ru-RU" sz="2800" dirty="0" smtClean="0"/>
          </a:p>
          <a:p>
            <a:r>
              <a:rPr lang="uk-UA" sz="2800" dirty="0" smtClean="0"/>
              <a:t>8. Технології видобутку та переробки корисних копалин</a:t>
            </a:r>
            <a:endParaRPr lang="ru-RU" sz="2800" dirty="0" smtClean="0"/>
          </a:p>
          <a:p>
            <a:r>
              <a:rPr lang="uk-UA" sz="2800" dirty="0" smtClean="0"/>
              <a:t>9.</a:t>
            </a:r>
            <a:r>
              <a:rPr lang="ru-RU" sz="2800" dirty="0" smtClean="0"/>
              <a:t> </a:t>
            </a:r>
            <a:r>
              <a:rPr lang="uk-UA" sz="2800" dirty="0" smtClean="0"/>
              <a:t>Охорона навколишнього середовища</a:t>
            </a:r>
            <a:endParaRPr lang="ru-RU" sz="2800" dirty="0" smtClean="0"/>
          </a:p>
          <a:p>
            <a:r>
              <a:rPr lang="uk-UA" sz="2800" dirty="0" smtClean="0"/>
              <a:t>10.</a:t>
            </a:r>
            <a:r>
              <a:rPr lang="ru-RU" sz="2800" dirty="0" smtClean="0"/>
              <a:t> </a:t>
            </a:r>
            <a:r>
              <a:rPr lang="uk-UA" sz="2800" dirty="0" smtClean="0"/>
              <a:t>Механіка</a:t>
            </a:r>
            <a:endParaRPr lang="ru-RU" sz="2800" dirty="0" smtClean="0"/>
          </a:p>
          <a:p>
            <a:r>
              <a:rPr lang="uk-UA" sz="2800" dirty="0" smtClean="0"/>
              <a:t>11. Машинобудування</a:t>
            </a:r>
            <a:endParaRPr lang="ru-RU" sz="2800" dirty="0" smtClean="0"/>
          </a:p>
          <a:p>
            <a:r>
              <a:rPr lang="uk-UA" sz="2800" dirty="0" smtClean="0"/>
              <a:t>12. Приладобудування</a:t>
            </a:r>
            <a:endParaRPr lang="ru-RU" sz="2800" dirty="0" smtClean="0"/>
          </a:p>
          <a:p>
            <a:r>
              <a:rPr lang="uk-UA" sz="2800" dirty="0" smtClean="0"/>
              <a:t>13. Авіаційно-космічна техніка і транспорт</a:t>
            </a:r>
            <a:endParaRPr lang="ru-RU" sz="2800" dirty="0" smtClean="0"/>
          </a:p>
          <a:p>
            <a:r>
              <a:rPr lang="uk-UA" sz="2800" dirty="0" smtClean="0"/>
              <a:t>14. Технології будівництва, дизайн, архітектура</a:t>
            </a:r>
            <a:endParaRPr lang="ru-RU" sz="2800" dirty="0" smtClean="0"/>
          </a:p>
          <a:p>
            <a:endParaRPr lang="ru-RU" sz="2800" dirty="0" smtClean="0"/>
          </a:p>
          <a:p>
            <a:endParaRPr lang="ru-RU" sz="28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60350"/>
            <a:ext cx="8229600" cy="1568450"/>
          </a:xfrm>
          <a:solidFill>
            <a:srgbClr val="00B0F0"/>
          </a:solidFill>
        </p:spPr>
        <p:txBody>
          <a:bodyPr/>
          <a:lstStyle/>
          <a:p>
            <a:pPr algn="ctr"/>
            <a:r>
              <a:rPr lang="uk-UA" sz="4000" smtClean="0"/>
              <a:t>Перелік секцій за фаховими напрямами Наукової ради МОН </a:t>
            </a:r>
            <a:r>
              <a:rPr lang="uk-UA" smtClean="0"/>
              <a:t/>
            </a:r>
            <a:br>
              <a:rPr lang="uk-UA" smtClean="0"/>
            </a:br>
            <a:r>
              <a:rPr lang="uk-UA" sz="2400" smtClean="0"/>
              <a:t>(Наказ МОН від № 718 30.06.2016 року)</a:t>
            </a:r>
            <a:endParaRPr lang="ru-RU" smtClean="0"/>
          </a:p>
        </p:txBody>
      </p:sp>
      <p:sp>
        <p:nvSpPr>
          <p:cNvPr id="25603" name="Содержимое 2"/>
          <p:cNvSpPr>
            <a:spLocks noGrp="1"/>
          </p:cNvSpPr>
          <p:nvPr>
            <p:ph idx="1"/>
          </p:nvPr>
        </p:nvSpPr>
        <p:spPr>
          <a:xfrm>
            <a:off x="457200" y="1981200"/>
            <a:ext cx="8229600" cy="4327525"/>
          </a:xfrm>
        </p:spPr>
        <p:txBody>
          <a:bodyPr/>
          <a:lstStyle/>
          <a:p>
            <a:pPr algn="just"/>
            <a:r>
              <a:rPr lang="uk-UA" sz="2000" dirty="0" smtClean="0"/>
              <a:t>15. Біологія, біотехнологія та актуальні проблеми медичних наук</a:t>
            </a:r>
            <a:endParaRPr lang="ru-RU" sz="2000" dirty="0" smtClean="0"/>
          </a:p>
          <a:p>
            <a:r>
              <a:rPr lang="uk-UA" sz="2000" dirty="0" smtClean="0"/>
              <a:t>16. Хімія</a:t>
            </a:r>
            <a:endParaRPr lang="ru-RU" sz="2000" dirty="0" smtClean="0"/>
          </a:p>
          <a:p>
            <a:r>
              <a:rPr lang="uk-UA" sz="2000" dirty="0" smtClean="0"/>
              <a:t>17. Економіка</a:t>
            </a:r>
            <a:endParaRPr lang="ru-RU" sz="2000" dirty="0" smtClean="0"/>
          </a:p>
          <a:p>
            <a:r>
              <a:rPr lang="uk-UA" sz="2000" dirty="0" smtClean="0"/>
              <a:t>18. Право</a:t>
            </a:r>
            <a:endParaRPr lang="ru-RU" sz="2000" dirty="0" smtClean="0"/>
          </a:p>
          <a:p>
            <a:pPr algn="just"/>
            <a:r>
              <a:rPr lang="uk-UA" sz="2000" dirty="0" smtClean="0"/>
              <a:t>19. Педагогіка, психологія, проблеми молоді та спорту</a:t>
            </a:r>
            <a:endParaRPr lang="ru-RU" sz="2000" dirty="0" smtClean="0"/>
          </a:p>
          <a:p>
            <a:r>
              <a:rPr lang="uk-UA" sz="2000" dirty="0" smtClean="0"/>
              <a:t>20. Соціально-історичні науки</a:t>
            </a:r>
            <a:endParaRPr lang="ru-RU" sz="2000" dirty="0" smtClean="0"/>
          </a:p>
          <a:p>
            <a:r>
              <a:rPr lang="uk-UA" sz="2000" dirty="0" smtClean="0"/>
              <a:t>21. Літературознавство, мовознавство та мистецтвознавство</a:t>
            </a:r>
            <a:endParaRPr lang="ru-RU" sz="2000" dirty="0" smtClean="0"/>
          </a:p>
          <a:p>
            <a:r>
              <a:rPr lang="uk-UA" sz="2000" dirty="0" smtClean="0"/>
              <a:t>22. Науки про Землю</a:t>
            </a:r>
            <a:endParaRPr lang="ru-RU" sz="2000" dirty="0" smtClean="0"/>
          </a:p>
          <a:p>
            <a:r>
              <a:rPr lang="uk-UA" sz="2000" dirty="0" smtClean="0"/>
              <a:t>23. Наукові проблеми сільського, лісового і садово-паркового господарства, ветеринарії</a:t>
            </a:r>
            <a:endParaRPr lang="ru-RU" sz="2000" dirty="0" smtClean="0"/>
          </a:p>
          <a:p>
            <a:r>
              <a:rPr lang="uk-UA" sz="2000" dirty="0" smtClean="0"/>
              <a:t>24. Наукові проблеми харчових технологій та промислової біотехнології</a:t>
            </a:r>
            <a:endParaRPr lang="ru-RU" sz="2000" dirty="0" smtClean="0"/>
          </a:p>
          <a:p>
            <a:endParaRPr lang="ru-RU" sz="2000" dirty="0" smtClean="0"/>
          </a:p>
          <a:p>
            <a:endParaRPr lang="ru-RU" sz="2000" dirty="0" smtClean="0"/>
          </a:p>
          <a:p>
            <a:endParaRPr lang="ru-RU" sz="20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2</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50" y="549275"/>
            <a:ext cx="7704138" cy="863600"/>
          </a:xfrm>
        </p:spPr>
        <p:txBody>
          <a:bodyPr/>
          <a:lstStyle/>
          <a:p>
            <a:pPr algn="ctr"/>
            <a:r>
              <a:rPr lang="uk-UA" altLang="uk-UA" sz="2400" b="1" smtClean="0">
                <a:solidFill>
                  <a:srgbClr val="250BC3"/>
                </a:solidFill>
              </a:rPr>
              <a:t>Структура проекту фундаментального або прикладного дослідження</a:t>
            </a:r>
            <a:endParaRPr lang="ru-RU" altLang="uk-UA" sz="2400" b="1" smtClean="0">
              <a:solidFill>
                <a:srgbClr val="250BC3"/>
              </a:solidFill>
            </a:endParaRPr>
          </a:p>
        </p:txBody>
      </p:sp>
      <p:sp>
        <p:nvSpPr>
          <p:cNvPr id="26627" name="Содержимое 3"/>
          <p:cNvSpPr>
            <a:spLocks noGrp="1"/>
          </p:cNvSpPr>
          <p:nvPr>
            <p:ph sz="half" idx="2"/>
          </p:nvPr>
        </p:nvSpPr>
        <p:spPr>
          <a:xfrm>
            <a:off x="395288" y="1412875"/>
            <a:ext cx="8137525" cy="5184775"/>
          </a:xfrm>
        </p:spPr>
        <p:txBody>
          <a:bodyPr/>
          <a:lstStyle/>
          <a:p>
            <a:r>
              <a:rPr lang="uk-UA" altLang="uk-UA" sz="1900" b="1" dirty="0" smtClean="0"/>
              <a:t>1. Анотація </a:t>
            </a:r>
          </a:p>
          <a:p>
            <a:r>
              <a:rPr lang="uk-UA" altLang="uk-UA" sz="1900" b="1" dirty="0" smtClean="0"/>
              <a:t>2. Проблематика досліджень</a:t>
            </a:r>
          </a:p>
          <a:p>
            <a:r>
              <a:rPr lang="uk-UA" altLang="uk-UA" sz="1900" b="1" dirty="0" smtClean="0"/>
              <a:t>3. Стан досліджень проблеми і напряму</a:t>
            </a:r>
          </a:p>
          <a:p>
            <a:r>
              <a:rPr lang="uk-UA" altLang="uk-UA" sz="1900" b="1" dirty="0" smtClean="0"/>
              <a:t>4. Мета, основні завдання та їх актуальність</a:t>
            </a:r>
          </a:p>
          <a:p>
            <a:r>
              <a:rPr lang="uk-UA" altLang="uk-UA" sz="1900" b="1" dirty="0" smtClean="0"/>
              <a:t>5. Підхід, методи, засоби та особливості досліджень за проектом</a:t>
            </a:r>
          </a:p>
          <a:p>
            <a:r>
              <a:rPr lang="uk-UA" altLang="uk-UA" sz="1900" b="1" dirty="0" smtClean="0"/>
              <a:t>6. Очікувані результати виконання проекту та їх наукова новизна</a:t>
            </a:r>
          </a:p>
          <a:p>
            <a:r>
              <a:rPr lang="uk-UA" altLang="uk-UA" sz="1900" b="1" dirty="0" smtClean="0"/>
              <a:t>7. Практична цінність для економіки та суспільства</a:t>
            </a:r>
          </a:p>
          <a:p>
            <a:r>
              <a:rPr lang="uk-UA" altLang="uk-UA" sz="1900" b="1" dirty="0" smtClean="0"/>
              <a:t>8. Фінансове обґрунтування витрат для виконання проекту</a:t>
            </a:r>
          </a:p>
          <a:p>
            <a:r>
              <a:rPr lang="uk-UA" altLang="uk-UA" sz="1900" b="1" dirty="0" smtClean="0"/>
              <a:t>9.  Наукометричні показники авторів проекту</a:t>
            </a:r>
          </a:p>
          <a:p>
            <a:r>
              <a:rPr lang="uk-UA" altLang="uk-UA" sz="1900" b="1" dirty="0" smtClean="0"/>
              <a:t>10.  Науковий доробок  та досвід авторів за напрямом проекту</a:t>
            </a:r>
          </a:p>
          <a:p>
            <a:r>
              <a:rPr lang="uk-UA" altLang="uk-UA" sz="1900" b="1" dirty="0" smtClean="0"/>
              <a:t>11. Очікувані результати за тематикою проекту</a:t>
            </a:r>
          </a:p>
          <a:p>
            <a:r>
              <a:rPr lang="uk-UA" altLang="uk-UA" sz="1900" b="1" dirty="0" smtClean="0"/>
              <a:t>12. Етапи виконання проекту</a:t>
            </a:r>
          </a:p>
          <a:p>
            <a:r>
              <a:rPr lang="uk-UA" altLang="uk-UA" sz="1900" b="1" dirty="0" smtClean="0"/>
              <a:t>13. Виконавці проекту</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3</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457200"/>
            <a:ext cx="8229600" cy="1027113"/>
          </a:xfrm>
        </p:spPr>
        <p:txBody>
          <a:bodyPr/>
          <a:lstStyle/>
          <a:p>
            <a:r>
              <a:rPr lang="uk-UA" smtClean="0"/>
              <a:t>Назва проекту – </a:t>
            </a:r>
            <a:r>
              <a:rPr lang="uk-UA" smtClean="0">
                <a:solidFill>
                  <a:srgbClr val="C00000"/>
                </a:solidFill>
              </a:rPr>
              <a:t>до 15 слів</a:t>
            </a:r>
            <a:endParaRPr lang="ru-RU" smtClean="0">
              <a:solidFill>
                <a:srgbClr val="C00000"/>
              </a:solidFill>
            </a:endParaRPr>
          </a:p>
        </p:txBody>
      </p:sp>
      <p:sp>
        <p:nvSpPr>
          <p:cNvPr id="27651" name="Содержимое 2"/>
          <p:cNvSpPr>
            <a:spLocks noGrp="1"/>
          </p:cNvSpPr>
          <p:nvPr>
            <p:ph sz="half" idx="1"/>
          </p:nvPr>
        </p:nvSpPr>
        <p:spPr>
          <a:xfrm>
            <a:off x="457200" y="1341438"/>
            <a:ext cx="8435975" cy="5039890"/>
          </a:xfrm>
        </p:spPr>
        <p:txBody>
          <a:bodyPr/>
          <a:lstStyle/>
          <a:p>
            <a:pPr>
              <a:buFont typeface="Wingdings" pitchFamily="2" charset="2"/>
              <a:buNone/>
            </a:pPr>
            <a:r>
              <a:rPr lang="uk-UA" sz="2000" b="1" dirty="0" smtClean="0">
                <a:solidFill>
                  <a:srgbClr val="002060"/>
                </a:solidFill>
              </a:rPr>
              <a:t>Фундаментальні:</a:t>
            </a:r>
          </a:p>
          <a:p>
            <a:r>
              <a:rPr lang="uk-UA" sz="2000" dirty="0" smtClean="0"/>
              <a:t>Методологія оцінювання …</a:t>
            </a:r>
          </a:p>
          <a:p>
            <a:r>
              <a:rPr lang="uk-UA" sz="2000" dirty="0" smtClean="0"/>
              <a:t>Закономірності впливу (використання) …</a:t>
            </a:r>
          </a:p>
          <a:p>
            <a:r>
              <a:rPr lang="uk-UA" sz="2000" dirty="0" smtClean="0"/>
              <a:t>Новітні </a:t>
            </a:r>
            <a:r>
              <a:rPr lang="uk-UA" sz="2000" dirty="0" err="1" smtClean="0"/>
              <a:t>теоретико-адаптивних</a:t>
            </a:r>
            <a:r>
              <a:rPr lang="uk-UA" sz="2000" dirty="0" smtClean="0"/>
              <a:t> систем …</a:t>
            </a:r>
          </a:p>
          <a:p>
            <a:r>
              <a:rPr lang="uk-UA" sz="2000" dirty="0" smtClean="0"/>
              <a:t>Новітня концепція …</a:t>
            </a:r>
          </a:p>
          <a:p>
            <a:r>
              <a:rPr lang="uk-UA" sz="2000" dirty="0" smtClean="0"/>
              <a:t>Теорія  структурно-параметричного синтезу …</a:t>
            </a:r>
          </a:p>
          <a:p>
            <a:r>
              <a:rPr lang="uk-UA" sz="2000" dirty="0" smtClean="0"/>
              <a:t>Наукові основи формування вимог до …</a:t>
            </a:r>
          </a:p>
          <a:p>
            <a:r>
              <a:rPr lang="uk-UA" sz="2000" dirty="0" smtClean="0"/>
              <a:t>Наукові основи …</a:t>
            </a:r>
          </a:p>
          <a:p>
            <a:r>
              <a:rPr lang="uk-UA" sz="2000" dirty="0" smtClean="0"/>
              <a:t>Теоретичні основи моніторингу …</a:t>
            </a:r>
          </a:p>
          <a:p>
            <a:r>
              <a:rPr lang="uk-UA" sz="2000" dirty="0" smtClean="0"/>
              <a:t>Вивчення поведінки (трансформації) та прогнозування …</a:t>
            </a:r>
          </a:p>
          <a:p>
            <a:r>
              <a:rPr lang="uk-UA" sz="2000" dirty="0" smtClean="0"/>
              <a:t>Вивчення особливостей прояву…</a:t>
            </a:r>
          </a:p>
          <a:p>
            <a:r>
              <a:rPr lang="uk-UA" sz="2000" dirty="0" smtClean="0"/>
              <a:t>Теоретичне обґрунтування закономірностей  …</a:t>
            </a:r>
          </a:p>
          <a:p>
            <a:r>
              <a:rPr lang="uk-UA" sz="2000" dirty="0" smtClean="0"/>
              <a:t>Концепція …</a:t>
            </a:r>
          </a:p>
          <a:p>
            <a:r>
              <a:rPr lang="uk-UA" sz="2000" dirty="0" smtClean="0"/>
              <a:t>Вивчення генетичних ознак …    Теоретичні основи …</a:t>
            </a:r>
            <a:endParaRPr lang="ru-RU" sz="20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457200"/>
            <a:ext cx="8229600" cy="1027113"/>
          </a:xfrm>
        </p:spPr>
        <p:txBody>
          <a:bodyPr/>
          <a:lstStyle/>
          <a:p>
            <a:r>
              <a:rPr lang="uk-UA" smtClean="0"/>
              <a:t>Назва проекту – </a:t>
            </a:r>
            <a:r>
              <a:rPr lang="uk-UA" smtClean="0">
                <a:solidFill>
                  <a:srgbClr val="C00000"/>
                </a:solidFill>
              </a:rPr>
              <a:t>до 15 слів</a:t>
            </a:r>
            <a:endParaRPr lang="ru-RU" smtClean="0">
              <a:solidFill>
                <a:srgbClr val="C00000"/>
              </a:solidFill>
            </a:endParaRPr>
          </a:p>
        </p:txBody>
      </p:sp>
      <p:sp>
        <p:nvSpPr>
          <p:cNvPr id="28675" name="Содержимое 2"/>
          <p:cNvSpPr>
            <a:spLocks noGrp="1"/>
          </p:cNvSpPr>
          <p:nvPr>
            <p:ph sz="half" idx="1"/>
          </p:nvPr>
        </p:nvSpPr>
        <p:spPr>
          <a:xfrm>
            <a:off x="457200" y="1341438"/>
            <a:ext cx="8435975" cy="5111750"/>
          </a:xfrm>
        </p:spPr>
        <p:txBody>
          <a:bodyPr/>
          <a:lstStyle/>
          <a:p>
            <a:pPr>
              <a:buFont typeface="Wingdings" pitchFamily="2" charset="2"/>
              <a:buNone/>
            </a:pPr>
            <a:r>
              <a:rPr lang="uk-UA" sz="2000" b="1" dirty="0" smtClean="0">
                <a:solidFill>
                  <a:srgbClr val="002060"/>
                </a:solidFill>
              </a:rPr>
              <a:t>Прикладні:</a:t>
            </a:r>
          </a:p>
          <a:p>
            <a:r>
              <a:rPr lang="uk-UA" sz="2000" dirty="0" smtClean="0"/>
              <a:t>Прикладні рішення створення новітніх моделей …</a:t>
            </a:r>
          </a:p>
          <a:p>
            <a:r>
              <a:rPr lang="uk-UA" sz="2000" dirty="0" smtClean="0"/>
              <a:t>Розробка методів застосування …</a:t>
            </a:r>
          </a:p>
          <a:p>
            <a:r>
              <a:rPr lang="uk-UA" sz="2000" dirty="0" smtClean="0"/>
              <a:t>Прикладні рішення комплексного оцінювання …</a:t>
            </a:r>
          </a:p>
          <a:p>
            <a:r>
              <a:rPr lang="uk-UA" sz="2000" dirty="0" smtClean="0"/>
              <a:t>Обґрунтування параметрів …</a:t>
            </a:r>
          </a:p>
          <a:p>
            <a:r>
              <a:rPr lang="uk-UA" sz="2000" dirty="0" smtClean="0"/>
              <a:t>Розробка сучасних способів (технологічних рішень) …</a:t>
            </a:r>
          </a:p>
          <a:p>
            <a:r>
              <a:rPr lang="uk-UA" sz="2000" dirty="0" smtClean="0"/>
              <a:t>Розробка нової технології (способу виробництва) …</a:t>
            </a:r>
          </a:p>
          <a:p>
            <a:r>
              <a:rPr lang="uk-UA" sz="2000" dirty="0" smtClean="0"/>
              <a:t>Наукове обґрунтування та розробка нових заходів …</a:t>
            </a:r>
            <a:endParaRPr lang="ru-RU" sz="2000" dirty="0" smtClean="0"/>
          </a:p>
          <a:p>
            <a:r>
              <a:rPr lang="uk-UA" sz="2000" dirty="0" smtClean="0"/>
              <a:t>Науково-методичне забезпечення розвитку …</a:t>
            </a:r>
          </a:p>
          <a:p>
            <a:r>
              <a:rPr lang="uk-UA" sz="2000" dirty="0" smtClean="0"/>
              <a:t>Розробити методи удосконалення …</a:t>
            </a:r>
          </a:p>
          <a:p>
            <a:r>
              <a:rPr lang="uk-UA" sz="2000" dirty="0" smtClean="0"/>
              <a:t>Розробити новітні принципи організації …</a:t>
            </a:r>
          </a:p>
          <a:p>
            <a:r>
              <a:rPr lang="uk-UA" sz="2000" dirty="0" smtClean="0"/>
              <a:t>Прикладна розробка методу …</a:t>
            </a:r>
          </a:p>
          <a:p>
            <a:r>
              <a:rPr lang="uk-UA" sz="2000" dirty="0" smtClean="0"/>
              <a:t>Розробити технологічні вимоги …</a:t>
            </a:r>
          </a:p>
          <a:p>
            <a:r>
              <a:rPr lang="uk-UA" sz="2000" dirty="0" smtClean="0"/>
              <a:t>Розробити фінансово-економічний механізм … у нових …</a:t>
            </a:r>
            <a:endParaRPr lang="ru-RU" sz="20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27088" y="-531813"/>
            <a:ext cx="7704137" cy="936626"/>
          </a:xfrm>
        </p:spPr>
        <p:txBody>
          <a:bodyPr/>
          <a:lstStyle/>
          <a:p>
            <a:pPr algn="ct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
            </a:r>
            <a:br>
              <a:rPr lang="uk-UA" altLang="uk-UA" sz="2400" b="1" smtClean="0">
                <a:solidFill>
                  <a:srgbClr val="250BC3"/>
                </a:solidFill>
              </a:rPr>
            </a:br>
            <a:r>
              <a:rPr lang="uk-UA" altLang="uk-UA" sz="2400" b="1" smtClean="0">
                <a:solidFill>
                  <a:srgbClr val="250BC3"/>
                </a:solidFill>
              </a:rPr>
              <a:t>Терміни виконання проекту – до 3 років, розробки – до 2 років</a:t>
            </a:r>
          </a:p>
        </p:txBody>
      </p:sp>
      <p:sp>
        <p:nvSpPr>
          <p:cNvPr id="5" name="Rectangle 2"/>
          <p:cNvSpPr txBox="1">
            <a:spLocks noChangeArrowheads="1"/>
          </p:cNvSpPr>
          <p:nvPr/>
        </p:nvSpPr>
        <p:spPr bwMode="auto">
          <a:xfrm>
            <a:off x="468313" y="2349500"/>
            <a:ext cx="8207375" cy="935038"/>
          </a:xfrm>
          <a:prstGeom prst="rect">
            <a:avLst/>
          </a:prstGeom>
          <a:noFill/>
          <a:ln w="9525">
            <a:noFill/>
            <a:miter lim="800000"/>
            <a:headEnd/>
            <a:tailEnd/>
          </a:ln>
        </p:spPr>
        <p:txBody>
          <a:bodyPr anchor="ctr"/>
          <a:lstStyle/>
          <a:p>
            <a:pPr algn="ctr" eaLnBrk="0" hangingPunct="0">
              <a:defRPr/>
            </a:pPr>
            <a:r>
              <a:rPr lang="uk-UA" sz="3600" b="1" kern="0" dirty="0">
                <a:solidFill>
                  <a:srgbClr val="250BC3"/>
                </a:solidFill>
                <a:latin typeface="+mj-lt"/>
                <a:ea typeface="+mj-ea"/>
                <a:cs typeface="+mj-cs"/>
              </a:rPr>
              <a:t>1. Анотація</a:t>
            </a:r>
            <a:r>
              <a:rPr lang="uk-UA" sz="2400" b="1" kern="0" dirty="0">
                <a:solidFill>
                  <a:srgbClr val="250BC3"/>
                </a:solidFill>
                <a:latin typeface="+mj-lt"/>
                <a:ea typeface="+mj-ea"/>
                <a:cs typeface="+mj-cs"/>
              </a:rPr>
              <a:t> (до 15 рядків) – короткий зміст проекту</a:t>
            </a:r>
          </a:p>
        </p:txBody>
      </p:sp>
      <p:sp>
        <p:nvSpPr>
          <p:cNvPr id="29700" name="Содержимое 3"/>
          <p:cNvSpPr>
            <a:spLocks noGrp="1"/>
          </p:cNvSpPr>
          <p:nvPr>
            <p:ph sz="half" idx="2"/>
          </p:nvPr>
        </p:nvSpPr>
        <p:spPr>
          <a:xfrm>
            <a:off x="395288" y="3357563"/>
            <a:ext cx="8497887" cy="2665412"/>
          </a:xfrm>
        </p:spPr>
        <p:txBody>
          <a:bodyPr/>
          <a:lstStyle/>
          <a:p>
            <a:pPr algn="just"/>
            <a:r>
              <a:rPr lang="uk-UA" altLang="uk-UA" sz="1900" b="1" smtClean="0"/>
              <a:t>Наводиться короткий зміст проекту з використанням таких ключових словосполучень: </a:t>
            </a:r>
          </a:p>
          <a:p>
            <a:pPr algn="just">
              <a:buFont typeface="Wingdings" pitchFamily="2" charset="2"/>
              <a:buNone/>
            </a:pPr>
            <a:r>
              <a:rPr lang="uk-UA" altLang="uk-UA" sz="1900" b="1" smtClean="0"/>
              <a:t> </a:t>
            </a:r>
            <a:r>
              <a:rPr lang="uk-UA" altLang="uk-UA" sz="1900" smtClean="0"/>
              <a:t>Проект прикладного (фундаментального) дослідження спрямований на розробку … та прикладне (теоретичне) обґрунтування …</a:t>
            </a:r>
          </a:p>
          <a:p>
            <a:pPr algn="just">
              <a:buFont typeface="Wingdings" pitchFamily="2" charset="2"/>
              <a:buNone/>
            </a:pPr>
            <a:r>
              <a:rPr lang="uk-UA" altLang="uk-UA" sz="1900" smtClean="0"/>
              <a:t> Акцентовано приділятиметься увага дослідженням…</a:t>
            </a:r>
          </a:p>
          <a:p>
            <a:pPr algn="just">
              <a:buFont typeface="Wingdings" pitchFamily="2" charset="2"/>
              <a:buNone/>
            </a:pPr>
            <a:r>
              <a:rPr lang="uk-UA" altLang="uk-UA" sz="1900" smtClean="0"/>
              <a:t> Значна увага в прикладному (фундаментальному) проекті буде приділена…</a:t>
            </a:r>
          </a:p>
          <a:p>
            <a:pPr algn="just">
              <a:buFont typeface="Wingdings" pitchFamily="2" charset="2"/>
              <a:buNone/>
            </a:pPr>
            <a:r>
              <a:rPr lang="uk-UA" altLang="uk-UA" sz="1900" smtClean="0"/>
              <a:t> Вагомого наукового значення набудуть…</a:t>
            </a: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r"/>
            <a:r>
              <a:rPr lang="uk-UA" sz="2400" i="1" dirty="0" smtClean="0">
                <a:solidFill>
                  <a:srgbClr val="250BC3"/>
                </a:solidFill>
              </a:rPr>
              <a:t>Взірець</a:t>
            </a:r>
            <a:endParaRPr lang="ru-RU" sz="2400" i="1" dirty="0">
              <a:solidFill>
                <a:srgbClr val="250BC3"/>
              </a:solidFill>
            </a:endParaRPr>
          </a:p>
        </p:txBody>
      </p:sp>
      <p:pic>
        <p:nvPicPr>
          <p:cNvPr id="7170" name="Picture 2"/>
          <p:cNvPicPr>
            <a:picLocks noChangeAspect="1" noChangeArrowheads="1"/>
          </p:cNvPicPr>
          <p:nvPr/>
        </p:nvPicPr>
        <p:blipFill>
          <a:blip r:embed="rId2" cstate="print"/>
          <a:srcRect/>
          <a:stretch>
            <a:fillRect/>
          </a:stretch>
        </p:blipFill>
        <p:spPr bwMode="auto">
          <a:xfrm>
            <a:off x="144016" y="1412776"/>
            <a:ext cx="8892480" cy="4368700"/>
          </a:xfrm>
          <a:prstGeom prst="rect">
            <a:avLst/>
          </a:prstGeom>
          <a:noFill/>
          <a:ln w="9525">
            <a:noFill/>
            <a:miter lim="800000"/>
            <a:headEnd/>
            <a:tailEnd/>
          </a:ln>
        </p:spPr>
      </p:pic>
      <p:sp>
        <p:nvSpPr>
          <p:cNvPr id="7" name="Овал 6"/>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00113" y="404813"/>
            <a:ext cx="7704137" cy="576262"/>
          </a:xfrm>
          <a:prstGeom prst="rect">
            <a:avLst/>
          </a:prstGeom>
          <a:noFill/>
          <a:ln w="9525">
            <a:noFill/>
            <a:miter lim="800000"/>
            <a:headEnd/>
            <a:tailEnd/>
          </a:ln>
        </p:spPr>
        <p:txBody>
          <a:bodyPr anchor="ctr"/>
          <a:lstStyle/>
          <a:p>
            <a:pPr algn="ctr" eaLnBrk="0" hangingPunct="0">
              <a:defRPr/>
            </a:pPr>
            <a:r>
              <a:rPr lang="uk-UA" sz="3200" b="1" kern="0" dirty="0">
                <a:solidFill>
                  <a:srgbClr val="250BC3"/>
                </a:solidFill>
                <a:latin typeface="+mj-lt"/>
                <a:ea typeface="+mj-ea"/>
                <a:cs typeface="+mj-cs"/>
              </a:rPr>
              <a:t>2. Проблематика досліджень</a:t>
            </a:r>
          </a:p>
        </p:txBody>
      </p:sp>
      <p:sp>
        <p:nvSpPr>
          <p:cNvPr id="30723" name="Содержимое 3"/>
          <p:cNvSpPr>
            <a:spLocks noGrp="1"/>
          </p:cNvSpPr>
          <p:nvPr>
            <p:ph sz="half" idx="2"/>
          </p:nvPr>
        </p:nvSpPr>
        <p:spPr>
          <a:xfrm>
            <a:off x="250825" y="836613"/>
            <a:ext cx="8675688" cy="1944687"/>
          </a:xfrm>
        </p:spPr>
        <p:txBody>
          <a:bodyPr/>
          <a:lstStyle/>
          <a:p>
            <a:pPr algn="just"/>
            <a:r>
              <a:rPr lang="uk-UA" altLang="uk-UA" sz="1900" smtClean="0"/>
              <a:t>Є проблема … і створена(ний) нами … вирішить цю проблему</a:t>
            </a:r>
          </a:p>
          <a:p>
            <a:pPr algn="just"/>
            <a:r>
              <a:rPr lang="uk-UA" altLang="uk-UA" sz="1900" smtClean="0"/>
              <a:t>Прикладне дослідження проводиться на стику таких наук як …</a:t>
            </a:r>
          </a:p>
          <a:p>
            <a:pPr algn="just"/>
            <a:r>
              <a:rPr lang="uk-UA" altLang="uk-UA" sz="1900" smtClean="0"/>
              <a:t>Практичні результати роботи дадуть поштовх розвитку для цих наук.</a:t>
            </a:r>
          </a:p>
          <a:p>
            <a:pPr algn="just"/>
            <a:r>
              <a:rPr lang="uk-UA" altLang="uk-UA" sz="1900" smtClean="0"/>
              <a:t>Об</a:t>
            </a:r>
            <a:r>
              <a:rPr lang="el-GR" altLang="uk-UA" sz="1900" smtClean="0"/>
              <a:t>᾽</a:t>
            </a:r>
            <a:r>
              <a:rPr lang="uk-UA" altLang="uk-UA" sz="1900" smtClean="0"/>
              <a:t>єкт дослідження…</a:t>
            </a:r>
          </a:p>
          <a:p>
            <a:pPr algn="just"/>
            <a:r>
              <a:rPr lang="uk-UA" altLang="uk-UA" sz="1900" smtClean="0"/>
              <a:t>Предмет дослідження…</a:t>
            </a:r>
          </a:p>
          <a:p>
            <a:pPr algn="just"/>
            <a:endParaRPr lang="uk-UA" altLang="uk-UA" sz="1900" smtClean="0"/>
          </a:p>
        </p:txBody>
      </p:sp>
      <p:sp>
        <p:nvSpPr>
          <p:cNvPr id="12" name="Rectangle 2"/>
          <p:cNvSpPr txBox="1">
            <a:spLocks noChangeArrowheads="1"/>
          </p:cNvSpPr>
          <p:nvPr/>
        </p:nvSpPr>
        <p:spPr bwMode="auto">
          <a:xfrm>
            <a:off x="900113" y="2565400"/>
            <a:ext cx="7704137" cy="576263"/>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3. Стан досліджень проблеми і напряму</a:t>
            </a:r>
          </a:p>
        </p:txBody>
      </p:sp>
      <p:sp>
        <p:nvSpPr>
          <p:cNvPr id="30725" name="Содержимое 3"/>
          <p:cNvSpPr>
            <a:spLocks noGrp="1"/>
          </p:cNvSpPr>
          <p:nvPr>
            <p:ph sz="half" idx="2"/>
          </p:nvPr>
        </p:nvSpPr>
        <p:spPr>
          <a:xfrm>
            <a:off x="250825" y="3213100"/>
            <a:ext cx="8713788" cy="3384550"/>
          </a:xfrm>
        </p:spPr>
        <p:txBody>
          <a:bodyPr/>
          <a:lstStyle/>
          <a:p>
            <a:pPr algn="just"/>
            <a:r>
              <a:rPr lang="uk-UA" altLang="uk-UA" sz="1900" smtClean="0"/>
              <a:t>Аналіз результатів, отриманих авторами проекту та іншими вченими за даною проблемою, тематикою, об</a:t>
            </a:r>
            <a:r>
              <a:rPr lang="el-GR" altLang="uk-UA" sz="1900" smtClean="0"/>
              <a:t>᾽</a:t>
            </a:r>
            <a:r>
              <a:rPr lang="uk-UA" altLang="uk-UA" sz="1900" smtClean="0"/>
              <a:t>єктом та предметом дослідження, в чому саме полягає внесок згадуваних вчених і чому їх напрацювання потребують продовження, доповнення, вдосконалення (зазначити ПІП)</a:t>
            </a:r>
          </a:p>
          <a:p>
            <a:pPr algn="just"/>
            <a:r>
              <a:rPr lang="uk-UA" altLang="uk-UA" sz="1900" smtClean="0"/>
              <a:t>Аналіз результатів отриманих іншими вітчизняними і закордонними вченими (проаналізувати напрацювання вчених за останні 5 років із посиланнями на конкретні публікації)</a:t>
            </a:r>
          </a:p>
          <a:p>
            <a:pPr algn="just"/>
            <a:r>
              <a:rPr lang="uk-UA" altLang="uk-UA" sz="1900" smtClean="0"/>
              <a:t>Перелік основних публікацій (не більше 10-ти) закордонних і вітчизняних вчених (окрім публікацій у авторів, що наведені у доробку), що містять аналоги та прототипи, є основою для проекту</a:t>
            </a: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r>
              <a:rPr kumimoji="0" lang="en-US" sz="1600" b="1" u="none" strike="noStrike" cap="none" normalizeH="0" baseline="0" dirty="0" smtClean="0">
                <a:ln>
                  <a:noFill/>
                </a:ln>
                <a:solidFill>
                  <a:schemeClr val="tx1"/>
                </a:solidFill>
                <a:latin typeface="Arial" charset="0"/>
              </a:rPr>
              <a:t>9</a:t>
            </a:r>
            <a:endParaRPr kumimoji="0" lang="uk-UA" sz="1600" b="1" u="none" strike="noStrike" cap="none" normalizeH="0" baseline="0" dirty="0" smtClean="0">
              <a:ln>
                <a:noFill/>
              </a:ln>
              <a:solidFill>
                <a:schemeClr val="tx1"/>
              </a:solidFill>
              <a:latin typeface="Arial" charset="0"/>
            </a:endParaRPr>
          </a:p>
        </p:txBody>
      </p:sp>
      <p:pic>
        <p:nvPicPr>
          <p:cNvPr id="8194" name="Picture 2"/>
          <p:cNvPicPr>
            <a:picLocks noChangeAspect="1" noChangeArrowheads="1"/>
          </p:cNvPicPr>
          <p:nvPr/>
        </p:nvPicPr>
        <p:blipFill>
          <a:blip r:embed="rId2" cstate="print"/>
          <a:srcRect/>
          <a:stretch>
            <a:fillRect/>
          </a:stretch>
        </p:blipFill>
        <p:spPr bwMode="auto">
          <a:xfrm>
            <a:off x="179512" y="692696"/>
            <a:ext cx="8676455" cy="5537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457200"/>
            <a:ext cx="8229600" cy="1171575"/>
          </a:xfrm>
        </p:spPr>
        <p:txBody>
          <a:bodyPr/>
          <a:lstStyle/>
          <a:p>
            <a:r>
              <a:rPr lang="uk-UA" smtClean="0"/>
              <a:t>Нормативна документація</a:t>
            </a:r>
            <a:endParaRPr lang="ru-RU" smtClean="0"/>
          </a:p>
        </p:txBody>
      </p:sp>
      <p:sp>
        <p:nvSpPr>
          <p:cNvPr id="4099" name="Содержимое 2"/>
          <p:cNvSpPr>
            <a:spLocks noGrp="1"/>
          </p:cNvSpPr>
          <p:nvPr>
            <p:ph idx="1"/>
          </p:nvPr>
        </p:nvSpPr>
        <p:spPr>
          <a:xfrm>
            <a:off x="457200" y="1557338"/>
            <a:ext cx="8229600" cy="4968006"/>
          </a:xfrm>
        </p:spPr>
        <p:txBody>
          <a:bodyPr/>
          <a:lstStyle/>
          <a:p>
            <a:pPr algn="just"/>
            <a:r>
              <a:rPr lang="uk-UA" sz="2400" b="1" dirty="0" smtClean="0"/>
              <a:t>Закони України </a:t>
            </a:r>
            <a:r>
              <a:rPr lang="uk-UA" sz="2400" dirty="0" err="1" smtClean="0"/>
              <a:t>“</a:t>
            </a:r>
            <a:r>
              <a:rPr lang="uk-UA" sz="2400" b="1" dirty="0" err="1" smtClean="0">
                <a:solidFill>
                  <a:srgbClr val="7030A0"/>
                </a:solidFill>
              </a:rPr>
              <a:t>Про</a:t>
            </a:r>
            <a:r>
              <a:rPr lang="uk-UA" sz="2400" b="1" dirty="0" smtClean="0">
                <a:solidFill>
                  <a:srgbClr val="7030A0"/>
                </a:solidFill>
              </a:rPr>
              <a:t> наукову і науково-технічну </a:t>
            </a:r>
            <a:r>
              <a:rPr lang="uk-UA" sz="2400" b="1" dirty="0" err="1" smtClean="0">
                <a:solidFill>
                  <a:srgbClr val="7030A0"/>
                </a:solidFill>
              </a:rPr>
              <a:t>діяльність</a:t>
            </a:r>
            <a:r>
              <a:rPr lang="uk-UA" sz="2400" b="1" dirty="0" err="1" smtClean="0"/>
              <a:t>”</a:t>
            </a:r>
            <a:r>
              <a:rPr lang="uk-UA" sz="2400" b="1" dirty="0" smtClean="0"/>
              <a:t>, </a:t>
            </a:r>
            <a:r>
              <a:rPr lang="uk-UA" sz="2400" b="1" dirty="0" err="1" smtClean="0"/>
              <a:t>“</a:t>
            </a:r>
            <a:r>
              <a:rPr lang="uk-UA" sz="2400" b="1" dirty="0" err="1" smtClean="0">
                <a:solidFill>
                  <a:srgbClr val="7030A0"/>
                </a:solidFill>
              </a:rPr>
              <a:t>Про</a:t>
            </a:r>
            <a:r>
              <a:rPr lang="uk-UA" sz="2400" b="1" dirty="0" smtClean="0">
                <a:solidFill>
                  <a:srgbClr val="7030A0"/>
                </a:solidFill>
              </a:rPr>
              <a:t> пріоритетні напрями розвитку науки і </a:t>
            </a:r>
            <a:r>
              <a:rPr lang="uk-UA" sz="2400" b="1" dirty="0" err="1" smtClean="0">
                <a:solidFill>
                  <a:srgbClr val="7030A0"/>
                </a:solidFill>
              </a:rPr>
              <a:t>техніки</a:t>
            </a:r>
            <a:r>
              <a:rPr lang="uk-UA" sz="2400" dirty="0" err="1" smtClean="0"/>
              <a:t>”</a:t>
            </a:r>
            <a:endParaRPr lang="uk-UA" sz="2400" dirty="0" smtClean="0"/>
          </a:p>
          <a:p>
            <a:pPr algn="just"/>
            <a:r>
              <a:rPr lang="uk-UA" sz="2400" dirty="0" smtClean="0"/>
              <a:t>Про затвердження </a:t>
            </a:r>
            <a:r>
              <a:rPr lang="uk-UA" sz="2400" b="1" dirty="0" smtClean="0"/>
              <a:t>ПОРЯДКУ</a:t>
            </a:r>
            <a:r>
              <a:rPr lang="uk-UA" sz="2400" dirty="0" smtClean="0"/>
              <a:t> формування і виконання замовлення на проведення фундаментальних наукових досліджень, прикладних наукових досліджень та виконання науково-технічних (експериментальних) розробок за рахунок коштів  державного бюджету (</a:t>
            </a:r>
            <a:r>
              <a:rPr lang="uk-UA" sz="2400" b="1" dirty="0" smtClean="0">
                <a:solidFill>
                  <a:srgbClr val="7030A0"/>
                </a:solidFill>
              </a:rPr>
              <a:t>Постанова КМ України № 1084 від 25 серпня 2004 р.</a:t>
            </a:r>
            <a:r>
              <a:rPr lang="uk-UA" sz="2400" b="1" dirty="0" smtClean="0"/>
              <a:t>)</a:t>
            </a:r>
          </a:p>
          <a:p>
            <a:pPr algn="just"/>
            <a:r>
              <a:rPr lang="ru-RU" sz="2400" b="1" dirty="0" smtClean="0"/>
              <a:t>ПОЛОЖЕННЯ</a:t>
            </a:r>
            <a:r>
              <a:rPr lang="ru-RU" sz="2400" dirty="0" smtClean="0"/>
              <a:t> про </a:t>
            </a:r>
            <a:r>
              <a:rPr lang="ru-RU" sz="2400" dirty="0" err="1" smtClean="0"/>
              <a:t>проведення</a:t>
            </a:r>
            <a:r>
              <a:rPr lang="ru-RU" sz="2400" dirty="0" smtClean="0"/>
              <a:t> конкурсного </a:t>
            </a:r>
            <a:r>
              <a:rPr lang="ru-RU" sz="2400" dirty="0" err="1" smtClean="0"/>
              <a:t>відбору</a:t>
            </a:r>
            <a:r>
              <a:rPr lang="ru-RU" sz="2400" dirty="0" smtClean="0"/>
              <a:t> МОН </a:t>
            </a:r>
            <a:r>
              <a:rPr lang="ru-RU" sz="2400" dirty="0" err="1" smtClean="0"/>
              <a:t>України</a:t>
            </a:r>
            <a:r>
              <a:rPr lang="ru-RU" sz="2400" dirty="0" smtClean="0"/>
              <a:t> </a:t>
            </a:r>
            <a:r>
              <a:rPr lang="ru-RU" sz="2400" dirty="0" err="1" smtClean="0"/>
              <a:t>наукових</a:t>
            </a:r>
            <a:r>
              <a:rPr lang="ru-RU" sz="2400" dirty="0" smtClean="0"/>
              <a:t> </a:t>
            </a:r>
            <a:r>
              <a:rPr lang="ru-RU" sz="2400" dirty="0" err="1" smtClean="0"/>
              <a:t>проектів</a:t>
            </a:r>
            <a:r>
              <a:rPr lang="ru-RU" sz="2400" dirty="0" smtClean="0"/>
              <a:t> (</a:t>
            </a:r>
            <a:r>
              <a:rPr lang="ru-RU" sz="2400" b="1" dirty="0" smtClean="0">
                <a:solidFill>
                  <a:srgbClr val="7030A0"/>
                </a:solidFill>
              </a:rPr>
              <a:t>Наказ МОН № 423 </a:t>
            </a:r>
            <a:r>
              <a:rPr lang="ru-RU" sz="2400" b="1" dirty="0" err="1" smtClean="0">
                <a:solidFill>
                  <a:srgbClr val="7030A0"/>
                </a:solidFill>
              </a:rPr>
              <a:t>від</a:t>
            </a:r>
            <a:r>
              <a:rPr lang="ru-RU" sz="2400" b="1" dirty="0" smtClean="0">
                <a:solidFill>
                  <a:srgbClr val="7030A0"/>
                </a:solidFill>
              </a:rPr>
              <a:t> 01.06.2006 р.</a:t>
            </a:r>
            <a:r>
              <a:rPr lang="ru-RU" sz="2400" dirty="0" smtClean="0">
                <a:solidFill>
                  <a:srgbClr val="7030A0"/>
                </a:solidFill>
              </a:rPr>
              <a:t>)</a:t>
            </a:r>
            <a:endParaRPr lang="uk-UA" sz="2400" dirty="0" smtClean="0">
              <a:solidFill>
                <a:srgbClr val="7030A0"/>
              </a:solidFill>
            </a:endParaRPr>
          </a:p>
          <a:p>
            <a:pPr algn="just"/>
            <a:endParaRPr lang="uk-UA" sz="2400" dirty="0" smtClean="0"/>
          </a:p>
          <a:p>
            <a:pPr algn="just"/>
            <a:endParaRPr lang="uk-UA" sz="24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3"/>
          <p:cNvSpPr>
            <a:spLocks noGrp="1"/>
          </p:cNvSpPr>
          <p:nvPr>
            <p:ph sz="half" idx="2"/>
          </p:nvPr>
        </p:nvSpPr>
        <p:spPr>
          <a:xfrm>
            <a:off x="179388" y="981075"/>
            <a:ext cx="8713787" cy="5184775"/>
          </a:xfrm>
        </p:spPr>
        <p:txBody>
          <a:bodyPr/>
          <a:lstStyle/>
          <a:p>
            <a:pPr algn="just"/>
            <a:r>
              <a:rPr lang="uk-UA" altLang="uk-UA" sz="1900" b="1" smtClean="0"/>
              <a:t>В результатах власних досліджень вказати: </a:t>
            </a:r>
          </a:p>
          <a:p>
            <a:pPr algn="just">
              <a:buFont typeface="Wingdings" pitchFamily="2" charset="2"/>
              <a:buNone/>
            </a:pPr>
            <a:r>
              <a:rPr lang="uk-UA" altLang="uk-UA" sz="1900" smtClean="0"/>
              <a:t>     Додати наукову школу, основні результати її діяльності</a:t>
            </a:r>
          </a:p>
          <a:p>
            <a:pPr algn="just">
              <a:buFont typeface="Wingdings" pitchFamily="2" charset="2"/>
              <a:buNone/>
            </a:pPr>
            <a:r>
              <a:rPr lang="uk-UA" altLang="uk-UA" sz="1900" smtClean="0"/>
              <a:t>     Набутий досвід проведення наукових досліджень матиме вагоме   значення для виконання завдань, зазначених даним проектом</a:t>
            </a:r>
          </a:p>
          <a:p>
            <a:pPr algn="just">
              <a:buFont typeface="Wingdings" pitchFamily="2" charset="2"/>
              <a:buNone/>
            </a:pPr>
            <a:r>
              <a:rPr lang="uk-UA" altLang="uk-UA" sz="1900" smtClean="0"/>
              <a:t>     </a:t>
            </a:r>
            <a:r>
              <a:rPr lang="uk-UA" altLang="uk-UA" sz="1900" b="1" smtClean="0"/>
              <a:t>Висновок:</a:t>
            </a:r>
            <a:r>
              <a:rPr lang="uk-UA" altLang="uk-UA" sz="1900" smtClean="0"/>
              <a:t> Аналізуючи результати попередніх досліджень, отриманих  вітчизняними та зарубіжними вченими слід зазначити, що заплановані прикладні результати, зокрема… не матимуть аналогів і світі (Україні). </a:t>
            </a:r>
          </a:p>
          <a:p>
            <a:pPr algn="just">
              <a:buFont typeface="Wingdings" pitchFamily="2" charset="2"/>
              <a:buNone/>
            </a:pPr>
            <a:r>
              <a:rPr lang="uk-UA" altLang="uk-UA" sz="1900" smtClean="0"/>
              <a:t>     Отже, на думку авторів проекту, очікувані прикладні наукові рішення стануть новими в галузі природокористування та таких суміжних галузей наук, як…</a:t>
            </a:r>
          </a:p>
        </p:txBody>
      </p:sp>
      <p:sp>
        <p:nvSpPr>
          <p:cNvPr id="3" name="Овал 2"/>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latin typeface="Arial" charset="0"/>
              </a:rPr>
              <a:t>40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27088" y="260350"/>
            <a:ext cx="8137400" cy="576263"/>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4. Мета, основні завдання та їх актуальність</a:t>
            </a:r>
          </a:p>
        </p:txBody>
      </p:sp>
      <p:sp>
        <p:nvSpPr>
          <p:cNvPr id="11267" name="Содержимое 3"/>
          <p:cNvSpPr>
            <a:spLocks noGrp="1"/>
          </p:cNvSpPr>
          <p:nvPr>
            <p:ph sz="half" idx="2"/>
          </p:nvPr>
        </p:nvSpPr>
        <p:spPr>
          <a:xfrm>
            <a:off x="250825" y="764704"/>
            <a:ext cx="8713788" cy="5616624"/>
          </a:xfrm>
        </p:spPr>
        <p:txBody>
          <a:bodyPr/>
          <a:lstStyle/>
          <a:p>
            <a:pPr algn="just">
              <a:defRPr/>
            </a:pPr>
            <a:r>
              <a:rPr lang="uk-UA" sz="1800" b="1" dirty="0" smtClean="0"/>
              <a:t>Ідеї та робочі гіпотези проекту</a:t>
            </a:r>
          </a:p>
          <a:p>
            <a:pPr algn="just">
              <a:defRPr/>
            </a:pPr>
            <a:r>
              <a:rPr lang="uk-UA" sz="1800" b="1" dirty="0" smtClean="0"/>
              <a:t>Мета і завдання, на вирішення яких спрямовано проект</a:t>
            </a:r>
          </a:p>
          <a:p>
            <a:pPr algn="just">
              <a:buFont typeface="Wingdings" pitchFamily="2" charset="2"/>
              <a:buNone/>
              <a:defRPr/>
            </a:pPr>
            <a:r>
              <a:rPr lang="uk-UA" sz="1800" dirty="0" smtClean="0"/>
              <a:t>     Мета повинна вказуватися конкретно, без </a:t>
            </a:r>
            <a:r>
              <a:rPr lang="uk-UA" sz="1800" dirty="0" err="1" smtClean="0"/>
              <a:t>“що</a:t>
            </a:r>
            <a:r>
              <a:rPr lang="uk-UA" sz="1800" dirty="0" smtClean="0"/>
              <a:t> </a:t>
            </a:r>
            <a:r>
              <a:rPr lang="uk-UA" sz="1800" dirty="0" err="1" smtClean="0"/>
              <a:t>дозволить”</a:t>
            </a:r>
            <a:r>
              <a:rPr lang="uk-UA" sz="1800" dirty="0" smtClean="0"/>
              <a:t> … (пояснення)</a:t>
            </a:r>
          </a:p>
          <a:p>
            <a:pPr algn="just">
              <a:buFont typeface="Wingdings" pitchFamily="2" charset="2"/>
              <a:buNone/>
              <a:defRPr/>
            </a:pPr>
            <a:r>
              <a:rPr lang="uk-UA" sz="1800" dirty="0" smtClean="0"/>
              <a:t>     Пояснення “що дозволить”  висвітлити в розділах № 5-7</a:t>
            </a:r>
          </a:p>
          <a:p>
            <a:pPr algn="just">
              <a:buFont typeface="Wingdings" pitchFamily="2" charset="2"/>
              <a:buNone/>
              <a:defRPr/>
            </a:pPr>
            <a:r>
              <a:rPr lang="uk-UA" sz="1800" dirty="0" smtClean="0"/>
              <a:t>     Мета корелюється з назвою та об’єктом</a:t>
            </a:r>
          </a:p>
          <a:p>
            <a:pPr algn="just">
              <a:buFont typeface="Wingdings" pitchFamily="2" charset="2"/>
              <a:buNone/>
              <a:defRPr/>
            </a:pPr>
            <a:r>
              <a:rPr lang="uk-UA" sz="1800" dirty="0" smtClean="0"/>
              <a:t>     Завдання вказати чітко по пунктах (</a:t>
            </a:r>
            <a:r>
              <a:rPr lang="uk-UA" sz="1800" i="1" dirty="0" smtClean="0"/>
              <a:t>для прикладних НДР</a:t>
            </a:r>
            <a:r>
              <a:rPr lang="uk-UA" sz="1800" dirty="0" smtClean="0"/>
              <a:t>):</a:t>
            </a:r>
          </a:p>
          <a:p>
            <a:pPr marL="0" indent="0" algn="just">
              <a:buFont typeface="Wingdings" pitchFamily="2" charset="2"/>
              <a:buNone/>
              <a:defRPr/>
            </a:pPr>
            <a:r>
              <a:rPr lang="uk-UA" sz="1800" dirty="0" smtClean="0"/>
              <a:t>1. Всебічне вивчення </a:t>
            </a:r>
            <a:r>
              <a:rPr lang="uk-UA" sz="1800" dirty="0" err="1" smtClean="0"/>
              <a:t>патентно-кон’юктурної</a:t>
            </a:r>
            <a:r>
              <a:rPr lang="uk-UA" sz="1800" dirty="0" smtClean="0"/>
              <a:t> та прикладної бази закордонного та вітчизняного  досвіду… 2. Розробка методів … 3. Створення засобів…</a:t>
            </a:r>
          </a:p>
          <a:p>
            <a:pPr algn="just">
              <a:buFont typeface="Wingdings" pitchFamily="2" charset="2"/>
              <a:buNone/>
              <a:defRPr/>
            </a:pPr>
            <a:r>
              <a:rPr lang="uk-UA" sz="1800" dirty="0" smtClean="0"/>
              <a:t>4. Заключним завданням має бути  створення прикладної продукції</a:t>
            </a:r>
          </a:p>
          <a:p>
            <a:pPr algn="just">
              <a:buFont typeface="Wingdings" pitchFamily="2" charset="2"/>
              <a:buNone/>
              <a:defRPr/>
            </a:pPr>
            <a:r>
              <a:rPr lang="uk-UA" sz="1800" dirty="0" smtClean="0"/>
              <a:t>Уникати теоретичних та наукоємних описів. </a:t>
            </a:r>
          </a:p>
          <a:p>
            <a:pPr algn="just">
              <a:buFont typeface="Wingdings" pitchFamily="2" charset="2"/>
              <a:buNone/>
              <a:defRPr/>
            </a:pPr>
            <a:r>
              <a:rPr lang="uk-UA" sz="1800" dirty="0" smtClean="0"/>
              <a:t>Завдання вказати чітко по пунктах (</a:t>
            </a:r>
            <a:r>
              <a:rPr lang="uk-UA" sz="1800" i="1" dirty="0" smtClean="0"/>
              <a:t>для фундаментальних НДР</a:t>
            </a:r>
            <a:r>
              <a:rPr lang="uk-UA" sz="1800" dirty="0" smtClean="0"/>
              <a:t>):</a:t>
            </a:r>
          </a:p>
          <a:p>
            <a:pPr marL="0" indent="0" algn="just">
              <a:buFont typeface="Wingdings" pitchFamily="2" charset="2"/>
              <a:buNone/>
              <a:defRPr/>
            </a:pPr>
            <a:r>
              <a:rPr lang="uk-UA" sz="1800" dirty="0" smtClean="0"/>
              <a:t>1. Комплексне дослідження… 2. Зарубіжний та вітчизняний  досвід… 3.Теоретично обґрунтувати та комплексно дослідити … провести  аналіз... </a:t>
            </a:r>
          </a:p>
          <a:p>
            <a:pPr algn="just">
              <a:buFont typeface="Wingdings" pitchFamily="2" charset="2"/>
              <a:buNone/>
              <a:defRPr/>
            </a:pPr>
            <a:r>
              <a:rPr lang="uk-UA" sz="1800" dirty="0" smtClean="0"/>
              <a:t>Останній пункт обов’язково написати із мети: концепція</a:t>
            </a:r>
          </a:p>
          <a:p>
            <a:pPr algn="just">
              <a:buFont typeface="Wingdings" pitchFamily="2" charset="2"/>
              <a:buNone/>
              <a:defRPr/>
            </a:pPr>
            <a:r>
              <a:rPr lang="uk-UA" sz="1800" dirty="0" smtClean="0"/>
              <a:t>Розробити моделі, методи, підходи, створити методи оцінки…, критерії</a:t>
            </a:r>
          </a:p>
          <a:p>
            <a:pPr algn="just">
              <a:buFont typeface="Wingdings" pitchFamily="2" charset="2"/>
              <a:buNone/>
              <a:defRPr/>
            </a:pPr>
            <a:r>
              <a:rPr lang="uk-UA" sz="1800" dirty="0" smtClean="0"/>
              <a:t>Останнє завдання: результат НТП. Уникати теоретичних та наукоємних описів</a:t>
            </a:r>
          </a:p>
          <a:p>
            <a:pPr algn="just">
              <a:buFont typeface="Wingdings" pitchFamily="2" charset="2"/>
              <a:buNone/>
              <a:defRPr/>
            </a:pPr>
            <a:r>
              <a:rPr lang="uk-UA" sz="1800" i="1" dirty="0" smtClean="0"/>
              <a:t>Завдання мають відповідати етапам роботи (П.12 Етапи виконання проекту)</a:t>
            </a: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2</a:t>
            </a:r>
            <a:endParaRPr kumimoji="0" lang="uk-UA" sz="1600" b="1" u="none" strike="noStrike" cap="none" normalizeH="0" baseline="0" dirty="0" smtClean="0">
              <a:ln>
                <a:noFill/>
              </a:ln>
              <a:solidFill>
                <a:schemeClr val="tx1"/>
              </a:solidFill>
              <a:latin typeface="Arial" charset="0"/>
            </a:endParaRPr>
          </a:p>
        </p:txBody>
      </p:sp>
      <p:pic>
        <p:nvPicPr>
          <p:cNvPr id="9218" name="Picture 2"/>
          <p:cNvPicPr>
            <a:picLocks noChangeAspect="1" noChangeArrowheads="1"/>
          </p:cNvPicPr>
          <p:nvPr/>
        </p:nvPicPr>
        <p:blipFill>
          <a:blip r:embed="rId2" cstate="print"/>
          <a:srcRect/>
          <a:stretch>
            <a:fillRect/>
          </a:stretch>
        </p:blipFill>
        <p:spPr bwMode="auto">
          <a:xfrm>
            <a:off x="323528" y="135959"/>
            <a:ext cx="7848872" cy="6596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3"/>
          <p:cNvSpPr>
            <a:spLocks noGrp="1"/>
          </p:cNvSpPr>
          <p:nvPr>
            <p:ph sz="half" idx="2"/>
          </p:nvPr>
        </p:nvSpPr>
        <p:spPr>
          <a:xfrm>
            <a:off x="179388" y="765175"/>
            <a:ext cx="8424862" cy="1584325"/>
          </a:xfrm>
        </p:spPr>
        <p:txBody>
          <a:bodyPr/>
          <a:lstStyle/>
          <a:p>
            <a:pPr algn="just"/>
            <a:r>
              <a:rPr lang="uk-UA" altLang="uk-UA" sz="1900" b="1" smtClean="0"/>
              <a:t>Обґрунтування актуальності та\або доцільності виконання завдань</a:t>
            </a:r>
            <a:r>
              <a:rPr lang="uk-UA" altLang="uk-UA" sz="1900" smtClean="0"/>
              <a:t>, виходячи із:</a:t>
            </a:r>
          </a:p>
          <a:p>
            <a:pPr algn="just">
              <a:buFont typeface="Wingdings" pitchFamily="2" charset="2"/>
              <a:buNone/>
            </a:pPr>
            <a:r>
              <a:rPr lang="uk-UA" altLang="uk-UA" sz="1900" smtClean="0"/>
              <a:t>      - стану досліджень проблематики і тематики</a:t>
            </a:r>
          </a:p>
          <a:p>
            <a:pPr algn="just">
              <a:buFont typeface="Wingdings" pitchFamily="2" charset="2"/>
              <a:buNone/>
            </a:pPr>
            <a:r>
              <a:rPr lang="uk-UA" altLang="uk-UA" sz="1900" smtClean="0"/>
              <a:t>      - ідей та робочих гіпотез проекту</a:t>
            </a:r>
          </a:p>
        </p:txBody>
      </p:sp>
      <p:sp>
        <p:nvSpPr>
          <p:cNvPr id="3" name="Овал 2"/>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3</a:t>
            </a:r>
            <a:endParaRPr kumimoji="0" lang="uk-UA" sz="1600" b="1" u="none" strike="noStrike" cap="none" normalizeH="0" baseline="0" dirty="0" smtClean="0">
              <a:ln>
                <a:noFill/>
              </a:ln>
              <a:solidFill>
                <a:schemeClr val="tx1"/>
              </a:solidFill>
              <a:latin typeface="Arial" charset="0"/>
            </a:endParaRPr>
          </a:p>
        </p:txBody>
      </p:sp>
      <p:pic>
        <p:nvPicPr>
          <p:cNvPr id="10242" name="Picture 2"/>
          <p:cNvPicPr>
            <a:picLocks noChangeAspect="1" noChangeArrowheads="1"/>
          </p:cNvPicPr>
          <p:nvPr/>
        </p:nvPicPr>
        <p:blipFill>
          <a:blip r:embed="rId2" cstate="print"/>
          <a:srcRect/>
          <a:stretch>
            <a:fillRect/>
          </a:stretch>
        </p:blipFill>
        <p:spPr bwMode="auto">
          <a:xfrm>
            <a:off x="899592" y="2193689"/>
            <a:ext cx="7200800" cy="4428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457200"/>
            <a:ext cx="8229600" cy="955675"/>
          </a:xfrm>
        </p:spPr>
        <p:txBody>
          <a:bodyPr/>
          <a:lstStyle/>
          <a:p>
            <a:pPr algn="ctr"/>
            <a:r>
              <a:rPr lang="uk-UA" sz="2800" b="1" smtClean="0">
                <a:solidFill>
                  <a:srgbClr val="250BC3"/>
                </a:solidFill>
              </a:rPr>
              <a:t>5. Підхід, методи, засоби та особливості досліджень за проектом</a:t>
            </a:r>
          </a:p>
        </p:txBody>
      </p:sp>
      <p:sp>
        <p:nvSpPr>
          <p:cNvPr id="34820" name="Содержимое 3"/>
          <p:cNvSpPr>
            <a:spLocks noGrp="1"/>
          </p:cNvSpPr>
          <p:nvPr>
            <p:ph sz="half" idx="2"/>
          </p:nvPr>
        </p:nvSpPr>
        <p:spPr>
          <a:xfrm>
            <a:off x="468313" y="1628775"/>
            <a:ext cx="8208962" cy="5040313"/>
          </a:xfrm>
        </p:spPr>
        <p:txBody>
          <a:bodyPr/>
          <a:lstStyle/>
          <a:p>
            <a:pPr algn="just"/>
            <a:r>
              <a:rPr lang="uk-UA" altLang="uk-UA" sz="1900" b="1" dirty="0" smtClean="0"/>
              <a:t>Визначення підходу щодо проведення досліджень, обґрунтування його новизни</a:t>
            </a:r>
          </a:p>
          <a:p>
            <a:pPr algn="just"/>
            <a:r>
              <a:rPr lang="uk-UA" altLang="uk-UA" sz="1900" b="1" dirty="0" smtClean="0"/>
              <a:t>Нові або оновлені методи та засоби, методика та методологія досліджень, що створюватимуться авторами у ході виконання проекту</a:t>
            </a:r>
          </a:p>
          <a:p>
            <a:pPr algn="just"/>
            <a:r>
              <a:rPr lang="uk-UA" altLang="uk-UA" sz="1900" b="1" dirty="0" smtClean="0"/>
              <a:t>Особливості структури та складових проведення досліджень</a:t>
            </a:r>
          </a:p>
          <a:p>
            <a:pPr algn="just">
              <a:buFont typeface="Wingdings" pitchFamily="2" charset="2"/>
              <a:buNone/>
            </a:pPr>
            <a:r>
              <a:rPr lang="uk-UA" altLang="uk-UA" sz="1900" dirty="0" smtClean="0"/>
              <a:t>      </a:t>
            </a:r>
            <a:r>
              <a:rPr lang="uk-UA" altLang="uk-UA" sz="1900" i="1" dirty="0" smtClean="0"/>
              <a:t>Автори проекту планують створити …, що дозволить …</a:t>
            </a:r>
          </a:p>
          <a:p>
            <a:pPr algn="just">
              <a:buFont typeface="Wingdings" pitchFamily="2" charset="2"/>
              <a:buNone/>
            </a:pPr>
            <a:r>
              <a:rPr lang="uk-UA" altLang="uk-UA" sz="1900" i="1" dirty="0" smtClean="0"/>
              <a:t>Також в проекті необхідно зазначити, що під час виконання проекту автори використовують сучасну матеріально-технічну базу, обладнані лабораторії. Також апробація результатів дослідження буде відбуватися у центрах колективного користування, з використанням обладнання НАН України. Виконавці матимуть доступ до сучасних електронних баз даних.</a:t>
            </a:r>
          </a:p>
          <a:p>
            <a:pPr algn="just">
              <a:buFont typeface="Wingdings" pitchFamily="2" charset="2"/>
              <a:buNone/>
            </a:pPr>
            <a:r>
              <a:rPr lang="uk-UA" altLang="uk-UA" sz="1900" i="1" dirty="0" smtClean="0"/>
              <a:t>Результати  НДР будуть запропоновані для прикладного практичного використання установами </a:t>
            </a:r>
            <a:r>
              <a:rPr lang="uk-UA" altLang="uk-UA" sz="1900" i="1" dirty="0" err="1" smtClean="0"/>
              <a:t>МінАПК</a:t>
            </a:r>
            <a:r>
              <a:rPr lang="uk-UA" altLang="uk-UA" sz="1900" i="1" dirty="0" smtClean="0"/>
              <a:t>, НААН України, іншими установами та організаціями</a:t>
            </a:r>
          </a:p>
          <a:p>
            <a:pPr algn="just">
              <a:buFont typeface="Wingdings" pitchFamily="2" charset="2"/>
              <a:buNone/>
            </a:pPr>
            <a:endParaRPr lang="uk-UA" altLang="uk-UA" sz="1900" dirty="0" smtClean="0"/>
          </a:p>
          <a:p>
            <a:pPr algn="just">
              <a:buFont typeface="Wingdings" pitchFamily="2" charset="2"/>
              <a:buNone/>
            </a:pPr>
            <a:endParaRPr lang="uk-UA" altLang="uk-UA" sz="19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76250"/>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6. Очікувані результати виконання проекту та їх наукова новизна</a:t>
            </a:r>
          </a:p>
        </p:txBody>
      </p:sp>
      <p:sp>
        <p:nvSpPr>
          <p:cNvPr id="35843" name="Содержимое 3"/>
          <p:cNvSpPr>
            <a:spLocks noGrp="1"/>
          </p:cNvSpPr>
          <p:nvPr>
            <p:ph sz="half" idx="2"/>
          </p:nvPr>
        </p:nvSpPr>
        <p:spPr>
          <a:xfrm>
            <a:off x="539750" y="1484313"/>
            <a:ext cx="8208963" cy="4608512"/>
          </a:xfrm>
        </p:spPr>
        <p:txBody>
          <a:bodyPr/>
          <a:lstStyle/>
          <a:p>
            <a:pPr algn="just"/>
            <a:r>
              <a:rPr lang="uk-UA" altLang="uk-UA" sz="1900" smtClean="0"/>
              <a:t>Докладно представити очікувані результати – попередні описи  теорій, концепцій, закономірностей, моделей, інших положень, - що створюватимуться, змінюватимуться та\або доповнюватимуться авторами</a:t>
            </a:r>
          </a:p>
          <a:p>
            <a:pPr algn="just"/>
            <a:r>
              <a:rPr lang="uk-UA" altLang="uk-UA" sz="1900" smtClean="0"/>
              <a:t>Визначити, які з очікуваних результатів можуть бути науково обгрунтованими та доведеними, спиратимуться на закономірності (вказати які саме) природи, а які – корисними методичними і технічними напрацюваннями на основі практичного досвіду</a:t>
            </a:r>
          </a:p>
          <a:p>
            <a:pPr algn="just"/>
            <a:r>
              <a:rPr lang="uk-UA" altLang="uk-UA" sz="1900" smtClean="0"/>
              <a:t>Довести наукову новизну наведених положень на основі їх змістовного порівняння із існуючими аналогами у світовій науці на основі посилань на конкретні публікації (наведені у таблиці 1), довести переваги отримуваного над існуючим </a:t>
            </a:r>
          </a:p>
          <a:p>
            <a:pPr algn="just"/>
            <a:endParaRPr lang="uk-UA" altLang="uk-UA" sz="1900" smtClean="0"/>
          </a:p>
          <a:p>
            <a:pPr algn="just">
              <a:buFont typeface="Wingdings" pitchFamily="2" charset="2"/>
              <a:buNone/>
            </a:pPr>
            <a:endParaRPr lang="uk-UA" altLang="uk-UA" sz="190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4813"/>
            <a:ext cx="8496300" cy="431899"/>
          </a:xfrm>
          <a:prstGeom prst="rect">
            <a:avLst/>
          </a:prstGeom>
          <a:noFill/>
          <a:ln w="9525">
            <a:noFill/>
            <a:miter lim="800000"/>
            <a:headEnd/>
            <a:tailEnd/>
          </a:ln>
        </p:spPr>
        <p:txBody>
          <a:bodyPr anchor="ctr"/>
          <a:lstStyle/>
          <a:p>
            <a:pPr algn="ctr" eaLnBrk="0" hangingPunct="0">
              <a:defRPr/>
            </a:pPr>
            <a:r>
              <a:rPr lang="uk-UA" sz="2400" b="1" kern="0" dirty="0">
                <a:solidFill>
                  <a:srgbClr val="250BC3"/>
                </a:solidFill>
                <a:latin typeface="+mj-lt"/>
                <a:ea typeface="+mj-ea"/>
                <a:cs typeface="+mj-cs"/>
              </a:rPr>
              <a:t>7. Практична цінність для економіки та суспільства </a:t>
            </a:r>
          </a:p>
        </p:txBody>
      </p:sp>
      <p:sp>
        <p:nvSpPr>
          <p:cNvPr id="36867" name="Содержимое 3"/>
          <p:cNvSpPr>
            <a:spLocks noGrp="1"/>
          </p:cNvSpPr>
          <p:nvPr>
            <p:ph sz="half" idx="2"/>
          </p:nvPr>
        </p:nvSpPr>
        <p:spPr>
          <a:xfrm>
            <a:off x="179388" y="836712"/>
            <a:ext cx="8785099" cy="5876925"/>
          </a:xfrm>
        </p:spPr>
        <p:txBody>
          <a:bodyPr/>
          <a:lstStyle/>
          <a:p>
            <a:pPr algn="just"/>
            <a:r>
              <a:rPr lang="uk-UA" altLang="uk-UA" sz="1800" dirty="0" smtClean="0"/>
              <a:t>Обґрунтувати цінність очікуваних результатів для потреб розвитку країни та світового суспільства. Для прикладного дослідження визначити та обґрунтувати використання очікуваних результатів для конкретної галузі науки та суспільної практики, що досліджується, потреб розвитку соціально-економічної системи України (з можливим підтвердження листами підтримки).</a:t>
            </a:r>
          </a:p>
          <a:p>
            <a:pPr algn="just"/>
            <a:r>
              <a:rPr lang="uk-UA" altLang="uk-UA" sz="1800" dirty="0" smtClean="0"/>
              <a:t>Довести, що задля одержання наведених наукових результатів варто витрачати відповідні кошти державного бюджету, тобто, що соціальний або інший ефект від використання результатів проекту перевищить витрати.</a:t>
            </a:r>
          </a:p>
          <a:p>
            <a:pPr algn="just"/>
            <a:r>
              <a:rPr lang="uk-UA" altLang="uk-UA" sz="1800" dirty="0" smtClean="0"/>
              <a:t>Обґрунтувати цінність очікуваних результатів для світової та вітчизняної науки.</a:t>
            </a:r>
          </a:p>
          <a:p>
            <a:pPr algn="just"/>
            <a:r>
              <a:rPr lang="uk-UA" altLang="uk-UA" sz="1800" dirty="0" smtClean="0"/>
              <a:t>Довести цінність результатів для підготовки фахівців у системі освіти, зокрема вищої кваліфікації, навести  ПІБ та тематику магістрантів і докторантів, що будуть брати участь у виконанні проекту з оплатою. При цьому, відокремити використання очікуваних результатів за проектом від науково-методичних завдань, що виконуються викладачами у межах їх основної педагогічної діяльності.</a:t>
            </a:r>
          </a:p>
          <a:p>
            <a:pPr algn="just"/>
            <a:r>
              <a:rPr lang="uk-UA" altLang="uk-UA" sz="1800" dirty="0" smtClean="0"/>
              <a:t>Навести запланований перелік інформаційно-аналітичних матеріалів, рекомендацій, пропозиції інших документів, що можуть бути передані для використання поза межами організації-виконавця.</a:t>
            </a:r>
          </a:p>
          <a:p>
            <a:pPr algn="just">
              <a:buFont typeface="Wingdings" pitchFamily="2" charset="2"/>
              <a:buNone/>
            </a:pPr>
            <a:endParaRPr lang="uk-UA" altLang="uk-UA" sz="1900" dirty="0" smtClean="0"/>
          </a:p>
          <a:p>
            <a:pPr algn="just"/>
            <a:endParaRPr lang="uk-UA" altLang="uk-UA" sz="1900" dirty="0" smtClean="0"/>
          </a:p>
          <a:p>
            <a:pPr algn="just"/>
            <a:endParaRPr lang="uk-UA" altLang="uk-UA" sz="1900" dirty="0" smtClean="0"/>
          </a:p>
          <a:p>
            <a:pPr algn="just">
              <a:buFont typeface="Wingdings" pitchFamily="2" charset="2"/>
              <a:buNone/>
            </a:pPr>
            <a:endParaRPr lang="uk-UA" altLang="uk-UA" sz="19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4813"/>
            <a:ext cx="8496300" cy="1295400"/>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8. Фінансове обґрунтування витрат для виконання проекту  </a:t>
            </a:r>
          </a:p>
          <a:p>
            <a:pPr algn="ctr" eaLnBrk="0" hangingPunct="0">
              <a:defRPr/>
            </a:pPr>
            <a:r>
              <a:rPr lang="uk-UA" sz="2400" b="1" kern="0" dirty="0">
                <a:solidFill>
                  <a:srgbClr val="C00000"/>
                </a:solidFill>
                <a:latin typeface="+mj-lt"/>
                <a:ea typeface="+mj-ea"/>
                <a:cs typeface="+mj-cs"/>
              </a:rPr>
              <a:t>(</a:t>
            </a:r>
            <a:r>
              <a:rPr lang="uk-UA" sz="2400" b="1" u="sng" kern="0" dirty="0">
                <a:solidFill>
                  <a:srgbClr val="C00000"/>
                </a:solidFill>
                <a:latin typeface="+mj-lt"/>
                <a:ea typeface="+mj-ea"/>
                <a:cs typeface="+mj-cs"/>
              </a:rPr>
              <a:t>планово-фінансовий відділ НДЧ, </a:t>
            </a:r>
            <a:r>
              <a:rPr lang="uk-UA" sz="2400" b="1" u="sng" kern="0" dirty="0" err="1">
                <a:solidFill>
                  <a:srgbClr val="C00000"/>
                </a:solidFill>
                <a:latin typeface="+mj-lt"/>
                <a:ea typeface="+mj-ea"/>
                <a:cs typeface="+mj-cs"/>
              </a:rPr>
              <a:t>кімн</a:t>
            </a:r>
            <a:r>
              <a:rPr lang="uk-UA" sz="2400" b="1" u="sng" kern="0" dirty="0">
                <a:solidFill>
                  <a:srgbClr val="C00000"/>
                </a:solidFill>
                <a:latin typeface="+mj-lt"/>
                <a:ea typeface="+mj-ea"/>
                <a:cs typeface="+mj-cs"/>
              </a:rPr>
              <a:t>. </a:t>
            </a:r>
            <a:r>
              <a:rPr lang="uk-UA" sz="2400" b="1" u="sng" kern="0" dirty="0" smtClean="0">
                <a:solidFill>
                  <a:srgbClr val="C00000"/>
                </a:solidFill>
                <a:latin typeface="+mj-lt"/>
                <a:ea typeface="+mj-ea"/>
                <a:cs typeface="+mj-cs"/>
              </a:rPr>
              <a:t>220, </a:t>
            </a:r>
            <a:r>
              <a:rPr lang="uk-UA" sz="2400" b="1" u="sng" kern="0" dirty="0">
                <a:solidFill>
                  <a:srgbClr val="C00000"/>
                </a:solidFill>
                <a:latin typeface="+mj-lt"/>
                <a:ea typeface="+mj-ea"/>
                <a:cs typeface="+mj-cs"/>
              </a:rPr>
              <a:t>корп. </a:t>
            </a:r>
            <a:r>
              <a:rPr lang="uk-UA" sz="2400" b="1" u="sng" kern="0" dirty="0" smtClean="0">
                <a:solidFill>
                  <a:srgbClr val="C00000"/>
                </a:solidFill>
                <a:latin typeface="+mj-lt"/>
                <a:ea typeface="+mj-ea"/>
                <a:cs typeface="+mj-cs"/>
              </a:rPr>
              <a:t>3</a:t>
            </a:r>
            <a:r>
              <a:rPr lang="uk-UA" sz="2400" b="1" kern="0" dirty="0" smtClean="0">
                <a:solidFill>
                  <a:srgbClr val="C00000"/>
                </a:solidFill>
                <a:latin typeface="+mj-lt"/>
                <a:ea typeface="+mj-ea"/>
                <a:cs typeface="+mj-cs"/>
              </a:rPr>
              <a:t>)</a:t>
            </a:r>
            <a:endParaRPr lang="uk-UA" sz="2400" b="1" kern="0" dirty="0">
              <a:solidFill>
                <a:srgbClr val="C00000"/>
              </a:solidFill>
              <a:latin typeface="+mj-lt"/>
              <a:ea typeface="+mj-ea"/>
              <a:cs typeface="+mj-cs"/>
            </a:endParaRPr>
          </a:p>
        </p:txBody>
      </p:sp>
      <p:sp>
        <p:nvSpPr>
          <p:cNvPr id="37891" name="Содержимое 3"/>
          <p:cNvSpPr>
            <a:spLocks noGrp="1"/>
          </p:cNvSpPr>
          <p:nvPr>
            <p:ph sz="half" idx="2"/>
          </p:nvPr>
        </p:nvSpPr>
        <p:spPr>
          <a:xfrm>
            <a:off x="250825" y="2420938"/>
            <a:ext cx="8532813" cy="4032250"/>
          </a:xfrm>
        </p:spPr>
        <p:txBody>
          <a:bodyPr/>
          <a:lstStyle/>
          <a:p>
            <a:r>
              <a:rPr lang="uk-UA" sz="2000" dirty="0" smtClean="0"/>
              <a:t>8.1 Обсяг витрат на заробітну плату (розрахунок фонду оплати праці за кількістю працівників, залучених до виконання (загальний).</a:t>
            </a:r>
            <a:endParaRPr lang="ru-RU" sz="2000" dirty="0" smtClean="0"/>
          </a:p>
          <a:p>
            <a:r>
              <a:rPr lang="uk-UA" sz="2000" dirty="0" smtClean="0"/>
              <a:t>8.2 Обсяг витрат на матеріали, обладнання та інвентар, орієнтовний розрахунок (загальний).</a:t>
            </a:r>
            <a:endParaRPr lang="ru-RU" sz="2000" dirty="0" smtClean="0"/>
          </a:p>
          <a:p>
            <a:r>
              <a:rPr lang="uk-UA" sz="2000" dirty="0" smtClean="0"/>
              <a:t>8.3 Обсяг витрат на енергоносії, інші комунальні послуги (загальний).</a:t>
            </a:r>
            <a:endParaRPr lang="ru-RU" sz="2000" dirty="0" smtClean="0"/>
          </a:p>
          <a:p>
            <a:r>
              <a:rPr lang="uk-UA" sz="2000" dirty="0" smtClean="0"/>
              <a:t>8.4 Інші витрати (за видами, із обґрунтуванням  їх необхідності (загальний).</a:t>
            </a:r>
            <a:endParaRPr lang="ru-RU" sz="2000" dirty="0" smtClean="0"/>
          </a:p>
          <a:p>
            <a:r>
              <a:rPr lang="uk-UA" sz="2000" dirty="0" smtClean="0"/>
              <a:t>8.5 Зведений кошторис проекту (загальний).</a:t>
            </a:r>
            <a:endParaRPr lang="ru-RU" sz="2000" dirty="0" smtClean="0"/>
          </a:p>
          <a:p>
            <a:pPr algn="just"/>
            <a:endParaRPr lang="uk-UA" altLang="uk-UA" sz="1900" dirty="0" smtClean="0"/>
          </a:p>
          <a:p>
            <a:pPr algn="just"/>
            <a:endParaRPr lang="uk-UA" altLang="uk-UA" sz="1900" dirty="0" smtClean="0"/>
          </a:p>
          <a:p>
            <a:pPr algn="just"/>
            <a:endParaRPr lang="uk-UA" altLang="uk-UA" sz="1900" dirty="0" smtClean="0"/>
          </a:p>
          <a:p>
            <a:pPr algn="just"/>
            <a:endParaRPr lang="uk-UA" altLang="uk-UA" sz="1900" dirty="0" smtClean="0"/>
          </a:p>
          <a:p>
            <a:pPr algn="just">
              <a:buFont typeface="Wingdings" pitchFamily="2" charset="2"/>
              <a:buNone/>
            </a:pPr>
            <a:endParaRPr lang="uk-UA" altLang="uk-UA" sz="19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457200"/>
            <a:ext cx="8229600" cy="450850"/>
          </a:xfrm>
        </p:spPr>
        <p:txBody>
          <a:bodyPr/>
          <a:lstStyle/>
          <a:p>
            <a:r>
              <a:rPr lang="uk-UA" sz="4000" i="1" smtClean="0"/>
              <a:t>Приклад п.8.1</a:t>
            </a:r>
            <a:endParaRPr lang="ru-RU" sz="4000" i="1" smtClean="0"/>
          </a:p>
        </p:txBody>
      </p:sp>
      <p:sp>
        <p:nvSpPr>
          <p:cNvPr id="38915" name="Содержимое 2"/>
          <p:cNvSpPr>
            <a:spLocks noGrp="1"/>
          </p:cNvSpPr>
          <p:nvPr>
            <p:ph sz="half" idx="1"/>
          </p:nvPr>
        </p:nvSpPr>
        <p:spPr>
          <a:xfrm>
            <a:off x="457200" y="1268413"/>
            <a:ext cx="8362950" cy="5040312"/>
          </a:xfrm>
        </p:spPr>
        <p:txBody>
          <a:bodyPr/>
          <a:lstStyle/>
          <a:p>
            <a:pPr algn="just">
              <a:buFont typeface="Wingdings" pitchFamily="2" charset="2"/>
              <a:buNone/>
            </a:pPr>
            <a:r>
              <a:rPr lang="uk-UA" sz="2400" i="1" smtClean="0"/>
              <a:t>На період виконання проекту обсяг витрат на оплату праці становить </a:t>
            </a:r>
            <a:r>
              <a:rPr lang="uk-UA" sz="2400" b="1" i="1" smtClean="0"/>
              <a:t>200,000</a:t>
            </a:r>
            <a:r>
              <a:rPr lang="uk-UA" sz="2400" i="1" smtClean="0"/>
              <a:t> тис. грн. Загальна кількість виконавців передбачає 5 осіб (сум.):</a:t>
            </a:r>
          </a:p>
          <a:p>
            <a:pPr algn="just">
              <a:buFont typeface="Wingdings" pitchFamily="2" charset="2"/>
              <a:buNone/>
            </a:pPr>
            <a:r>
              <a:rPr lang="uk-UA" sz="1800" u="sng" smtClean="0"/>
              <a:t>головний науковий співробітник</a:t>
            </a:r>
            <a:r>
              <a:rPr lang="uk-UA" sz="1800" smtClean="0"/>
              <a:t> – сумісник (0,5 ст.), заробітна плата – 3,019 тис. грн., доплата за вчене звання – 0,755 тис. грн., доплата за науковий ступінь – 0,755 грн., середньомісячна заробітна плата – 4,529 тис. грн., кількість місяців – 5. Фонд заробітної плати  – 22,645 тис. грн. </a:t>
            </a:r>
          </a:p>
          <a:p>
            <a:pPr algn="just">
              <a:buFont typeface="Wingdings" pitchFamily="2" charset="2"/>
              <a:buNone/>
            </a:pPr>
            <a:r>
              <a:rPr lang="uk-UA" sz="1800" u="sng" smtClean="0"/>
              <a:t>науковий співробітник </a:t>
            </a:r>
            <a:r>
              <a:rPr lang="uk-UA" sz="1800" smtClean="0"/>
              <a:t>– сумісник (0,5 ст.), заробітна плата – 2,489 тис. грн., доплата за науковий ступінь – 0,374 тис. грн., доплата за вчене звання – 0,622 середньомісячна заробітна плата – 3,485 тис. грн., кількість місяців – 3. Фонд заробітної плати – 10,455 тис. грн. </a:t>
            </a:r>
            <a:endParaRPr lang="ru-RU" sz="1800" smtClean="0"/>
          </a:p>
          <a:p>
            <a:pPr algn="just">
              <a:buFont typeface="Wingdings" pitchFamily="2" charset="2"/>
              <a:buNone/>
            </a:pPr>
            <a:r>
              <a:rPr lang="uk-UA" sz="2000" i="1" smtClean="0"/>
              <a:t>…</a:t>
            </a:r>
          </a:p>
          <a:p>
            <a:pPr algn="just">
              <a:buFont typeface="Wingdings" pitchFamily="2" charset="2"/>
              <a:buNone/>
            </a:pPr>
            <a:r>
              <a:rPr lang="uk-UA" sz="1800" smtClean="0"/>
              <a:t>Витрати за статтею «Нарахування на оплату праці» розраховані з урахуванням єдиного внеску в розмірі 22% відповідно до Закону України № 2464-VI і становлять 44 тис. грн.</a:t>
            </a:r>
            <a:endParaRPr lang="ru-RU" sz="1800" i="1" smtClean="0"/>
          </a:p>
          <a:p>
            <a:endParaRPr lang="ru-RU"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r>
              <a:rPr kumimoji="0" lang="en-US" sz="1600" b="1" u="none" strike="noStrike" cap="none" normalizeH="0" baseline="0" dirty="0" smtClean="0">
                <a:ln>
                  <a:noFill/>
                </a:ln>
                <a:solidFill>
                  <a:schemeClr val="tx1"/>
                </a:solidFill>
                <a:latin typeface="Arial" charset="0"/>
              </a:rPr>
              <a:t>9</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457200"/>
            <a:ext cx="8229600" cy="450850"/>
          </a:xfrm>
        </p:spPr>
        <p:txBody>
          <a:bodyPr/>
          <a:lstStyle/>
          <a:p>
            <a:r>
              <a:rPr lang="uk-UA" sz="4000" i="1" smtClean="0"/>
              <a:t>Приклад п.8.2</a:t>
            </a:r>
            <a:endParaRPr lang="ru-RU" sz="4000" i="1" smtClean="0"/>
          </a:p>
        </p:txBody>
      </p:sp>
      <p:sp>
        <p:nvSpPr>
          <p:cNvPr id="39939" name="Содержимое 2"/>
          <p:cNvSpPr>
            <a:spLocks noGrp="1"/>
          </p:cNvSpPr>
          <p:nvPr>
            <p:ph sz="half" idx="1"/>
          </p:nvPr>
        </p:nvSpPr>
        <p:spPr>
          <a:xfrm>
            <a:off x="457200" y="1268413"/>
            <a:ext cx="8362950" cy="4681537"/>
          </a:xfrm>
        </p:spPr>
        <p:txBody>
          <a:bodyPr/>
          <a:lstStyle/>
          <a:p>
            <a:r>
              <a:rPr lang="uk-UA" i="1" dirty="0" smtClean="0"/>
              <a:t>На виконання проекту обсяг витрат на матеріали передбачено в обсязі  22,739 тис. грн., з них комплектуючі до комп’ютерної техніки на суму 20,0 тис. грн., в кількості 12 одиниць, на папір для друку формат А4 (10 </a:t>
            </a:r>
            <a:r>
              <a:rPr lang="uk-UA" i="1" dirty="0" err="1" smtClean="0"/>
              <a:t>пач</a:t>
            </a:r>
            <a:r>
              <a:rPr lang="uk-UA" i="1" dirty="0" smtClean="0"/>
              <a:t>. на суму 1 тис. грн.), канцелярське обладнання – 1,739 тис. грн.</a:t>
            </a:r>
            <a:endParaRPr lang="ru-RU" i="1" dirty="0" smtClean="0"/>
          </a:p>
          <a:p>
            <a:endParaRPr lang="ru-RU"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latin typeface="Arial" charset="0"/>
              </a:rPr>
              <a:t>50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547813" y="188913"/>
            <a:ext cx="6480175" cy="1015663"/>
          </a:xfrm>
          <a:prstGeom prst="rect">
            <a:avLst/>
          </a:prstGeom>
          <a:noFill/>
          <a:ln w="9525">
            <a:noFill/>
            <a:miter lim="800000"/>
            <a:headEnd/>
            <a:tailEnd/>
          </a:ln>
        </p:spPr>
        <p:txBody>
          <a:bodyPr>
            <a:spAutoFit/>
          </a:bodyPr>
          <a:lstStyle/>
          <a:p>
            <a:pPr algn="ctr"/>
            <a:r>
              <a:rPr lang="uk-UA" sz="6000" dirty="0"/>
              <a:t>Мета конкурсу</a:t>
            </a:r>
            <a:endParaRPr lang="ru-RU" sz="6000" dirty="0"/>
          </a:p>
        </p:txBody>
      </p:sp>
      <p:sp>
        <p:nvSpPr>
          <p:cNvPr id="41987" name="Rectangle 3"/>
          <p:cNvSpPr>
            <a:spLocks noChangeArrowheads="1"/>
          </p:cNvSpPr>
          <p:nvPr/>
        </p:nvSpPr>
        <p:spPr bwMode="auto">
          <a:xfrm>
            <a:off x="179512" y="1340768"/>
            <a:ext cx="8748464" cy="4832092"/>
          </a:xfrm>
          <a:prstGeom prst="rect">
            <a:avLst/>
          </a:prstGeom>
          <a:solidFill>
            <a:srgbClr val="CCECFF"/>
          </a:solidFill>
          <a:ln w="9525">
            <a:noFill/>
            <a:miter lim="800000"/>
            <a:headEnd/>
            <a:tailEnd/>
          </a:ln>
          <a:effectLst/>
        </p:spPr>
        <p:txBody>
          <a:bodyPr wrap="square" anchor="ctr">
            <a:spAutoFit/>
          </a:bodyPr>
          <a:lstStyle/>
          <a:p>
            <a:pPr eaLnBrk="0" hangingPunct="0">
              <a:defRPr/>
            </a:pPr>
            <a:r>
              <a:rPr lang="uk-UA" sz="2800" dirty="0">
                <a:latin typeface="+mn-lt"/>
              </a:rPr>
              <a:t>є відбір проектів фундаментальних  досліджень і прикладних розробок (далі - дослідження і розробки),  що мають </a:t>
            </a:r>
          </a:p>
          <a:p>
            <a:pPr eaLnBrk="0" hangingPunct="0">
              <a:defRPr/>
            </a:pPr>
            <a:endParaRPr lang="uk-UA" sz="2800" dirty="0">
              <a:latin typeface="+mn-lt"/>
            </a:endParaRPr>
          </a:p>
          <a:p>
            <a:pPr eaLnBrk="0" hangingPunct="0">
              <a:defRPr/>
            </a:pPr>
            <a:r>
              <a:rPr lang="uk-UA" sz="2800" b="1" dirty="0">
                <a:latin typeface="+mn-lt"/>
              </a:rPr>
              <a:t>високий науковий та науково-технічний рівень</a:t>
            </a:r>
            <a:r>
              <a:rPr lang="uk-UA" sz="2800" dirty="0">
                <a:latin typeface="+mn-lt"/>
              </a:rPr>
              <a:t>, </a:t>
            </a:r>
          </a:p>
          <a:p>
            <a:pPr eaLnBrk="0" hangingPunct="0">
              <a:defRPr/>
            </a:pPr>
            <a:endParaRPr lang="uk-UA" sz="2800" dirty="0">
              <a:latin typeface="+mn-lt"/>
            </a:endParaRPr>
          </a:p>
          <a:p>
            <a:pPr eaLnBrk="0" hangingPunct="0">
              <a:defRPr/>
            </a:pPr>
            <a:r>
              <a:rPr lang="uk-UA" sz="2800" b="1" dirty="0">
                <a:latin typeface="+mn-lt"/>
              </a:rPr>
              <a:t>пропонують  кращі показники наукових і науково-практичних результатів</a:t>
            </a:r>
            <a:r>
              <a:rPr lang="uk-UA" sz="2800" dirty="0">
                <a:latin typeface="+mn-lt"/>
              </a:rPr>
              <a:t>, </a:t>
            </a:r>
          </a:p>
          <a:p>
            <a:pPr eaLnBrk="0" hangingPunct="0">
              <a:defRPr/>
            </a:pPr>
            <a:r>
              <a:rPr lang="uk-UA" sz="2800" dirty="0">
                <a:latin typeface="+mn-lt"/>
              </a:rPr>
              <a:t> </a:t>
            </a:r>
          </a:p>
          <a:p>
            <a:pPr eaLnBrk="0" hangingPunct="0">
              <a:defRPr/>
            </a:pPr>
            <a:r>
              <a:rPr lang="uk-UA" sz="2800" b="1" dirty="0">
                <a:latin typeface="+mn-lt"/>
              </a:rPr>
              <a:t>забезпечують ефективне використання коштів державного бюджету</a:t>
            </a:r>
            <a:r>
              <a:rPr lang="uk-UA" sz="2800" dirty="0">
                <a:latin typeface="+mn-lt"/>
              </a:rPr>
              <a:t>.</a:t>
            </a:r>
            <a:r>
              <a:rPr lang="uk-UA" sz="2400" dirty="0">
                <a:latin typeface="+mn-lt"/>
              </a:rPr>
              <a:t> </a:t>
            </a:r>
            <a:endParaRPr lang="uk-UA" sz="5400" dirty="0">
              <a:latin typeface="+mn-lt"/>
            </a:endParaRP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457200" y="601663"/>
            <a:ext cx="8229600" cy="1098550"/>
          </a:xfrm>
        </p:spPr>
        <p:txBody>
          <a:bodyPr/>
          <a:lstStyle/>
          <a:p>
            <a:r>
              <a:rPr lang="uk-UA" sz="3200" b="1" smtClean="0"/>
              <a:t>КАЛЬКУЛЯЦІЯ </a:t>
            </a:r>
            <a:r>
              <a:rPr lang="ru-RU" sz="3200" smtClean="0"/>
              <a:t/>
            </a:r>
            <a:br>
              <a:rPr lang="ru-RU" sz="3200" smtClean="0"/>
            </a:br>
            <a:r>
              <a:rPr lang="uk-UA" sz="3200" smtClean="0"/>
              <a:t>кошторисної вартості наукового проекту</a:t>
            </a:r>
            <a:r>
              <a:rPr lang="ru-RU" sz="3200" smtClean="0"/>
              <a:t/>
            </a:r>
            <a:br>
              <a:rPr lang="ru-RU" sz="3200" smtClean="0"/>
            </a:br>
            <a:endParaRPr lang="ru-RU" sz="3200" smtClean="0"/>
          </a:p>
        </p:txBody>
      </p:sp>
      <p:sp>
        <p:nvSpPr>
          <p:cNvPr id="7" name="TextBox 6"/>
          <p:cNvSpPr txBox="1"/>
          <p:nvPr/>
        </p:nvSpPr>
        <p:spPr>
          <a:xfrm>
            <a:off x="539750" y="1773238"/>
            <a:ext cx="7920038" cy="4893647"/>
          </a:xfrm>
          <a:prstGeom prst="rect">
            <a:avLst/>
          </a:prstGeom>
          <a:noFill/>
        </p:spPr>
        <p:txBody>
          <a:bodyPr>
            <a:spAutoFit/>
          </a:bodyPr>
          <a:lstStyle/>
          <a:p>
            <a:pPr>
              <a:defRPr/>
            </a:pPr>
            <a:r>
              <a:rPr lang="uk-UA" sz="2400" b="1" dirty="0">
                <a:solidFill>
                  <a:srgbClr val="250BC3"/>
                </a:solidFill>
              </a:rPr>
              <a:t>Рекомендований розподіл за статтями витрат.</a:t>
            </a:r>
          </a:p>
          <a:p>
            <a:pPr>
              <a:defRPr/>
            </a:pPr>
            <a:r>
              <a:rPr lang="uk-UA" sz="2400" b="1" dirty="0"/>
              <a:t>Загальна вартість робіт – </a:t>
            </a:r>
            <a:r>
              <a:rPr lang="uk-UA" sz="2400" b="1" dirty="0">
                <a:solidFill>
                  <a:srgbClr val="38965C"/>
                </a:solidFill>
              </a:rPr>
              <a:t>100 %.</a:t>
            </a:r>
          </a:p>
          <a:p>
            <a:pPr marL="457200" indent="-457200">
              <a:buFontTx/>
              <a:buAutoNum type="arabicPeriod"/>
              <a:defRPr/>
            </a:pPr>
            <a:r>
              <a:rPr lang="uk-UA" sz="2400" b="1" dirty="0"/>
              <a:t>Витрати на заробітну плату – </a:t>
            </a:r>
            <a:r>
              <a:rPr lang="uk-UA" sz="2400" b="1" dirty="0">
                <a:solidFill>
                  <a:srgbClr val="C00000"/>
                </a:solidFill>
              </a:rPr>
              <a:t>40 % </a:t>
            </a:r>
            <a:r>
              <a:rPr lang="uk-UA" sz="2400" b="1" dirty="0"/>
              <a:t>від загальної кошторисної вартості проекту.</a:t>
            </a:r>
          </a:p>
          <a:p>
            <a:pPr marL="457200" indent="-457200">
              <a:buFontTx/>
              <a:buAutoNum type="arabicPeriod"/>
              <a:defRPr/>
            </a:pPr>
            <a:r>
              <a:rPr lang="uk-UA" sz="2400" b="1" dirty="0"/>
              <a:t> Нарахування на оплату праці – </a:t>
            </a:r>
            <a:r>
              <a:rPr lang="uk-UA" sz="2400" b="1" dirty="0">
                <a:solidFill>
                  <a:srgbClr val="C00000"/>
                </a:solidFill>
              </a:rPr>
              <a:t>22 % </a:t>
            </a:r>
            <a:r>
              <a:rPr lang="uk-UA" sz="2400" b="1" dirty="0"/>
              <a:t>від фонду заробітної плати.</a:t>
            </a:r>
          </a:p>
          <a:p>
            <a:pPr marL="457200" indent="-457200">
              <a:buFontTx/>
              <a:buAutoNum type="arabicPeriod"/>
              <a:defRPr/>
            </a:pPr>
            <a:r>
              <a:rPr lang="uk-UA" sz="2400" b="1" dirty="0"/>
              <a:t>Оплата комунальних послуг та енергоносіїв  -</a:t>
            </a:r>
            <a:r>
              <a:rPr lang="uk-UA" sz="2400" b="1" dirty="0">
                <a:solidFill>
                  <a:srgbClr val="C00000"/>
                </a:solidFill>
              </a:rPr>
              <a:t>2%</a:t>
            </a:r>
            <a:r>
              <a:rPr lang="uk-UA" sz="2400" b="1" dirty="0"/>
              <a:t> від загальної вартості.</a:t>
            </a:r>
          </a:p>
          <a:p>
            <a:pPr marL="457200" indent="-457200">
              <a:buFontTx/>
              <a:buAutoNum type="arabicPeriod"/>
              <a:defRPr/>
            </a:pPr>
            <a:r>
              <a:rPr lang="uk-UA" sz="2400" b="1" dirty="0"/>
              <a:t>Накладні витрати – </a:t>
            </a:r>
            <a:r>
              <a:rPr lang="uk-UA" sz="2400" b="1" dirty="0">
                <a:solidFill>
                  <a:srgbClr val="C00000"/>
                </a:solidFill>
              </a:rPr>
              <a:t>20 %</a:t>
            </a:r>
            <a:r>
              <a:rPr lang="uk-UA" sz="2400" b="1" dirty="0"/>
              <a:t> від загальної вартості</a:t>
            </a:r>
            <a:r>
              <a:rPr lang="uk-UA" sz="2400" b="1" dirty="0" smtClean="0"/>
              <a:t>.</a:t>
            </a:r>
          </a:p>
          <a:p>
            <a:pPr marL="457200" indent="-457200">
              <a:buFontTx/>
              <a:buAutoNum type="arabicPeriod"/>
              <a:defRPr/>
            </a:pPr>
            <a:r>
              <a:rPr lang="uk-UA" sz="2400" b="1" dirty="0" smtClean="0"/>
              <a:t>Матеріали, предмети, малоцінне обладнання – </a:t>
            </a:r>
            <a:r>
              <a:rPr lang="uk-UA" sz="2400" b="1" dirty="0" smtClean="0">
                <a:solidFill>
                  <a:srgbClr val="C00000"/>
                </a:solidFill>
              </a:rPr>
              <a:t>30 %.</a:t>
            </a:r>
            <a:endParaRPr lang="uk-UA" sz="2400" b="1" dirty="0">
              <a:solidFill>
                <a:srgbClr val="C00000"/>
              </a:solidFill>
            </a:endParaRPr>
          </a:p>
          <a:p>
            <a:pPr marL="457200" indent="-457200">
              <a:buFontTx/>
              <a:buAutoNum type="arabicPeriod"/>
              <a:defRPr/>
            </a:pPr>
            <a:endParaRPr lang="uk-UA" sz="2400" b="1" dirty="0"/>
          </a:p>
          <a:p>
            <a:pPr>
              <a:defRPr/>
            </a:pPr>
            <a:endParaRPr lang="ru-RU" sz="2400" b="1"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692150"/>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9. </a:t>
            </a:r>
            <a:r>
              <a:rPr lang="uk-UA" sz="2800" b="1" kern="0" dirty="0" err="1">
                <a:solidFill>
                  <a:srgbClr val="250BC3"/>
                </a:solidFill>
                <a:latin typeface="+mj-lt"/>
                <a:ea typeface="+mj-ea"/>
                <a:cs typeface="+mj-cs"/>
              </a:rPr>
              <a:t>Наукометричні</a:t>
            </a:r>
            <a:r>
              <a:rPr lang="uk-UA" sz="2800" b="1" kern="0" dirty="0">
                <a:solidFill>
                  <a:srgbClr val="250BC3"/>
                </a:solidFill>
                <a:latin typeface="+mj-lt"/>
                <a:ea typeface="+mj-ea"/>
                <a:cs typeface="+mj-cs"/>
              </a:rPr>
              <a:t> показники авторів проекту </a:t>
            </a:r>
          </a:p>
        </p:txBody>
      </p:sp>
      <p:sp>
        <p:nvSpPr>
          <p:cNvPr id="41987" name="Содержимое 3"/>
          <p:cNvSpPr>
            <a:spLocks noGrp="1"/>
          </p:cNvSpPr>
          <p:nvPr>
            <p:ph sz="half" idx="2"/>
          </p:nvPr>
        </p:nvSpPr>
        <p:spPr>
          <a:xfrm>
            <a:off x="323850" y="1341438"/>
            <a:ext cx="8532813" cy="4967287"/>
          </a:xfrm>
        </p:spPr>
        <p:txBody>
          <a:bodyPr/>
          <a:lstStyle/>
          <a:p>
            <a:r>
              <a:rPr lang="uk-UA" sz="2400" dirty="0" smtClean="0"/>
              <a:t>9.1. Зазначити </a:t>
            </a:r>
            <a:r>
              <a:rPr lang="en-US" sz="2400" dirty="0" smtClean="0"/>
              <a:t>h</a:t>
            </a:r>
            <a:r>
              <a:rPr lang="uk-UA" sz="2400" dirty="0" err="1" smtClean="0"/>
              <a:t>-індекс</a:t>
            </a:r>
            <a:r>
              <a:rPr lang="uk-UA" sz="2400" dirty="0" smtClean="0"/>
              <a:t> та загальну кількість цитувань наукових публікацій керівника проекту згідно БД </a:t>
            </a:r>
            <a:r>
              <a:rPr lang="uk-UA" sz="2400" dirty="0" err="1" smtClean="0"/>
              <a:t>Scopus</a:t>
            </a:r>
            <a:r>
              <a:rPr lang="uk-UA" sz="2400" dirty="0" smtClean="0"/>
              <a:t> або </a:t>
            </a:r>
            <a:r>
              <a:rPr lang="en-US" sz="2400" dirty="0" smtClean="0"/>
              <a:t>Web of Science Core Collection</a:t>
            </a:r>
            <a:r>
              <a:rPr lang="uk-UA" sz="2400" dirty="0" smtClean="0"/>
              <a:t> (</a:t>
            </a:r>
            <a:r>
              <a:rPr lang="en-US" sz="2400" dirty="0" err="1" smtClean="0"/>
              <a:t>WoS</a:t>
            </a:r>
            <a:r>
              <a:rPr lang="uk-UA" sz="2400" dirty="0" smtClean="0"/>
              <a:t>) (</a:t>
            </a:r>
            <a:r>
              <a:rPr lang="en-US" sz="2400" u="sng" dirty="0" smtClean="0"/>
              <a:t>Google Scholar </a:t>
            </a:r>
            <a:r>
              <a:rPr lang="uk-UA" sz="2400" u="sng" dirty="0" smtClean="0"/>
              <a:t>для </a:t>
            </a:r>
            <a:r>
              <a:rPr lang="uk-UA" sz="2400" u="sng" dirty="0" err="1" smtClean="0"/>
              <a:t>соціо-гуманітарних</a:t>
            </a:r>
            <a:r>
              <a:rPr lang="uk-UA" sz="2400" u="sng" dirty="0" smtClean="0"/>
              <a:t> наук</a:t>
            </a:r>
            <a:r>
              <a:rPr lang="uk-UA" sz="2400" dirty="0" smtClean="0"/>
              <a:t>)  та </a:t>
            </a:r>
            <a:r>
              <a:rPr lang="uk-UA" sz="2400" u="sng" dirty="0" err="1" smtClean="0"/>
              <a:t>веб-адресу</a:t>
            </a:r>
            <a:r>
              <a:rPr lang="uk-UA" sz="2400" u="sng" dirty="0" smtClean="0"/>
              <a:t> його відповідного авторського профілю і </a:t>
            </a:r>
            <a:r>
              <a:rPr lang="uk-UA" sz="2400" u="sng" dirty="0" err="1" smtClean="0"/>
              <a:t>Author</a:t>
            </a:r>
            <a:r>
              <a:rPr lang="uk-UA" sz="2400" u="sng" dirty="0" smtClean="0"/>
              <a:t> ID</a:t>
            </a:r>
            <a:endParaRPr lang="ru-RU" sz="2400" u="sng" dirty="0" smtClean="0"/>
          </a:p>
          <a:p>
            <a:r>
              <a:rPr lang="uk-UA" sz="2400" dirty="0" smtClean="0"/>
              <a:t>9.2. Зазначити сумарний </a:t>
            </a:r>
            <a:r>
              <a:rPr lang="en-US" sz="2400" dirty="0" smtClean="0"/>
              <a:t>h</a:t>
            </a:r>
            <a:r>
              <a:rPr lang="uk-UA" sz="2400" dirty="0" err="1" smtClean="0"/>
              <a:t>-індекс</a:t>
            </a:r>
            <a:r>
              <a:rPr lang="uk-UA" sz="2400" dirty="0" smtClean="0"/>
              <a:t> та загальну кількість цитувань наукових публікацій 5-ти основних авторів проекту (крім керівника) згідно БД </a:t>
            </a:r>
            <a:r>
              <a:rPr lang="uk-UA" sz="2400" dirty="0" err="1" smtClean="0"/>
              <a:t>Scopus</a:t>
            </a:r>
            <a:r>
              <a:rPr lang="uk-UA" sz="2400" dirty="0" smtClean="0"/>
              <a:t> або </a:t>
            </a:r>
            <a:r>
              <a:rPr lang="uk-UA" sz="2400" dirty="0" err="1" smtClean="0"/>
              <a:t>WoS</a:t>
            </a:r>
            <a:r>
              <a:rPr lang="uk-UA" sz="2400" dirty="0" smtClean="0"/>
              <a:t> (</a:t>
            </a:r>
            <a:r>
              <a:rPr lang="uk-UA" sz="2400" dirty="0" err="1" smtClean="0"/>
              <a:t>Google</a:t>
            </a:r>
            <a:r>
              <a:rPr lang="uk-UA" sz="2400" dirty="0" smtClean="0"/>
              <a:t> </a:t>
            </a:r>
            <a:r>
              <a:rPr lang="uk-UA" sz="2400" dirty="0" err="1" smtClean="0"/>
              <a:t>Scholar</a:t>
            </a:r>
            <a:r>
              <a:rPr lang="uk-UA" sz="2400" dirty="0" smtClean="0"/>
              <a:t> для </a:t>
            </a:r>
            <a:r>
              <a:rPr lang="uk-UA" sz="2400" dirty="0" err="1" smtClean="0"/>
              <a:t>соціо-гуманітарних</a:t>
            </a:r>
            <a:r>
              <a:rPr lang="uk-UA" sz="2400" dirty="0" smtClean="0"/>
              <a:t> наук)  та </a:t>
            </a:r>
            <a:r>
              <a:rPr lang="uk-UA" sz="2400" dirty="0" err="1" smtClean="0"/>
              <a:t>веб-адреси</a:t>
            </a:r>
            <a:r>
              <a:rPr lang="uk-UA" sz="2400" dirty="0" smtClean="0"/>
              <a:t> їх відповідних авторських профілів і </a:t>
            </a:r>
            <a:r>
              <a:rPr lang="uk-UA" sz="2400" dirty="0" err="1" smtClean="0"/>
              <a:t>Author</a:t>
            </a:r>
            <a:r>
              <a:rPr lang="en-US" sz="2400" dirty="0" smtClean="0"/>
              <a:t>s</a:t>
            </a:r>
            <a:r>
              <a:rPr lang="uk-UA" sz="2400" dirty="0" smtClean="0"/>
              <a:t> ID.</a:t>
            </a:r>
            <a:endParaRPr lang="ru-RU" sz="2400" dirty="0" smtClean="0"/>
          </a:p>
          <a:p>
            <a:pPr algn="just"/>
            <a:endParaRPr lang="uk-UA" altLang="uk-UA" sz="2400" dirty="0" smtClean="0"/>
          </a:p>
          <a:p>
            <a:pPr algn="just"/>
            <a:endParaRPr lang="uk-UA" altLang="uk-UA" sz="2000" dirty="0" smtClean="0"/>
          </a:p>
          <a:p>
            <a:pPr algn="just"/>
            <a:endParaRPr lang="uk-UA" altLang="uk-UA" sz="2000" dirty="0" smtClean="0"/>
          </a:p>
          <a:p>
            <a:pPr algn="just"/>
            <a:endParaRPr lang="uk-UA" altLang="uk-UA" sz="2000" dirty="0" smtClean="0"/>
          </a:p>
          <a:p>
            <a:pPr algn="just"/>
            <a:endParaRPr lang="uk-UA" altLang="uk-UA" sz="2000" dirty="0" smtClean="0"/>
          </a:p>
          <a:p>
            <a:pPr algn="just">
              <a:buFont typeface="Wingdings" pitchFamily="2" charset="2"/>
              <a:buNone/>
            </a:pPr>
            <a:endParaRPr lang="uk-UA" altLang="uk-UA" sz="20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2</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692150"/>
            <a:ext cx="8496300" cy="720725"/>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10. Науковий доробок та досвід авторів за напрямом проекту </a:t>
            </a:r>
          </a:p>
        </p:txBody>
      </p:sp>
      <p:sp>
        <p:nvSpPr>
          <p:cNvPr id="43011" name="Содержимое 3"/>
          <p:cNvSpPr>
            <a:spLocks noGrp="1"/>
          </p:cNvSpPr>
          <p:nvPr>
            <p:ph sz="half" idx="2"/>
          </p:nvPr>
        </p:nvSpPr>
        <p:spPr>
          <a:xfrm>
            <a:off x="179388" y="1556792"/>
            <a:ext cx="8677275" cy="5040313"/>
          </a:xfrm>
        </p:spPr>
        <p:txBody>
          <a:bodyPr/>
          <a:lstStyle/>
          <a:p>
            <a:r>
              <a:rPr lang="uk-UA" sz="2000" dirty="0" smtClean="0"/>
              <a:t>10.1. Перелік статей у журналах, що входять до науково-метричних баз даних </a:t>
            </a:r>
            <a:r>
              <a:rPr lang="uk-UA" sz="2000" dirty="0" err="1" smtClean="0"/>
              <a:t>WoS</a:t>
            </a:r>
            <a:r>
              <a:rPr lang="uk-UA" sz="2000" dirty="0" smtClean="0"/>
              <a:t> та/або </a:t>
            </a:r>
            <a:r>
              <a:rPr lang="ru-RU" sz="2000" dirty="0" err="1" smtClean="0"/>
              <a:t>Scopus</a:t>
            </a:r>
            <a:r>
              <a:rPr lang="uk-UA" sz="2000" dirty="0" smtClean="0"/>
              <a:t> з індексом </a:t>
            </a:r>
            <a:r>
              <a:rPr lang="en-US" sz="2000" dirty="0" smtClean="0"/>
              <a:t>SNIP</a:t>
            </a:r>
            <a:r>
              <a:rPr lang="uk-UA" sz="2000" dirty="0" smtClean="0"/>
              <a:t> ≥ 0,4 (</a:t>
            </a:r>
            <a:r>
              <a:rPr lang="uk-UA" sz="2000" dirty="0" err="1" smtClean="0"/>
              <a:t>Source</a:t>
            </a:r>
            <a:r>
              <a:rPr lang="uk-UA" sz="2000" dirty="0" smtClean="0"/>
              <a:t> </a:t>
            </a:r>
            <a:r>
              <a:rPr lang="uk-UA" sz="2000" dirty="0" err="1" smtClean="0"/>
              <a:t>Normalized</a:t>
            </a:r>
            <a:r>
              <a:rPr lang="uk-UA" sz="2000" dirty="0" smtClean="0"/>
              <a:t> </a:t>
            </a:r>
            <a:r>
              <a:rPr lang="uk-UA" sz="2000" dirty="0" err="1" smtClean="0"/>
              <a:t>Impact</a:t>
            </a:r>
            <a:r>
              <a:rPr lang="uk-UA" sz="2000" dirty="0" smtClean="0"/>
              <a:t> </a:t>
            </a:r>
            <a:r>
              <a:rPr lang="uk-UA" sz="2000" dirty="0" err="1" smtClean="0"/>
              <a:t>Рer</a:t>
            </a:r>
            <a:r>
              <a:rPr lang="uk-UA" sz="2000" dirty="0" smtClean="0"/>
              <a:t> </a:t>
            </a:r>
            <a:r>
              <a:rPr lang="uk-UA" sz="2000" dirty="0" err="1" smtClean="0"/>
              <a:t>Paper</a:t>
            </a:r>
            <a:r>
              <a:rPr lang="uk-UA" sz="2000" dirty="0" smtClean="0"/>
              <a:t>) (або для </a:t>
            </a:r>
            <a:r>
              <a:rPr lang="uk-UA" sz="2000" dirty="0" err="1" smtClean="0"/>
              <a:t>соціо-гуманітарних</a:t>
            </a:r>
            <a:r>
              <a:rPr lang="uk-UA" sz="2000" dirty="0" smtClean="0"/>
              <a:t> наук з індексом   </a:t>
            </a:r>
            <a:r>
              <a:rPr lang="en-US" sz="2000" dirty="0" smtClean="0"/>
              <a:t>SNIP</a:t>
            </a:r>
            <a:r>
              <a:rPr lang="uk-UA" sz="2000" dirty="0" smtClean="0"/>
              <a:t>  &gt; 0)</a:t>
            </a:r>
            <a:r>
              <a:rPr lang="uk-UA" sz="2000" b="1" dirty="0" smtClean="0"/>
              <a:t>.</a:t>
            </a:r>
          </a:p>
          <a:p>
            <a:r>
              <a:rPr lang="uk-UA" sz="2000" dirty="0" smtClean="0"/>
              <a:t>10.2. Статті, що входять до науково-метричних баз даних </a:t>
            </a:r>
            <a:r>
              <a:rPr lang="uk-UA" sz="2000" dirty="0" err="1" smtClean="0"/>
              <a:t>WoS</a:t>
            </a:r>
            <a:r>
              <a:rPr lang="uk-UA" sz="2000" dirty="0" smtClean="0"/>
              <a:t> або </a:t>
            </a:r>
            <a:r>
              <a:rPr lang="uk-UA" sz="2000" dirty="0" err="1" smtClean="0"/>
              <a:t>Scopus</a:t>
            </a:r>
            <a:r>
              <a:rPr lang="uk-UA" sz="2000" dirty="0" smtClean="0"/>
              <a:t>, які не ввійшли до п.10.1 (або </a:t>
            </a:r>
            <a:r>
              <a:rPr lang="uk-UA" sz="2000" dirty="0" err="1" smtClean="0"/>
              <a:t>Index</a:t>
            </a:r>
            <a:r>
              <a:rPr lang="uk-UA" sz="2000" dirty="0" smtClean="0"/>
              <a:t> </a:t>
            </a:r>
            <a:r>
              <a:rPr lang="uk-UA" sz="2000" dirty="0" err="1" smtClean="0"/>
              <a:t>Сореrnicus</a:t>
            </a:r>
            <a:r>
              <a:rPr lang="uk-UA" sz="2000" dirty="0" smtClean="0"/>
              <a:t> для </a:t>
            </a:r>
            <a:r>
              <a:rPr lang="uk-UA" sz="2000" dirty="0" err="1" smtClean="0"/>
              <a:t>соціо-гуманітарних</a:t>
            </a:r>
            <a:r>
              <a:rPr lang="uk-UA" sz="2000" dirty="0" smtClean="0"/>
              <a:t> наук) та патенти України або інших країн на винахід або промисловий зразок</a:t>
            </a:r>
            <a:endParaRPr lang="ru-RU" sz="2000" dirty="0" smtClean="0"/>
          </a:p>
          <a:p>
            <a:r>
              <a:rPr lang="uk-UA" sz="2000" dirty="0" smtClean="0"/>
              <a:t>10.3. Опубліковані  за темою проекту  статті у журналах, що входять до переліку фахових видань України та мають </a:t>
            </a:r>
            <a:r>
              <a:rPr lang="en-US" sz="2000" dirty="0" smtClean="0"/>
              <a:t>ISSN</a:t>
            </a:r>
            <a:r>
              <a:rPr lang="uk-UA" sz="2000" dirty="0" smtClean="0"/>
              <a:t>, статті у закордонних журналах, що не увійшли до пп.10.1-10.2, а також англомовні тези доповідей у матеріалах міжнародних конференцій, що індексуються науково-метричними базами даних </a:t>
            </a:r>
            <a:r>
              <a:rPr lang="en-US" sz="2000" dirty="0" err="1" smtClean="0"/>
              <a:t>WoS</a:t>
            </a:r>
            <a:r>
              <a:rPr lang="uk-UA" sz="2000" dirty="0" smtClean="0"/>
              <a:t> або </a:t>
            </a:r>
            <a:r>
              <a:rPr lang="ru-RU" sz="2000" dirty="0" err="1" smtClean="0"/>
              <a:t>Scopus</a:t>
            </a:r>
            <a:r>
              <a:rPr lang="ru-RU" sz="2000" dirty="0" smtClean="0"/>
              <a:t> </a:t>
            </a:r>
            <a:r>
              <a:rPr lang="uk-UA" sz="2000" dirty="0" smtClean="0"/>
              <a:t>(або </a:t>
            </a:r>
            <a:r>
              <a:rPr lang="uk-UA" sz="2000" dirty="0" err="1" smtClean="0"/>
              <a:t>Index</a:t>
            </a:r>
            <a:r>
              <a:rPr lang="uk-UA" sz="2000" dirty="0" smtClean="0"/>
              <a:t> </a:t>
            </a:r>
            <a:r>
              <a:rPr lang="uk-UA" sz="2000" dirty="0" err="1" smtClean="0"/>
              <a:t>Сореrnicus</a:t>
            </a:r>
            <a:r>
              <a:rPr lang="uk-UA" sz="2000" dirty="0" smtClean="0"/>
              <a:t> для </a:t>
            </a:r>
            <a:r>
              <a:rPr lang="uk-UA" sz="2000" dirty="0" err="1" smtClean="0"/>
              <a:t>соціо-гуманітарних</a:t>
            </a:r>
            <a:r>
              <a:rPr lang="uk-UA" sz="2000" dirty="0" smtClean="0"/>
              <a:t> наук) та охоронні документи на об’єкти права інтелектуальної власності, які не увійшли до п. 10.2.</a:t>
            </a:r>
            <a:endParaRPr lang="ru-RU" sz="2000" dirty="0" smtClean="0"/>
          </a:p>
          <a:p>
            <a:endParaRPr lang="ru-RU" sz="2000" dirty="0" smtClean="0"/>
          </a:p>
          <a:p>
            <a:pPr algn="just"/>
            <a:endParaRPr lang="uk-UA" altLang="uk-UA" sz="2000" dirty="0" smtClean="0"/>
          </a:p>
          <a:p>
            <a:pPr algn="just"/>
            <a:endParaRPr lang="uk-UA" altLang="uk-UA" sz="1800" dirty="0" smtClean="0"/>
          </a:p>
          <a:p>
            <a:pPr algn="just"/>
            <a:endParaRPr lang="uk-UA" altLang="uk-UA" sz="1800" dirty="0" smtClean="0"/>
          </a:p>
          <a:p>
            <a:pPr algn="just"/>
            <a:endParaRPr lang="uk-UA" altLang="uk-UA" sz="1800" dirty="0" smtClean="0"/>
          </a:p>
          <a:p>
            <a:pPr algn="just"/>
            <a:endParaRPr lang="uk-UA" altLang="uk-UA" sz="1800" dirty="0" smtClean="0"/>
          </a:p>
          <a:p>
            <a:pPr algn="just">
              <a:buFont typeface="Wingdings" pitchFamily="2" charset="2"/>
              <a:buNone/>
            </a:pPr>
            <a:endParaRPr lang="uk-UA" altLang="uk-UA" sz="18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3</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b="1" dirty="0" smtClean="0"/>
              <a:t>Українські наукові видання, визнані секцією 23 «Наукові проблеми сільського, лісового і садово-паркового господарства, ветеринарії» провідними</a:t>
            </a:r>
            <a:r>
              <a:rPr lang="ru-RU" sz="2400" dirty="0" smtClean="0"/>
              <a:t/>
            </a:r>
            <a:br>
              <a:rPr lang="ru-RU" sz="2400" dirty="0" smtClean="0"/>
            </a:br>
            <a:r>
              <a:rPr lang="uk-UA" sz="2400" b="1" dirty="0" smtClean="0"/>
              <a:t>(протокол від 21 жовтня 2016 р.)</a:t>
            </a:r>
            <a:endParaRPr lang="ru-RU" sz="2400" dirty="0"/>
          </a:p>
        </p:txBody>
      </p:sp>
      <p:sp>
        <p:nvSpPr>
          <p:cNvPr id="8" name="TextBox 7"/>
          <p:cNvSpPr txBox="1"/>
          <p:nvPr/>
        </p:nvSpPr>
        <p:spPr>
          <a:xfrm>
            <a:off x="755576" y="2276872"/>
            <a:ext cx="7632848" cy="3266985"/>
          </a:xfrm>
          <a:prstGeom prst="rect">
            <a:avLst/>
          </a:prstGeom>
          <a:noFill/>
        </p:spPr>
        <p:txBody>
          <a:bodyPr wrap="square" rtlCol="0">
            <a:spAutoFit/>
          </a:bodyPr>
          <a:lstStyle/>
          <a:p>
            <a:pPr>
              <a:lnSpc>
                <a:spcPct val="150000"/>
              </a:lnSpc>
              <a:buFont typeface="Arial" pitchFamily="34" charset="0"/>
              <a:buChar char="•"/>
            </a:pPr>
            <a:r>
              <a:rPr lang="uk-UA" sz="2000" b="1" dirty="0" smtClean="0"/>
              <a:t> Вісник аграрної науки</a:t>
            </a:r>
          </a:p>
          <a:p>
            <a:pPr>
              <a:lnSpc>
                <a:spcPct val="150000"/>
              </a:lnSpc>
              <a:buFont typeface="Arial" pitchFamily="34" charset="0"/>
              <a:buChar char="•"/>
            </a:pPr>
            <a:r>
              <a:rPr lang="uk-UA" sz="2000" b="1" dirty="0" smtClean="0"/>
              <a:t> Біоресурси і природокористування (</a:t>
            </a:r>
            <a:r>
              <a:rPr lang="uk-UA" sz="2000" b="1" dirty="0" err="1" smtClean="0"/>
              <a:t>НУБіП</a:t>
            </a:r>
            <a:r>
              <a:rPr lang="uk-UA" sz="2000" b="1" dirty="0" smtClean="0"/>
              <a:t>)</a:t>
            </a:r>
          </a:p>
          <a:p>
            <a:pPr>
              <a:lnSpc>
                <a:spcPct val="150000"/>
              </a:lnSpc>
              <a:buFont typeface="Arial" pitchFamily="34" charset="0"/>
              <a:buChar char="•"/>
            </a:pPr>
            <a:r>
              <a:rPr lang="uk-UA" sz="2000" b="1" dirty="0" smtClean="0"/>
              <a:t> Вісник Дніпропетровського державного аграрно-економічного університету</a:t>
            </a:r>
          </a:p>
          <a:p>
            <a:pPr>
              <a:lnSpc>
                <a:spcPct val="150000"/>
              </a:lnSpc>
              <a:buFont typeface="Arial" pitchFamily="34" charset="0"/>
              <a:buChar char="•"/>
            </a:pPr>
            <a:r>
              <a:rPr lang="uk-UA" sz="2000" b="1" dirty="0" smtClean="0"/>
              <a:t> Науковий вісник Національного лісотехнічного університету</a:t>
            </a:r>
          </a:p>
          <a:p>
            <a:pPr>
              <a:lnSpc>
                <a:spcPct val="150000"/>
              </a:lnSpc>
              <a:buFont typeface="Arial" pitchFamily="34" charset="0"/>
              <a:buChar char="•"/>
            </a:pPr>
            <a:r>
              <a:rPr lang="uk-UA" sz="2000" b="1" dirty="0" smtClean="0"/>
              <a:t> Рибогосподарська наука України </a:t>
            </a:r>
            <a:endParaRPr lang="ru-RU" sz="2000" b="1" dirty="0"/>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457200" y="457200"/>
            <a:ext cx="8229600" cy="1243013"/>
          </a:xfrm>
        </p:spPr>
        <p:txBody>
          <a:bodyPr/>
          <a:lstStyle/>
          <a:p>
            <a:r>
              <a:rPr lang="uk-UA" smtClean="0"/>
              <a:t>Source Normalized Impact Рer Paper- </a:t>
            </a:r>
            <a:r>
              <a:rPr lang="en-US" smtClean="0"/>
              <a:t>SNIP </a:t>
            </a:r>
            <a:r>
              <a:rPr lang="uk-UA" smtClean="0"/>
              <a:t>журналу</a:t>
            </a:r>
            <a:endParaRPr lang="ru-RU" smtClean="0"/>
          </a:p>
        </p:txBody>
      </p:sp>
      <p:sp>
        <p:nvSpPr>
          <p:cNvPr id="44036" name="Прямоугольник 5"/>
          <p:cNvSpPr>
            <a:spLocks noChangeArrowheads="1"/>
          </p:cNvSpPr>
          <p:nvPr/>
        </p:nvSpPr>
        <p:spPr bwMode="auto">
          <a:xfrm>
            <a:off x="539750" y="2060575"/>
            <a:ext cx="8353425" cy="1077913"/>
          </a:xfrm>
          <a:prstGeom prst="rect">
            <a:avLst/>
          </a:prstGeom>
          <a:noFill/>
          <a:ln w="38100">
            <a:solidFill>
              <a:srgbClr val="FF0000"/>
            </a:solidFill>
            <a:miter lim="800000"/>
            <a:headEnd/>
            <a:tailEnd/>
          </a:ln>
        </p:spPr>
        <p:txBody>
          <a:bodyPr>
            <a:spAutoFit/>
          </a:bodyPr>
          <a:lstStyle/>
          <a:p>
            <a:pPr algn="ctr"/>
            <a:r>
              <a:rPr lang="en-US" sz="3200">
                <a:solidFill>
                  <a:srgbClr val="250BC3"/>
                </a:solidFill>
                <a:hlinkClick r:id="rId2"/>
              </a:rPr>
              <a:t>http://www.journalindicators.com/indicators</a:t>
            </a:r>
            <a:endParaRPr lang="uk-UA" sz="3200">
              <a:solidFill>
                <a:srgbClr val="250BC3"/>
              </a:solidFill>
            </a:endParaRPr>
          </a:p>
          <a:p>
            <a:pPr algn="ctr"/>
            <a:endParaRPr lang="ru-RU" sz="3200">
              <a:solidFill>
                <a:srgbClr val="250BC3"/>
              </a:solidFill>
            </a:endParaRPr>
          </a:p>
        </p:txBody>
      </p:sp>
      <p:pic>
        <p:nvPicPr>
          <p:cNvPr id="44037" name="Picture 2"/>
          <p:cNvPicPr>
            <a:picLocks noChangeAspect="1" noChangeArrowheads="1"/>
          </p:cNvPicPr>
          <p:nvPr/>
        </p:nvPicPr>
        <p:blipFill>
          <a:blip r:embed="rId3" cstate="print"/>
          <a:srcRect l="10922" t="15224" r="13480" b="7997"/>
          <a:stretch>
            <a:fillRect/>
          </a:stretch>
        </p:blipFill>
        <p:spPr bwMode="auto">
          <a:xfrm>
            <a:off x="1476375" y="3213100"/>
            <a:ext cx="4248150" cy="3451225"/>
          </a:xfrm>
          <a:prstGeom prst="rect">
            <a:avLst/>
          </a:prstGeom>
          <a:noFill/>
          <a:ln w="9525">
            <a:noFill/>
            <a:miter lim="800000"/>
            <a:headEnd/>
            <a:tailEnd/>
          </a:ln>
        </p:spPr>
      </p:pic>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Содержимое 2"/>
          <p:cNvSpPr>
            <a:spLocks noGrp="1"/>
          </p:cNvSpPr>
          <p:nvPr>
            <p:ph sz="half" idx="1"/>
          </p:nvPr>
        </p:nvSpPr>
        <p:spPr>
          <a:xfrm>
            <a:off x="250825" y="765175"/>
            <a:ext cx="8569325" cy="5616575"/>
          </a:xfrm>
        </p:spPr>
        <p:txBody>
          <a:bodyPr/>
          <a:lstStyle/>
          <a:p>
            <a:r>
              <a:rPr lang="uk-UA" dirty="0" smtClean="0"/>
              <a:t>10.4. Монографії за напрямом проекту, що опубліковані у закордонних виданнях офіційними мовами Європейського Союзу</a:t>
            </a:r>
            <a:endParaRPr lang="ru-RU" dirty="0" smtClean="0"/>
          </a:p>
          <a:p>
            <a:r>
              <a:rPr lang="uk-UA" dirty="0" smtClean="0"/>
              <a:t>10.5.</a:t>
            </a:r>
            <a:r>
              <a:rPr lang="uk-UA" b="1" dirty="0" smtClean="0"/>
              <a:t> </a:t>
            </a:r>
            <a:r>
              <a:rPr lang="uk-UA" dirty="0" smtClean="0"/>
              <a:t>Розділи монографій за напрямом проекту, що опубліковані  у закордонних виданнях офіційними мовами Європейського Союзу (</a:t>
            </a:r>
            <a:r>
              <a:rPr lang="uk-UA" u="sng" dirty="0" smtClean="0">
                <a:solidFill>
                  <a:srgbClr val="C00000"/>
                </a:solidFill>
              </a:rPr>
              <a:t>від 3 друкованих аркушів</a:t>
            </a:r>
            <a:r>
              <a:rPr lang="uk-UA" dirty="0" smtClean="0"/>
              <a:t>).</a:t>
            </a:r>
            <a:endParaRPr lang="ru-RU" dirty="0" smtClean="0"/>
          </a:p>
          <a:p>
            <a:r>
              <a:rPr lang="uk-UA" dirty="0" smtClean="0"/>
              <a:t>10.6.</a:t>
            </a:r>
            <a:r>
              <a:rPr lang="uk-UA" b="1" dirty="0" smtClean="0"/>
              <a:t> </a:t>
            </a:r>
            <a:r>
              <a:rPr lang="uk-UA" dirty="0" smtClean="0"/>
              <a:t>Монографії за напрямом проекту, що опубліковані мовами, які не відносяться до мов Європейського Союзу</a:t>
            </a:r>
            <a:endParaRPr lang="ru-RU" dirty="0" smtClean="0"/>
          </a:p>
          <a:p>
            <a:r>
              <a:rPr lang="uk-UA" dirty="0" smtClean="0"/>
              <a:t>10.7.</a:t>
            </a:r>
            <a:r>
              <a:rPr lang="uk-UA" b="1" dirty="0" smtClean="0"/>
              <a:t> </a:t>
            </a:r>
            <a:r>
              <a:rPr lang="uk-UA" dirty="0" smtClean="0"/>
              <a:t>Захищено авторами проекту дисертацій кандидата наук (доктора філософії) та доктора наук</a:t>
            </a:r>
            <a:endParaRPr lang="ru-RU" dirty="0" smtClean="0"/>
          </a:p>
          <a:p>
            <a:endParaRPr lang="ru-RU" dirty="0" smtClean="0"/>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Содержимое 3"/>
          <p:cNvSpPr>
            <a:spLocks noGrp="1"/>
          </p:cNvSpPr>
          <p:nvPr>
            <p:ph sz="half" idx="2"/>
          </p:nvPr>
        </p:nvSpPr>
        <p:spPr>
          <a:xfrm>
            <a:off x="323850" y="620713"/>
            <a:ext cx="8362950" cy="5688012"/>
          </a:xfrm>
        </p:spPr>
        <p:txBody>
          <a:bodyPr/>
          <a:lstStyle/>
          <a:p>
            <a:r>
              <a:rPr lang="uk-UA" sz="2400" dirty="0" smtClean="0"/>
              <a:t>10.8. Індивідуальні гранти (стипендії), наукові стажування  за кордоном, що фінансувалися за рахунок Державного бюджету України та/або закордонними організаціями (сумарна кількість місяців для керівника та 5 авторів проекту)</a:t>
            </a:r>
            <a:endParaRPr lang="ru-RU" sz="2400" dirty="0" smtClean="0"/>
          </a:p>
          <a:p>
            <a:r>
              <a:rPr lang="uk-UA" sz="2400" dirty="0" smtClean="0"/>
              <a:t>10.9. Кількість </a:t>
            </a:r>
            <a:r>
              <a:rPr lang="uk-UA" sz="2400" dirty="0" err="1" smtClean="0"/>
              <a:t>загальноуніверситетських</a:t>
            </a:r>
            <a:r>
              <a:rPr lang="uk-UA" sz="2400" dirty="0" smtClean="0"/>
              <a:t> наукових грантів (окрім тих, що зазначено у п. 10.8), за якими працювали автори проекту, що фінансувались закордонними організаціями (кількість грантів з відповідним посиланням на сайт чи на лист від </a:t>
            </a:r>
            <a:r>
              <a:rPr lang="uk-UA" sz="2400" dirty="0" err="1" smtClean="0"/>
              <a:t>грантодавця</a:t>
            </a:r>
            <a:r>
              <a:rPr lang="uk-UA" sz="2400" dirty="0" smtClean="0"/>
              <a:t>). </a:t>
            </a:r>
          </a:p>
          <a:p>
            <a:r>
              <a:rPr lang="uk-UA" sz="2400" dirty="0" smtClean="0"/>
              <a:t>10.10. Авторами проекту виконано </a:t>
            </a:r>
            <a:r>
              <a:rPr lang="uk-UA" sz="2400" dirty="0" err="1" smtClean="0"/>
              <a:t>госпдоговірної</a:t>
            </a:r>
            <a:r>
              <a:rPr lang="uk-UA" sz="2400" dirty="0" smtClean="0"/>
              <a:t> та грантової тематики на суму (тис. грн.) (з відповідним підтвердженням довідкою з бухгалтерії ВНЗ(НУ)) у рамках заявленого наукового напряму</a:t>
            </a:r>
            <a:endParaRPr lang="ru-RU" sz="2400" dirty="0" smtClean="0"/>
          </a:p>
          <a:p>
            <a:endParaRPr lang="ru-RU" sz="2400" dirty="0" smtClean="0"/>
          </a:p>
          <a:p>
            <a:endParaRPr lang="ru-RU" sz="2400" dirty="0" smtClean="0"/>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115888"/>
            <a:ext cx="8496300" cy="649287"/>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11. Очікувані результати </a:t>
            </a:r>
          </a:p>
        </p:txBody>
      </p:sp>
      <p:sp>
        <p:nvSpPr>
          <p:cNvPr id="47107" name="Содержимое 3"/>
          <p:cNvSpPr>
            <a:spLocks noGrp="1"/>
          </p:cNvSpPr>
          <p:nvPr>
            <p:ph sz="half" idx="2"/>
          </p:nvPr>
        </p:nvSpPr>
        <p:spPr>
          <a:xfrm>
            <a:off x="250825" y="692150"/>
            <a:ext cx="8642350" cy="5976938"/>
          </a:xfrm>
        </p:spPr>
        <p:txBody>
          <a:bodyPr/>
          <a:lstStyle/>
          <a:p>
            <a:r>
              <a:rPr lang="uk-UA" sz="1600" dirty="0" smtClean="0"/>
              <a:t>Будуть опубліковані за темою проекту статті у журналах, що входять до науково-метричних баз даних </a:t>
            </a:r>
            <a:r>
              <a:rPr lang="uk-UA" sz="1600" dirty="0" err="1" smtClean="0"/>
              <a:t>WoS</a:t>
            </a:r>
            <a:r>
              <a:rPr lang="uk-UA" sz="1600" dirty="0" smtClean="0"/>
              <a:t> та/або </a:t>
            </a:r>
            <a:r>
              <a:rPr lang="uk-UA" sz="1600" dirty="0" err="1" smtClean="0"/>
              <a:t>Scopus</a:t>
            </a:r>
            <a:r>
              <a:rPr lang="uk-UA" sz="1600" dirty="0" smtClean="0"/>
              <a:t> з індексом SNIP ≥ 0,4 (</a:t>
            </a:r>
            <a:r>
              <a:rPr lang="uk-UA" sz="1600" dirty="0" err="1" smtClean="0"/>
              <a:t>Source</a:t>
            </a:r>
            <a:r>
              <a:rPr lang="uk-UA" sz="1600" dirty="0" smtClean="0"/>
              <a:t> </a:t>
            </a:r>
            <a:r>
              <a:rPr lang="uk-UA" sz="1600" dirty="0" err="1" smtClean="0"/>
              <a:t>Normalized</a:t>
            </a:r>
            <a:r>
              <a:rPr lang="uk-UA" sz="1600" dirty="0" smtClean="0"/>
              <a:t> </a:t>
            </a:r>
            <a:r>
              <a:rPr lang="uk-UA" sz="1600" dirty="0" err="1" smtClean="0"/>
              <a:t>Impact</a:t>
            </a:r>
            <a:r>
              <a:rPr lang="uk-UA" sz="1600" dirty="0" smtClean="0"/>
              <a:t> </a:t>
            </a:r>
            <a:r>
              <a:rPr lang="uk-UA" sz="1600" dirty="0" err="1" smtClean="0"/>
              <a:t>Рer</a:t>
            </a:r>
            <a:r>
              <a:rPr lang="uk-UA" sz="1600" dirty="0" smtClean="0"/>
              <a:t> </a:t>
            </a:r>
            <a:r>
              <a:rPr lang="uk-UA" sz="1600" dirty="0" err="1" smtClean="0"/>
              <a:t>Paper</a:t>
            </a:r>
            <a:r>
              <a:rPr lang="uk-UA" sz="1600" dirty="0" smtClean="0"/>
              <a:t>) (для </a:t>
            </a:r>
            <a:r>
              <a:rPr lang="uk-UA" sz="1600" dirty="0" err="1" smtClean="0"/>
              <a:t>соціо-гуманітарних</a:t>
            </a:r>
            <a:r>
              <a:rPr lang="uk-UA" sz="1600" dirty="0" smtClean="0"/>
              <a:t> наук з індексом   SNIP &gt;  0).</a:t>
            </a:r>
            <a:endParaRPr lang="ru-RU" sz="1600" dirty="0" smtClean="0"/>
          </a:p>
          <a:p>
            <a:r>
              <a:rPr lang="uk-UA" sz="1600" dirty="0" smtClean="0"/>
              <a:t>Будуть опубліковані  за темою проекту  статті у журналах, що входять до переліку фахових видань України та мають ISSN, статті у закордонних журналах, що не увійшли до пп.10.1-10.2, а також англомовні тези доповідей у матеріалах міжнародних конференцій, що індексуються науково-метричними базами даних </a:t>
            </a:r>
            <a:r>
              <a:rPr lang="uk-UA" sz="1600" dirty="0" err="1" smtClean="0"/>
              <a:t>WoS</a:t>
            </a:r>
            <a:r>
              <a:rPr lang="uk-UA" sz="1600" dirty="0" smtClean="0"/>
              <a:t> або </a:t>
            </a:r>
            <a:r>
              <a:rPr lang="uk-UA" sz="1600" dirty="0" err="1" smtClean="0"/>
              <a:t>Scopus</a:t>
            </a:r>
            <a:r>
              <a:rPr lang="uk-UA" sz="1600" dirty="0" smtClean="0"/>
              <a:t> (</a:t>
            </a:r>
            <a:r>
              <a:rPr lang="uk-UA" sz="1600" dirty="0" err="1" smtClean="0"/>
              <a:t>Index</a:t>
            </a:r>
            <a:r>
              <a:rPr lang="uk-UA" sz="1600" dirty="0" smtClean="0"/>
              <a:t> </a:t>
            </a:r>
            <a:r>
              <a:rPr lang="uk-UA" sz="1600" dirty="0" err="1" smtClean="0"/>
              <a:t>Сореrnicus</a:t>
            </a:r>
            <a:r>
              <a:rPr lang="uk-UA" sz="1600" dirty="0" smtClean="0"/>
              <a:t> для </a:t>
            </a:r>
            <a:r>
              <a:rPr lang="uk-UA" sz="1600" dirty="0" err="1" smtClean="0"/>
              <a:t>соціо-гуманітарних</a:t>
            </a:r>
            <a:r>
              <a:rPr lang="uk-UA" sz="1600" dirty="0" smtClean="0"/>
              <a:t> наук) та охоронні документи на об’єкти права інтелектуальної власності</a:t>
            </a:r>
            <a:endParaRPr lang="ru-RU" sz="1600" dirty="0" smtClean="0"/>
          </a:p>
          <a:p>
            <a:r>
              <a:rPr lang="uk-UA" sz="1600" dirty="0" smtClean="0"/>
              <a:t>Монографії за темою проекту, що будуть опубліковані у закордонних виданнях офіційними мовами Європейського Союзу (друкованих аркушів)</a:t>
            </a:r>
            <a:endParaRPr lang="ru-RU" sz="1600" dirty="0" smtClean="0"/>
          </a:p>
          <a:p>
            <a:r>
              <a:rPr lang="uk-UA" sz="1600" dirty="0" smtClean="0"/>
              <a:t>Розділи монографій за темою проекту, що будуть опубліковані  у закордонних виданнях офіційними мовами Європейського Союзу (друкованих аркушів).</a:t>
            </a:r>
            <a:endParaRPr lang="ru-RU" sz="1600" dirty="0" smtClean="0"/>
          </a:p>
          <a:p>
            <a:r>
              <a:rPr lang="uk-UA" sz="1600" dirty="0" smtClean="0"/>
              <a:t>Монографії за темою проекту, що будуть опубліковані  мовами, які не відносяться до мов Європейського Союзу (друкованих аркушів)</a:t>
            </a:r>
            <a:endParaRPr lang="ru-RU" sz="1600" dirty="0" smtClean="0"/>
          </a:p>
          <a:p>
            <a:r>
              <a:rPr lang="uk-UA" sz="1600" dirty="0" smtClean="0"/>
              <a:t>Буде впроваджено наукові або науково-практичні результати проекту шляхом укладання господарчих договорів, продажу ліцензій, грантових угод поза межами організації-виконавця  </a:t>
            </a:r>
            <a:endParaRPr lang="ru-RU" sz="1600" dirty="0" smtClean="0"/>
          </a:p>
          <a:p>
            <a:r>
              <a:rPr lang="uk-UA" sz="1600" dirty="0" smtClean="0"/>
              <a:t>Буде захищено дисертації кандидата наук (доктора філософії) та доктора наук виконавцями за темою проекту </a:t>
            </a:r>
            <a:endParaRPr lang="ru-RU" sz="1600" dirty="0" smtClean="0"/>
          </a:p>
          <a:p>
            <a:pPr algn="ctr">
              <a:buFont typeface="Wingdings" pitchFamily="2" charset="2"/>
              <a:buNone/>
            </a:pPr>
            <a:r>
              <a:rPr lang="ru-RU" altLang="uk-UA" sz="1800" b="1" dirty="0" err="1" smtClean="0">
                <a:solidFill>
                  <a:srgbClr val="C00000"/>
                </a:solidFill>
              </a:rPr>
              <a:t>Бажано</a:t>
            </a:r>
            <a:r>
              <a:rPr lang="ru-RU" altLang="uk-UA" sz="1800" b="1" dirty="0" smtClean="0">
                <a:solidFill>
                  <a:srgbClr val="C00000"/>
                </a:solidFill>
              </a:rPr>
              <a:t> </a:t>
            </a:r>
            <a:r>
              <a:rPr lang="ru-RU" altLang="uk-UA" sz="1800" b="1" dirty="0" err="1" smtClean="0">
                <a:solidFill>
                  <a:srgbClr val="C00000"/>
                </a:solidFill>
              </a:rPr>
              <a:t>заповнити</a:t>
            </a:r>
            <a:r>
              <a:rPr lang="ru-RU" altLang="uk-UA" sz="1800" b="1" dirty="0" smtClean="0">
                <a:solidFill>
                  <a:srgbClr val="C00000"/>
                </a:solidFill>
              </a:rPr>
              <a:t> </a:t>
            </a:r>
            <a:r>
              <a:rPr lang="ru-RU" altLang="uk-UA" sz="1800" b="1" dirty="0" err="1" smtClean="0">
                <a:solidFill>
                  <a:srgbClr val="C00000"/>
                </a:solidFill>
              </a:rPr>
              <a:t>всі</a:t>
            </a:r>
            <a:r>
              <a:rPr lang="ru-RU" altLang="uk-UA" sz="1800" b="1" dirty="0" smtClean="0">
                <a:solidFill>
                  <a:srgbClr val="C00000"/>
                </a:solidFill>
              </a:rPr>
              <a:t> </a:t>
            </a:r>
            <a:r>
              <a:rPr lang="ru-RU" altLang="uk-UA" sz="1800" b="1" dirty="0" err="1" smtClean="0">
                <a:solidFill>
                  <a:srgbClr val="C00000"/>
                </a:solidFill>
              </a:rPr>
              <a:t>показники</a:t>
            </a:r>
            <a:r>
              <a:rPr lang="ru-RU" altLang="uk-UA" sz="1800" b="1" dirty="0" smtClean="0">
                <a:solidFill>
                  <a:srgbClr val="C00000"/>
                </a:solidFill>
              </a:rPr>
              <a:t>, не </a:t>
            </a:r>
            <a:r>
              <a:rPr lang="ru-RU" altLang="uk-UA" sz="1800" b="1" dirty="0" err="1" smtClean="0">
                <a:solidFill>
                  <a:srgbClr val="C00000"/>
                </a:solidFill>
              </a:rPr>
              <a:t>залишати</a:t>
            </a:r>
            <a:r>
              <a:rPr lang="ru-RU" altLang="uk-UA" sz="1800" b="1" dirty="0" smtClean="0">
                <a:solidFill>
                  <a:srgbClr val="C00000"/>
                </a:solidFill>
              </a:rPr>
              <a:t> 0.</a:t>
            </a:r>
            <a:r>
              <a:rPr lang="ru-RU" altLang="uk-UA" sz="1600" b="1" dirty="0" smtClean="0"/>
              <a:t>  </a:t>
            </a:r>
          </a:p>
          <a:p>
            <a:pPr algn="ctr">
              <a:buFont typeface="Wingdings" pitchFamily="2" charset="2"/>
              <a:buNone/>
            </a:pPr>
            <a:r>
              <a:rPr lang="ru-RU" altLang="uk-UA" sz="1600" b="1" dirty="0" err="1" smtClean="0">
                <a:solidFill>
                  <a:srgbClr val="C00000"/>
                </a:solidFill>
              </a:rPr>
              <a:t>Результати</a:t>
            </a:r>
            <a:r>
              <a:rPr lang="ru-RU" altLang="uk-UA" sz="1600" b="1" dirty="0" smtClean="0">
                <a:solidFill>
                  <a:srgbClr val="C00000"/>
                </a:solidFill>
              </a:rPr>
              <a:t> </a:t>
            </a:r>
            <a:r>
              <a:rPr lang="ru-RU" altLang="uk-UA" sz="1600" b="1" dirty="0" err="1" smtClean="0">
                <a:solidFill>
                  <a:srgbClr val="C00000"/>
                </a:solidFill>
              </a:rPr>
              <a:t>мають</a:t>
            </a:r>
            <a:r>
              <a:rPr lang="ru-RU" altLang="uk-UA" sz="1600" b="1" dirty="0" smtClean="0">
                <a:solidFill>
                  <a:srgbClr val="C00000"/>
                </a:solidFill>
              </a:rPr>
              <a:t> </a:t>
            </a:r>
            <a:r>
              <a:rPr lang="ru-RU" altLang="uk-UA" sz="1600" b="1" dirty="0" err="1" smtClean="0">
                <a:solidFill>
                  <a:srgbClr val="C00000"/>
                </a:solidFill>
              </a:rPr>
              <a:t>корелювати</a:t>
            </a:r>
            <a:r>
              <a:rPr lang="ru-RU" altLang="uk-UA" sz="1600" b="1" dirty="0" smtClean="0">
                <a:solidFill>
                  <a:srgbClr val="C00000"/>
                </a:solidFill>
              </a:rPr>
              <a:t> </a:t>
            </a:r>
            <a:r>
              <a:rPr lang="ru-RU" altLang="uk-UA" sz="1600" b="1" dirty="0" err="1" smtClean="0">
                <a:solidFill>
                  <a:srgbClr val="C00000"/>
                </a:solidFill>
              </a:rPr>
              <a:t>з</a:t>
            </a:r>
            <a:r>
              <a:rPr lang="ru-RU" altLang="uk-UA" sz="1600" b="1" dirty="0" smtClean="0">
                <a:solidFill>
                  <a:srgbClr val="C00000"/>
                </a:solidFill>
              </a:rPr>
              <a:t> </a:t>
            </a:r>
            <a:r>
              <a:rPr lang="ru-RU" altLang="uk-UA" sz="1600" b="1" dirty="0" err="1" smtClean="0">
                <a:solidFill>
                  <a:srgbClr val="C00000"/>
                </a:solidFill>
              </a:rPr>
              <a:t>існуючим</a:t>
            </a:r>
            <a:r>
              <a:rPr lang="ru-RU" altLang="uk-UA" sz="1600" b="1" dirty="0" smtClean="0">
                <a:solidFill>
                  <a:srgbClr val="C00000"/>
                </a:solidFill>
              </a:rPr>
              <a:t> </a:t>
            </a:r>
            <a:r>
              <a:rPr lang="ru-RU" altLang="uk-UA" sz="1600" b="1" dirty="0" err="1" smtClean="0">
                <a:solidFill>
                  <a:srgbClr val="C00000"/>
                </a:solidFill>
              </a:rPr>
              <a:t>доробком</a:t>
            </a:r>
            <a:r>
              <a:rPr lang="ru-RU" altLang="uk-UA" sz="1600" b="1" dirty="0" smtClean="0">
                <a:solidFill>
                  <a:srgbClr val="C00000"/>
                </a:solidFill>
              </a:rPr>
              <a:t> </a:t>
            </a:r>
            <a:r>
              <a:rPr lang="ru-RU" altLang="uk-UA" sz="1600" b="1" dirty="0" err="1" smtClean="0">
                <a:solidFill>
                  <a:srgbClr val="C00000"/>
                </a:solidFill>
              </a:rPr>
              <a:t>колективу</a:t>
            </a:r>
            <a:r>
              <a:rPr lang="ru-RU" altLang="uk-UA" sz="1600" b="1" dirty="0" smtClean="0">
                <a:solidFill>
                  <a:srgbClr val="C00000"/>
                </a:solidFill>
              </a:rPr>
              <a:t>.</a:t>
            </a:r>
            <a:endParaRPr lang="uk-UA" altLang="uk-UA" sz="1600" b="1" dirty="0" smtClean="0">
              <a:solidFill>
                <a:srgbClr val="C00000"/>
              </a:solidFill>
            </a:endParaRPr>
          </a:p>
          <a:p>
            <a:pPr algn="just"/>
            <a:endParaRPr lang="uk-UA" altLang="uk-UA" sz="1600" dirty="0" smtClean="0"/>
          </a:p>
          <a:p>
            <a:pPr algn="just"/>
            <a:endParaRPr lang="uk-UA" altLang="uk-UA" sz="1600" dirty="0" smtClean="0"/>
          </a:p>
          <a:p>
            <a:pPr algn="just"/>
            <a:endParaRPr lang="uk-UA" altLang="uk-UA" sz="1600" dirty="0" smtClean="0"/>
          </a:p>
          <a:p>
            <a:pPr algn="just"/>
            <a:endParaRPr lang="uk-UA" altLang="uk-UA" sz="1600" dirty="0" smtClean="0"/>
          </a:p>
          <a:p>
            <a:pPr algn="just">
              <a:buFont typeface="Wingdings" pitchFamily="2" charset="2"/>
              <a:buNone/>
            </a:pPr>
            <a:endParaRPr lang="uk-UA" altLang="uk-UA" sz="16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333375"/>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12. Етапи виконання проекту </a:t>
            </a:r>
          </a:p>
        </p:txBody>
      </p:sp>
      <p:sp>
        <p:nvSpPr>
          <p:cNvPr id="48131" name="Содержимое 3"/>
          <p:cNvSpPr>
            <a:spLocks noGrp="1"/>
          </p:cNvSpPr>
          <p:nvPr>
            <p:ph sz="half" idx="2"/>
          </p:nvPr>
        </p:nvSpPr>
        <p:spPr>
          <a:xfrm>
            <a:off x="250825" y="1052513"/>
            <a:ext cx="8532813" cy="5184775"/>
          </a:xfrm>
        </p:spPr>
        <p:txBody>
          <a:bodyPr/>
          <a:lstStyle/>
          <a:p>
            <a:pPr algn="just"/>
            <a:r>
              <a:rPr lang="ru-RU" altLang="uk-UA" sz="2400" dirty="0" err="1" smtClean="0"/>
              <a:t>Вказати</a:t>
            </a:r>
            <a:r>
              <a:rPr lang="ru-RU" altLang="uk-UA" sz="2400" dirty="0" smtClean="0"/>
              <a:t> </a:t>
            </a:r>
            <a:r>
              <a:rPr lang="ru-RU" altLang="uk-UA" sz="2400" dirty="0" err="1" smtClean="0"/>
              <a:t>назву</a:t>
            </a:r>
            <a:r>
              <a:rPr lang="ru-RU" altLang="uk-UA" sz="2400" dirty="0" smtClean="0"/>
              <a:t> та </a:t>
            </a:r>
            <a:r>
              <a:rPr lang="ru-RU" altLang="uk-UA" sz="2400" dirty="0" err="1" smtClean="0"/>
              <a:t>зміст</a:t>
            </a:r>
            <a:r>
              <a:rPr lang="ru-RU" altLang="uk-UA" sz="2400" dirty="0" smtClean="0"/>
              <a:t> </a:t>
            </a:r>
            <a:r>
              <a:rPr lang="ru-RU" altLang="uk-UA" sz="2400" dirty="0" err="1" smtClean="0"/>
              <a:t>етапу</a:t>
            </a:r>
            <a:endParaRPr lang="ru-RU" altLang="uk-UA" sz="2400" dirty="0" smtClean="0"/>
          </a:p>
          <a:p>
            <a:pPr algn="just"/>
            <a:r>
              <a:rPr lang="ru-RU" altLang="uk-UA" sz="2400" dirty="0" err="1" smtClean="0"/>
              <a:t>Очікувані</a:t>
            </a:r>
            <a:r>
              <a:rPr lang="ru-RU" altLang="uk-UA" sz="2400" dirty="0" smtClean="0"/>
              <a:t> </a:t>
            </a:r>
            <a:r>
              <a:rPr lang="ru-RU" altLang="uk-UA" sz="2400" dirty="0" err="1" smtClean="0"/>
              <a:t>результати</a:t>
            </a:r>
            <a:r>
              <a:rPr lang="ru-RU" altLang="uk-UA" sz="2400" dirty="0" smtClean="0"/>
              <a:t> </a:t>
            </a:r>
            <a:r>
              <a:rPr lang="ru-RU" altLang="uk-UA" sz="2400" dirty="0" err="1" smtClean="0"/>
              <a:t>етапу</a:t>
            </a:r>
            <a:r>
              <a:rPr lang="ru-RU" altLang="uk-UA" sz="2400" dirty="0" smtClean="0"/>
              <a:t> </a:t>
            </a:r>
            <a:r>
              <a:rPr lang="ru-RU" altLang="uk-UA" sz="2400" i="1" dirty="0" smtClean="0"/>
              <a:t>(</a:t>
            </a:r>
            <a:r>
              <a:rPr lang="ru-RU" altLang="uk-UA" sz="2400" i="1" dirty="0" err="1" smtClean="0"/>
              <a:t>зазначити</a:t>
            </a:r>
            <a:r>
              <a:rPr lang="ru-RU" altLang="uk-UA" sz="2400" i="1" dirty="0" smtClean="0"/>
              <a:t> </a:t>
            </a:r>
            <a:r>
              <a:rPr lang="ru-RU" altLang="uk-UA" sz="2400" i="1" dirty="0" err="1" smtClean="0"/>
              <a:t>конкретні</a:t>
            </a:r>
            <a:r>
              <a:rPr lang="ru-RU" altLang="uk-UA" sz="2400" i="1" dirty="0" smtClean="0"/>
              <a:t> </a:t>
            </a:r>
            <a:r>
              <a:rPr lang="ru-RU" altLang="uk-UA" sz="2400" i="1" dirty="0" err="1" smtClean="0"/>
              <a:t>наукові</a:t>
            </a:r>
            <a:r>
              <a:rPr lang="ru-RU" altLang="uk-UA" sz="2400" i="1" dirty="0" smtClean="0"/>
              <a:t> </a:t>
            </a:r>
            <a:r>
              <a:rPr lang="ru-RU" altLang="uk-UA" sz="2400" i="1" dirty="0" err="1" smtClean="0"/>
              <a:t>результати</a:t>
            </a:r>
            <a:r>
              <a:rPr lang="ru-RU" altLang="uk-UA" sz="2400" i="1" dirty="0" smtClean="0"/>
              <a:t>)</a:t>
            </a:r>
          </a:p>
          <a:p>
            <a:pPr algn="just"/>
            <a:r>
              <a:rPr lang="uk-UA" altLang="uk-UA" sz="2400" dirty="0" smtClean="0"/>
              <a:t>Звітна документація </a:t>
            </a:r>
            <a:r>
              <a:rPr lang="uk-UA" altLang="uk-UA" sz="2400" i="1" dirty="0" smtClean="0"/>
              <a:t>(значити кількість запланованих публікацій, захистів магістерських, кандидатських та докторських дисертацій, отримання охоронних документів на об’єкти права інтелектуальної власності).</a:t>
            </a:r>
          </a:p>
          <a:p>
            <a:pPr algn="just"/>
            <a:r>
              <a:rPr lang="uk-UA" altLang="uk-UA" sz="2400" b="1" dirty="0" smtClean="0"/>
              <a:t>Завдання один до одного мають бути однаковими з пунктом 4.2</a:t>
            </a:r>
          </a:p>
          <a:p>
            <a:pPr algn="just"/>
            <a:r>
              <a:rPr lang="uk-UA" altLang="uk-UA" sz="2400" dirty="0" smtClean="0"/>
              <a:t>В кінці (останній етап) в звітній документації має бути те, що зазначили в меті (пункт 4.2) та відповідати назві розробки</a:t>
            </a:r>
          </a:p>
          <a:p>
            <a:pPr algn="just"/>
            <a:endParaRPr lang="uk-UA" altLang="uk-UA" sz="2400" dirty="0" smtClean="0"/>
          </a:p>
          <a:p>
            <a:pPr algn="just"/>
            <a:endParaRPr lang="uk-UA" altLang="uk-UA" sz="2400" dirty="0" smtClean="0"/>
          </a:p>
          <a:p>
            <a:pPr algn="just">
              <a:buFont typeface="Wingdings" pitchFamily="2" charset="2"/>
              <a:buNone/>
            </a:pPr>
            <a:endParaRPr lang="uk-UA" altLang="uk-UA" sz="24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a:t>
            </a:r>
            <a:r>
              <a:rPr kumimoji="0" lang="en-US" sz="1600" b="1" u="none" strike="noStrike" cap="none" normalizeH="0" baseline="0" dirty="0" smtClean="0">
                <a:ln>
                  <a:noFill/>
                </a:ln>
                <a:solidFill>
                  <a:schemeClr val="tx1"/>
                </a:solidFill>
                <a:latin typeface="Arial" charset="0"/>
              </a:rPr>
              <a:t>9</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549275"/>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13. Виконавці проекту </a:t>
            </a:r>
          </a:p>
          <a:p>
            <a:pPr algn="ctr" eaLnBrk="0" hangingPunct="0">
              <a:defRPr/>
            </a:pPr>
            <a:r>
              <a:rPr lang="uk-UA" sz="2800" b="1" kern="0" dirty="0">
                <a:solidFill>
                  <a:srgbClr val="250BC3"/>
                </a:solidFill>
                <a:latin typeface="+mj-lt"/>
                <a:ea typeface="+mj-ea"/>
                <a:cs typeface="+mj-cs"/>
              </a:rPr>
              <a:t>(з оплатою в межах запиту) </a:t>
            </a:r>
          </a:p>
        </p:txBody>
      </p:sp>
      <p:sp>
        <p:nvSpPr>
          <p:cNvPr id="49155" name="Содержимое 3"/>
          <p:cNvSpPr>
            <a:spLocks noGrp="1"/>
          </p:cNvSpPr>
          <p:nvPr>
            <p:ph sz="half" idx="2"/>
          </p:nvPr>
        </p:nvSpPr>
        <p:spPr>
          <a:xfrm>
            <a:off x="323850" y="1268413"/>
            <a:ext cx="8532813" cy="1008062"/>
          </a:xfrm>
        </p:spPr>
        <p:txBody>
          <a:bodyPr/>
          <a:lstStyle/>
          <a:p>
            <a:pPr algn="just"/>
            <a:r>
              <a:rPr lang="uk-UA" altLang="uk-UA" sz="1900" smtClean="0"/>
              <a:t>Вказати кількість докторів наук, кандидатів наук, молодих вчених до 35 років, наукових працівників без ступеня, інженерно-технічні кадри, допоміжний персонал, докторанти, аспіранти, студенти.</a:t>
            </a:r>
          </a:p>
        </p:txBody>
      </p:sp>
      <p:pic>
        <p:nvPicPr>
          <p:cNvPr id="49156" name="Picture 5"/>
          <p:cNvPicPr>
            <a:picLocks noGrp="1" noChangeAspect="1" noChangeArrowheads="1"/>
          </p:cNvPicPr>
          <p:nvPr>
            <p:ph sz="half" idx="2"/>
          </p:nvPr>
        </p:nvPicPr>
        <p:blipFill>
          <a:blip r:embed="rId2" cstate="print"/>
          <a:srcRect l="20605" t="57297" r="19308" b="27888"/>
          <a:stretch>
            <a:fillRect/>
          </a:stretch>
        </p:blipFill>
        <p:spPr>
          <a:xfrm>
            <a:off x="130175" y="2492375"/>
            <a:ext cx="8763000" cy="1728788"/>
          </a:xfrm>
          <a:noFill/>
        </p:spPr>
      </p:pic>
      <p:sp>
        <p:nvSpPr>
          <p:cNvPr id="22534" name="Rectangle 6"/>
          <p:cNvSpPr>
            <a:spLocks noChangeArrowheads="1"/>
          </p:cNvSpPr>
          <p:nvPr/>
        </p:nvSpPr>
        <p:spPr bwMode="auto">
          <a:xfrm>
            <a:off x="323528" y="4221088"/>
            <a:ext cx="8640763" cy="2032000"/>
          </a:xfrm>
          <a:prstGeom prst="rect">
            <a:avLst/>
          </a:prstGeom>
          <a:noFill/>
          <a:ln w="38100">
            <a:solidFill>
              <a:srgbClr val="FF0000"/>
            </a:solidFill>
            <a:miter lim="800000"/>
            <a:headEnd/>
            <a:tailEnd/>
          </a:ln>
          <a:effectLst/>
        </p:spPr>
        <p:txBody>
          <a:bodyPr anchor="ctr">
            <a:spAutoFit/>
          </a:bodyPr>
          <a:lstStyle/>
          <a:p>
            <a:pPr indent="449263" algn="just" eaLnBrk="0" hangingPunct="0">
              <a:defRPr/>
            </a:pPr>
            <a:r>
              <a:rPr lang="uk-UA" dirty="0">
                <a:latin typeface="+mn-lt"/>
                <a:ea typeface="MS Mincho" pitchFamily="49" charset="-128"/>
                <a:cs typeface="Times New Roman" pitchFamily="18" charset="0"/>
              </a:rPr>
              <a:t>До складу основних виконавців (авторів) проекту може входити за необхідності не більше 30 % (2 особи) дослідників, що працюють за основним місцем роботи в інших організаціях (з відповідним обґрунтуванням необхідності їх залучення до виконання проекту або досвідом попередньої співпраці – спільні проекти, публікації).</a:t>
            </a:r>
            <a:endParaRPr lang="ru-RU" dirty="0">
              <a:latin typeface="+mn-lt"/>
            </a:endParaRPr>
          </a:p>
          <a:p>
            <a:pPr indent="449263" algn="just" eaLnBrk="0" hangingPunct="0">
              <a:defRPr/>
            </a:pPr>
            <a:r>
              <a:rPr lang="uk-UA" u="sng" dirty="0">
                <a:latin typeface="+mn-lt"/>
                <a:ea typeface="MS Mincho" pitchFamily="49" charset="-128"/>
                <a:cs typeface="Times New Roman" pitchFamily="18" charset="0"/>
              </a:rPr>
              <a:t>До запиту додається письмова згода основних виконавців (авторів) проекту щодо участі в ньому</a:t>
            </a:r>
            <a:r>
              <a:rPr lang="uk-UA" dirty="0">
                <a:latin typeface="+mn-lt"/>
                <a:ea typeface="MS Mincho" pitchFamily="49" charset="-128"/>
                <a:cs typeface="Times New Roman" pitchFamily="18" charset="0"/>
              </a:rPr>
              <a:t>.</a:t>
            </a:r>
            <a:endParaRPr lang="uk-UA" dirty="0">
              <a:latin typeface="+mn-lt"/>
            </a:endParaRP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latin typeface="Arial" charset="0"/>
              </a:rPr>
              <a:t>60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algn="ctr"/>
            <a:r>
              <a:rPr lang="uk-UA" sz="3600" smtClean="0"/>
              <a:t>Закон України “Про наукову і науково-технічну діяльність”</a:t>
            </a:r>
            <a:br>
              <a:rPr lang="uk-UA" sz="3600" smtClean="0"/>
            </a:br>
            <a:r>
              <a:rPr lang="ru-RU" sz="1400" smtClean="0"/>
              <a:t>(від 26.11.</a:t>
            </a:r>
            <a:r>
              <a:rPr lang="ru-RU" sz="1400" i="1" smtClean="0"/>
              <a:t>2015</a:t>
            </a:r>
            <a:r>
              <a:rPr lang="ru-RU" sz="1400" smtClean="0"/>
              <a:t> № 848-</a:t>
            </a:r>
            <a:r>
              <a:rPr lang="en-US" sz="1400" smtClean="0"/>
              <a:t>VIII</a:t>
            </a:r>
            <a:r>
              <a:rPr lang="uk-UA" sz="1400" smtClean="0"/>
              <a:t>)</a:t>
            </a:r>
            <a:endParaRPr lang="ru-RU" sz="1400" smtClean="0"/>
          </a:p>
        </p:txBody>
      </p:sp>
      <p:sp>
        <p:nvSpPr>
          <p:cNvPr id="9219" name="Содержимое 2"/>
          <p:cNvSpPr>
            <a:spLocks noGrp="1"/>
          </p:cNvSpPr>
          <p:nvPr>
            <p:ph idx="1"/>
          </p:nvPr>
        </p:nvSpPr>
        <p:spPr>
          <a:xfrm>
            <a:off x="457200" y="1981200"/>
            <a:ext cx="8229600" cy="4184650"/>
          </a:xfrm>
        </p:spPr>
        <p:txBody>
          <a:bodyPr/>
          <a:lstStyle/>
          <a:p>
            <a:pPr algn="just"/>
            <a:r>
              <a:rPr lang="uk-UA" sz="2400" b="1" u="sng" dirty="0" smtClean="0">
                <a:solidFill>
                  <a:srgbClr val="7030A0"/>
                </a:solidFill>
              </a:rPr>
              <a:t>фундаментальні наукові дослідження </a:t>
            </a:r>
            <a:r>
              <a:rPr lang="uk-UA" sz="2400" dirty="0" smtClean="0"/>
              <a:t>- теоретичні та експериментальні наукові дослідження, спрямовані на одержання </a:t>
            </a:r>
            <a:r>
              <a:rPr lang="uk-UA" sz="2400" b="1" u="sng" dirty="0" smtClean="0">
                <a:solidFill>
                  <a:srgbClr val="FF0000"/>
                </a:solidFill>
              </a:rPr>
              <a:t>нових знань</a:t>
            </a:r>
            <a:r>
              <a:rPr lang="uk-UA" sz="2400" b="1" dirty="0" smtClean="0">
                <a:solidFill>
                  <a:srgbClr val="FF0000"/>
                </a:solidFill>
              </a:rPr>
              <a:t> </a:t>
            </a:r>
            <a:r>
              <a:rPr lang="uk-UA" sz="2400" dirty="0" smtClean="0"/>
              <a:t>про закономірності організації та розвитку природи, суспільства, людини, їх взаємозв’язків. </a:t>
            </a:r>
          </a:p>
          <a:p>
            <a:pPr algn="just"/>
            <a:r>
              <a:rPr lang="uk-UA" sz="2400" dirty="0" smtClean="0"/>
              <a:t>Результатом фундаментальних наукових досліджень є гіпотези, теорії, нові методи пізнання, відкриття законів природи, невідомих раніше явищ і властивостей матерії, виявлення закономірностей розвитку суспільства тощо, які не орієнтовані на безпосереднє практичне використання у сфері економіки.</a:t>
            </a: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sz="1600" b="1" dirty="0" smtClean="0"/>
              <a:t>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ChangeAspect="1" noChangeArrowheads="1"/>
          </p:cNvPicPr>
          <p:nvPr/>
        </p:nvPicPr>
        <p:blipFill>
          <a:blip r:embed="rId2" cstate="print"/>
          <a:srcRect l="20963" t="18913" r="18794" b="24239"/>
          <a:stretch>
            <a:fillRect/>
          </a:stretch>
        </p:blipFill>
        <p:spPr bwMode="auto">
          <a:xfrm>
            <a:off x="900113" y="692150"/>
            <a:ext cx="7343775" cy="5545138"/>
          </a:xfrm>
          <a:prstGeom prst="rect">
            <a:avLst/>
          </a:prstGeom>
          <a:noFill/>
          <a:ln w="9525">
            <a:noFill/>
            <a:miter lim="800000"/>
            <a:headEnd/>
            <a:tailEnd/>
          </a:ln>
        </p:spPr>
      </p:pic>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6</a:t>
            </a:r>
            <a:r>
              <a:rPr kumimoji="0" lang="en-US" sz="1600" b="1" u="none" strike="noStrike" cap="none" normalizeH="0" baseline="0" dirty="0" smtClean="0">
                <a:ln>
                  <a:noFill/>
                </a:ln>
                <a:solidFill>
                  <a:schemeClr val="tx1"/>
                </a:solidFill>
                <a:latin typeface="Arial" charset="0"/>
              </a:rPr>
              <a:t>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FAF8DB5D-DE77-4EFC-8DFB-AC6FC1AECDDC}" type="slidenum">
              <a:rPr lang="ru-RU" smtClean="0"/>
              <a:pPr>
                <a:defRPr/>
              </a:pPr>
              <a:t>61</a:t>
            </a:fld>
            <a:endParaRPr lang="ru-RU"/>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6</a:t>
            </a:r>
            <a:r>
              <a:rPr kumimoji="0" lang="en-US" sz="1600" b="1" u="none" strike="noStrike" cap="none" normalizeH="0" baseline="0" dirty="0" smtClean="0">
                <a:ln>
                  <a:noFill/>
                </a:ln>
                <a:solidFill>
                  <a:schemeClr val="tx1"/>
                </a:solidFill>
                <a:latin typeface="Arial" charset="0"/>
              </a:rPr>
              <a:t>2</a:t>
            </a:r>
            <a:endParaRPr kumimoji="0" lang="uk-UA" sz="1600" b="1" u="none" strike="noStrike" cap="none" normalizeH="0" baseline="0" dirty="0" smtClean="0">
              <a:ln>
                <a:noFill/>
              </a:ln>
              <a:solidFill>
                <a:schemeClr val="tx1"/>
              </a:solidFill>
              <a:latin typeface="Arial" charset="0"/>
            </a:endParaRPr>
          </a:p>
        </p:txBody>
      </p:sp>
      <p:pic>
        <p:nvPicPr>
          <p:cNvPr id="13314" name="Picture 2"/>
          <p:cNvPicPr>
            <a:picLocks noChangeAspect="1" noChangeArrowheads="1"/>
          </p:cNvPicPr>
          <p:nvPr/>
        </p:nvPicPr>
        <p:blipFill>
          <a:blip r:embed="rId2" cstate="print"/>
          <a:srcRect l="14466" t="10793" r="15251" b="4306"/>
          <a:stretch>
            <a:fillRect/>
          </a:stretch>
        </p:blipFill>
        <p:spPr bwMode="auto">
          <a:xfrm>
            <a:off x="827584" y="548679"/>
            <a:ext cx="7416824" cy="6193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95936" y="1700213"/>
            <a:ext cx="4690864" cy="1080715"/>
          </a:xfrm>
        </p:spPr>
        <p:txBody>
          <a:bodyPr/>
          <a:lstStyle/>
          <a:p>
            <a:pPr algn="ctr"/>
            <a:r>
              <a:rPr lang="uk-UA" altLang="uk-UA" b="1" dirty="0" smtClean="0">
                <a:solidFill>
                  <a:srgbClr val="1818FF"/>
                </a:solidFill>
              </a:rPr>
              <a:t>Дякую за увагу!</a:t>
            </a:r>
            <a:endParaRPr lang="ru-RU" altLang="uk-UA" dirty="0" smtClean="0">
              <a:solidFill>
                <a:srgbClr val="1818FF"/>
              </a:solidFill>
            </a:endParaRPr>
          </a:p>
        </p:txBody>
      </p:sp>
      <p:sp>
        <p:nvSpPr>
          <p:cNvPr id="3" name="TextBox 2"/>
          <p:cNvSpPr txBox="1"/>
          <p:nvPr/>
        </p:nvSpPr>
        <p:spPr>
          <a:xfrm>
            <a:off x="467544" y="3429000"/>
            <a:ext cx="8424936" cy="3170099"/>
          </a:xfrm>
          <a:prstGeom prst="rect">
            <a:avLst/>
          </a:prstGeom>
          <a:noFill/>
        </p:spPr>
        <p:txBody>
          <a:bodyPr wrap="square" rtlCol="0">
            <a:spAutoFit/>
          </a:bodyPr>
          <a:lstStyle/>
          <a:p>
            <a:pPr>
              <a:buFont typeface="Wingdings" pitchFamily="2" charset="2"/>
              <a:buChar char="q"/>
            </a:pPr>
            <a:r>
              <a:rPr lang="uk-UA" sz="2000" b="1" dirty="0" smtClean="0"/>
              <a:t> Начальник НДЧ </a:t>
            </a:r>
            <a:r>
              <a:rPr lang="uk-UA" sz="2000" b="1" dirty="0" smtClean="0">
                <a:hlinkClick r:id="rId2"/>
              </a:rPr>
              <a:t>–</a:t>
            </a:r>
            <a:r>
              <a:rPr lang="uk-UA" sz="2000" b="1" dirty="0" smtClean="0"/>
              <a:t> корп. 3, </a:t>
            </a:r>
            <a:r>
              <a:rPr lang="uk-UA" sz="2000" b="1" dirty="0" err="1" smtClean="0"/>
              <a:t>кімн</a:t>
            </a:r>
            <a:r>
              <a:rPr lang="uk-UA" sz="2000" b="1" dirty="0" smtClean="0"/>
              <a:t>. 216, </a:t>
            </a:r>
            <a:r>
              <a:rPr lang="en-US" sz="2000" b="1" dirty="0" smtClean="0">
                <a:hlinkClick r:id="rId2"/>
              </a:rPr>
              <a:t>otchenashko@nubip.edu.ua</a:t>
            </a:r>
            <a:endParaRPr lang="en-US" sz="2000" b="1" dirty="0" smtClean="0"/>
          </a:p>
          <a:p>
            <a:pPr algn="r">
              <a:buFont typeface="Wingdings" pitchFamily="2" charset="2"/>
              <a:buChar char="q"/>
            </a:pPr>
            <a:endParaRPr lang="en-US" sz="2000" b="1" dirty="0" smtClean="0"/>
          </a:p>
          <a:p>
            <a:pPr>
              <a:buFont typeface="Wingdings" pitchFamily="2" charset="2"/>
              <a:buChar char="q"/>
            </a:pPr>
            <a:r>
              <a:rPr lang="ru-RU" sz="2000" b="1" dirty="0" smtClean="0"/>
              <a:t> </a:t>
            </a:r>
            <a:r>
              <a:rPr lang="ru-RU" sz="2000" b="1" dirty="0" err="1" smtClean="0"/>
              <a:t>Науково-організаційний</a:t>
            </a:r>
            <a:r>
              <a:rPr lang="ru-RU" sz="2000" b="1" dirty="0" smtClean="0"/>
              <a:t> </a:t>
            </a:r>
            <a:r>
              <a:rPr lang="ru-RU" sz="2000" b="1" dirty="0" err="1" smtClean="0"/>
              <a:t>відділ</a:t>
            </a:r>
            <a:r>
              <a:rPr lang="ru-RU" sz="2000" b="1" dirty="0" smtClean="0"/>
              <a:t> НДЧ – корп. 3, </a:t>
            </a:r>
            <a:r>
              <a:rPr lang="ru-RU" sz="2000" b="1" dirty="0" err="1" smtClean="0"/>
              <a:t>кімн</a:t>
            </a:r>
            <a:r>
              <a:rPr lang="ru-RU" sz="2000" b="1" dirty="0" smtClean="0"/>
              <a:t>. 215</a:t>
            </a:r>
          </a:p>
          <a:p>
            <a:endParaRPr lang="ru-RU" sz="2000" b="1" dirty="0" smtClean="0"/>
          </a:p>
          <a:p>
            <a:pPr>
              <a:buFont typeface="Wingdings" pitchFamily="2" charset="2"/>
              <a:buChar char="q"/>
            </a:pPr>
            <a:r>
              <a:rPr lang="uk-UA" sz="2000" b="1" dirty="0" smtClean="0"/>
              <a:t> Планово-фінансовий відділ НДЧ – корп. 3, </a:t>
            </a:r>
            <a:r>
              <a:rPr lang="uk-UA" sz="2000" b="1" dirty="0" err="1" smtClean="0"/>
              <a:t>кімн</a:t>
            </a:r>
            <a:r>
              <a:rPr lang="uk-UA" sz="2000" b="1" dirty="0" smtClean="0"/>
              <a:t>. 220</a:t>
            </a:r>
          </a:p>
          <a:p>
            <a:endParaRPr lang="uk-UA" sz="2000" b="1" dirty="0" smtClean="0"/>
          </a:p>
          <a:p>
            <a:pPr>
              <a:buFont typeface="Wingdings" pitchFamily="2" charset="2"/>
              <a:buChar char="q"/>
            </a:pPr>
            <a:r>
              <a:rPr lang="uk-UA" sz="2000" b="1" dirty="0" smtClean="0"/>
              <a:t> Відділ науково-технічної інформації НДЧ – корп. 3, </a:t>
            </a:r>
            <a:r>
              <a:rPr lang="uk-UA" sz="2000" b="1" dirty="0" err="1" smtClean="0"/>
              <a:t>кімн</a:t>
            </a:r>
            <a:r>
              <a:rPr lang="uk-UA" sz="2000" b="1" dirty="0" smtClean="0"/>
              <a:t>. 221</a:t>
            </a:r>
          </a:p>
          <a:p>
            <a:endParaRPr lang="uk-UA" sz="2000" b="1" dirty="0" smtClean="0"/>
          </a:p>
          <a:p>
            <a:pPr>
              <a:buFont typeface="Wingdings" pitchFamily="2" charset="2"/>
              <a:buChar char="q"/>
            </a:pPr>
            <a:r>
              <a:rPr lang="uk-UA" sz="2000" b="1" dirty="0" smtClean="0"/>
              <a:t> Відділ патентно-ліцензійної, винахідницької та раціоналізаторської роботи НДЧ – корп. 3, </a:t>
            </a:r>
            <a:r>
              <a:rPr lang="uk-UA" sz="2000" b="1" dirty="0" err="1" smtClean="0"/>
              <a:t>кімн</a:t>
            </a:r>
            <a:r>
              <a:rPr lang="uk-UA" sz="2000" b="1" dirty="0" smtClean="0"/>
              <a:t>. 402 </a:t>
            </a:r>
            <a:endParaRPr lang="ru-RU" sz="2000" b="1" dirty="0"/>
          </a:p>
        </p:txBody>
      </p:sp>
      <p:sp>
        <p:nvSpPr>
          <p:cNvPr id="20482" name="AutoShape 2" descr="&amp;Rcy;&amp;iecy;&amp;zcy;&amp;ucy;&amp;lcy;&amp;softcy;&amp;tcy;&amp;acy;&amp;tcy; &amp;pcy;&amp;ocy;&amp;shcy;&amp;ucy;&amp;kcy;&amp;ucy; &amp;zcy;&amp;ocy;&amp;bcy;&amp;rcy;&amp;acy;&amp;zhcy;&amp;iecy;&amp;ncy;&amp;softcy; &amp;zcy;&amp;acy; &amp;zcy;&amp;acy;&amp;pcy;&amp;icy;&amp;tcy;&amp;ocy;&amp;mcy; &quot;&amp;ncy;&amp;acy;&amp;ucy;&amp;kcy;&amp;acy;&quot;"/>
          <p:cNvSpPr>
            <a:spLocks noChangeAspect="1" noChangeArrowheads="1"/>
          </p:cNvSpPr>
          <p:nvPr/>
        </p:nvSpPr>
        <p:spPr bwMode="auto">
          <a:xfrm>
            <a:off x="155575" y="-2620963"/>
            <a:ext cx="5467350" cy="54673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80580929-atom-science-element-icon-vector-illustration-graphic.jpg"/>
          <p:cNvPicPr>
            <a:picLocks noChangeAspect="1"/>
          </p:cNvPicPr>
          <p:nvPr/>
        </p:nvPicPr>
        <p:blipFill>
          <a:blip r:embed="rId3" cstate="print"/>
          <a:stretch>
            <a:fillRect/>
          </a:stretch>
        </p:blipFill>
        <p:spPr>
          <a:xfrm>
            <a:off x="683568" y="764704"/>
            <a:ext cx="2736304" cy="27363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algn="ctr"/>
            <a:r>
              <a:rPr lang="uk-UA" sz="3600" smtClean="0"/>
              <a:t>Закон України “Про наукову і науково-технічну діяльність”</a:t>
            </a:r>
            <a:br>
              <a:rPr lang="uk-UA" sz="3600" smtClean="0"/>
            </a:br>
            <a:r>
              <a:rPr lang="ru-RU" sz="1400" smtClean="0"/>
              <a:t>(від 26.11.</a:t>
            </a:r>
            <a:r>
              <a:rPr lang="ru-RU" sz="1400" i="1" smtClean="0"/>
              <a:t>2015</a:t>
            </a:r>
            <a:r>
              <a:rPr lang="ru-RU" sz="1400" smtClean="0"/>
              <a:t> № 848-</a:t>
            </a:r>
            <a:r>
              <a:rPr lang="en-US" sz="1400" smtClean="0"/>
              <a:t>VIII</a:t>
            </a:r>
            <a:r>
              <a:rPr lang="uk-UA" sz="1400" smtClean="0"/>
              <a:t>)</a:t>
            </a:r>
            <a:endParaRPr lang="ru-RU" sz="1400" smtClean="0"/>
          </a:p>
        </p:txBody>
      </p:sp>
      <p:sp>
        <p:nvSpPr>
          <p:cNvPr id="10243" name="Содержимое 2"/>
          <p:cNvSpPr>
            <a:spLocks noGrp="1"/>
          </p:cNvSpPr>
          <p:nvPr>
            <p:ph idx="1"/>
          </p:nvPr>
        </p:nvSpPr>
        <p:spPr>
          <a:xfrm>
            <a:off x="457200" y="1981200"/>
            <a:ext cx="8229600" cy="4184650"/>
          </a:xfrm>
        </p:spPr>
        <p:txBody>
          <a:bodyPr/>
          <a:lstStyle/>
          <a:p>
            <a:pPr algn="just"/>
            <a:r>
              <a:rPr lang="uk-UA" sz="2400" b="1" u="sng" dirty="0" smtClean="0">
                <a:solidFill>
                  <a:srgbClr val="7030A0"/>
                </a:solidFill>
              </a:rPr>
              <a:t>прикладні наукові дослідження </a:t>
            </a:r>
            <a:r>
              <a:rPr lang="uk-UA" sz="2400" dirty="0" smtClean="0"/>
              <a:t>- теоретичні та експериментальні наукові дослідження, спрямовані на одержання і використання </a:t>
            </a:r>
            <a:r>
              <a:rPr lang="uk-UA" sz="2400" u="sng" dirty="0" smtClean="0">
                <a:solidFill>
                  <a:srgbClr val="FF0000"/>
                </a:solidFill>
              </a:rPr>
              <a:t>нових знань</a:t>
            </a:r>
            <a:r>
              <a:rPr lang="uk-UA" sz="2400" dirty="0" smtClean="0"/>
              <a:t> для практичних цілей. </a:t>
            </a:r>
          </a:p>
          <a:p>
            <a:pPr algn="just"/>
            <a:r>
              <a:rPr lang="uk-UA" sz="2400" dirty="0" smtClean="0"/>
              <a:t>Результатом прикладних наукових досліджень є нові знання, призначені для створення нових або вдосконалення існуючих матеріалів, продуктів, пристроїв, методів, систем, технологій, конкретні пропозиції щодо виконання актуальних науково-технічних та суспільних завдань.</a:t>
            </a: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algn="ctr"/>
            <a:r>
              <a:rPr lang="uk-UA" sz="3600" smtClean="0"/>
              <a:t>Закон України “Про наукову і науково-технічну діяльність”</a:t>
            </a:r>
            <a:br>
              <a:rPr lang="uk-UA" sz="3600" smtClean="0"/>
            </a:br>
            <a:r>
              <a:rPr lang="ru-RU" sz="1400" smtClean="0"/>
              <a:t>(від 26.11.</a:t>
            </a:r>
            <a:r>
              <a:rPr lang="ru-RU" sz="1400" i="1" smtClean="0"/>
              <a:t>2015</a:t>
            </a:r>
            <a:r>
              <a:rPr lang="ru-RU" sz="1400" smtClean="0"/>
              <a:t> № 848-</a:t>
            </a:r>
            <a:r>
              <a:rPr lang="en-US" sz="1400" smtClean="0"/>
              <a:t>VIII</a:t>
            </a:r>
            <a:r>
              <a:rPr lang="uk-UA" sz="1400" smtClean="0"/>
              <a:t>)</a:t>
            </a:r>
            <a:endParaRPr lang="ru-RU" sz="1400" smtClean="0"/>
          </a:p>
        </p:txBody>
      </p:sp>
      <p:sp>
        <p:nvSpPr>
          <p:cNvPr id="11267" name="Содержимое 2"/>
          <p:cNvSpPr>
            <a:spLocks noGrp="1"/>
          </p:cNvSpPr>
          <p:nvPr>
            <p:ph idx="1"/>
          </p:nvPr>
        </p:nvSpPr>
        <p:spPr>
          <a:xfrm>
            <a:off x="457200" y="1981200"/>
            <a:ext cx="8229600" cy="4184650"/>
          </a:xfrm>
        </p:spPr>
        <p:txBody>
          <a:bodyPr/>
          <a:lstStyle/>
          <a:p>
            <a:pPr algn="just"/>
            <a:r>
              <a:rPr lang="uk-UA" sz="2400" b="1" u="sng" smtClean="0">
                <a:solidFill>
                  <a:srgbClr val="7030A0"/>
                </a:solidFill>
              </a:rPr>
              <a:t>науково-технічні (експериментальні) розробки </a:t>
            </a:r>
            <a:r>
              <a:rPr lang="uk-UA" sz="2400" smtClean="0"/>
              <a:t>- науково-технічна діяльність, що базується на наукових знаннях, отриманих у результаті наукових досліджень чи практичного досвіду, та провадиться з метою доведення таких знань до стадії практичного використання. </a:t>
            </a:r>
          </a:p>
          <a:p>
            <a:pPr algn="just"/>
            <a:r>
              <a:rPr lang="uk-UA" sz="2400" smtClean="0"/>
              <a:t>Результатом науково-технічних (експериментальних) розробок є нові або істотно вдосконалені матеріали, продукти, процеси, пристрої, технології, системи, об’єкти права інтелектуальної власності, нові або істотно вдосконалені послуги.</a:t>
            </a:r>
          </a:p>
        </p:txBody>
      </p:sp>
      <p:sp>
        <p:nvSpPr>
          <p:cNvPr id="11268" name="Номер слайда 3"/>
          <p:cNvSpPr>
            <a:spLocks noGrp="1"/>
          </p:cNvSpPr>
          <p:nvPr>
            <p:ph type="sldNum" sz="quarter" idx="11"/>
          </p:nvPr>
        </p:nvSpPr>
        <p:spPr>
          <a:noFill/>
          <a:ln>
            <a:miter lim="800000"/>
            <a:headEnd/>
            <a:tailEnd/>
          </a:ln>
        </p:spPr>
        <p:txBody>
          <a:bodyPr/>
          <a:lstStyle/>
          <a:p>
            <a:fld id="{2EB731FD-BA56-4E64-AF9B-8CD86C4AB36C}" type="slidenum">
              <a:rPr lang="ru-RU" smtClean="0"/>
              <a:pPr/>
              <a:t>8</a:t>
            </a:fld>
            <a:endParaRPr lang="ru-RU"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323850" y="1668463"/>
            <a:ext cx="8640763" cy="4929187"/>
          </a:xfrm>
          <a:solidFill>
            <a:schemeClr val="bg1"/>
          </a:solidFill>
        </p:spPr>
        <p:txBody>
          <a:bodyPr/>
          <a:lstStyle/>
          <a:p>
            <a:pPr algn="just"/>
            <a:r>
              <a:rPr lang="uk-UA" dirty="0" smtClean="0"/>
              <a:t>Департамент науково-технічного розвитку МОН, на який покладено функції координації наукових досліджень і розробок у підвідомчих організаціях;</a:t>
            </a:r>
          </a:p>
          <a:p>
            <a:pPr algn="just"/>
            <a:r>
              <a:rPr lang="uk-UA" dirty="0" smtClean="0"/>
              <a:t>Наукова рада МОН;</a:t>
            </a:r>
          </a:p>
          <a:p>
            <a:pPr algn="just"/>
            <a:r>
              <a:rPr lang="uk-UA" dirty="0" smtClean="0"/>
              <a:t>Секції Наукової ради за фаховими напрямами</a:t>
            </a:r>
          </a:p>
        </p:txBody>
      </p:sp>
      <p:sp>
        <p:nvSpPr>
          <p:cNvPr id="12291" name="TextBox 2"/>
          <p:cNvSpPr txBox="1">
            <a:spLocks noChangeArrowheads="1"/>
          </p:cNvSpPr>
          <p:nvPr/>
        </p:nvSpPr>
        <p:spPr bwMode="auto">
          <a:xfrm>
            <a:off x="539750" y="260350"/>
            <a:ext cx="8064500" cy="1077913"/>
          </a:xfrm>
          <a:prstGeom prst="rect">
            <a:avLst/>
          </a:prstGeom>
          <a:noFill/>
          <a:ln w="9525">
            <a:noFill/>
            <a:miter lim="800000"/>
            <a:headEnd/>
            <a:tailEnd/>
          </a:ln>
        </p:spPr>
        <p:txBody>
          <a:bodyPr>
            <a:spAutoFit/>
          </a:bodyPr>
          <a:lstStyle/>
          <a:p>
            <a:pPr algn="ctr"/>
            <a:r>
              <a:rPr lang="uk-UA" sz="3200" b="1"/>
              <a:t>Організаційне та експертне забезпечення Конкурсу</a:t>
            </a:r>
            <a:endParaRPr lang="ru-RU" sz="3200" b="1"/>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7914</TotalTime>
  <Words>4282</Words>
  <Application>Microsoft Office PowerPoint</Application>
  <PresentationFormat>Экран (4:3)</PresentationFormat>
  <Paragraphs>438</Paragraphs>
  <Slides>62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Пиксел</vt:lpstr>
      <vt:lpstr>Про особливості підготовки наукових проектів для участі у конкурсному відборі МОН України, що розпочнуться у 2019 році</vt:lpstr>
      <vt:lpstr>Слайд 2</vt:lpstr>
      <vt:lpstr>Кафедри-2017 без фінансування досліджень  та наукових проектів (19)</vt:lpstr>
      <vt:lpstr>Нормативна документація</vt:lpstr>
      <vt:lpstr>Слайд 5</vt:lpstr>
      <vt:lpstr>Закон України “Про наукову і науково-технічну діяльність” (від 26.11.2015 № 848-VIII)</vt:lpstr>
      <vt:lpstr>Закон України “Про наукову і науково-технічну діяльність” (від 26.11.2015 № 848-VIII)</vt:lpstr>
      <vt:lpstr>Закон України “Про наукову і науково-технічну діяльність” (від 26.11.2015 № 848-VIII)</vt:lpstr>
      <vt:lpstr>Слайд 9</vt:lpstr>
      <vt:lpstr>Слайд 10</vt:lpstr>
      <vt:lpstr>Порядок організації конкурсу </vt:lpstr>
      <vt:lpstr>Слайд 12</vt:lpstr>
      <vt:lpstr>Перший етап (ВНЗ)</vt:lpstr>
      <vt:lpstr>Вимоги до проектів</vt:lpstr>
      <vt:lpstr>Слайд 15</vt:lpstr>
      <vt:lpstr>Новації конкурсу на 2019 рік</vt:lpstr>
      <vt:lpstr>Перелік актуальних напрямів у сфері розвитку науки та суспільного життя за секціями </vt:lpstr>
      <vt:lpstr>Перелік актуальних напрямів у сфері розвитку науки та суспільного життя за секціями </vt:lpstr>
      <vt:lpstr>Другий етап (конкурс, секція МОН)</vt:lpstr>
      <vt:lpstr>Критерії відбору наукових проектів і розробок (для досліджень)</vt:lpstr>
      <vt:lpstr>Критерії відбору наукових проектів і розробок (для розробок)</vt:lpstr>
      <vt:lpstr>Слайд 22</vt:lpstr>
      <vt:lpstr>Слайд 23</vt:lpstr>
      <vt:lpstr>Фінансування досліджень і розробок за проектами, що пройшли конкурс </vt:lpstr>
      <vt:lpstr>Оцінка отриманих результатів за закінченими дослідженнями і розробками та окремими етапами їх виконання </vt:lpstr>
      <vt:lpstr>Слайд 26</vt:lpstr>
      <vt:lpstr>Слайд 27</vt:lpstr>
      <vt:lpstr>Слайд 28</vt:lpstr>
      <vt:lpstr>Слайд 29</vt:lpstr>
      <vt:lpstr>Перелік секцій за фаховими напрямами Наукової ради МОН  (Наказ МОН від № 718 30.06.2016 року)</vt:lpstr>
      <vt:lpstr>Перелік секцій за фаховими напрямами Наукової ради МОН  (Наказ МОН від № 718 30.06.2016 року)</vt:lpstr>
      <vt:lpstr>Перелік секцій за фаховими напрямами Наукової ради МОН  (Наказ МОН від № 718 30.06.2016 року)</vt:lpstr>
      <vt:lpstr>Структура проекту фундаментального або прикладного дослідження</vt:lpstr>
      <vt:lpstr>Назва проекту – до 15 слів</vt:lpstr>
      <vt:lpstr>Назва проекту – до 15 слів</vt:lpstr>
      <vt:lpstr>       Терміни виконання проекту – до 3 років, розробки – до 2 років</vt:lpstr>
      <vt:lpstr>Взірець</vt:lpstr>
      <vt:lpstr>Слайд 38</vt:lpstr>
      <vt:lpstr>Слайд 39</vt:lpstr>
      <vt:lpstr>Слайд 40</vt:lpstr>
      <vt:lpstr>Слайд 41</vt:lpstr>
      <vt:lpstr>Слайд 42</vt:lpstr>
      <vt:lpstr>Слайд 43</vt:lpstr>
      <vt:lpstr>5. Підхід, методи, засоби та особливості досліджень за проектом</vt:lpstr>
      <vt:lpstr>Слайд 45</vt:lpstr>
      <vt:lpstr>Слайд 46</vt:lpstr>
      <vt:lpstr>Слайд 47</vt:lpstr>
      <vt:lpstr>Приклад п.8.1</vt:lpstr>
      <vt:lpstr>Приклад п.8.2</vt:lpstr>
      <vt:lpstr>КАЛЬКУЛЯЦІЯ  кошторисної вартості наукового проекту </vt:lpstr>
      <vt:lpstr>Слайд 51</vt:lpstr>
      <vt:lpstr>Слайд 52</vt:lpstr>
      <vt:lpstr>Українські наукові видання, визнані секцією 23 «Наукові проблеми сільського, лісового і садово-паркового господарства, ветеринарії» провідними (протокол від 21 жовтня 2016 р.)</vt:lpstr>
      <vt:lpstr>Source Normalized Impact Рer Paper- SNIP журналу</vt:lpstr>
      <vt:lpstr>Слайд 55</vt:lpstr>
      <vt:lpstr>Слайд 56</vt:lpstr>
      <vt:lpstr>Слайд 57</vt:lpstr>
      <vt:lpstr>Слайд 58</vt:lpstr>
      <vt:lpstr>Слайд 59</vt:lpstr>
      <vt:lpstr>Слайд 60</vt:lpstr>
      <vt:lpstr>Слайд 61</vt:lpstr>
      <vt:lpstr>Дякую за увагу!</vt:lpstr>
    </vt:vector>
  </TitlesOfParts>
  <Company>Home-Using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бюджетное устройство. Бюджетная система РФ.</dc:title>
  <dc:creator>Riabova Elena</dc:creator>
  <cp:lastModifiedBy>Admin</cp:lastModifiedBy>
  <cp:revision>414</cp:revision>
  <cp:lastPrinted>2014-04-28T12:54:17Z</cp:lastPrinted>
  <dcterms:created xsi:type="dcterms:W3CDTF">2005-11-12T07:30:01Z</dcterms:created>
  <dcterms:modified xsi:type="dcterms:W3CDTF">2018-06-05T14:53:08Z</dcterms:modified>
</cp:coreProperties>
</file>