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1"/>
  </p:notesMasterIdLst>
  <p:sldIdLst>
    <p:sldId id="348" r:id="rId2"/>
    <p:sldId id="322" r:id="rId3"/>
    <p:sldId id="321" r:id="rId4"/>
    <p:sldId id="257" r:id="rId5"/>
    <p:sldId id="324" r:id="rId6"/>
    <p:sldId id="261" r:id="rId7"/>
    <p:sldId id="262" r:id="rId8"/>
    <p:sldId id="263" r:id="rId9"/>
    <p:sldId id="264" r:id="rId10"/>
    <p:sldId id="265" r:id="rId11"/>
    <p:sldId id="266" r:id="rId12"/>
    <p:sldId id="268" r:id="rId13"/>
    <p:sldId id="270" r:id="rId14"/>
    <p:sldId id="271" r:id="rId15"/>
    <p:sldId id="272" r:id="rId16"/>
    <p:sldId id="341" r:id="rId17"/>
    <p:sldId id="273" r:id="rId18"/>
    <p:sldId id="326" r:id="rId19"/>
    <p:sldId id="279" r:id="rId20"/>
    <p:sldId id="280" r:id="rId21"/>
    <p:sldId id="287" r:id="rId22"/>
    <p:sldId id="288" r:id="rId23"/>
    <p:sldId id="289" r:id="rId24"/>
    <p:sldId id="328" r:id="rId25"/>
    <p:sldId id="329" r:id="rId26"/>
    <p:sldId id="327" r:id="rId27"/>
    <p:sldId id="339" r:id="rId28"/>
    <p:sldId id="340" r:id="rId29"/>
    <p:sldId id="290" r:id="rId30"/>
    <p:sldId id="343" r:id="rId31"/>
    <p:sldId id="344" r:id="rId32"/>
    <p:sldId id="345" r:id="rId33"/>
    <p:sldId id="346" r:id="rId34"/>
    <p:sldId id="347" r:id="rId35"/>
    <p:sldId id="319" r:id="rId36"/>
    <p:sldId id="342"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4" r:id="rId58"/>
    <p:sldId id="315" r:id="rId59"/>
    <p:sldId id="316"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1735A-F718-43CD-8FFD-DF9B39BEFD3A}" type="datetimeFigureOut">
              <a:rPr lang="ru-RU" smtClean="0"/>
              <a:pPr/>
              <a:t>06.11.2020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C29CF-F656-4048-BA2F-3378584DE483}" type="slidenum">
              <a:rPr lang="ru-RU" smtClean="0"/>
              <a:pPr/>
              <a:t>‹#›</a:t>
            </a:fld>
            <a:endParaRPr lang="ru-RU"/>
          </a:p>
        </p:txBody>
      </p:sp>
    </p:spTree>
    <p:extLst>
      <p:ext uri="{BB962C8B-B14F-4D97-AF65-F5344CB8AC3E}">
        <p14:creationId xmlns="" xmlns:p14="http://schemas.microsoft.com/office/powerpoint/2010/main" val="276080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2DA5411-E916-44A5-B37A-10E15621DFBE}" type="slidenum">
              <a:rPr lang="ru-RU" smtClean="0"/>
              <a:pPr>
                <a:defRPr/>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948DD0-3F5B-4772-BA4C-30490504B07B}" type="datetimeFigureOut">
              <a:rPr lang="ru-RU" smtClean="0"/>
              <a:pPr/>
              <a:t>06.11.2020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97F020-E868-4679-94DC-A1957057982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48DD0-3F5B-4772-BA4C-30490504B07B}" type="datetimeFigureOut">
              <a:rPr lang="ru-RU" smtClean="0"/>
              <a:pPr/>
              <a:t>06.11.2020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7F020-E868-4679-94DC-A1957057982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kis.rit.org.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ubip.edu.ua/node/8303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hyperlink" Target="http://igee.nmu.org.ua/ua/" TargetMode="External"/><Relationship Id="rId7" Type="http://schemas.openxmlformats.org/officeDocument/2006/relationships/hyperlink" Target="https://www.sumdu.edu.ua/uk/science/science-info/scientific-infrastructure/research-centers/ccse.htm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matersciimc.lnu.edu.ua/" TargetMode="External"/><Relationship Id="rId5" Type="http://schemas.openxmlformats.org/officeDocument/2006/relationships/hyperlink" Target="https://www.uzhnu.edu.ua/uk/cat/deps-center_coll_use" TargetMode="External"/><Relationship Id="rId4" Type="http://schemas.openxmlformats.org/officeDocument/2006/relationships/hyperlink" Target="http://events.pstu.edu/centreu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org_section@nubip.edu.ua" TargetMode="External"/><Relationship Id="rId7" Type="http://schemas.openxmlformats.org/officeDocument/2006/relationships/image" Target="../media/image21.jpeg"/><Relationship Id="rId2" Type="http://schemas.openxmlformats.org/officeDocument/2006/relationships/hyperlink" Target="mailto:otchenashko@nubip.edu.ua" TargetMode="External"/><Relationship Id="rId1" Type="http://schemas.openxmlformats.org/officeDocument/2006/relationships/slideLayout" Target="../slideLayouts/slideLayout2.xml"/><Relationship Id="rId6" Type="http://schemas.openxmlformats.org/officeDocument/2006/relationships/hyperlink" Target="mailto:patent_section@nubip.edu.ua" TargetMode="External"/><Relationship Id="rId5" Type="http://schemas.openxmlformats.org/officeDocument/2006/relationships/hyperlink" Target="mailto:nti_dep@nubip.edu.ua" TargetMode="External"/><Relationship Id="rId4" Type="http://schemas.openxmlformats.org/officeDocument/2006/relationships/hyperlink" Target="mailto:planoviyndh@nubip.edu.u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journalindicators.com/indicators"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 2"/>
          <p:cNvSpPr>
            <a:spLocks noGrp="1" noChangeArrowheads="1"/>
          </p:cNvSpPr>
          <p:nvPr>
            <p:ph type="ctrTitle"/>
          </p:nvPr>
        </p:nvSpPr>
        <p:spPr>
          <a:xfrm>
            <a:off x="642910" y="2428868"/>
            <a:ext cx="7893520" cy="2236783"/>
          </a:xfrm>
        </p:spPr>
        <p:style>
          <a:lnRef idx="0">
            <a:schemeClr val="accent1"/>
          </a:lnRef>
          <a:fillRef idx="3">
            <a:schemeClr val="accent1"/>
          </a:fillRef>
          <a:effectRef idx="3">
            <a:schemeClr val="accent1"/>
          </a:effectRef>
          <a:fontRef idx="minor">
            <a:schemeClr val="lt1"/>
          </a:fontRef>
        </p:style>
        <p:txBody>
          <a:bodyPr>
            <a:noAutofit/>
          </a:bodyPr>
          <a:lstStyle/>
          <a:p>
            <a:pPr algn="ctr" eaLnBrk="1" hangingPunct="1"/>
            <a:r>
              <a:rPr lang="uk-UA" altLang="uk-UA" sz="3600" b="1" dirty="0" smtClean="0">
                <a:solidFill>
                  <a:schemeClr val="bg1"/>
                </a:solidFill>
              </a:rPr>
              <a:t>Про особливості підготовки наукових проєктів для участі у конкурсному відборі МОН України, що розпочнуться у 2021 році</a:t>
            </a:r>
          </a:p>
        </p:txBody>
      </p:sp>
      <p:sp>
        <p:nvSpPr>
          <p:cNvPr id="3075" name="Прямоуг. 3"/>
          <p:cNvSpPr>
            <a:spLocks noGrp="1" noChangeArrowheads="1"/>
          </p:cNvSpPr>
          <p:nvPr>
            <p:ph type="subTitle" idx="1"/>
          </p:nvPr>
        </p:nvSpPr>
        <p:spPr>
          <a:xfrm>
            <a:off x="3428992" y="5643578"/>
            <a:ext cx="5439547" cy="714380"/>
          </a:xfrm>
        </p:spPr>
        <p:txBody>
          <a:bodyPr/>
          <a:lstStyle/>
          <a:p>
            <a:pPr algn="r">
              <a:lnSpc>
                <a:spcPct val="80000"/>
              </a:lnSpc>
            </a:pPr>
            <a:r>
              <a:rPr lang="uk-UA" altLang="uk-UA" sz="2000" b="1" i="1" dirty="0" smtClean="0">
                <a:solidFill>
                  <a:srgbClr val="0070C0"/>
                </a:solidFill>
              </a:rPr>
              <a:t>Перший проректор</a:t>
            </a:r>
          </a:p>
          <a:p>
            <a:pPr algn="r">
              <a:lnSpc>
                <a:spcPct val="80000"/>
              </a:lnSpc>
            </a:pPr>
            <a:r>
              <a:rPr lang="uk-UA" altLang="uk-UA" sz="2000" b="1" i="1" dirty="0" err="1" smtClean="0">
                <a:solidFill>
                  <a:srgbClr val="0070C0"/>
                </a:solidFill>
              </a:rPr>
              <a:t>Ібатуллін</a:t>
            </a:r>
            <a:r>
              <a:rPr lang="uk-UA" altLang="uk-UA" sz="2000" b="1" i="1" dirty="0" smtClean="0">
                <a:solidFill>
                  <a:srgbClr val="0070C0"/>
                </a:solidFill>
              </a:rPr>
              <a:t> </a:t>
            </a:r>
            <a:r>
              <a:rPr lang="uk-UA" altLang="uk-UA" sz="2000" b="1" i="1" dirty="0" err="1" smtClean="0">
                <a:solidFill>
                  <a:srgbClr val="0070C0"/>
                </a:solidFill>
              </a:rPr>
              <a:t>Ільдус</a:t>
            </a:r>
            <a:r>
              <a:rPr lang="uk-UA" altLang="uk-UA" sz="2000" b="1" i="1" dirty="0" smtClean="0">
                <a:solidFill>
                  <a:srgbClr val="0070C0"/>
                </a:solidFill>
              </a:rPr>
              <a:t> </a:t>
            </a:r>
            <a:r>
              <a:rPr lang="uk-UA" altLang="uk-UA" sz="2000" b="1" i="1" dirty="0" err="1" smtClean="0">
                <a:solidFill>
                  <a:srgbClr val="0070C0"/>
                </a:solidFill>
              </a:rPr>
              <a:t>Ібатуллович</a:t>
            </a:r>
            <a:endParaRPr lang="uk-UA" altLang="uk-UA" sz="2000" b="1" i="1" dirty="0" smtClean="0">
              <a:solidFill>
                <a:srgbClr val="0070C0"/>
              </a:solidFill>
            </a:endParaRPr>
          </a:p>
        </p:txBody>
      </p:sp>
      <p:sp>
        <p:nvSpPr>
          <p:cNvPr id="3077" name="TextBox 5"/>
          <p:cNvSpPr txBox="1">
            <a:spLocks noChangeArrowheads="1"/>
          </p:cNvSpPr>
          <p:nvPr/>
        </p:nvSpPr>
        <p:spPr bwMode="auto">
          <a:xfrm>
            <a:off x="4283968" y="404664"/>
            <a:ext cx="4608512" cy="646331"/>
          </a:xfrm>
          <a:prstGeom prst="rect">
            <a:avLst/>
          </a:prstGeom>
          <a:noFill/>
          <a:ln w="9525">
            <a:noFill/>
            <a:miter lim="800000"/>
            <a:headEnd/>
            <a:tailEnd/>
          </a:ln>
        </p:spPr>
        <p:txBody>
          <a:bodyPr wrap="square">
            <a:spAutoFit/>
          </a:bodyPr>
          <a:lstStyle/>
          <a:p>
            <a:pPr algn="r"/>
            <a:r>
              <a:rPr lang="en-US" b="1" dirty="0" smtClean="0">
                <a:solidFill>
                  <a:srgbClr val="0070C0"/>
                </a:solidFill>
              </a:rPr>
              <a:t>6 </a:t>
            </a:r>
            <a:r>
              <a:rPr lang="uk-UA" b="1" dirty="0" smtClean="0">
                <a:solidFill>
                  <a:srgbClr val="0070C0"/>
                </a:solidFill>
              </a:rPr>
              <a:t>листопада 2020 </a:t>
            </a:r>
            <a:r>
              <a:rPr lang="uk-UA" b="1" dirty="0">
                <a:solidFill>
                  <a:srgbClr val="0070C0"/>
                </a:solidFill>
              </a:rPr>
              <a:t>р., </a:t>
            </a:r>
            <a:r>
              <a:rPr lang="uk-UA" b="1" dirty="0" err="1">
                <a:solidFill>
                  <a:srgbClr val="0070C0"/>
                </a:solidFill>
              </a:rPr>
              <a:t>НУБіП</a:t>
            </a:r>
            <a:r>
              <a:rPr lang="uk-UA" b="1" dirty="0">
                <a:solidFill>
                  <a:srgbClr val="0070C0"/>
                </a:solidFill>
              </a:rPr>
              <a:t> </a:t>
            </a:r>
            <a:r>
              <a:rPr lang="uk-UA" b="1" dirty="0" smtClean="0">
                <a:solidFill>
                  <a:srgbClr val="0070C0"/>
                </a:solidFill>
              </a:rPr>
              <a:t>України,</a:t>
            </a:r>
            <a:br>
              <a:rPr lang="uk-UA" b="1" dirty="0" smtClean="0">
                <a:solidFill>
                  <a:srgbClr val="0070C0"/>
                </a:solidFill>
              </a:rPr>
            </a:br>
            <a:r>
              <a:rPr lang="uk-UA" b="1" dirty="0" smtClean="0">
                <a:solidFill>
                  <a:srgbClr val="0070C0"/>
                </a:solidFill>
              </a:rPr>
              <a:t>науково-методичний </a:t>
            </a:r>
            <a:r>
              <a:rPr lang="uk-UA" b="1" dirty="0" err="1" smtClean="0">
                <a:solidFill>
                  <a:srgbClr val="0070C0"/>
                </a:solidFill>
              </a:rPr>
              <a:t>онлайн</a:t>
            </a:r>
            <a:r>
              <a:rPr lang="uk-UA" b="1" dirty="0" smtClean="0">
                <a:solidFill>
                  <a:srgbClr val="0070C0"/>
                </a:solidFill>
              </a:rPr>
              <a:t> семінар</a:t>
            </a:r>
            <a:endParaRPr lang="ru-RU" b="1" dirty="0">
              <a:solidFill>
                <a:srgbClr val="0070C0"/>
              </a:solidFill>
            </a:endParaRPr>
          </a:p>
        </p:txBody>
      </p:sp>
      <p:pic>
        <p:nvPicPr>
          <p:cNvPr id="6" name="Рисунок 5" descr="NUBIP_LOGO_NEW_Poisk_20 copy (1).png"/>
          <p:cNvPicPr>
            <a:picLocks noChangeAspect="1"/>
          </p:cNvPicPr>
          <p:nvPr/>
        </p:nvPicPr>
        <p:blipFill>
          <a:blip r:embed="rId2" cstate="print"/>
          <a:stretch>
            <a:fillRect/>
          </a:stretch>
        </p:blipFill>
        <p:spPr>
          <a:xfrm>
            <a:off x="827584" y="260648"/>
            <a:ext cx="1430309" cy="17008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uk-UA" sz="3600" dirty="0" smtClean="0"/>
              <a:t>Закон України </a:t>
            </a:r>
            <a:r>
              <a:rPr lang="uk-UA" sz="3600" dirty="0" err="1" smtClean="0"/>
              <a:t>“Про</a:t>
            </a:r>
            <a:r>
              <a:rPr lang="uk-UA" sz="3600" dirty="0" smtClean="0"/>
              <a:t> наукову і науково-технічну </a:t>
            </a:r>
            <a:r>
              <a:rPr lang="uk-UA" sz="3600" dirty="0" err="1" smtClean="0"/>
              <a:t>діяльність”</a:t>
            </a:r>
            <a:r>
              <a:rPr lang="uk-UA" sz="3600" dirty="0" smtClean="0"/>
              <a:t/>
            </a:r>
            <a:br>
              <a:rPr lang="uk-UA" sz="3600" dirty="0" smtClean="0"/>
            </a:br>
            <a:r>
              <a:rPr lang="ru-RU" sz="1400" dirty="0" smtClean="0"/>
              <a:t>(</a:t>
            </a:r>
            <a:r>
              <a:rPr lang="ru-RU" sz="1400" dirty="0" err="1" smtClean="0"/>
              <a:t>від</a:t>
            </a:r>
            <a:r>
              <a:rPr lang="ru-RU" sz="1400" dirty="0" smtClean="0"/>
              <a:t> 26.11.</a:t>
            </a:r>
            <a:r>
              <a:rPr lang="ru-RU" sz="1400" i="1" dirty="0" smtClean="0"/>
              <a:t>2015</a:t>
            </a:r>
            <a:r>
              <a:rPr lang="ru-RU" sz="1400" dirty="0" smtClean="0"/>
              <a:t> № 848-</a:t>
            </a:r>
            <a:r>
              <a:rPr lang="en-US" sz="1400" dirty="0" smtClean="0"/>
              <a:t>VIII</a:t>
            </a:r>
            <a:r>
              <a:rPr lang="uk-UA" sz="1400" dirty="0" smtClean="0"/>
              <a:t>)</a:t>
            </a:r>
            <a:endParaRPr lang="ru-RU" sz="1400" dirty="0" smtClean="0"/>
          </a:p>
        </p:txBody>
      </p:sp>
      <p:sp>
        <p:nvSpPr>
          <p:cNvPr id="11267" name="Содержимое 2"/>
          <p:cNvSpPr>
            <a:spLocks noGrp="1"/>
          </p:cNvSpPr>
          <p:nvPr>
            <p:ph idx="1"/>
          </p:nvPr>
        </p:nvSpPr>
        <p:spPr>
          <a:xfrm>
            <a:off x="457200" y="1981200"/>
            <a:ext cx="8229600" cy="4184650"/>
          </a:xfrm>
        </p:spPr>
        <p:txBody>
          <a:bodyPr/>
          <a:lstStyle/>
          <a:p>
            <a:pPr algn="just"/>
            <a:r>
              <a:rPr lang="uk-UA" sz="2400" b="1" u="sng" dirty="0" smtClean="0">
                <a:solidFill>
                  <a:srgbClr val="7030A0"/>
                </a:solidFill>
              </a:rPr>
              <a:t>науково-технічні (експериментальні) розробки </a:t>
            </a:r>
            <a:r>
              <a:rPr lang="uk-UA" sz="2400" dirty="0" smtClean="0"/>
              <a:t>- науково-технічна діяльність, що базується на наукових знаннях, отриманих у результаті наукових досліджень чи практичного досвіду, та провадиться з метою доведення таких знань до стадії практичного використання. </a:t>
            </a:r>
          </a:p>
          <a:p>
            <a:pPr algn="just"/>
            <a:r>
              <a:rPr lang="uk-UA" sz="2400" b="1" dirty="0" smtClean="0"/>
              <a:t>Результатом науково-технічних (експериментальних) розробок</a:t>
            </a:r>
            <a:r>
              <a:rPr lang="uk-UA" sz="2400" dirty="0" smtClean="0"/>
              <a:t> є нові або істотно вдосконалені матеріали, продукти, процеси, пристрої, технології, системи, об’єкти права інтелектуальної власності, нові або істотно вдосконалені послуги.</a:t>
            </a:r>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7</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323850" y="1668463"/>
            <a:ext cx="8640763" cy="4929187"/>
          </a:xfrm>
          <a:solidFill>
            <a:schemeClr val="bg1"/>
          </a:solidFill>
        </p:spPr>
        <p:txBody>
          <a:bodyPr/>
          <a:lstStyle/>
          <a:p>
            <a:pPr algn="just"/>
            <a:r>
              <a:rPr lang="uk-UA" dirty="0" smtClean="0"/>
              <a:t>Директорат науки та інновацій МОН, на який покладено функції координації наукових досліджень і розробок у підвідомчих організаціях;</a:t>
            </a:r>
          </a:p>
          <a:p>
            <a:pPr algn="just"/>
            <a:r>
              <a:rPr lang="uk-UA" dirty="0" smtClean="0"/>
              <a:t>Наукова рада МОН;</a:t>
            </a:r>
          </a:p>
          <a:p>
            <a:pPr algn="just"/>
            <a:r>
              <a:rPr lang="uk-UA" dirty="0" smtClean="0"/>
              <a:t>Секції Наукової ради за фаховими напрямами</a:t>
            </a:r>
          </a:p>
        </p:txBody>
      </p:sp>
      <p:sp>
        <p:nvSpPr>
          <p:cNvPr id="12291" name="TextBox 2"/>
          <p:cNvSpPr txBox="1">
            <a:spLocks noChangeArrowheads="1"/>
          </p:cNvSpPr>
          <p:nvPr/>
        </p:nvSpPr>
        <p:spPr bwMode="auto">
          <a:xfrm>
            <a:off x="539750" y="260350"/>
            <a:ext cx="8064500" cy="107791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r>
              <a:rPr lang="uk-UA" sz="3200" b="1" dirty="0"/>
              <a:t>Організаційне та експертне забезпечення Конкурсу</a:t>
            </a:r>
            <a:endParaRPr lang="ru-RU" sz="3200" b="1"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8</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60351"/>
            <a:ext cx="8229600" cy="79238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ru-RU" sz="4000" b="1" dirty="0" smtClean="0"/>
              <a:t>Порядок організації конкурсу на І </a:t>
            </a:r>
            <a:r>
              <a:rPr lang="ru-RU" sz="4000" b="1" dirty="0" err="1" smtClean="0"/>
              <a:t>етапі</a:t>
            </a:r>
            <a:r>
              <a:rPr lang="ru-RU" sz="4000" b="1" dirty="0" smtClean="0"/>
              <a:t> </a:t>
            </a:r>
          </a:p>
        </p:txBody>
      </p:sp>
      <p:sp>
        <p:nvSpPr>
          <p:cNvPr id="17411" name="Rectangle 3"/>
          <p:cNvSpPr>
            <a:spLocks noGrp="1" noChangeArrowheads="1"/>
          </p:cNvSpPr>
          <p:nvPr>
            <p:ph type="body" idx="4294967295"/>
          </p:nvPr>
        </p:nvSpPr>
        <p:spPr>
          <a:xfrm>
            <a:off x="179388" y="1124744"/>
            <a:ext cx="8785225" cy="5184576"/>
          </a:xfrm>
          <a:solidFill>
            <a:schemeClr val="bg1"/>
          </a:solidFill>
        </p:spPr>
        <p:txBody>
          <a:bodyPr>
            <a:normAutofit/>
          </a:bodyPr>
          <a:lstStyle/>
          <a:p>
            <a:pPr>
              <a:lnSpc>
                <a:spcPct val="90000"/>
              </a:lnSpc>
            </a:pPr>
            <a:r>
              <a:rPr lang="uk-UA" sz="2400" dirty="0" smtClean="0"/>
              <a:t>Організацію роботи з формування тематики проектів здійснює науково-дослідна частина;</a:t>
            </a:r>
          </a:p>
          <a:p>
            <a:pPr>
              <a:lnSpc>
                <a:spcPct val="90000"/>
              </a:lnSpc>
            </a:pPr>
            <a:r>
              <a:rPr lang="uk-UA" sz="2400" dirty="0" smtClean="0"/>
              <a:t>Формування тематики проектів здійснюється науковими та науково-педагогічними працівниками відповідно до пріоритетних напрямів розвитку науки і техніки; </a:t>
            </a:r>
          </a:p>
          <a:p>
            <a:pPr>
              <a:lnSpc>
                <a:spcPct val="90000"/>
              </a:lnSpc>
            </a:pPr>
            <a:r>
              <a:rPr lang="uk-UA" sz="2400" dirty="0" smtClean="0"/>
              <a:t>Пропозиції для участі в конкурсі попередньо обговорюються на засіданнях кафедр, лабораторій, інших наукових структурних підрозділів, де з’ясовуються доцільність, кадрові та матеріальні можливості виконання роботи;</a:t>
            </a:r>
          </a:p>
          <a:p>
            <a:r>
              <a:rPr lang="uk-UA" sz="2400" dirty="0" smtClean="0"/>
              <a:t>Відповідно до наказу МОН України, ректора </a:t>
            </a:r>
            <a:r>
              <a:rPr lang="uk-UA" sz="2400" dirty="0" err="1" smtClean="0"/>
              <a:t>НУБіП</a:t>
            </a:r>
            <a:r>
              <a:rPr lang="uk-UA" sz="2400" dirty="0" smtClean="0"/>
              <a:t> керівники НДР </a:t>
            </a:r>
            <a:r>
              <a:rPr lang="uk-UA" sz="2400" b="1" dirty="0" smtClean="0">
                <a:solidFill>
                  <a:srgbClr val="FF0000"/>
                </a:solidFill>
              </a:rPr>
              <a:t>до 18 листопада </a:t>
            </a:r>
            <a:r>
              <a:rPr lang="uk-UA" sz="2400" dirty="0" smtClean="0"/>
              <a:t>подають до науково-організаційного відділу НДЧ  проекти, сформовані в системі </a:t>
            </a:r>
            <a:r>
              <a:rPr lang="en-US" sz="2000" dirty="0" smtClean="0">
                <a:hlinkClick r:id="rId3"/>
              </a:rPr>
              <a:t>https://kis.rit.org.ua</a:t>
            </a:r>
            <a:r>
              <a:rPr lang="uk-UA" sz="2400" dirty="0" smtClean="0"/>
              <a:t>, з комплектом документів (згода виконавців, коротка інформація на сайт МОН, фінансові розрахунки) </a:t>
            </a:r>
            <a:endParaRPr lang="uk-UA" sz="2400" b="1" u="sng" dirty="0" smtClean="0">
              <a:solidFill>
                <a:srgbClr val="FF0000"/>
              </a:solidFill>
            </a:endParaRPr>
          </a:p>
          <a:p>
            <a:endParaRPr lang="uk-UA" sz="24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9</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60350"/>
            <a:ext cx="8229600" cy="933450"/>
          </a:xfrm>
          <a:ln/>
        </p:spPr>
        <p:style>
          <a:lnRef idx="0">
            <a:schemeClr val="accent1"/>
          </a:lnRef>
          <a:fillRef idx="3">
            <a:schemeClr val="accent1"/>
          </a:fillRef>
          <a:effectRef idx="3">
            <a:schemeClr val="accent1"/>
          </a:effectRef>
          <a:fontRef idx="minor">
            <a:schemeClr val="lt1"/>
          </a:fontRef>
        </p:style>
        <p:txBody>
          <a:bodyPr/>
          <a:lstStyle/>
          <a:p>
            <a:r>
              <a:rPr lang="uk-UA" dirty="0" smtClean="0"/>
              <a:t>Етапи Конкурсу</a:t>
            </a:r>
            <a:endParaRPr lang="ru-RU" dirty="0" smtClean="0"/>
          </a:p>
        </p:txBody>
      </p:sp>
      <p:sp>
        <p:nvSpPr>
          <p:cNvPr id="18435" name="Rectangle 3"/>
          <p:cNvSpPr>
            <a:spLocks noGrp="1" noChangeArrowheads="1"/>
          </p:cNvSpPr>
          <p:nvPr>
            <p:ph type="body" idx="4294967295"/>
          </p:nvPr>
        </p:nvSpPr>
        <p:spPr>
          <a:xfrm>
            <a:off x="179388" y="1341438"/>
            <a:ext cx="8785225" cy="5183906"/>
          </a:xfrm>
          <a:solidFill>
            <a:schemeClr val="bg1"/>
          </a:solidFill>
        </p:spPr>
        <p:txBody>
          <a:bodyPr>
            <a:normAutofit/>
          </a:bodyPr>
          <a:lstStyle/>
          <a:p>
            <a:pPr>
              <a:lnSpc>
                <a:spcPct val="90000"/>
              </a:lnSpc>
            </a:pPr>
            <a:r>
              <a:rPr lang="uk-UA" sz="2400" dirty="0" smtClean="0"/>
              <a:t>Розгляд проектів на І етапі здійснює Координаційна рада з питань науково-технічної діяльності  та створені експертні групи;</a:t>
            </a:r>
          </a:p>
          <a:p>
            <a:pPr>
              <a:lnSpc>
                <a:spcPct val="90000"/>
              </a:lnSpc>
            </a:pPr>
            <a:r>
              <a:rPr lang="uk-UA" sz="2400" dirty="0" smtClean="0"/>
              <a:t>Результати розгляду кожного проекту, що поданий на першому етапі конкурсу, розглядаються на вченій раді та затверджуються протоколом;</a:t>
            </a:r>
          </a:p>
          <a:p>
            <a:pPr>
              <a:lnSpc>
                <a:spcPct val="90000"/>
              </a:lnSpc>
            </a:pPr>
            <a:r>
              <a:rPr lang="uk-UA" sz="2400" b="1" dirty="0" smtClean="0">
                <a:solidFill>
                  <a:srgbClr val="FF0000"/>
                </a:solidFill>
              </a:rPr>
              <a:t>До 25 листопада </a:t>
            </a:r>
            <a:r>
              <a:rPr lang="uk-UA" sz="2400" dirty="0" smtClean="0"/>
              <a:t>перший етап Конкурсу завершується;</a:t>
            </a:r>
          </a:p>
          <a:p>
            <a:pPr>
              <a:lnSpc>
                <a:spcPct val="90000"/>
              </a:lnSpc>
            </a:pPr>
            <a:r>
              <a:rPr lang="uk-UA" sz="2400" dirty="0" smtClean="0"/>
              <a:t>За результатами першого етапу Конкурсу університет </a:t>
            </a:r>
            <a:br>
              <a:rPr lang="uk-UA" sz="2400" dirty="0" smtClean="0"/>
            </a:br>
            <a:r>
              <a:rPr lang="uk-UA" sz="2400" b="1" dirty="0" smtClean="0">
                <a:solidFill>
                  <a:srgbClr val="FF0000"/>
                </a:solidFill>
              </a:rPr>
              <a:t>до 2 грудня </a:t>
            </a:r>
            <a:r>
              <a:rPr lang="uk-UA" sz="2400" dirty="0" smtClean="0"/>
              <a:t>має надати до Директорату науки та інновацій відповідні документи;</a:t>
            </a:r>
          </a:p>
          <a:p>
            <a:pPr>
              <a:lnSpc>
                <a:spcPct val="90000"/>
              </a:lnSpc>
            </a:pPr>
            <a:r>
              <a:rPr lang="uk-UA" sz="2400" b="1" dirty="0" smtClean="0"/>
              <a:t>ІІ етап Конкурсу </a:t>
            </a:r>
            <a:r>
              <a:rPr lang="uk-UA" sz="2400" dirty="0" smtClean="0"/>
              <a:t>(розгляд, експертиза, затвердження результатів) в МОН має завершитися </a:t>
            </a:r>
            <a:r>
              <a:rPr lang="uk-UA" sz="2400" b="1" dirty="0" smtClean="0">
                <a:solidFill>
                  <a:srgbClr val="FF0000"/>
                </a:solidFill>
              </a:rPr>
              <a:t>до 25 грудня 2020 р.</a:t>
            </a:r>
          </a:p>
          <a:p>
            <a:pPr>
              <a:lnSpc>
                <a:spcPct val="90000"/>
              </a:lnSpc>
            </a:pPr>
            <a:r>
              <a:rPr lang="uk-UA" sz="2400" b="1" dirty="0" smtClean="0"/>
              <a:t>Результати Конкурсу </a:t>
            </a:r>
            <a:r>
              <a:rPr lang="uk-UA" sz="2400" dirty="0" smtClean="0"/>
              <a:t>доводяться до ЗВО – </a:t>
            </a:r>
            <a:r>
              <a:rPr lang="uk-UA" sz="2400" b="1" dirty="0" smtClean="0">
                <a:solidFill>
                  <a:srgbClr val="FF0000"/>
                </a:solidFill>
              </a:rPr>
              <a:t>до 8 січня 2021 р.</a:t>
            </a:r>
          </a:p>
          <a:p>
            <a:pPr>
              <a:lnSpc>
                <a:spcPct val="90000"/>
              </a:lnSpc>
            </a:pPr>
            <a:endParaRPr lang="uk-UA" sz="2400" dirty="0" smtClean="0"/>
          </a:p>
          <a:p>
            <a:pPr>
              <a:lnSpc>
                <a:spcPct val="90000"/>
              </a:lnSpc>
            </a:pPr>
            <a:endParaRPr lang="uk-UA" sz="24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260350"/>
            <a:ext cx="8229600" cy="864394"/>
          </a:xfrm>
        </p:spPr>
        <p:style>
          <a:lnRef idx="0">
            <a:schemeClr val="accent2"/>
          </a:lnRef>
          <a:fillRef idx="3">
            <a:schemeClr val="accent2"/>
          </a:fillRef>
          <a:effectRef idx="3">
            <a:schemeClr val="accent2"/>
          </a:effectRef>
          <a:fontRef idx="minor">
            <a:schemeClr val="lt1"/>
          </a:fontRef>
        </p:style>
        <p:txBody>
          <a:bodyPr/>
          <a:lstStyle/>
          <a:p>
            <a:pPr algn="ctr"/>
            <a:r>
              <a:rPr lang="uk-UA" b="1" dirty="0" smtClean="0">
                <a:solidFill>
                  <a:schemeClr val="bg1"/>
                </a:solidFill>
              </a:rPr>
              <a:t>Вимоги до проектів</a:t>
            </a:r>
            <a:endParaRPr lang="ru-RU" b="1" dirty="0" smtClean="0">
              <a:solidFill>
                <a:schemeClr val="bg1"/>
              </a:solidFill>
            </a:endParaRPr>
          </a:p>
        </p:txBody>
      </p:sp>
      <p:sp>
        <p:nvSpPr>
          <p:cNvPr id="19459" name="Содержимое 2"/>
          <p:cNvSpPr>
            <a:spLocks noGrp="1"/>
          </p:cNvSpPr>
          <p:nvPr>
            <p:ph idx="1"/>
          </p:nvPr>
        </p:nvSpPr>
        <p:spPr>
          <a:xfrm>
            <a:off x="179512" y="1268760"/>
            <a:ext cx="8784976" cy="5112568"/>
          </a:xfrm>
        </p:spPr>
        <p:txBody>
          <a:bodyPr/>
          <a:lstStyle/>
          <a:p>
            <a:r>
              <a:rPr lang="uk-UA" sz="2200" dirty="0" smtClean="0"/>
              <a:t>Кожний ЗВО подає на конкурс </a:t>
            </a:r>
            <a:r>
              <a:rPr lang="uk-UA" sz="2200" dirty="0" err="1" smtClean="0"/>
              <a:t>проєкти</a:t>
            </a:r>
            <a:r>
              <a:rPr lang="uk-UA" sz="2200" dirty="0" smtClean="0"/>
              <a:t>, сукупна вартість яких на рік </a:t>
            </a:r>
            <a:r>
              <a:rPr lang="uk-UA" sz="2200" b="1" u="sng" dirty="0" smtClean="0">
                <a:solidFill>
                  <a:srgbClr val="FF0000"/>
                </a:solidFill>
              </a:rPr>
              <a:t>не перевищує 150 %</a:t>
            </a:r>
            <a:r>
              <a:rPr lang="uk-UA" sz="2200" b="1" dirty="0" smtClean="0">
                <a:solidFill>
                  <a:srgbClr val="FF0000"/>
                </a:solidFill>
              </a:rPr>
              <a:t> </a:t>
            </a:r>
            <a:r>
              <a:rPr lang="uk-UA" sz="2200" dirty="0" smtClean="0"/>
              <a:t>(5615 тис. </a:t>
            </a:r>
            <a:r>
              <a:rPr lang="uk-UA" sz="2200" dirty="0" err="1" smtClean="0"/>
              <a:t>грн</a:t>
            </a:r>
            <a:r>
              <a:rPr lang="uk-UA" sz="2200" dirty="0" smtClean="0"/>
              <a:t> </a:t>
            </a:r>
            <a:r>
              <a:rPr lang="uk-UA" sz="2200" dirty="0" smtClean="0">
                <a:sym typeface="Symbol"/>
              </a:rPr>
              <a:t> 1,5 = </a:t>
            </a:r>
            <a:r>
              <a:rPr lang="uk-UA" sz="2200" b="1" u="sng" dirty="0" smtClean="0">
                <a:solidFill>
                  <a:srgbClr val="FF0000"/>
                </a:solidFill>
                <a:sym typeface="Symbol"/>
              </a:rPr>
              <a:t>8422,5 тис. грн.);</a:t>
            </a:r>
            <a:endParaRPr lang="uk-UA" sz="2200" b="1" u="sng" dirty="0" smtClean="0">
              <a:solidFill>
                <a:srgbClr val="FF0000"/>
              </a:solidFill>
            </a:endParaRPr>
          </a:p>
          <a:p>
            <a:r>
              <a:rPr lang="uk-UA" sz="2200" dirty="0" smtClean="0"/>
              <a:t>Мінімальна вартість на рік дослідження та/або розробки становить 300 тис. </a:t>
            </a:r>
            <a:r>
              <a:rPr lang="uk-UA" sz="2200" dirty="0" err="1" smtClean="0"/>
              <a:t>грн</a:t>
            </a:r>
            <a:r>
              <a:rPr lang="uk-UA" sz="2200" dirty="0" smtClean="0"/>
              <a:t>, а максимальна – 1500 тис. грн. </a:t>
            </a:r>
            <a:br>
              <a:rPr lang="uk-UA" sz="2200" dirty="0" smtClean="0"/>
            </a:br>
            <a:r>
              <a:rPr lang="uk-UA" sz="2200" b="1" dirty="0" smtClean="0">
                <a:solidFill>
                  <a:schemeClr val="accent3">
                    <a:lumMod val="50000"/>
                  </a:schemeClr>
                </a:solidFill>
              </a:rPr>
              <a:t>рекомендація </a:t>
            </a:r>
            <a:r>
              <a:rPr lang="uk-UA" sz="2200" b="1" dirty="0" smtClean="0">
                <a:solidFill>
                  <a:schemeClr val="accent3">
                    <a:lumMod val="50000"/>
                  </a:schemeClr>
                </a:solidFill>
                <a:sym typeface="Symbol"/>
              </a:rPr>
              <a:t>500 тис. </a:t>
            </a:r>
            <a:r>
              <a:rPr lang="uk-UA" sz="2200" b="1" dirty="0" err="1" smtClean="0">
                <a:solidFill>
                  <a:schemeClr val="accent3">
                    <a:lumMod val="50000"/>
                  </a:schemeClr>
                </a:solidFill>
                <a:sym typeface="Symbol"/>
              </a:rPr>
              <a:t>грн</a:t>
            </a:r>
            <a:r>
              <a:rPr lang="uk-UA" sz="2200" b="1" dirty="0" smtClean="0">
                <a:solidFill>
                  <a:schemeClr val="accent3">
                    <a:lumMod val="50000"/>
                  </a:schemeClr>
                </a:solidFill>
                <a:sym typeface="Symbol"/>
              </a:rPr>
              <a:t>);</a:t>
            </a:r>
          </a:p>
          <a:p>
            <a:r>
              <a:rPr lang="uk-UA" sz="2200" b="1" dirty="0" smtClean="0">
                <a:sym typeface="Symbol"/>
              </a:rPr>
              <a:t>Терміни виконання </a:t>
            </a:r>
            <a:r>
              <a:rPr lang="uk-UA" sz="2200" dirty="0" smtClean="0">
                <a:sym typeface="Symbol"/>
              </a:rPr>
              <a:t>– </a:t>
            </a:r>
            <a:r>
              <a:rPr lang="uk-UA" sz="2200" u="sng" dirty="0" smtClean="0">
                <a:sym typeface="Symbol"/>
              </a:rPr>
              <a:t>до 36 місяців </a:t>
            </a:r>
            <a:r>
              <a:rPr lang="uk-UA" sz="2200" dirty="0" smtClean="0">
                <a:sym typeface="Symbol"/>
              </a:rPr>
              <a:t>(фундаментальні), </a:t>
            </a:r>
            <a:r>
              <a:rPr lang="uk-UA" sz="2200" b="1" u="sng" dirty="0" smtClean="0">
                <a:solidFill>
                  <a:srgbClr val="FF0000"/>
                </a:solidFill>
                <a:sym typeface="Symbol"/>
              </a:rPr>
              <a:t>до 24 місяців – прикладні дослідження і розробки</a:t>
            </a:r>
            <a:r>
              <a:rPr lang="uk-UA" sz="2200" dirty="0" smtClean="0">
                <a:sym typeface="Symbol"/>
              </a:rPr>
              <a:t>;</a:t>
            </a:r>
          </a:p>
          <a:p>
            <a:pPr algn="just"/>
            <a:r>
              <a:rPr lang="uk-UA" sz="2200" dirty="0" smtClean="0"/>
              <a:t>При підготовці розрахунків фінансових витрат для виконання дослідження або розробки необхідно запланувати </a:t>
            </a:r>
            <a:r>
              <a:rPr lang="uk-UA" sz="2200" b="1" dirty="0" smtClean="0"/>
              <a:t>не менше 20%</a:t>
            </a:r>
            <a:r>
              <a:rPr lang="uk-UA" sz="2200" dirty="0" smtClean="0"/>
              <a:t> від загальної вартості на статті витрат, які передбачають кошти на відрядження, придбання матеріалів, малоцінне обладнання, оплату комунальних платежів тощо. </a:t>
            </a:r>
          </a:p>
          <a:p>
            <a:pPr>
              <a:buNone/>
            </a:pPr>
            <a:endParaRPr lang="ru-RU" sz="2200" dirty="0" smtClean="0"/>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229600" cy="5688632"/>
          </a:xfrm>
          <a:ln w="28575">
            <a:solidFill>
              <a:srgbClr val="FF0000"/>
            </a:solidFill>
          </a:ln>
        </p:spPr>
        <p:txBody>
          <a:bodyPr>
            <a:noAutofit/>
          </a:bodyPr>
          <a:lstStyle/>
          <a:p>
            <a:pPr algn="just"/>
            <a:r>
              <a:rPr lang="uk-UA" sz="2200" dirty="0" smtClean="0">
                <a:solidFill>
                  <a:srgbClr val="FF0000"/>
                </a:solidFill>
              </a:rPr>
              <a:t>Науковець може бути керівником тільки в одному дослідженні або розробці, а виконавець бере участь не більше, ніж у 2 дослідженнях</a:t>
            </a:r>
            <a:r>
              <a:rPr lang="uk-UA" sz="2200" dirty="0" smtClean="0"/>
              <a:t>;</a:t>
            </a:r>
          </a:p>
          <a:p>
            <a:pPr algn="just"/>
            <a:r>
              <a:rPr lang="uk-UA" sz="2200" dirty="0" smtClean="0"/>
              <a:t>Керівник та відповідальні виконавці мають бути працівниками організації, від якої подається запит (2 з інших установ);</a:t>
            </a:r>
          </a:p>
          <a:p>
            <a:pPr algn="just"/>
            <a:r>
              <a:rPr lang="uk-UA" sz="2200" dirty="0" smtClean="0"/>
              <a:t>У разі, якщо у виконанні дослідження беруть участь більше, ніж 2 доктори наук, обов'язково надається обґрунтування;</a:t>
            </a:r>
          </a:p>
          <a:p>
            <a:pPr algn="just"/>
            <a:r>
              <a:rPr lang="uk-UA" sz="2200" dirty="0" smtClean="0"/>
              <a:t>У разі виявлення під час експертизи проектів неправдивої інформації або невідповідності науковим напрямам – розгляд проектів припиняється і до подальшої участі у конкурсі не допускаються;</a:t>
            </a:r>
          </a:p>
          <a:p>
            <a:pPr algn="just"/>
            <a:r>
              <a:rPr lang="uk-UA" sz="2200" dirty="0" smtClean="0"/>
              <a:t>До кожного проекту оформлюється згода всіх основних виконавців на участь у дослідженні за формою.</a:t>
            </a:r>
            <a:endParaRPr lang="ru-RU" sz="2200" dirty="0"/>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12</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048" t="10021" r="23840" b="4800"/>
          <a:stretch>
            <a:fillRect/>
          </a:stretch>
        </p:blipFill>
        <p:spPr bwMode="auto">
          <a:xfrm>
            <a:off x="1115616" y="188640"/>
            <a:ext cx="6408712" cy="6467134"/>
          </a:xfrm>
          <a:prstGeom prst="rect">
            <a:avLst/>
          </a:prstGeom>
          <a:noFill/>
          <a:ln w="9525">
            <a:noFill/>
            <a:miter lim="800000"/>
            <a:headEnd/>
            <a:tailEnd/>
          </a:ln>
        </p:spPr>
      </p:pic>
      <p:sp>
        <p:nvSpPr>
          <p:cNvPr id="5" name="TextBox 4"/>
          <p:cNvSpPr txBox="1"/>
          <p:nvPr/>
        </p:nvSpPr>
        <p:spPr>
          <a:xfrm rot="20233297">
            <a:off x="5228794" y="992871"/>
            <a:ext cx="3456384" cy="646331"/>
          </a:xfrm>
          <a:prstGeom prst="rect">
            <a:avLst/>
          </a:prstGeom>
          <a:solidFill>
            <a:schemeClr val="bg1"/>
          </a:solidFill>
          <a:ln w="38100">
            <a:solidFill>
              <a:schemeClr val="accent1"/>
            </a:solidFill>
          </a:ln>
        </p:spPr>
        <p:txBody>
          <a:bodyPr wrap="square" rtlCol="0">
            <a:spAutoFit/>
          </a:bodyPr>
          <a:lstStyle/>
          <a:p>
            <a:r>
              <a:rPr lang="en-US" b="1" dirty="0" smtClean="0">
                <a:solidFill>
                  <a:srgbClr val="FF0000"/>
                </a:solidFill>
                <a:hlinkClick r:id="rId3"/>
              </a:rPr>
              <a:t>https://nubip.edu.ua/node/83030</a:t>
            </a:r>
            <a:endParaRPr lang="uk-UA" b="1" dirty="0" smtClean="0">
              <a:solidFill>
                <a:srgbClr val="FF0000"/>
              </a:solidFill>
            </a:endParaRPr>
          </a:p>
          <a:p>
            <a:pPr algn="ctr"/>
            <a:r>
              <a:rPr lang="uk-UA" b="1" dirty="0" smtClean="0">
                <a:solidFill>
                  <a:srgbClr val="FF0000"/>
                </a:solidFill>
              </a:rPr>
              <a:t>5 листопада 2020 р.</a:t>
            </a:r>
            <a:endParaRPr lang="ru-RU" b="1" dirty="0">
              <a:solidFill>
                <a:srgbClr val="FF0000"/>
              </a:solidFill>
            </a:endParaRPr>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13</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a:ln/>
        </p:spPr>
        <p:style>
          <a:lnRef idx="0">
            <a:schemeClr val="accent2"/>
          </a:lnRef>
          <a:fillRef idx="3">
            <a:schemeClr val="accent2"/>
          </a:fillRef>
          <a:effectRef idx="3">
            <a:schemeClr val="accent2"/>
          </a:effectRef>
          <a:fontRef idx="minor">
            <a:schemeClr val="lt1"/>
          </a:fontRef>
        </p:style>
        <p:txBody>
          <a:bodyPr/>
          <a:lstStyle/>
          <a:p>
            <a:pPr algn="ctr"/>
            <a:r>
              <a:rPr lang="uk-UA" dirty="0" smtClean="0">
                <a:solidFill>
                  <a:schemeClr val="bg1"/>
                </a:solidFill>
              </a:rPr>
              <a:t>Новації Конкурсу на 2021 рік</a:t>
            </a:r>
            <a:endParaRPr lang="ru-RU" dirty="0">
              <a:solidFill>
                <a:schemeClr val="bg1"/>
              </a:solidFill>
            </a:endParaRPr>
          </a:p>
        </p:txBody>
      </p:sp>
      <p:sp>
        <p:nvSpPr>
          <p:cNvPr id="3" name="Содержимое 2"/>
          <p:cNvSpPr>
            <a:spLocks noGrp="1"/>
          </p:cNvSpPr>
          <p:nvPr>
            <p:ph idx="1"/>
          </p:nvPr>
        </p:nvSpPr>
        <p:spPr>
          <a:xfrm>
            <a:off x="539552" y="1844824"/>
            <a:ext cx="8229600" cy="3024336"/>
          </a:xfrm>
        </p:spPr>
        <p:txBody>
          <a:bodyPr>
            <a:noAutofit/>
          </a:bodyPr>
          <a:lstStyle/>
          <a:p>
            <a:pPr algn="just"/>
            <a:r>
              <a:rPr lang="uk-UA" sz="3600" dirty="0" smtClean="0"/>
              <a:t>Терміни виконання проєктів;</a:t>
            </a:r>
          </a:p>
          <a:p>
            <a:pPr algn="just"/>
            <a:r>
              <a:rPr lang="uk-UA" sz="3600" dirty="0" smtClean="0"/>
              <a:t>Змінилися форми проєктів;</a:t>
            </a:r>
          </a:p>
          <a:p>
            <a:pPr algn="just"/>
            <a:r>
              <a:rPr lang="uk-UA" sz="3600" dirty="0" smtClean="0"/>
              <a:t>Змінилися форми експертних висновків та критерії оцінювання проєктів</a:t>
            </a:r>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sz="1600" b="1" dirty="0" smtClean="0">
                <a:latin typeface="Arial" charset="0"/>
              </a:rPr>
              <a:t>1</a:t>
            </a:r>
            <a:r>
              <a:rPr lang="uk-UA" sz="1600" b="1" dirty="0" smtClean="0">
                <a:latin typeface="Arial" charset="0"/>
              </a:rPr>
              <a:t>4</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60648"/>
            <a:ext cx="6357982"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uk-UA" sz="3200" dirty="0" smtClean="0"/>
              <a:t>Оцінювання проєктів на 2021 рік</a:t>
            </a:r>
            <a:endParaRPr lang="ru-RU" sz="3200" dirty="0"/>
          </a:p>
        </p:txBody>
      </p:sp>
      <p:pic>
        <p:nvPicPr>
          <p:cNvPr id="3" name="Рисунок 2" descr="58.jpg"/>
          <p:cNvPicPr>
            <a:picLocks noChangeAspect="1"/>
          </p:cNvPicPr>
          <p:nvPr/>
        </p:nvPicPr>
        <p:blipFill>
          <a:blip r:embed="rId2" cstate="print"/>
          <a:stretch>
            <a:fillRect/>
          </a:stretch>
        </p:blipFill>
        <p:spPr>
          <a:xfrm>
            <a:off x="899592" y="1196752"/>
            <a:ext cx="2304256" cy="2204071"/>
          </a:xfrm>
          <a:prstGeom prst="rect">
            <a:avLst/>
          </a:prstGeom>
        </p:spPr>
      </p:pic>
      <p:sp>
        <p:nvSpPr>
          <p:cNvPr id="4" name="TextBox 3"/>
          <p:cNvSpPr txBox="1"/>
          <p:nvPr/>
        </p:nvSpPr>
        <p:spPr>
          <a:xfrm>
            <a:off x="3275856" y="2276872"/>
            <a:ext cx="5688632" cy="1200329"/>
          </a:xfrm>
          <a:prstGeom prst="rect">
            <a:avLst/>
          </a:prstGeom>
          <a:noFill/>
        </p:spPr>
        <p:txBody>
          <a:bodyPr wrap="square" rtlCol="0">
            <a:spAutoFit/>
          </a:bodyPr>
          <a:lstStyle/>
          <a:p>
            <a:r>
              <a:rPr lang="uk-UA" sz="2400" b="1" dirty="0" smtClean="0">
                <a:solidFill>
                  <a:srgbClr val="669900"/>
                </a:solidFill>
              </a:rPr>
              <a:t>Проекти високого рівня 75+ балів</a:t>
            </a:r>
          </a:p>
          <a:p>
            <a:r>
              <a:rPr lang="uk-UA" sz="2400" b="1" dirty="0" smtClean="0">
                <a:solidFill>
                  <a:schemeClr val="accent6">
                    <a:lumMod val="75000"/>
                  </a:schemeClr>
                </a:solidFill>
              </a:rPr>
              <a:t>Проекти середнього рівня 41-75 балів</a:t>
            </a:r>
          </a:p>
          <a:p>
            <a:r>
              <a:rPr lang="uk-UA" sz="2400" b="1" dirty="0" smtClean="0">
                <a:solidFill>
                  <a:srgbClr val="FF0000"/>
                </a:solidFill>
              </a:rPr>
              <a:t>Проекти низького рівня 40- </a:t>
            </a:r>
            <a:endParaRPr lang="ru-RU" sz="2400" b="1" dirty="0">
              <a:solidFill>
                <a:srgbClr val="FF0000"/>
              </a:solidFill>
            </a:endParaRPr>
          </a:p>
        </p:txBody>
      </p:sp>
      <p:sp>
        <p:nvSpPr>
          <p:cNvPr id="5" name="TextBox 4"/>
          <p:cNvSpPr txBox="1"/>
          <p:nvPr/>
        </p:nvSpPr>
        <p:spPr>
          <a:xfrm>
            <a:off x="3203848" y="1196752"/>
            <a:ext cx="5472608" cy="769441"/>
          </a:xfrm>
          <a:prstGeom prst="rect">
            <a:avLst/>
          </a:prstGeom>
          <a:noFill/>
        </p:spPr>
        <p:txBody>
          <a:bodyPr wrap="square" rtlCol="0">
            <a:spAutoFit/>
          </a:bodyPr>
          <a:lstStyle/>
          <a:p>
            <a:pPr algn="ctr"/>
            <a:r>
              <a:rPr lang="uk-UA" sz="4400" b="1" dirty="0" smtClean="0">
                <a:solidFill>
                  <a:srgbClr val="7030A0"/>
                </a:solidFill>
              </a:rPr>
              <a:t>100 бальна система</a:t>
            </a:r>
            <a:endParaRPr lang="ru-RU" sz="4400" b="1" dirty="0">
              <a:solidFill>
                <a:srgbClr val="7030A0"/>
              </a:solidFill>
            </a:endParaRPr>
          </a:p>
        </p:txBody>
      </p:sp>
      <p:graphicFrame>
        <p:nvGraphicFramePr>
          <p:cNvPr id="7" name="Таблица 6"/>
          <p:cNvGraphicFramePr>
            <a:graphicFrameLocks noGrp="1"/>
          </p:cNvGraphicFramePr>
          <p:nvPr/>
        </p:nvGraphicFramePr>
        <p:xfrm>
          <a:off x="467544" y="3573016"/>
          <a:ext cx="8064896" cy="2529013"/>
        </p:xfrm>
        <a:graphic>
          <a:graphicData uri="http://schemas.openxmlformats.org/drawingml/2006/table">
            <a:tbl>
              <a:tblPr firstRow="1" bandRow="1">
                <a:tableStyleId>{5C22544A-7EE6-4342-B048-85BDC9FD1C3A}</a:tableStyleId>
              </a:tblPr>
              <a:tblGrid>
                <a:gridCol w="3024336"/>
                <a:gridCol w="1008112"/>
                <a:gridCol w="3096344"/>
                <a:gridCol w="936104"/>
              </a:tblGrid>
              <a:tr h="504056">
                <a:tc gridSpan="2">
                  <a:txBody>
                    <a:bodyPr/>
                    <a:lstStyle/>
                    <a:p>
                      <a:pPr algn="ctr"/>
                      <a:r>
                        <a:rPr lang="uk-UA" sz="2000" dirty="0" smtClean="0"/>
                        <a:t>Дослідження</a:t>
                      </a:r>
                      <a:endParaRPr lang="ru-RU" sz="2000" dirty="0"/>
                    </a:p>
                  </a:txBody>
                  <a:tcPr/>
                </a:tc>
                <a:tc hMerge="1">
                  <a:txBody>
                    <a:bodyPr/>
                    <a:lstStyle/>
                    <a:p>
                      <a:endParaRPr lang="ru-RU"/>
                    </a:p>
                  </a:txBody>
                  <a:tcPr/>
                </a:tc>
                <a:tc gridSpan="2">
                  <a:txBody>
                    <a:bodyPr/>
                    <a:lstStyle/>
                    <a:p>
                      <a:pPr algn="ctr"/>
                      <a:r>
                        <a:rPr lang="uk-UA" sz="2000" dirty="0" smtClean="0"/>
                        <a:t>Розробки</a:t>
                      </a:r>
                      <a:endParaRPr lang="ru-RU" sz="2000" dirty="0"/>
                    </a:p>
                  </a:txBody>
                  <a:tcPr/>
                </a:tc>
                <a:tc hMerge="1">
                  <a:txBody>
                    <a:bodyPr/>
                    <a:lstStyle/>
                    <a:p>
                      <a:endParaRPr lang="ru-RU"/>
                    </a:p>
                  </a:txBody>
                  <a:tcPr/>
                </a:tc>
              </a:tr>
              <a:tr h="425598">
                <a:tc>
                  <a:txBody>
                    <a:bodyPr/>
                    <a:lstStyle/>
                    <a:p>
                      <a:r>
                        <a:rPr lang="uk-UA" dirty="0" smtClean="0"/>
                        <a:t>Розділ І.</a:t>
                      </a:r>
                      <a:r>
                        <a:rPr lang="uk-UA" baseline="0" dirty="0" smtClean="0"/>
                        <a:t> Змістовні показники</a:t>
                      </a:r>
                    </a:p>
                    <a:p>
                      <a:endParaRPr lang="ru-RU" dirty="0"/>
                    </a:p>
                  </a:txBody>
                  <a:tcPr/>
                </a:tc>
                <a:tc>
                  <a:txBody>
                    <a:bodyPr/>
                    <a:lstStyle/>
                    <a:p>
                      <a:r>
                        <a:rPr lang="ru-RU" dirty="0" smtClean="0">
                          <a:sym typeface="Symbol"/>
                        </a:rPr>
                        <a:t> 40 б.</a:t>
                      </a:r>
                      <a:endParaRPr lang="ru-RU" dirty="0"/>
                    </a:p>
                  </a:txBody>
                  <a:tcPr/>
                </a:tc>
                <a:tc>
                  <a:txBody>
                    <a:bodyPr/>
                    <a:lstStyle/>
                    <a:p>
                      <a:r>
                        <a:rPr lang="uk-UA" dirty="0" smtClean="0"/>
                        <a:t>Розділ І.</a:t>
                      </a:r>
                      <a:r>
                        <a:rPr lang="uk-UA" baseline="0" dirty="0" smtClean="0"/>
                        <a:t> Змістовні показники</a:t>
                      </a:r>
                    </a:p>
                  </a:txBody>
                  <a:tcPr/>
                </a:tc>
                <a:tc>
                  <a:txBody>
                    <a:bodyPr/>
                    <a:lstStyle/>
                    <a:p>
                      <a:r>
                        <a:rPr lang="ru-RU" dirty="0" smtClean="0">
                          <a:sym typeface="Symbol"/>
                        </a:rPr>
                        <a:t> 30 б.</a:t>
                      </a:r>
                      <a:endParaRPr lang="ru-RU" dirty="0"/>
                    </a:p>
                  </a:txBody>
                  <a:tcPr/>
                </a:tc>
              </a:tr>
              <a:tr h="744797">
                <a:tc>
                  <a:txBody>
                    <a:bodyPr/>
                    <a:lstStyle/>
                    <a:p>
                      <a:r>
                        <a:rPr lang="uk-UA" dirty="0" smtClean="0"/>
                        <a:t>Розділ ІІ. Науковий доробок та досвід авторів</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ym typeface="Symbol"/>
                        </a:rPr>
                        <a:t> 30 б.</a:t>
                      </a:r>
                      <a:endParaRPr lang="ru-RU" dirty="0" smtClean="0"/>
                    </a:p>
                    <a:p>
                      <a:endParaRPr lang="ru-RU" dirty="0"/>
                    </a:p>
                  </a:txBody>
                  <a:tcPr/>
                </a:tc>
                <a:tc>
                  <a:txBody>
                    <a:bodyPr/>
                    <a:lstStyle/>
                    <a:p>
                      <a:r>
                        <a:rPr lang="uk-UA" dirty="0" smtClean="0"/>
                        <a:t>Розділ ІІ. Науковий доробок та досвід авторів</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ym typeface="Symbol"/>
                        </a:rPr>
                        <a:t> 30 б.</a:t>
                      </a:r>
                      <a:endParaRPr lang="ru-RU" dirty="0" smtClean="0"/>
                    </a:p>
                  </a:txBody>
                  <a:tcPr/>
                </a:tc>
              </a:tr>
              <a:tr h="425598">
                <a:tc>
                  <a:txBody>
                    <a:bodyPr/>
                    <a:lstStyle/>
                    <a:p>
                      <a:r>
                        <a:rPr lang="uk-UA" dirty="0" smtClean="0"/>
                        <a:t>Розділ ІІІ. Очікувані результати</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ym typeface="Symbol"/>
                        </a:rPr>
                        <a:t> 30 б.</a:t>
                      </a:r>
                      <a:endParaRPr lang="ru-RU" dirty="0" smtClean="0"/>
                    </a:p>
                    <a:p>
                      <a:endParaRPr lang="ru-RU" dirty="0"/>
                    </a:p>
                  </a:txBody>
                  <a:tcPr/>
                </a:tc>
                <a:tc>
                  <a:txBody>
                    <a:bodyPr/>
                    <a:lstStyle/>
                    <a:p>
                      <a:r>
                        <a:rPr lang="uk-UA" dirty="0" smtClean="0"/>
                        <a:t>Розділ ІІІ. Очікувані результати</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ym typeface="Symbol"/>
                        </a:rPr>
                        <a:t> 40 б.</a:t>
                      </a:r>
                      <a:endParaRPr lang="ru-RU" dirty="0" smtClean="0"/>
                    </a:p>
                  </a:txBody>
                  <a:tcPr/>
                </a:tc>
              </a:tr>
            </a:tbl>
          </a:graphicData>
        </a:graphic>
      </p:graphicFrame>
      <p:sp>
        <p:nvSpPr>
          <p:cNvPr id="8" name="Овал 7"/>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15</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9388" y="361950"/>
            <a:ext cx="8641084" cy="5816977"/>
          </a:xfrm>
          <a:prstGeom prst="rect">
            <a:avLst/>
          </a:prstGeom>
          <a:solidFill>
            <a:srgbClr val="FFFFFF"/>
          </a:solidFill>
          <a:ln w="9525">
            <a:noFill/>
            <a:miter lim="800000"/>
            <a:headEnd/>
            <a:tailEnd/>
          </a:ln>
        </p:spPr>
        <p:txBody>
          <a:bodyPr wrap="square">
            <a:spAutoFit/>
          </a:bodyPr>
          <a:lstStyle/>
          <a:p>
            <a:pPr algn="ctr">
              <a:spcBef>
                <a:spcPct val="50000"/>
              </a:spcBef>
            </a:pPr>
            <a:r>
              <a:rPr lang="uk-UA" altLang="uk-UA" sz="2800" b="1" dirty="0">
                <a:solidFill>
                  <a:srgbClr val="250BC3"/>
                </a:solidFill>
                <a:latin typeface="Times New Roman" pitchFamily="18" charset="0"/>
                <a:cs typeface="Times New Roman" pitchFamily="18" charset="0"/>
              </a:rPr>
              <a:t>КРИТЕРІЇ ОЦІНЮВАННЯ </a:t>
            </a:r>
            <a:r>
              <a:rPr lang="uk-UA" altLang="uk-UA" sz="2800" b="1" dirty="0" smtClean="0">
                <a:solidFill>
                  <a:srgbClr val="250BC3"/>
                </a:solidFill>
                <a:latin typeface="Times New Roman" pitchFamily="18" charset="0"/>
                <a:cs typeface="Times New Roman" pitchFamily="18" charset="0"/>
              </a:rPr>
              <a:t>ПРОЕКТІВ </a:t>
            </a:r>
            <a:r>
              <a:rPr lang="uk-UA" altLang="uk-UA" sz="2400" b="1" dirty="0" smtClean="0">
                <a:solidFill>
                  <a:srgbClr val="250BC3"/>
                </a:solidFill>
                <a:latin typeface="Times New Roman" pitchFamily="18" charset="0"/>
                <a:cs typeface="Times New Roman" pitchFamily="18" charset="0"/>
              </a:rPr>
              <a:t>(дослідження)</a:t>
            </a:r>
            <a:endParaRPr lang="uk-UA" altLang="uk-UA" sz="2800" b="1" dirty="0">
              <a:solidFill>
                <a:srgbClr val="250BC3"/>
              </a:solidFill>
              <a:latin typeface="Times New Roman" pitchFamily="18" charset="0"/>
              <a:cs typeface="Times New Roman" pitchFamily="18" charset="0"/>
            </a:endParaRPr>
          </a:p>
          <a:p>
            <a:pPr eaLnBrk="0" hangingPunct="0"/>
            <a:r>
              <a:rPr lang="uk-UA" sz="3200" b="1" dirty="0">
                <a:latin typeface="Times New Roman" pitchFamily="18" charset="0"/>
                <a:cs typeface="Times New Roman" pitchFamily="18" charset="0"/>
              </a:rPr>
              <a:t>І. Змістовні показники (</a:t>
            </a:r>
            <a:r>
              <a:rPr lang="ru-RU" sz="3200" b="1" dirty="0">
                <a:latin typeface="Times New Roman" pitchFamily="18" charset="0"/>
                <a:cs typeface="Times New Roman" pitchFamily="18" charset="0"/>
              </a:rPr>
              <a:t>до </a:t>
            </a:r>
            <a:r>
              <a:rPr lang="ru-RU" sz="3200" b="1" dirty="0" smtClean="0">
                <a:latin typeface="Times New Roman" pitchFamily="18" charset="0"/>
                <a:cs typeface="Times New Roman" pitchFamily="18" charset="0"/>
              </a:rPr>
              <a:t>4</a:t>
            </a:r>
            <a:r>
              <a:rPr lang="uk-UA" sz="3200" b="1" dirty="0" smtClean="0">
                <a:latin typeface="Times New Roman" pitchFamily="18" charset="0"/>
                <a:cs typeface="Times New Roman" pitchFamily="18" charset="0"/>
              </a:rPr>
              <a:t>0 </a:t>
            </a:r>
            <a:r>
              <a:rPr lang="uk-UA" sz="3200" b="1" dirty="0">
                <a:latin typeface="Times New Roman" pitchFamily="18" charset="0"/>
                <a:cs typeface="Times New Roman" pitchFamily="18" charset="0"/>
              </a:rPr>
              <a:t>балів)</a:t>
            </a:r>
            <a:endParaRPr lang="uk-UA" sz="3200" dirty="0">
              <a:latin typeface="Times New Roman" pitchFamily="18" charset="0"/>
              <a:cs typeface="Times New Roman" pitchFamily="18" charset="0"/>
            </a:endParaRPr>
          </a:p>
          <a:p>
            <a:pPr algn="just" eaLnBrk="0" hangingPunct="0"/>
            <a:r>
              <a:rPr lang="uk-UA" sz="24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спрямованість</a:t>
            </a:r>
            <a:r>
              <a:rPr lang="uk-UA" sz="2000" dirty="0" smtClean="0">
                <a:latin typeface="Times New Roman" pitchFamily="18" charset="0"/>
                <a:cs typeface="Times New Roman" pitchFamily="18" charset="0"/>
              </a:rPr>
              <a:t> (національна безпека, подвійне призначення, проривна технологія), рівень вирішення проблеми (світовий, галузевий, уточнення), повнота використання світового досвіду, наукова новизна, оцінювання методології, практична цінність.</a:t>
            </a:r>
            <a:endParaRPr lang="uk-UA" sz="2400" dirty="0">
              <a:latin typeface="Times New Roman" pitchFamily="18" charset="0"/>
              <a:cs typeface="Times New Roman" pitchFamily="18" charset="0"/>
            </a:endParaRPr>
          </a:p>
          <a:p>
            <a:pPr eaLnBrk="0" hangingPunct="0"/>
            <a:r>
              <a:rPr lang="uk-UA" sz="2400" dirty="0">
                <a:latin typeface="Times New Roman" pitchFamily="18" charset="0"/>
                <a:cs typeface="Times New Roman" pitchFamily="18" charset="0"/>
              </a:rPr>
              <a:t> </a:t>
            </a:r>
            <a:r>
              <a:rPr lang="uk-UA" sz="3200" b="1" dirty="0">
                <a:latin typeface="Times New Roman" pitchFamily="18" charset="0"/>
                <a:cs typeface="Times New Roman" pitchFamily="18" charset="0"/>
              </a:rPr>
              <a:t>ІІ. </a:t>
            </a:r>
            <a:r>
              <a:rPr lang="uk-UA" sz="3200" b="1" dirty="0" smtClean="0">
                <a:latin typeface="Times New Roman" pitchFamily="18" charset="0"/>
                <a:cs typeface="Times New Roman" pitchFamily="18" charset="0"/>
              </a:rPr>
              <a:t>Науковий доробок та досвід авторів (до 30 </a:t>
            </a:r>
            <a:r>
              <a:rPr lang="uk-UA" sz="3200" b="1" dirty="0">
                <a:latin typeface="Times New Roman" pitchFamily="18" charset="0"/>
                <a:cs typeface="Times New Roman" pitchFamily="18" charset="0"/>
              </a:rPr>
              <a:t>балів</a:t>
            </a:r>
            <a:r>
              <a:rPr lang="uk-UA" sz="3200" b="1" dirty="0" smtClean="0">
                <a:latin typeface="Times New Roman" pitchFamily="18" charset="0"/>
                <a:cs typeface="Times New Roman" pitchFamily="18" charset="0"/>
              </a:rPr>
              <a:t>)</a:t>
            </a:r>
          </a:p>
          <a:p>
            <a:pPr algn="just" eaLnBrk="0" hangingPunct="0">
              <a:buFontTx/>
              <a:buChar char="-"/>
            </a:pPr>
            <a:r>
              <a:rPr lang="uk-UA" sz="2400" dirty="0" smtClean="0">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сумарний </a:t>
            </a:r>
            <a:r>
              <a:rPr lang="en-US" sz="2000" dirty="0" smtClean="0">
                <a:solidFill>
                  <a:srgbClr val="FF0000"/>
                </a:solidFill>
                <a:latin typeface="Times New Roman" pitchFamily="18" charset="0"/>
                <a:cs typeface="Times New Roman" pitchFamily="18" charset="0"/>
              </a:rPr>
              <a:t>h</a:t>
            </a:r>
            <a:r>
              <a:rPr lang="uk-UA" sz="2000" dirty="0" err="1" smtClean="0">
                <a:solidFill>
                  <a:srgbClr val="FF0000"/>
                </a:solidFill>
                <a:latin typeface="Times New Roman" pitchFamily="18" charset="0"/>
                <a:cs typeface="Times New Roman" pitchFamily="18" charset="0"/>
              </a:rPr>
              <a:t>-індекс</a:t>
            </a:r>
            <a:r>
              <a:rPr lang="uk-UA" sz="2000" dirty="0" smtClean="0">
                <a:solidFill>
                  <a:srgbClr val="FF0000"/>
                </a:solidFill>
                <a:latin typeface="Times New Roman" pitchFamily="18" charset="0"/>
                <a:cs typeface="Times New Roman" pitchFamily="18" charset="0"/>
              </a:rPr>
              <a:t> керівника та 4 авторів проєкту (</a:t>
            </a:r>
            <a:r>
              <a:rPr lang="en-US" sz="2000" u="sng" dirty="0" smtClean="0">
                <a:solidFill>
                  <a:srgbClr val="FF0000"/>
                </a:solidFill>
                <a:latin typeface="Times New Roman" pitchFamily="18" charset="0"/>
                <a:cs typeface="Times New Roman" pitchFamily="18" charset="0"/>
              </a:rPr>
              <a:t>Scopus, </a:t>
            </a:r>
            <a:r>
              <a:rPr lang="en-US" sz="2000" u="sng" dirty="0" err="1" smtClean="0">
                <a:solidFill>
                  <a:srgbClr val="FF0000"/>
                </a:solidFill>
                <a:latin typeface="Times New Roman" pitchFamily="18" charset="0"/>
                <a:cs typeface="Times New Roman" pitchFamily="18" charset="0"/>
              </a:rPr>
              <a:t>WoS</a:t>
            </a:r>
            <a:r>
              <a:rPr lang="en-US" sz="2000" dirty="0" smtClean="0">
                <a:solidFill>
                  <a:srgbClr val="FF0000"/>
                </a:solidFill>
                <a:latin typeface="Times New Roman" pitchFamily="18" charset="0"/>
                <a:cs typeface="Times New Roman" pitchFamily="18" charset="0"/>
              </a:rPr>
              <a:t>)</a:t>
            </a:r>
            <a:r>
              <a:rPr lang="uk-UA" sz="2000" dirty="0" smtClean="0">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опубліковані статті у журналах </a:t>
            </a:r>
            <a:r>
              <a:rPr lang="en-US" sz="2000" dirty="0" smtClean="0">
                <a:solidFill>
                  <a:srgbClr val="FF0000"/>
                </a:solidFill>
                <a:latin typeface="Times New Roman" pitchFamily="18" charset="0"/>
                <a:cs typeface="Times New Roman" pitchFamily="18" charset="0"/>
              </a:rPr>
              <a:t>(Sc</a:t>
            </a:r>
            <a:r>
              <a:rPr lang="uk-UA" sz="2000" dirty="0" smtClean="0">
                <a:solidFill>
                  <a:srgbClr val="FF0000"/>
                </a:solidFill>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WoS</a:t>
            </a:r>
            <a:r>
              <a:rPr lang="uk-UA" sz="2000" dirty="0" smtClean="0">
                <a:solidFill>
                  <a:srgbClr val="FF0000"/>
                </a:solidFill>
                <a:latin typeface="Times New Roman" pitchFamily="18" charset="0"/>
                <a:cs typeface="Times New Roman" pitchFamily="18" charset="0"/>
              </a:rPr>
              <a:t> або категорія А</a:t>
            </a:r>
            <a:r>
              <a:rPr lang="en-US" sz="2000" dirty="0" smtClean="0">
                <a:solidFill>
                  <a:srgbClr val="FF0000"/>
                </a:solidFill>
                <a:latin typeface="Times New Roman" pitchFamily="18" charset="0"/>
                <a:cs typeface="Times New Roman" pitchFamily="18" charset="0"/>
              </a:rPr>
              <a:t>)</a:t>
            </a:r>
            <a:r>
              <a:rPr lang="uk-UA" sz="2000" dirty="0" smtClean="0">
                <a:solidFill>
                  <a:srgbClr val="FF0000"/>
                </a:solidFill>
                <a:latin typeface="Times New Roman" pitchFamily="18" charset="0"/>
                <a:cs typeface="Times New Roman" pitchFamily="18" charset="0"/>
              </a:rPr>
              <a:t>, статті у фахових журналах категорії Б та ін. міжнародних, монографії мовами ЄС у провідних міжнародних видавництвах</a:t>
            </a:r>
            <a:r>
              <a:rPr lang="uk-UA" sz="2000" dirty="0" smtClean="0">
                <a:latin typeface="Times New Roman" pitchFamily="18" charset="0"/>
                <a:cs typeface="Times New Roman" pitchFamily="18" charset="0"/>
              </a:rPr>
              <a:t>, монографії інші, </a:t>
            </a:r>
            <a:r>
              <a:rPr lang="uk-UA" sz="2000" dirty="0" smtClean="0">
                <a:solidFill>
                  <a:srgbClr val="FF0000"/>
                </a:solidFill>
                <a:latin typeface="Times New Roman" pitchFamily="18" charset="0"/>
                <a:cs typeface="Times New Roman" pitchFamily="18" charset="0"/>
              </a:rPr>
              <a:t>захищено дисертацій авторами або під керівництвом авторів</a:t>
            </a:r>
            <a:r>
              <a:rPr lang="uk-UA" sz="2000" dirty="0" smtClean="0">
                <a:latin typeface="Times New Roman" pitchFamily="18" charset="0"/>
                <a:cs typeface="Times New Roman" pitchFamily="18" charset="0"/>
              </a:rPr>
              <a:t>, наявність грантів, наукові тематики за кошти спецфонду, охоронні документи, </a:t>
            </a:r>
            <a:r>
              <a:rPr lang="uk-UA" sz="2000" dirty="0" smtClean="0">
                <a:solidFill>
                  <a:srgbClr val="FF0000"/>
                </a:solidFill>
                <a:latin typeface="Times New Roman" pitchFamily="18" charset="0"/>
                <a:cs typeface="Times New Roman" pitchFamily="18" charset="0"/>
              </a:rPr>
              <a:t>наявність лабораторної бази (ЦККНО, об'єкти </a:t>
            </a:r>
            <a:r>
              <a:rPr lang="uk-UA" sz="2000" dirty="0" err="1" smtClean="0">
                <a:solidFill>
                  <a:srgbClr val="FF0000"/>
                </a:solidFill>
                <a:latin typeface="Times New Roman" pitchFamily="18" charset="0"/>
                <a:cs typeface="Times New Roman" pitchFamily="18" charset="0"/>
              </a:rPr>
              <a:t>нацнадбання</a:t>
            </a:r>
            <a:r>
              <a:rPr lang="uk-UA" sz="2000" dirty="0" smtClean="0">
                <a:solidFill>
                  <a:srgbClr val="FF0000"/>
                </a:solidFill>
                <a:latin typeface="Times New Roman" pitchFamily="18" charset="0"/>
                <a:cs typeface="Times New Roman" pitchFamily="18" charset="0"/>
              </a:rPr>
              <a:t>), наявність державних нагород (</a:t>
            </a:r>
            <a:r>
              <a:rPr lang="uk-UA" sz="2000" dirty="0" err="1" smtClean="0">
                <a:solidFill>
                  <a:srgbClr val="FF0000"/>
                </a:solidFill>
                <a:latin typeface="Times New Roman" pitchFamily="18" charset="0"/>
                <a:cs typeface="Times New Roman" pitchFamily="18" charset="0"/>
              </a:rPr>
              <a:t>держпремія</a:t>
            </a:r>
            <a:r>
              <a:rPr lang="uk-UA" sz="2000" dirty="0" smtClean="0">
                <a:solidFill>
                  <a:srgbClr val="FF0000"/>
                </a:solidFill>
                <a:latin typeface="Times New Roman" pitchFamily="18" charset="0"/>
                <a:cs typeface="Times New Roman" pitchFamily="18" charset="0"/>
              </a:rPr>
              <a:t>, премія КМУ, ВРУ, Президента)</a:t>
            </a:r>
            <a:r>
              <a:rPr lang="uk-UA" sz="2000" dirty="0" smtClean="0">
                <a:latin typeface="Times New Roman" pitchFamily="18" charset="0"/>
                <a:cs typeface="Times New Roman" pitchFamily="18" charset="0"/>
              </a:rPr>
              <a:t>.  </a:t>
            </a:r>
            <a:endParaRPr lang="uk-UA" sz="2400" dirty="0">
              <a:latin typeface="Times New Roman" pitchFamily="18" charset="0"/>
              <a:cs typeface="Times New Roman" pitchFamily="18" charset="0"/>
            </a:endParaRP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85728"/>
            <a:ext cx="8572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2000" b="1" dirty="0" smtClean="0"/>
              <a:t>Обсяги фінансування досліджень і розробок за підрозділами університету</a:t>
            </a:r>
            <a:endParaRPr lang="ru-RU" sz="2000" b="1" dirty="0"/>
          </a:p>
        </p:txBody>
      </p:sp>
      <p:graphicFrame>
        <p:nvGraphicFramePr>
          <p:cNvPr id="4" name="Таблица 3"/>
          <p:cNvGraphicFramePr>
            <a:graphicFrameLocks noGrp="1"/>
          </p:cNvGraphicFramePr>
          <p:nvPr/>
        </p:nvGraphicFramePr>
        <p:xfrm>
          <a:off x="285720" y="857233"/>
          <a:ext cx="8390736" cy="5903864"/>
        </p:xfrm>
        <a:graphic>
          <a:graphicData uri="http://schemas.openxmlformats.org/drawingml/2006/table">
            <a:tbl>
              <a:tblPr firstRow="1" bandRow="1">
                <a:tableStyleId>{5C22544A-7EE6-4342-B048-85BDC9FD1C3A}</a:tableStyleId>
              </a:tblPr>
              <a:tblGrid>
                <a:gridCol w="3062144"/>
                <a:gridCol w="1800200"/>
                <a:gridCol w="1800200"/>
                <a:gridCol w="1728192"/>
              </a:tblGrid>
              <a:tr h="317726">
                <a:tc rowSpan="2">
                  <a:txBody>
                    <a:bodyPr/>
                    <a:lstStyle/>
                    <a:p>
                      <a:pPr algn="ctr"/>
                      <a:r>
                        <a:rPr lang="uk-UA" sz="1400" dirty="0" smtClean="0">
                          <a:latin typeface="Arial" pitchFamily="34" charset="0"/>
                          <a:cs typeface="Arial" pitchFamily="34" charset="0"/>
                        </a:rPr>
                        <a:t>Підрозділ (ННІ/факультет)</a:t>
                      </a:r>
                      <a:endParaRPr lang="ru-RU" sz="1400" dirty="0">
                        <a:latin typeface="Arial" pitchFamily="34" charset="0"/>
                        <a:cs typeface="Arial" pitchFamily="34" charset="0"/>
                      </a:endParaRPr>
                    </a:p>
                  </a:txBody>
                  <a:tcPr anchor="ctr"/>
                </a:tc>
                <a:tc gridSpan="3">
                  <a:txBody>
                    <a:bodyPr/>
                    <a:lstStyle/>
                    <a:p>
                      <a:pPr algn="ctr"/>
                      <a:r>
                        <a:rPr lang="uk-UA" sz="1400" dirty="0" smtClean="0">
                          <a:latin typeface="Arial" pitchFamily="34" charset="0"/>
                          <a:cs typeface="Arial" pitchFamily="34" charset="0"/>
                        </a:rPr>
                        <a:t>Фінансування у 2020 році, тис. </a:t>
                      </a:r>
                      <a:r>
                        <a:rPr lang="uk-UA" sz="1400" dirty="0" err="1" smtClean="0">
                          <a:latin typeface="Arial" pitchFamily="34" charset="0"/>
                          <a:cs typeface="Arial" pitchFamily="34" charset="0"/>
                        </a:rPr>
                        <a:t>грн</a:t>
                      </a:r>
                      <a:endParaRPr lang="ru-RU" sz="1400" dirty="0">
                        <a:latin typeface="Arial" pitchFamily="34" charset="0"/>
                        <a:cs typeface="Arial" pitchFamily="34" charset="0"/>
                      </a:endParaRPr>
                    </a:p>
                  </a:txBody>
                  <a:tcPr/>
                </a:tc>
                <a:tc hMerge="1">
                  <a:txBody>
                    <a:bodyPr/>
                    <a:lstStyle/>
                    <a:p>
                      <a:pPr algn="ctr"/>
                      <a:endParaRPr lang="ru-RU" sz="1400" dirty="0">
                        <a:latin typeface="Arial" pitchFamily="34" charset="0"/>
                        <a:cs typeface="Arial" pitchFamily="34" charset="0"/>
                      </a:endParaRPr>
                    </a:p>
                  </a:txBody>
                  <a:tcPr/>
                </a:tc>
                <a:tc hMerge="1">
                  <a:txBody>
                    <a:bodyPr/>
                    <a:lstStyle/>
                    <a:p>
                      <a:pPr algn="ctr"/>
                      <a:endParaRPr lang="ru-RU" sz="1400" dirty="0">
                        <a:latin typeface="Arial" pitchFamily="34" charset="0"/>
                        <a:cs typeface="Arial" pitchFamily="34" charset="0"/>
                      </a:endParaRPr>
                    </a:p>
                  </a:txBody>
                  <a:tcPr/>
                </a:tc>
              </a:tr>
              <a:tr h="317726">
                <a:tc vMerge="1">
                  <a:txBody>
                    <a:bodyPr/>
                    <a:lstStyle/>
                    <a:p>
                      <a:endParaRPr lang="ru-RU" sz="14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dirty="0" smtClean="0">
                          <a:latin typeface="Arial" pitchFamily="34" charset="0"/>
                          <a:cs typeface="Arial" pitchFamily="34" charset="0"/>
                        </a:rPr>
                        <a:t>Загальний фонд</a:t>
                      </a:r>
                      <a:endParaRPr lang="ru-RU" sz="1400" dirty="0" smtClean="0">
                        <a:latin typeface="Arial" pitchFamily="34" charset="0"/>
                        <a:cs typeface="Arial" pitchFamily="34" charset="0"/>
                      </a:endParaRPr>
                    </a:p>
                    <a:p>
                      <a:pPr algn="ctr"/>
                      <a:r>
                        <a:rPr lang="uk-UA" sz="1400" b="1" dirty="0" smtClean="0">
                          <a:solidFill>
                            <a:schemeClr val="accent1">
                              <a:lumMod val="50000"/>
                            </a:schemeClr>
                          </a:solidFill>
                          <a:latin typeface="Arial" pitchFamily="34" charset="0"/>
                          <a:cs typeface="Arial" pitchFamily="34" charset="0"/>
                        </a:rPr>
                        <a:t>27180,5</a:t>
                      </a:r>
                      <a:endParaRPr lang="ru-RU" sz="1400" b="1" dirty="0">
                        <a:solidFill>
                          <a:schemeClr val="accent1">
                            <a:lumMod val="50000"/>
                          </a:schemeClr>
                        </a:solidFill>
                        <a:latin typeface="Arial" pitchFamily="34" charset="0"/>
                        <a:cs typeface="Arial" pitchFamily="34" charset="0"/>
                      </a:endParaRPr>
                    </a:p>
                  </a:txBody>
                  <a:tcPr/>
                </a:tc>
                <a:tc>
                  <a:txBody>
                    <a:bodyPr/>
                    <a:lstStyle/>
                    <a:p>
                      <a:pPr algn="ctr"/>
                      <a:r>
                        <a:rPr lang="uk-UA" sz="1400" dirty="0" smtClean="0">
                          <a:latin typeface="Arial" pitchFamily="34" charset="0"/>
                          <a:cs typeface="Arial" pitchFamily="34" charset="0"/>
                        </a:rPr>
                        <a:t>Завершується НДР</a:t>
                      </a:r>
                    </a:p>
                    <a:p>
                      <a:pPr algn="ctr"/>
                      <a:r>
                        <a:rPr lang="uk-UA" sz="1400" b="1" dirty="0" smtClean="0">
                          <a:solidFill>
                            <a:srgbClr val="FF0000"/>
                          </a:solidFill>
                          <a:latin typeface="Arial" pitchFamily="34" charset="0"/>
                          <a:cs typeface="Arial" pitchFamily="34" charset="0"/>
                        </a:rPr>
                        <a:t>7593,5</a:t>
                      </a:r>
                      <a:endParaRPr lang="ru-RU" sz="1400" b="1" dirty="0">
                        <a:solidFill>
                          <a:srgbClr val="FF0000"/>
                        </a:solidFill>
                        <a:latin typeface="Arial" pitchFamily="34" charset="0"/>
                        <a:cs typeface="Arial" pitchFamily="34" charset="0"/>
                      </a:endParaRPr>
                    </a:p>
                  </a:txBody>
                  <a:tcPr/>
                </a:tc>
                <a:tc>
                  <a:txBody>
                    <a:bodyPr/>
                    <a:lstStyle/>
                    <a:p>
                      <a:pPr algn="ctr"/>
                      <a:r>
                        <a:rPr lang="uk-UA" sz="1400" dirty="0" smtClean="0">
                          <a:latin typeface="Arial" pitchFamily="34" charset="0"/>
                          <a:cs typeface="Arial" pitchFamily="34" charset="0"/>
                        </a:rPr>
                        <a:t>Спецфонд</a:t>
                      </a:r>
                      <a:endParaRPr lang="ru-RU" sz="1400" dirty="0" smtClean="0">
                        <a:latin typeface="Arial" pitchFamily="34" charset="0"/>
                        <a:cs typeface="Arial" pitchFamily="34" charset="0"/>
                      </a:endParaRPr>
                    </a:p>
                    <a:p>
                      <a:pPr algn="ctr"/>
                      <a:r>
                        <a:rPr lang="uk-UA" sz="1400" dirty="0" smtClean="0">
                          <a:latin typeface="Arial" pitchFamily="34" charset="0"/>
                          <a:cs typeface="Arial" pitchFamily="34" charset="0"/>
                        </a:rPr>
                        <a:t>17395,9</a:t>
                      </a:r>
                      <a:endParaRPr lang="ru-RU" sz="1400" dirty="0">
                        <a:latin typeface="Arial" pitchFamily="34" charset="0"/>
                        <a:cs typeface="Arial" pitchFamily="34" charset="0"/>
                      </a:endParaRPr>
                    </a:p>
                  </a:txBody>
                  <a:tcPr/>
                </a:tc>
              </a:tr>
              <a:tr h="271124">
                <a:tc>
                  <a:txBody>
                    <a:bodyPr/>
                    <a:lstStyle/>
                    <a:p>
                      <a:r>
                        <a:rPr lang="uk-UA" sz="1200" b="1" cap="all" dirty="0" smtClean="0">
                          <a:solidFill>
                            <a:srgbClr val="FF0000"/>
                          </a:solidFill>
                          <a:latin typeface="Arial" pitchFamily="34" charset="0"/>
                          <a:cs typeface="Arial" pitchFamily="34" charset="0"/>
                        </a:rPr>
                        <a:t>Захисту рослин, Б. Та </a:t>
                      </a:r>
                      <a:r>
                        <a:rPr lang="uk-UA" sz="1200" b="1" cap="all" dirty="0" err="1" smtClean="0">
                          <a:solidFill>
                            <a:srgbClr val="FF0000"/>
                          </a:solidFill>
                          <a:latin typeface="Arial" pitchFamily="34" charset="0"/>
                          <a:cs typeface="Arial" pitchFamily="34" charset="0"/>
                        </a:rPr>
                        <a:t>Ек</a:t>
                      </a:r>
                      <a:r>
                        <a:rPr lang="uk-UA" sz="1200" b="1" cap="all" dirty="0" smtClean="0">
                          <a:solidFill>
                            <a:srgbClr val="FF0000"/>
                          </a:solidFill>
                          <a:latin typeface="Arial" pitchFamily="34" charset="0"/>
                          <a:cs typeface="Arial" pitchFamily="34" charset="0"/>
                        </a:rPr>
                        <a:t>.</a:t>
                      </a:r>
                      <a:endParaRPr lang="ru-RU" sz="1200" b="1" cap="all"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1175,0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375,0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7049,5</a:t>
                      </a:r>
                      <a:endParaRPr lang="ru-RU" sz="1200" b="1" dirty="0">
                        <a:latin typeface="Arial" pitchFamily="34" charset="0"/>
                        <a:cs typeface="Arial" pitchFamily="34" charset="0"/>
                      </a:endParaRPr>
                    </a:p>
                  </a:txBody>
                  <a:tcPr/>
                </a:tc>
              </a:tr>
              <a:tr h="271124">
                <a:tc>
                  <a:txBody>
                    <a:bodyPr/>
                    <a:lstStyle/>
                    <a:p>
                      <a:r>
                        <a:rPr lang="uk-UA" sz="1200" b="1" cap="all" dirty="0" smtClean="0">
                          <a:solidFill>
                            <a:srgbClr val="FF0000"/>
                          </a:solidFill>
                          <a:latin typeface="Arial" pitchFamily="34" charset="0"/>
                          <a:cs typeface="Arial" pitchFamily="34" charset="0"/>
                        </a:rPr>
                        <a:t>Лісового</a:t>
                      </a:r>
                      <a:r>
                        <a:rPr lang="uk-UA" sz="1200" b="1" cap="all" baseline="0" dirty="0" smtClean="0">
                          <a:solidFill>
                            <a:srgbClr val="FF0000"/>
                          </a:solidFill>
                          <a:latin typeface="Arial" pitchFamily="34" charset="0"/>
                          <a:cs typeface="Arial" pitchFamily="34" charset="0"/>
                        </a:rPr>
                        <a:t> і Сад.-парк. </a:t>
                      </a:r>
                      <a:r>
                        <a:rPr lang="uk-UA" sz="1200" b="1" cap="all" baseline="0" dirty="0" err="1" smtClean="0">
                          <a:solidFill>
                            <a:srgbClr val="FF0000"/>
                          </a:solidFill>
                          <a:latin typeface="Arial" pitchFamily="34" charset="0"/>
                          <a:cs typeface="Arial" pitchFamily="34" charset="0"/>
                        </a:rPr>
                        <a:t>Госп</a:t>
                      </a:r>
                      <a:r>
                        <a:rPr lang="uk-UA" sz="1200" b="1" cap="all" baseline="0" dirty="0" smtClean="0">
                          <a:solidFill>
                            <a:srgbClr val="FF0000"/>
                          </a:solidFill>
                          <a:latin typeface="Arial" pitchFamily="34" charset="0"/>
                          <a:cs typeface="Arial" pitchFamily="34" charset="0"/>
                        </a:rPr>
                        <a:t>.</a:t>
                      </a:r>
                      <a:endParaRPr lang="ru-RU" sz="1200" b="1" cap="all"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2426,6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1016,6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880,0</a:t>
                      </a:r>
                      <a:endParaRPr lang="ru-RU" sz="1200" b="1" dirty="0">
                        <a:latin typeface="Arial" pitchFamily="34" charset="0"/>
                        <a:cs typeface="Arial" pitchFamily="34" charset="0"/>
                      </a:endParaRPr>
                    </a:p>
                  </a:txBody>
                  <a:tcPr/>
                </a:tc>
              </a:tr>
              <a:tr h="271124">
                <a:tc>
                  <a:txBody>
                    <a:bodyPr/>
                    <a:lstStyle/>
                    <a:p>
                      <a:r>
                        <a:rPr lang="uk-UA" sz="1200" b="1" cap="all" dirty="0" smtClean="0">
                          <a:solidFill>
                            <a:srgbClr val="FF0000"/>
                          </a:solidFill>
                          <a:latin typeface="Arial" pitchFamily="34" charset="0"/>
                          <a:cs typeface="Arial" pitchFamily="34" charset="0"/>
                        </a:rPr>
                        <a:t>Агробіологічний</a:t>
                      </a:r>
                      <a:endParaRPr lang="ru-RU" sz="1200" b="1" cap="all"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2030,1</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750,1</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3901,6</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Ветеринарної медицини</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2440,0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850,0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197,0</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Економічний</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1261,6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541,6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16,0</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Землевпорядкування</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1545,0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665,0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15,1</a:t>
                      </a:r>
                      <a:endParaRPr lang="ru-RU" sz="1200" b="1" dirty="0">
                        <a:latin typeface="Arial" pitchFamily="34" charset="0"/>
                        <a:cs typeface="Arial" pitchFamily="34" charset="0"/>
                      </a:endParaRPr>
                    </a:p>
                  </a:txBody>
                  <a:tcPr/>
                </a:tc>
              </a:tr>
              <a:tr h="271124">
                <a:tc>
                  <a:txBody>
                    <a:bodyPr/>
                    <a:lstStyle/>
                    <a:p>
                      <a:r>
                        <a:rPr lang="uk-UA" sz="1200" b="1" cap="all" baseline="0" dirty="0" smtClean="0">
                          <a:latin typeface="Arial" pitchFamily="34" charset="0"/>
                          <a:cs typeface="Arial" pitchFamily="34" charset="0"/>
                        </a:rPr>
                        <a:t>Енергетики, авт. І </a:t>
                      </a:r>
                      <a:r>
                        <a:rPr lang="uk-UA" sz="1200" b="1" cap="all" baseline="0" dirty="0" err="1" smtClean="0">
                          <a:latin typeface="Arial" pitchFamily="34" charset="0"/>
                          <a:cs typeface="Arial" pitchFamily="34" charset="0"/>
                        </a:rPr>
                        <a:t>енергоз</a:t>
                      </a:r>
                      <a:r>
                        <a:rPr lang="uk-UA" sz="1200" b="1" cap="all" baseline="0" dirty="0" smtClean="0">
                          <a:latin typeface="Arial" pitchFamily="34" charset="0"/>
                          <a:cs typeface="Arial" pitchFamily="34" charset="0"/>
                        </a:rPr>
                        <a:t>.</a:t>
                      </a:r>
                      <a:endParaRPr lang="ru-RU" sz="1200" b="1" cap="all" baseline="0"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2135,0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375,0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980,0</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Харчових технологій</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1071,0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671,0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110,4</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Гуманітарно-педагог.</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541,6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541,6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1,05</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Інформаційних технолог.</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841,0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441,0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50,0</a:t>
                      </a:r>
                      <a:endParaRPr lang="ru-RU" sz="1200" b="1" dirty="0">
                        <a:latin typeface="Arial" pitchFamily="34" charset="0"/>
                        <a:cs typeface="Arial" pitchFamily="34" charset="0"/>
                      </a:endParaRPr>
                    </a:p>
                  </a:txBody>
                  <a:tcPr/>
                </a:tc>
              </a:tr>
              <a:tr h="271124">
                <a:tc>
                  <a:txBody>
                    <a:bodyPr/>
                    <a:lstStyle/>
                    <a:p>
                      <a:r>
                        <a:rPr lang="uk-UA" sz="1200" b="1" cap="all" baseline="0" dirty="0" smtClean="0">
                          <a:latin typeface="Arial" pitchFamily="34" charset="0"/>
                          <a:cs typeface="Arial" pitchFamily="34" charset="0"/>
                        </a:rPr>
                        <a:t>Механіко-технологічний</a:t>
                      </a:r>
                      <a:endParaRPr lang="ru-RU" sz="1200" b="1" cap="all" baseline="0"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1160,0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r>
              <a:tr h="271124">
                <a:tc>
                  <a:txBody>
                    <a:bodyPr/>
                    <a:lstStyle/>
                    <a:p>
                      <a:r>
                        <a:rPr lang="uk-UA" sz="1200" b="1" cap="all" baseline="0" dirty="0" smtClean="0">
                          <a:latin typeface="Arial" pitchFamily="34" charset="0"/>
                          <a:cs typeface="Arial" pitchFamily="34" charset="0"/>
                        </a:rPr>
                        <a:t>Тваринництва та </a:t>
                      </a:r>
                      <a:r>
                        <a:rPr lang="uk-UA" sz="1200" b="1" cap="all" baseline="0" dirty="0" err="1" smtClean="0">
                          <a:latin typeface="Arial" pitchFamily="34" charset="0"/>
                          <a:cs typeface="Arial" pitchFamily="34" charset="0"/>
                        </a:rPr>
                        <a:t>вБ</a:t>
                      </a:r>
                      <a:endParaRPr lang="ru-RU" sz="1200" b="1" cap="all" baseline="0"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940,0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252,5</a:t>
                      </a:r>
                      <a:endParaRPr lang="ru-RU" sz="1200" b="1" dirty="0">
                        <a:latin typeface="Arial" pitchFamily="34" charset="0"/>
                        <a:cs typeface="Arial" pitchFamily="34" charset="0"/>
                      </a:endParaRPr>
                    </a:p>
                  </a:txBody>
                  <a:tcPr/>
                </a:tc>
              </a:tr>
              <a:tr h="271124">
                <a:tc>
                  <a:txBody>
                    <a:bodyPr/>
                    <a:lstStyle/>
                    <a:p>
                      <a:r>
                        <a:rPr lang="uk-UA" sz="1200" b="1" cap="all" baseline="0" dirty="0" smtClean="0">
                          <a:latin typeface="Arial" pitchFamily="34" charset="0"/>
                          <a:cs typeface="Arial" pitchFamily="34" charset="0"/>
                        </a:rPr>
                        <a:t>Юридичний</a:t>
                      </a:r>
                      <a:endParaRPr lang="ru-RU" sz="1200" b="1" cap="all" baseline="0"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920,0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120,0</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Аграрного менеджменту</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450,0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450,0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25,0</a:t>
                      </a:r>
                      <a:endParaRPr lang="ru-RU" sz="1200" b="1" dirty="0">
                        <a:latin typeface="Arial" pitchFamily="34" charset="0"/>
                        <a:cs typeface="Arial" pitchFamily="34" charset="0"/>
                      </a:endParaRPr>
                    </a:p>
                  </a:txBody>
                  <a:tcPr/>
                </a:tc>
              </a:tr>
              <a:tr h="271124">
                <a:tc>
                  <a:txBody>
                    <a:bodyPr/>
                    <a:lstStyle/>
                    <a:p>
                      <a:r>
                        <a:rPr lang="uk-UA" sz="1200" b="1" cap="all" baseline="0" dirty="0" smtClean="0">
                          <a:solidFill>
                            <a:srgbClr val="FF0000"/>
                          </a:solidFill>
                          <a:latin typeface="Arial" pitchFamily="34" charset="0"/>
                          <a:cs typeface="Arial" pitchFamily="34" charset="0"/>
                        </a:rPr>
                        <a:t>неперервної освіти</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r>
              <a:tr h="317726">
                <a:tc>
                  <a:txBody>
                    <a:bodyPr/>
                    <a:lstStyle/>
                    <a:p>
                      <a:r>
                        <a:rPr lang="uk-UA" sz="1200" b="1" cap="all" baseline="0" dirty="0" smtClean="0">
                          <a:latin typeface="Arial" pitchFamily="34" charset="0"/>
                          <a:cs typeface="Arial" pitchFamily="34" charset="0"/>
                        </a:rPr>
                        <a:t>Конструювання та </a:t>
                      </a:r>
                      <a:r>
                        <a:rPr lang="uk-UA" sz="1200" b="1" cap="all" baseline="0" dirty="0" err="1" smtClean="0">
                          <a:latin typeface="Arial" pitchFamily="34" charset="0"/>
                          <a:cs typeface="Arial" pitchFamily="34" charset="0"/>
                        </a:rPr>
                        <a:t>диз</a:t>
                      </a:r>
                      <a:r>
                        <a:rPr lang="uk-UA" sz="1200" b="1" cap="all" baseline="0" dirty="0" smtClean="0">
                          <a:latin typeface="Arial" pitchFamily="34" charset="0"/>
                          <a:cs typeface="Arial" pitchFamily="34" charset="0"/>
                        </a:rPr>
                        <a:t>.</a:t>
                      </a:r>
                      <a:endParaRPr lang="ru-RU" sz="1200" b="1" cap="all" baseline="0"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1485,0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r>
              <a:tr h="317726">
                <a:tc>
                  <a:txBody>
                    <a:bodyPr/>
                    <a:lstStyle/>
                    <a:p>
                      <a:r>
                        <a:rPr lang="uk-UA" sz="1200" b="1" cap="all" baseline="0" dirty="0" smtClean="0">
                          <a:solidFill>
                            <a:srgbClr val="FF0000"/>
                          </a:solidFill>
                          <a:latin typeface="Arial" pitchFamily="34" charset="0"/>
                          <a:cs typeface="Arial" pitchFamily="34" charset="0"/>
                        </a:rPr>
                        <a:t>УЛЯБП АПК</a:t>
                      </a:r>
                      <a:endParaRPr lang="ru-RU" sz="1200" b="1" cap="all" baseline="0" dirty="0">
                        <a:solidFill>
                          <a:srgbClr val="FF0000"/>
                        </a:solidFill>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2076,6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916,6</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1786,0</a:t>
                      </a:r>
                      <a:endParaRPr lang="ru-RU" sz="1200" b="1" dirty="0">
                        <a:latin typeface="Arial" pitchFamily="34" charset="0"/>
                        <a:cs typeface="Arial" pitchFamily="34" charset="0"/>
                      </a:endParaRPr>
                    </a:p>
                  </a:txBody>
                  <a:tcPr/>
                </a:tc>
              </a:tr>
              <a:tr h="317726">
                <a:tc>
                  <a:txBody>
                    <a:bodyPr/>
                    <a:lstStyle/>
                    <a:p>
                      <a:r>
                        <a:rPr lang="uk-UA" sz="1200" b="1" cap="all" baseline="0" dirty="0" smtClean="0">
                          <a:latin typeface="Arial" pitchFamily="34" charset="0"/>
                          <a:cs typeface="Arial" pitchFamily="34" charset="0"/>
                        </a:rPr>
                        <a:t>УНДІ с.-г. радіології</a:t>
                      </a:r>
                      <a:endParaRPr lang="ru-RU" sz="1200" b="1" cap="all" baseline="0"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4682,0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0</a:t>
                      </a:r>
                      <a:endParaRPr lang="ru-RU" sz="1200" b="1" dirty="0">
                        <a:latin typeface="Arial" pitchFamily="34" charset="0"/>
                        <a:cs typeface="Arial" pitchFamily="34" charset="0"/>
                      </a:endParaRPr>
                    </a:p>
                  </a:txBody>
                  <a:tcPr/>
                </a:tc>
                <a:tc>
                  <a:txBody>
                    <a:bodyPr/>
                    <a:lstStyle/>
                    <a:p>
                      <a:pPr algn="ctr"/>
                      <a:r>
                        <a:rPr lang="uk-UA" sz="1200" b="1" dirty="0" smtClean="0">
                          <a:latin typeface="Arial" pitchFamily="34" charset="0"/>
                          <a:cs typeface="Arial" pitchFamily="34" charset="0"/>
                        </a:rPr>
                        <a:t>1906,1</a:t>
                      </a:r>
                      <a:endParaRPr lang="ru-RU" sz="12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3528" y="476672"/>
            <a:ext cx="8569076" cy="4955203"/>
          </a:xfrm>
          <a:prstGeom prst="rect">
            <a:avLst/>
          </a:prstGeom>
          <a:solidFill>
            <a:srgbClr val="FFFFFF"/>
          </a:solidFill>
          <a:ln w="9525">
            <a:noFill/>
            <a:miter lim="800000"/>
            <a:headEnd/>
            <a:tailEnd/>
          </a:ln>
        </p:spPr>
        <p:txBody>
          <a:bodyPr wrap="square">
            <a:spAutoFit/>
          </a:bodyPr>
          <a:lstStyle/>
          <a:p>
            <a:pPr algn="ctr">
              <a:spcBef>
                <a:spcPct val="50000"/>
              </a:spcBef>
            </a:pPr>
            <a:r>
              <a:rPr lang="uk-UA" altLang="uk-UA" sz="2800" b="1" dirty="0">
                <a:solidFill>
                  <a:srgbClr val="250BC3"/>
                </a:solidFill>
                <a:latin typeface="Times New Roman" pitchFamily="18" charset="0"/>
                <a:cs typeface="Times New Roman" pitchFamily="18" charset="0"/>
              </a:rPr>
              <a:t>КРИТЕРІЇ ОЦІНЮВАННЯ </a:t>
            </a:r>
            <a:r>
              <a:rPr lang="uk-UA" altLang="uk-UA" sz="2800" b="1" dirty="0" smtClean="0">
                <a:solidFill>
                  <a:srgbClr val="250BC3"/>
                </a:solidFill>
                <a:latin typeface="Times New Roman" pitchFamily="18" charset="0"/>
                <a:cs typeface="Times New Roman" pitchFamily="18" charset="0"/>
              </a:rPr>
              <a:t>ПРОЕКТІВ</a:t>
            </a:r>
          </a:p>
          <a:p>
            <a:pPr algn="ctr">
              <a:spcBef>
                <a:spcPct val="50000"/>
              </a:spcBef>
            </a:pPr>
            <a:endParaRPr lang="uk-UA" altLang="uk-UA" sz="2800" b="1" dirty="0">
              <a:solidFill>
                <a:srgbClr val="250BC3"/>
              </a:solidFill>
              <a:latin typeface="Times New Roman" pitchFamily="18" charset="0"/>
              <a:cs typeface="Times New Roman" pitchFamily="18" charset="0"/>
            </a:endParaRPr>
          </a:p>
          <a:p>
            <a:r>
              <a:rPr lang="uk-UA" sz="2800" b="1" dirty="0" smtClean="0">
                <a:latin typeface="Times New Roman" pitchFamily="18" charset="0"/>
                <a:cs typeface="Times New Roman" pitchFamily="18" charset="0"/>
              </a:rPr>
              <a:t>ІІІ. </a:t>
            </a:r>
            <a:r>
              <a:rPr lang="uk-UA" sz="2800" b="1" dirty="0">
                <a:latin typeface="Times New Roman" pitchFamily="18" charset="0"/>
                <a:cs typeface="Times New Roman" pitchFamily="18" charset="0"/>
              </a:rPr>
              <a:t>Очікувані результати за </a:t>
            </a:r>
            <a:r>
              <a:rPr lang="uk-UA" sz="2800" b="1" dirty="0" smtClean="0">
                <a:latin typeface="Times New Roman" pitchFamily="18" charset="0"/>
                <a:cs typeface="Times New Roman" pitchFamily="18" charset="0"/>
              </a:rPr>
              <a:t>темою </a:t>
            </a:r>
            <a:r>
              <a:rPr lang="uk-UA" sz="2800" b="1" dirty="0">
                <a:latin typeface="Times New Roman" pitchFamily="18" charset="0"/>
                <a:cs typeface="Times New Roman" pitchFamily="18" charset="0"/>
              </a:rPr>
              <a:t>проекту </a:t>
            </a:r>
            <a:r>
              <a:rPr lang="uk-UA" sz="2800" b="1" dirty="0" smtClean="0">
                <a:latin typeface="Times New Roman" pitchFamily="18" charset="0"/>
                <a:cs typeface="Times New Roman" pitchFamily="18" charset="0"/>
              </a:rPr>
              <a:t/>
            </a:r>
            <a:br>
              <a:rPr lang="uk-UA" sz="2800" b="1" dirty="0" smtClean="0">
                <a:latin typeface="Times New Roman" pitchFamily="18" charset="0"/>
                <a:cs typeface="Times New Roman" pitchFamily="18" charset="0"/>
              </a:rPr>
            </a:br>
            <a:r>
              <a:rPr lang="uk-UA" sz="2800" b="1" dirty="0" smtClean="0">
                <a:latin typeface="Times New Roman" pitchFamily="18" charset="0"/>
                <a:cs typeface="Times New Roman" pitchFamily="18" charset="0"/>
              </a:rPr>
              <a:t>(</a:t>
            </a:r>
            <a:r>
              <a:rPr lang="uk-UA" sz="2800" b="1" dirty="0">
                <a:latin typeface="Times New Roman" pitchFamily="18" charset="0"/>
                <a:cs typeface="Times New Roman" pitchFamily="18" charset="0"/>
              </a:rPr>
              <a:t>до </a:t>
            </a:r>
            <a:r>
              <a:rPr lang="uk-UA" sz="2800" b="1" dirty="0" smtClean="0">
                <a:latin typeface="Times New Roman" pitchFamily="18" charset="0"/>
                <a:cs typeface="Times New Roman" pitchFamily="18" charset="0"/>
              </a:rPr>
              <a:t>30 </a:t>
            </a:r>
            <a:r>
              <a:rPr lang="uk-UA" sz="2800" b="1" dirty="0">
                <a:latin typeface="Times New Roman" pitchFamily="18" charset="0"/>
                <a:cs typeface="Times New Roman" pitchFamily="18" charset="0"/>
              </a:rPr>
              <a:t>балів)</a:t>
            </a:r>
          </a:p>
          <a:p>
            <a:pPr>
              <a:buFontTx/>
              <a:buChar char="-"/>
            </a:pPr>
            <a:r>
              <a:rPr lang="uk-UA" sz="1900" dirty="0" smtClean="0">
                <a:solidFill>
                  <a:srgbClr val="FF0000"/>
                </a:solidFill>
                <a:latin typeface="Times New Roman" pitchFamily="18" charset="0"/>
                <a:cs typeface="Times New Roman" pitchFamily="18" charset="0"/>
              </a:rPr>
              <a:t>буде створено макет, експериментальний зразок, інженерна модель;</a:t>
            </a:r>
          </a:p>
          <a:p>
            <a:pPr>
              <a:buFontTx/>
              <a:buChar char="-"/>
            </a:pPr>
            <a:r>
              <a:rPr lang="uk-UA" sz="1900" dirty="0" smtClean="0">
                <a:solidFill>
                  <a:srgbClr val="FF0000"/>
                </a:solidFill>
                <a:latin typeface="Times New Roman" pitchFamily="18" charset="0"/>
                <a:cs typeface="Times New Roman" pitchFamily="18" charset="0"/>
              </a:rPr>
              <a:t> буде укладено господарчі договори, продані ліцензії, отримано грантові угоди поза межами організації виконавця (% до вартості проєкту, </a:t>
            </a:r>
            <a:r>
              <a:rPr lang="uk-UA" sz="1900" b="1" dirty="0" smtClean="0">
                <a:solidFill>
                  <a:srgbClr val="FF0000"/>
                </a:solidFill>
                <a:latin typeface="Times New Roman" pitchFamily="18" charset="0"/>
                <a:cs typeface="Times New Roman" pitchFamily="18" charset="0"/>
              </a:rPr>
              <a:t>&gt;5</a:t>
            </a:r>
            <a:r>
              <a:rPr lang="uk-UA" sz="1900" dirty="0" smtClean="0">
                <a:solidFill>
                  <a:srgbClr val="FF0000"/>
                </a:solidFill>
                <a:latin typeface="Times New Roman" pitchFamily="18" charset="0"/>
                <a:cs typeface="Times New Roman" pitchFamily="18" charset="0"/>
              </a:rPr>
              <a:t>);</a:t>
            </a:r>
          </a:p>
          <a:p>
            <a:pPr>
              <a:buFontTx/>
              <a:buChar char="-"/>
            </a:pPr>
            <a:r>
              <a:rPr lang="uk-UA" sz="1900" dirty="0" smtClean="0">
                <a:solidFill>
                  <a:srgbClr val="FF0000"/>
                </a:solidFill>
                <a:latin typeface="Times New Roman" pitchFamily="18" charset="0"/>
                <a:cs typeface="Times New Roman" pitchFamily="18" charset="0"/>
              </a:rPr>
              <a:t> буде отримано охоронні документи на ОПІВ (</a:t>
            </a:r>
            <a:r>
              <a:rPr lang="uk-UA" sz="1900" b="1" dirty="0" smtClean="0">
                <a:solidFill>
                  <a:srgbClr val="FF0000"/>
                </a:solidFill>
                <a:latin typeface="Times New Roman" pitchFamily="18" charset="0"/>
                <a:cs typeface="Times New Roman" pitchFamily="18" charset="0"/>
              </a:rPr>
              <a:t>&gt;2</a:t>
            </a:r>
            <a:r>
              <a:rPr lang="uk-UA" sz="1900" dirty="0" smtClean="0">
                <a:solidFill>
                  <a:srgbClr val="FF0000"/>
                </a:solidFill>
                <a:latin typeface="Times New Roman" pitchFamily="18" charset="0"/>
                <a:cs typeface="Times New Roman" pitchFamily="18" charset="0"/>
              </a:rPr>
              <a:t>);</a:t>
            </a:r>
          </a:p>
          <a:p>
            <a:pPr>
              <a:buFontTx/>
              <a:buChar char="-"/>
            </a:pPr>
            <a:r>
              <a:rPr lang="uk-UA" sz="1900" dirty="0" smtClean="0">
                <a:solidFill>
                  <a:srgbClr val="FF0000"/>
                </a:solidFill>
                <a:latin typeface="Times New Roman" pitchFamily="18" charset="0"/>
                <a:cs typeface="Times New Roman" pitchFamily="18" charset="0"/>
              </a:rPr>
              <a:t> буде захищено дисертацій доктора наук і доктора філософії;</a:t>
            </a:r>
          </a:p>
          <a:p>
            <a:pPr>
              <a:buFontTx/>
              <a:buChar char="-"/>
            </a:pPr>
            <a:r>
              <a:rPr lang="uk-UA" sz="1900" dirty="0" smtClean="0">
                <a:solidFill>
                  <a:srgbClr val="FF0000"/>
                </a:solidFill>
                <a:latin typeface="Times New Roman" pitchFamily="18" charset="0"/>
                <a:cs typeface="Times New Roman" pitchFamily="18" charset="0"/>
              </a:rPr>
              <a:t> будуть опубліковані монографії мовами ЄС </a:t>
            </a:r>
            <a:r>
              <a:rPr lang="uk-UA" sz="1900" u="sng" dirty="0" smtClean="0">
                <a:solidFill>
                  <a:srgbClr val="FF0000"/>
                </a:solidFill>
                <a:latin typeface="Times New Roman" pitchFamily="18" charset="0"/>
                <a:cs typeface="Times New Roman" pitchFamily="18" charset="0"/>
              </a:rPr>
              <a:t>у провідних видавництвах </a:t>
            </a:r>
            <a:r>
              <a:rPr lang="uk-UA" sz="1900" dirty="0" smtClean="0">
                <a:solidFill>
                  <a:srgbClr val="FF0000"/>
                </a:solidFill>
                <a:latin typeface="Times New Roman" pitchFamily="18" charset="0"/>
                <a:cs typeface="Times New Roman" pitchFamily="18" charset="0"/>
              </a:rPr>
              <a:t/>
            </a:r>
            <a:br>
              <a:rPr lang="uk-UA" sz="1900" dirty="0" smtClean="0">
                <a:solidFill>
                  <a:srgbClr val="FF0000"/>
                </a:solidFill>
                <a:latin typeface="Times New Roman" pitchFamily="18" charset="0"/>
                <a:cs typeface="Times New Roman" pitchFamily="18" charset="0"/>
              </a:rPr>
            </a:br>
            <a:r>
              <a:rPr lang="uk-UA" sz="1900" dirty="0" smtClean="0">
                <a:solidFill>
                  <a:srgbClr val="FF0000"/>
                </a:solidFill>
                <a:latin typeface="Times New Roman" pitchFamily="18" charset="0"/>
                <a:cs typeface="Times New Roman" pitchFamily="18" charset="0"/>
              </a:rPr>
              <a:t>(</a:t>
            </a:r>
            <a:r>
              <a:rPr lang="uk-UA" sz="1900" b="1" dirty="0" smtClean="0">
                <a:solidFill>
                  <a:srgbClr val="FF0000"/>
                </a:solidFill>
                <a:latin typeface="Times New Roman" pitchFamily="18" charset="0"/>
                <a:cs typeface="Times New Roman" pitchFamily="18" charset="0"/>
              </a:rPr>
              <a:t>&gt;4-6 др. </a:t>
            </a:r>
            <a:r>
              <a:rPr lang="uk-UA" sz="1900" dirty="0" smtClean="0">
                <a:solidFill>
                  <a:srgbClr val="FF0000"/>
                </a:solidFill>
                <a:latin typeface="Times New Roman" pitchFamily="18" charset="0"/>
                <a:cs typeface="Times New Roman" pitchFamily="18" charset="0"/>
              </a:rPr>
              <a:t>арк.);</a:t>
            </a:r>
          </a:p>
          <a:p>
            <a:pPr>
              <a:buFontTx/>
              <a:buChar char="-"/>
            </a:pPr>
            <a:r>
              <a:rPr lang="uk-UA" sz="1900" dirty="0" smtClean="0">
                <a:latin typeface="Times New Roman" pitchFamily="18" charset="0"/>
                <a:cs typeface="Times New Roman" pitchFamily="18" charset="0"/>
              </a:rPr>
              <a:t> монографії інші;</a:t>
            </a:r>
          </a:p>
          <a:p>
            <a:pPr>
              <a:buFontTx/>
              <a:buChar char="-"/>
            </a:pPr>
            <a:r>
              <a:rPr lang="uk-UA" sz="1900" dirty="0" smtClean="0">
                <a:latin typeface="Times New Roman" pitchFamily="18" charset="0"/>
                <a:cs typeface="Times New Roman" pitchFamily="18" charset="0"/>
              </a:rPr>
              <a:t> статті та тези у виданнях, що включені до </a:t>
            </a:r>
            <a:r>
              <a:rPr lang="en-US" sz="1900" dirty="0" smtClean="0">
                <a:latin typeface="Times New Roman" pitchFamily="18" charset="0"/>
                <a:cs typeface="Times New Roman" pitchFamily="18" charset="0"/>
              </a:rPr>
              <a:t>Scopus, </a:t>
            </a:r>
            <a:r>
              <a:rPr lang="en-US" sz="1900" dirty="0" err="1" smtClean="0">
                <a:latin typeface="Times New Roman" pitchFamily="18" charset="0"/>
                <a:cs typeface="Times New Roman" pitchFamily="18" charset="0"/>
              </a:rPr>
              <a:t>WoS</a:t>
            </a:r>
            <a:r>
              <a:rPr lang="uk-UA" sz="1900" dirty="0" smtClean="0">
                <a:latin typeface="Times New Roman" pitchFamily="18" charset="0"/>
                <a:cs typeface="Times New Roman" pitchFamily="18" charset="0"/>
              </a:rPr>
              <a:t>;</a:t>
            </a:r>
          </a:p>
          <a:p>
            <a:pPr>
              <a:buFontTx/>
              <a:buChar char="-"/>
            </a:pPr>
            <a:r>
              <a:rPr lang="uk-UA" sz="1900" dirty="0" smtClean="0">
                <a:latin typeface="Times New Roman" pitchFamily="18" charset="0"/>
                <a:cs typeface="Times New Roman" pitchFamily="18" charset="0"/>
              </a:rPr>
              <a:t> статті у фахових або інших закордонних виданнях </a:t>
            </a:r>
            <a:r>
              <a:rPr lang="uk-UA" sz="1900" dirty="0" smtClean="0">
                <a:solidFill>
                  <a:srgbClr val="FF0000"/>
                </a:solidFill>
                <a:latin typeface="Times New Roman" pitchFamily="18" charset="0"/>
                <a:cs typeface="Times New Roman" pitchFamily="18" charset="0"/>
              </a:rPr>
              <a:t>(</a:t>
            </a:r>
            <a:r>
              <a:rPr lang="uk-UA" sz="1900" b="1" dirty="0" smtClean="0">
                <a:solidFill>
                  <a:srgbClr val="FF0000"/>
                </a:solidFill>
                <a:latin typeface="Times New Roman" pitchFamily="18" charset="0"/>
                <a:cs typeface="Times New Roman" pitchFamily="18" charset="0"/>
              </a:rPr>
              <a:t>&gt;7)</a:t>
            </a:r>
            <a:endParaRPr lang="uk-UA" sz="1900" dirty="0">
              <a:solidFill>
                <a:srgbClr val="FF0000"/>
              </a:solidFill>
              <a:latin typeface="Times New Roman" pitchFamily="18" charset="0"/>
              <a:cs typeface="Times New Roman" pitchFamily="18" charset="0"/>
            </a:endParaRPr>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17</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60350"/>
            <a:ext cx="8229600" cy="1568450"/>
          </a:xfrm>
          <a:solidFill>
            <a:srgbClr val="00B0F0"/>
          </a:solidFill>
        </p:spPr>
        <p:txBody>
          <a:bodyPr>
            <a:normAutofit fontScale="90000"/>
          </a:bodyPr>
          <a:lstStyle/>
          <a:p>
            <a:pPr algn="ctr"/>
            <a:r>
              <a:rPr lang="uk-UA" sz="4000" smtClean="0"/>
              <a:t>Перелік секцій за фаховими напрямами Наукової ради МОН </a:t>
            </a:r>
            <a:r>
              <a:rPr lang="uk-UA" smtClean="0"/>
              <a:t/>
            </a:r>
            <a:br>
              <a:rPr lang="uk-UA" smtClean="0"/>
            </a:br>
            <a:r>
              <a:rPr lang="uk-UA" sz="2400" smtClean="0"/>
              <a:t>(Наказ МОН від № 718 30.06.2016 року)</a:t>
            </a:r>
            <a:endParaRPr lang="ru-RU" smtClean="0"/>
          </a:p>
        </p:txBody>
      </p:sp>
      <p:sp>
        <p:nvSpPr>
          <p:cNvPr id="23555" name="Содержимое 2"/>
          <p:cNvSpPr>
            <a:spLocks noGrp="1"/>
          </p:cNvSpPr>
          <p:nvPr>
            <p:ph idx="1"/>
          </p:nvPr>
        </p:nvSpPr>
        <p:spPr>
          <a:xfrm>
            <a:off x="457200" y="1981200"/>
            <a:ext cx="8229600" cy="4327525"/>
          </a:xfrm>
        </p:spPr>
        <p:txBody>
          <a:bodyPr/>
          <a:lstStyle/>
          <a:p>
            <a:r>
              <a:rPr lang="uk-UA" dirty="0" smtClean="0"/>
              <a:t>1. Математика </a:t>
            </a:r>
            <a:endParaRPr lang="ru-RU" dirty="0" smtClean="0"/>
          </a:p>
          <a:p>
            <a:r>
              <a:rPr lang="uk-UA" dirty="0" smtClean="0"/>
              <a:t>2. Інформатика та кібернетика</a:t>
            </a:r>
            <a:endParaRPr lang="ru-RU" dirty="0" smtClean="0"/>
          </a:p>
          <a:p>
            <a:r>
              <a:rPr lang="uk-UA" dirty="0" smtClean="0"/>
              <a:t>3. Загальна фізика</a:t>
            </a:r>
            <a:endParaRPr lang="ru-RU" dirty="0" smtClean="0"/>
          </a:p>
          <a:p>
            <a:r>
              <a:rPr lang="uk-UA" dirty="0" smtClean="0"/>
              <a:t>4. Ядерна фізика, радіофізика та астрономія</a:t>
            </a:r>
            <a:endParaRPr lang="ru-RU" dirty="0" smtClean="0"/>
          </a:p>
          <a:p>
            <a:r>
              <a:rPr lang="uk-UA" dirty="0" smtClean="0"/>
              <a:t>5. Електроніка, радіотехніка та телекомунікації</a:t>
            </a:r>
            <a:endParaRPr lang="ru-RU" dirty="0" smtClean="0"/>
          </a:p>
          <a:p>
            <a:r>
              <a:rPr lang="uk-UA" dirty="0" smtClean="0"/>
              <a:t>6. Наукові проблеми матеріалознавства</a:t>
            </a:r>
            <a:endParaRPr lang="ru-RU" dirty="0" smtClean="0"/>
          </a:p>
          <a:p>
            <a:endParaRPr lang="ru-RU"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18</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60350"/>
            <a:ext cx="8229600" cy="1568450"/>
          </a:xfrm>
          <a:solidFill>
            <a:srgbClr val="00B0F0"/>
          </a:solidFill>
        </p:spPr>
        <p:txBody>
          <a:bodyPr>
            <a:normAutofit fontScale="90000"/>
          </a:bodyPr>
          <a:lstStyle/>
          <a:p>
            <a:pPr algn="ctr"/>
            <a:r>
              <a:rPr lang="uk-UA" sz="4000" smtClean="0"/>
              <a:t>Перелік секцій за фаховими напрямами Наукової ради МОН </a:t>
            </a:r>
            <a:r>
              <a:rPr lang="uk-UA" smtClean="0"/>
              <a:t/>
            </a:r>
            <a:br>
              <a:rPr lang="uk-UA" smtClean="0"/>
            </a:br>
            <a:r>
              <a:rPr lang="uk-UA" sz="2400" smtClean="0"/>
              <a:t>(Наказ МОН від № 718 30.06.2016 року)</a:t>
            </a:r>
            <a:endParaRPr lang="ru-RU" smtClean="0"/>
          </a:p>
        </p:txBody>
      </p:sp>
      <p:sp>
        <p:nvSpPr>
          <p:cNvPr id="24579" name="Содержимое 2"/>
          <p:cNvSpPr>
            <a:spLocks noGrp="1"/>
          </p:cNvSpPr>
          <p:nvPr>
            <p:ph idx="1"/>
          </p:nvPr>
        </p:nvSpPr>
        <p:spPr>
          <a:xfrm>
            <a:off x="251520" y="1981200"/>
            <a:ext cx="8640960" cy="4472136"/>
          </a:xfrm>
        </p:spPr>
        <p:txBody>
          <a:bodyPr>
            <a:normAutofit lnSpcReduction="10000"/>
          </a:bodyPr>
          <a:lstStyle/>
          <a:p>
            <a:r>
              <a:rPr lang="uk-UA" sz="2800" dirty="0" smtClean="0"/>
              <a:t>7. Енергетика та енергоефективність</a:t>
            </a:r>
            <a:endParaRPr lang="ru-RU" sz="2800" dirty="0" smtClean="0"/>
          </a:p>
          <a:p>
            <a:r>
              <a:rPr lang="uk-UA" sz="2800" dirty="0" smtClean="0"/>
              <a:t>8. Технології видобутку та переробки корисних копалин</a:t>
            </a:r>
            <a:endParaRPr lang="ru-RU" sz="2800" dirty="0" smtClean="0"/>
          </a:p>
          <a:p>
            <a:r>
              <a:rPr lang="uk-UA" sz="2800" dirty="0" smtClean="0"/>
              <a:t>9.</a:t>
            </a:r>
            <a:r>
              <a:rPr lang="ru-RU" sz="2800" dirty="0" smtClean="0"/>
              <a:t> </a:t>
            </a:r>
            <a:r>
              <a:rPr lang="uk-UA" sz="2800" dirty="0" smtClean="0"/>
              <a:t>Охорона навколишнього середовища</a:t>
            </a:r>
            <a:endParaRPr lang="ru-RU" sz="2800" dirty="0" smtClean="0"/>
          </a:p>
          <a:p>
            <a:r>
              <a:rPr lang="uk-UA" sz="2800" dirty="0" smtClean="0"/>
              <a:t>10.</a:t>
            </a:r>
            <a:r>
              <a:rPr lang="ru-RU" sz="2800" dirty="0" smtClean="0"/>
              <a:t> </a:t>
            </a:r>
            <a:r>
              <a:rPr lang="uk-UA" sz="2800" dirty="0" smtClean="0"/>
              <a:t>Механіка</a:t>
            </a:r>
            <a:endParaRPr lang="ru-RU" sz="2800" dirty="0" smtClean="0"/>
          </a:p>
          <a:p>
            <a:r>
              <a:rPr lang="uk-UA" sz="2800" dirty="0" smtClean="0"/>
              <a:t>11. Машинобудування</a:t>
            </a:r>
            <a:endParaRPr lang="ru-RU" sz="2800" dirty="0" smtClean="0"/>
          </a:p>
          <a:p>
            <a:r>
              <a:rPr lang="uk-UA" sz="2800" dirty="0" smtClean="0"/>
              <a:t>12. Приладобудування</a:t>
            </a:r>
            <a:endParaRPr lang="ru-RU" sz="2800" dirty="0" smtClean="0"/>
          </a:p>
          <a:p>
            <a:r>
              <a:rPr lang="uk-UA" sz="2800" dirty="0" smtClean="0"/>
              <a:t>13. Авіаційно-космічна техніка і транспорт</a:t>
            </a:r>
            <a:endParaRPr lang="ru-RU" sz="2800" dirty="0" smtClean="0"/>
          </a:p>
          <a:p>
            <a:r>
              <a:rPr lang="uk-UA" sz="2800" dirty="0" smtClean="0"/>
              <a:t>14. Технології будівництва, дизайн, архітектура</a:t>
            </a:r>
            <a:endParaRPr lang="ru-RU" sz="2800" dirty="0" smtClean="0"/>
          </a:p>
          <a:p>
            <a:endParaRPr lang="ru-RU" sz="2800" dirty="0" smtClean="0"/>
          </a:p>
          <a:p>
            <a:endParaRPr lang="ru-RU" sz="28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19</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60350"/>
            <a:ext cx="8229600" cy="1568450"/>
          </a:xfrm>
          <a:solidFill>
            <a:srgbClr val="00B0F0"/>
          </a:solidFill>
        </p:spPr>
        <p:txBody>
          <a:bodyPr>
            <a:normAutofit fontScale="90000"/>
          </a:bodyPr>
          <a:lstStyle/>
          <a:p>
            <a:pPr algn="ctr"/>
            <a:r>
              <a:rPr lang="uk-UA" sz="4000" smtClean="0"/>
              <a:t>Перелік секцій за фаховими напрямами Наукової ради МОН </a:t>
            </a:r>
            <a:r>
              <a:rPr lang="uk-UA" smtClean="0"/>
              <a:t/>
            </a:r>
            <a:br>
              <a:rPr lang="uk-UA" smtClean="0"/>
            </a:br>
            <a:r>
              <a:rPr lang="uk-UA" sz="2400" smtClean="0"/>
              <a:t>(Наказ МОН від № 718 30.06.2016 року)</a:t>
            </a:r>
            <a:endParaRPr lang="ru-RU" smtClean="0"/>
          </a:p>
        </p:txBody>
      </p:sp>
      <p:sp>
        <p:nvSpPr>
          <p:cNvPr id="25603" name="Содержимое 2"/>
          <p:cNvSpPr>
            <a:spLocks noGrp="1"/>
          </p:cNvSpPr>
          <p:nvPr>
            <p:ph idx="1"/>
          </p:nvPr>
        </p:nvSpPr>
        <p:spPr>
          <a:xfrm>
            <a:off x="457200" y="1981200"/>
            <a:ext cx="8229600" cy="4327525"/>
          </a:xfrm>
        </p:spPr>
        <p:txBody>
          <a:bodyPr/>
          <a:lstStyle/>
          <a:p>
            <a:pPr algn="just"/>
            <a:r>
              <a:rPr lang="uk-UA" sz="2000" dirty="0" smtClean="0"/>
              <a:t>15. Біологія, біотехнологія та актуальні проблеми медичних наук</a:t>
            </a:r>
            <a:endParaRPr lang="ru-RU" sz="2000" dirty="0" smtClean="0"/>
          </a:p>
          <a:p>
            <a:r>
              <a:rPr lang="uk-UA" sz="2000" dirty="0" smtClean="0"/>
              <a:t>16. Хімія</a:t>
            </a:r>
            <a:endParaRPr lang="ru-RU" sz="2000" dirty="0" smtClean="0"/>
          </a:p>
          <a:p>
            <a:r>
              <a:rPr lang="uk-UA" sz="2000" dirty="0" smtClean="0"/>
              <a:t>17. Економіка</a:t>
            </a:r>
            <a:endParaRPr lang="ru-RU" sz="2000" dirty="0" smtClean="0"/>
          </a:p>
          <a:p>
            <a:r>
              <a:rPr lang="uk-UA" sz="2000" dirty="0" smtClean="0"/>
              <a:t>18. Право</a:t>
            </a:r>
            <a:endParaRPr lang="ru-RU" sz="2000" dirty="0" smtClean="0"/>
          </a:p>
          <a:p>
            <a:pPr algn="just"/>
            <a:r>
              <a:rPr lang="uk-UA" sz="2000" dirty="0" smtClean="0"/>
              <a:t>19. Педагогіка, психологія, проблеми молоді та спорту</a:t>
            </a:r>
            <a:endParaRPr lang="ru-RU" sz="2000" dirty="0" smtClean="0"/>
          </a:p>
          <a:p>
            <a:r>
              <a:rPr lang="uk-UA" sz="2000" dirty="0" smtClean="0"/>
              <a:t>20. Соціально-історичні науки</a:t>
            </a:r>
            <a:endParaRPr lang="ru-RU" sz="2000" dirty="0" smtClean="0"/>
          </a:p>
          <a:p>
            <a:r>
              <a:rPr lang="uk-UA" sz="2000" dirty="0" smtClean="0"/>
              <a:t>21. Літературознавство, мовознавство та мистецтвознавство</a:t>
            </a:r>
            <a:endParaRPr lang="ru-RU" sz="2000" dirty="0" smtClean="0"/>
          </a:p>
          <a:p>
            <a:r>
              <a:rPr lang="uk-UA" sz="2000" dirty="0" smtClean="0"/>
              <a:t>22. Науки про Землю</a:t>
            </a:r>
            <a:endParaRPr lang="ru-RU" sz="2000" dirty="0" smtClean="0"/>
          </a:p>
          <a:p>
            <a:r>
              <a:rPr lang="uk-UA" sz="2000" dirty="0" smtClean="0"/>
              <a:t>23. Наукові проблеми сільського, лісового і садово-паркового господарства, ветеринарії</a:t>
            </a:r>
            <a:endParaRPr lang="ru-RU" sz="2000" dirty="0" smtClean="0"/>
          </a:p>
          <a:p>
            <a:r>
              <a:rPr lang="uk-UA" sz="2000" dirty="0" smtClean="0"/>
              <a:t>24. Наукові проблеми харчових технологій та промислової біотехнології</a:t>
            </a:r>
            <a:endParaRPr lang="ru-RU" sz="2000" dirty="0" smtClean="0"/>
          </a:p>
          <a:p>
            <a:endParaRPr lang="ru-RU" sz="2000" dirty="0" smtClean="0"/>
          </a:p>
          <a:p>
            <a:endParaRPr lang="ru-RU" sz="2000" dirty="0" smtClean="0"/>
          </a:p>
          <a:p>
            <a:endParaRPr lang="ru-RU" sz="20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a:spLocks noChangeArrowheads="1"/>
          </p:cNvSpPr>
          <p:nvPr/>
        </p:nvSpPr>
        <p:spPr bwMode="auto">
          <a:xfrm>
            <a:off x="395536" y="4869160"/>
            <a:ext cx="2088704" cy="1008112"/>
          </a:xfrm>
          <a:prstGeom prst="roundRect">
            <a:avLst>
              <a:gd name="adj" fmla="val 16667"/>
            </a:avLst>
          </a:prstGeom>
          <a:solidFill>
            <a:srgbClr val="0099CC"/>
          </a:solidFill>
          <a:ln w="25400" algn="ctr">
            <a:solidFill>
              <a:srgbClr val="385D8A"/>
            </a:solidFill>
            <a:round/>
            <a:headEnd/>
            <a:tailEnd/>
          </a:ln>
        </p:spPr>
        <p:txBody>
          <a:bodyPr anchor="ctr"/>
          <a:lstStyle/>
          <a:p>
            <a:pPr algn="r" fontAlgn="auto">
              <a:spcBef>
                <a:spcPts val="0"/>
              </a:spcBef>
              <a:spcAft>
                <a:spcPts val="0"/>
              </a:spcAft>
              <a:defRPr/>
            </a:pPr>
            <a:endParaRPr lang="uk-UA" sz="1600" dirty="0">
              <a:solidFill>
                <a:schemeClr val="lt1"/>
              </a:solidFill>
              <a:latin typeface="+mn-lt"/>
            </a:endParaRPr>
          </a:p>
          <a:p>
            <a:pPr fontAlgn="auto">
              <a:spcBef>
                <a:spcPts val="0"/>
              </a:spcBef>
              <a:spcAft>
                <a:spcPts val="0"/>
              </a:spcAft>
              <a:defRPr/>
            </a:pPr>
            <a:r>
              <a:rPr lang="uk-UA" sz="1600" b="1" dirty="0">
                <a:solidFill>
                  <a:schemeClr val="lt1"/>
                </a:solidFill>
                <a:latin typeface="+mn-lt"/>
              </a:rPr>
              <a:t>                    </a:t>
            </a:r>
            <a:r>
              <a:rPr lang="uk-UA" b="1" dirty="0">
                <a:solidFill>
                  <a:schemeClr val="lt1"/>
                </a:solidFill>
                <a:latin typeface="+mn-lt"/>
              </a:rPr>
              <a:t>Укр НДІ </a:t>
            </a:r>
          </a:p>
          <a:p>
            <a:pPr algn="ctr" fontAlgn="auto">
              <a:spcBef>
                <a:spcPts val="0"/>
              </a:spcBef>
              <a:spcAft>
                <a:spcPts val="0"/>
              </a:spcAft>
              <a:defRPr/>
            </a:pPr>
            <a:r>
              <a:rPr lang="uk-UA" b="1" dirty="0">
                <a:solidFill>
                  <a:schemeClr val="lt1"/>
                </a:solidFill>
                <a:latin typeface="+mn-lt"/>
              </a:rPr>
              <a:t>                   с.-г. </a:t>
            </a:r>
          </a:p>
          <a:p>
            <a:pPr algn="r" fontAlgn="auto">
              <a:spcBef>
                <a:spcPts val="0"/>
              </a:spcBef>
              <a:spcAft>
                <a:spcPts val="0"/>
              </a:spcAft>
              <a:defRPr/>
            </a:pPr>
            <a:r>
              <a:rPr lang="uk-UA" b="1" dirty="0">
                <a:solidFill>
                  <a:schemeClr val="lt1"/>
                </a:solidFill>
                <a:latin typeface="+mn-lt"/>
              </a:rPr>
              <a:t>радіології</a:t>
            </a:r>
          </a:p>
          <a:p>
            <a:pPr algn="ctr" fontAlgn="auto">
              <a:spcBef>
                <a:spcPts val="0"/>
              </a:spcBef>
              <a:spcAft>
                <a:spcPts val="0"/>
              </a:spcAft>
              <a:defRPr/>
            </a:pPr>
            <a:endParaRPr lang="ru-RU" sz="1800" dirty="0">
              <a:solidFill>
                <a:schemeClr val="lt1"/>
              </a:solidFill>
              <a:latin typeface="+mn-lt"/>
            </a:endParaRPr>
          </a:p>
        </p:txBody>
      </p:sp>
      <p:sp>
        <p:nvSpPr>
          <p:cNvPr id="9" name="Скругленный прямоугольник 8"/>
          <p:cNvSpPr>
            <a:spLocks noChangeArrowheads="1"/>
          </p:cNvSpPr>
          <p:nvPr/>
        </p:nvSpPr>
        <p:spPr bwMode="auto">
          <a:xfrm>
            <a:off x="395536" y="2276475"/>
            <a:ext cx="2088902" cy="936501"/>
          </a:xfrm>
          <a:prstGeom prst="roundRect">
            <a:avLst>
              <a:gd name="adj" fmla="val 16667"/>
            </a:avLst>
          </a:prstGeom>
          <a:solidFill>
            <a:srgbClr val="0099CC"/>
          </a:solidFill>
          <a:ln w="25400" algn="ctr">
            <a:solidFill>
              <a:srgbClr val="385D8A"/>
            </a:solidFill>
            <a:round/>
            <a:headEnd/>
            <a:tailEnd/>
          </a:ln>
        </p:spPr>
        <p:txBody>
          <a:bodyPr anchor="ctr"/>
          <a:lstStyle/>
          <a:p>
            <a:pPr algn="ctr" fontAlgn="auto">
              <a:spcBef>
                <a:spcPts val="0"/>
              </a:spcBef>
              <a:spcAft>
                <a:spcPts val="0"/>
              </a:spcAft>
              <a:defRPr/>
            </a:pPr>
            <a:endParaRPr lang="uk-UA" sz="1800" dirty="0">
              <a:solidFill>
                <a:schemeClr val="lt1"/>
              </a:solidFill>
              <a:latin typeface="+mn-lt"/>
            </a:endParaRPr>
          </a:p>
          <a:p>
            <a:pPr algn="ctr" fontAlgn="auto">
              <a:spcBef>
                <a:spcPts val="0"/>
              </a:spcBef>
              <a:spcAft>
                <a:spcPts val="0"/>
              </a:spcAft>
              <a:defRPr/>
            </a:pPr>
            <a:endParaRPr lang="uk-UA" sz="1800" dirty="0">
              <a:solidFill>
                <a:schemeClr val="lt1"/>
              </a:solidFill>
              <a:latin typeface="+mn-lt"/>
            </a:endParaRPr>
          </a:p>
          <a:p>
            <a:pPr algn="ctr" fontAlgn="auto">
              <a:spcBef>
                <a:spcPts val="0"/>
              </a:spcBef>
              <a:spcAft>
                <a:spcPts val="0"/>
              </a:spcAft>
              <a:defRPr/>
            </a:pPr>
            <a:r>
              <a:rPr lang="uk-UA" sz="1800" dirty="0">
                <a:solidFill>
                  <a:schemeClr val="lt1"/>
                </a:solidFill>
                <a:latin typeface="+mn-lt"/>
              </a:rPr>
              <a:t>УЛЯБП АПК</a:t>
            </a:r>
            <a:endParaRPr lang="ru-RU" sz="1800" dirty="0">
              <a:solidFill>
                <a:schemeClr val="lt1"/>
              </a:solidFill>
              <a:latin typeface="+mn-lt"/>
            </a:endParaRPr>
          </a:p>
        </p:txBody>
      </p:sp>
      <p:sp>
        <p:nvSpPr>
          <p:cNvPr id="14340" name="Заголовок 1"/>
          <p:cNvSpPr>
            <a:spLocks noGrp="1"/>
          </p:cNvSpPr>
          <p:nvPr>
            <p:ph type="title" idx="4294967295"/>
          </p:nvPr>
        </p:nvSpPr>
        <p:spPr>
          <a:xfrm>
            <a:off x="457200" y="274638"/>
            <a:ext cx="8229600" cy="490537"/>
          </a:xfrm>
        </p:spPr>
        <p:txBody>
          <a:bodyPr>
            <a:normAutofit fontScale="90000"/>
          </a:bodyPr>
          <a:lstStyle/>
          <a:p>
            <a:pPr eaLnBrk="1" hangingPunct="1"/>
            <a:r>
              <a:rPr lang="uk-UA" sz="3200" b="1" smtClean="0">
                <a:solidFill>
                  <a:srgbClr val="254061"/>
                </a:solidFill>
              </a:rPr>
              <a:t>Дослідницька інфраструктура</a:t>
            </a:r>
            <a:endParaRPr lang="ru-RU" sz="3200" b="1" smtClean="0">
              <a:solidFill>
                <a:srgbClr val="254061"/>
              </a:solidFill>
            </a:endParaRPr>
          </a:p>
        </p:txBody>
      </p:sp>
      <p:pic>
        <p:nvPicPr>
          <p:cNvPr id="14341" name="Picture 2" descr="http://www.quality.ua/images/logo.gif"/>
          <p:cNvPicPr>
            <a:picLocks noChangeAspect="1" noChangeArrowheads="1"/>
          </p:cNvPicPr>
          <p:nvPr/>
        </p:nvPicPr>
        <p:blipFill>
          <a:blip r:embed="rId2" cstate="print"/>
          <a:srcRect/>
          <a:stretch>
            <a:fillRect/>
          </a:stretch>
        </p:blipFill>
        <p:spPr bwMode="auto">
          <a:xfrm>
            <a:off x="1187450" y="2420938"/>
            <a:ext cx="647700" cy="465137"/>
          </a:xfrm>
          <a:prstGeom prst="rect">
            <a:avLst/>
          </a:prstGeom>
          <a:noFill/>
          <a:ln w="9525">
            <a:noFill/>
            <a:miter lim="800000"/>
            <a:headEnd/>
            <a:tailEnd/>
          </a:ln>
        </p:spPr>
      </p:pic>
      <p:sp>
        <p:nvSpPr>
          <p:cNvPr id="14342" name="Скругленный прямоугольник 4"/>
          <p:cNvSpPr>
            <a:spLocks noChangeArrowheads="1"/>
          </p:cNvSpPr>
          <p:nvPr/>
        </p:nvSpPr>
        <p:spPr bwMode="auto">
          <a:xfrm>
            <a:off x="611188" y="908050"/>
            <a:ext cx="8064500" cy="1081088"/>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sz="5400">
                <a:solidFill>
                  <a:srgbClr val="FFFFFF"/>
                </a:solidFill>
                <a:latin typeface="Calibri" pitchFamily="34" charset="0"/>
              </a:rPr>
              <a:t>НУБіП України</a:t>
            </a:r>
            <a:endParaRPr lang="ru-RU" sz="5400">
              <a:solidFill>
                <a:srgbClr val="FFFFFF"/>
              </a:solidFill>
              <a:latin typeface="Calibri" pitchFamily="34" charset="0"/>
            </a:endParaRPr>
          </a:p>
        </p:txBody>
      </p:sp>
      <p:sp>
        <p:nvSpPr>
          <p:cNvPr id="8" name="Скругленный прямоугольник 7"/>
          <p:cNvSpPr>
            <a:spLocks noChangeArrowheads="1"/>
          </p:cNvSpPr>
          <p:nvPr/>
        </p:nvSpPr>
        <p:spPr bwMode="auto">
          <a:xfrm>
            <a:off x="395536" y="3356992"/>
            <a:ext cx="2088902" cy="1368152"/>
          </a:xfrm>
          <a:prstGeom prst="roundRect">
            <a:avLst>
              <a:gd name="adj" fmla="val 16667"/>
            </a:avLst>
          </a:prstGeom>
          <a:solidFill>
            <a:srgbClr val="0099CC"/>
          </a:solidFill>
          <a:ln w="25400" algn="ctr">
            <a:solidFill>
              <a:srgbClr val="385D8A"/>
            </a:solidFill>
            <a:round/>
            <a:headEnd/>
            <a:tailEnd/>
          </a:ln>
        </p:spPr>
        <p:txBody>
          <a:bodyPr anchor="ctr"/>
          <a:lstStyle/>
          <a:p>
            <a:pPr algn="ctr" fontAlgn="auto">
              <a:spcBef>
                <a:spcPts val="0"/>
              </a:spcBef>
              <a:spcAft>
                <a:spcPts val="0"/>
              </a:spcAft>
              <a:defRPr/>
            </a:pPr>
            <a:endParaRPr lang="uk-UA" sz="1400" b="1" dirty="0">
              <a:solidFill>
                <a:schemeClr val="lt1"/>
              </a:solidFill>
              <a:latin typeface="+mn-lt"/>
            </a:endParaRPr>
          </a:p>
          <a:p>
            <a:pPr algn="ctr" fontAlgn="auto">
              <a:spcBef>
                <a:spcPts val="0"/>
              </a:spcBef>
              <a:spcAft>
                <a:spcPts val="0"/>
              </a:spcAft>
              <a:defRPr/>
            </a:pPr>
            <a:r>
              <a:rPr lang="uk-UA" sz="1400" b="1" dirty="0">
                <a:solidFill>
                  <a:schemeClr val="lt1"/>
                </a:solidFill>
                <a:latin typeface="+mn-lt"/>
              </a:rPr>
              <a:t>НДПІ стандартизації і технологій екобезпечної та органічної продукції</a:t>
            </a:r>
          </a:p>
          <a:p>
            <a:pPr algn="ctr" fontAlgn="auto">
              <a:spcBef>
                <a:spcPts val="0"/>
              </a:spcBef>
              <a:spcAft>
                <a:spcPts val="0"/>
              </a:spcAft>
              <a:defRPr/>
            </a:pPr>
            <a:endParaRPr lang="ru-RU" sz="1400" dirty="0">
              <a:solidFill>
                <a:schemeClr val="lt1"/>
              </a:solidFill>
              <a:latin typeface="+mn-lt"/>
            </a:endParaRPr>
          </a:p>
        </p:txBody>
      </p:sp>
      <p:pic>
        <p:nvPicPr>
          <p:cNvPr id="14344" name="Picture 4"/>
          <p:cNvPicPr>
            <a:picLocks noChangeAspect="1" noChangeArrowheads="1"/>
          </p:cNvPicPr>
          <p:nvPr/>
        </p:nvPicPr>
        <p:blipFill>
          <a:blip r:embed="rId3" cstate="print"/>
          <a:srcRect l="16335" t="14844" r="78349" b="76578"/>
          <a:stretch>
            <a:fillRect/>
          </a:stretch>
        </p:blipFill>
        <p:spPr bwMode="auto">
          <a:xfrm>
            <a:off x="683568" y="4869160"/>
            <a:ext cx="647700" cy="838200"/>
          </a:xfrm>
          <a:prstGeom prst="rect">
            <a:avLst/>
          </a:prstGeom>
          <a:noFill/>
          <a:ln w="9525">
            <a:noFill/>
            <a:miter lim="800000"/>
            <a:headEnd/>
            <a:tailEnd/>
          </a:ln>
        </p:spPr>
      </p:pic>
      <p:sp>
        <p:nvSpPr>
          <p:cNvPr id="13" name="Скругленный прямоугольник 12"/>
          <p:cNvSpPr/>
          <p:nvPr/>
        </p:nvSpPr>
        <p:spPr>
          <a:xfrm>
            <a:off x="2771775" y="2205038"/>
            <a:ext cx="3384550" cy="1079500"/>
          </a:xfrm>
          <a:prstGeom prst="roundRect">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dirty="0">
                <a:solidFill>
                  <a:srgbClr val="FFFFFF"/>
                </a:solidFill>
                <a:latin typeface="Calibri" pitchFamily="34" charset="0"/>
              </a:rPr>
              <a:t>Базовий заклад</a:t>
            </a:r>
          </a:p>
          <a:p>
            <a:pPr algn="ctr">
              <a:defRPr/>
            </a:pPr>
            <a:r>
              <a:rPr lang="uk-UA" sz="1800" b="1" dirty="0">
                <a:solidFill>
                  <a:srgbClr val="FFFFFF"/>
                </a:solidFill>
                <a:latin typeface="Calibri" pitchFamily="34" charset="0"/>
              </a:rPr>
              <a:t>ННІ (3), 13 факультетів, НДІ </a:t>
            </a:r>
            <a:r>
              <a:rPr lang="uk-UA" sz="1800" b="1" dirty="0" smtClean="0">
                <a:solidFill>
                  <a:srgbClr val="FFFFFF"/>
                </a:solidFill>
                <a:latin typeface="Calibri" pitchFamily="34" charset="0"/>
              </a:rPr>
              <a:t>(8)</a:t>
            </a:r>
            <a:endParaRPr lang="ru-RU" sz="1800" b="1" dirty="0">
              <a:solidFill>
                <a:srgbClr val="FFFFFF"/>
              </a:solidFill>
              <a:latin typeface="Calibri" pitchFamily="34" charset="0"/>
            </a:endParaRPr>
          </a:p>
        </p:txBody>
      </p:sp>
      <p:sp>
        <p:nvSpPr>
          <p:cNvPr id="14346" name="Скругленный прямоугольник 13"/>
          <p:cNvSpPr>
            <a:spLocks noChangeArrowheads="1"/>
          </p:cNvSpPr>
          <p:nvPr/>
        </p:nvSpPr>
        <p:spPr bwMode="auto">
          <a:xfrm>
            <a:off x="6443663" y="2205038"/>
            <a:ext cx="1944687" cy="1008062"/>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sz="1800" b="1" dirty="0">
                <a:solidFill>
                  <a:srgbClr val="FFFFFF"/>
                </a:solidFill>
                <a:latin typeface="Calibri" pitchFamily="34" charset="0"/>
              </a:rPr>
              <a:t>Навчально-дослідні</a:t>
            </a:r>
          </a:p>
          <a:p>
            <a:pPr algn="ctr"/>
            <a:r>
              <a:rPr lang="uk-UA" sz="1800" b="1" dirty="0">
                <a:solidFill>
                  <a:srgbClr val="FFFFFF"/>
                </a:solidFill>
                <a:latin typeface="Calibri" pitchFamily="34" charset="0"/>
              </a:rPr>
              <a:t>господарства </a:t>
            </a:r>
            <a:r>
              <a:rPr lang="uk-UA" sz="1800" b="1" dirty="0" smtClean="0">
                <a:solidFill>
                  <a:srgbClr val="FFFFFF"/>
                </a:solidFill>
                <a:latin typeface="Calibri" pitchFamily="34" charset="0"/>
              </a:rPr>
              <a:t>(2)</a:t>
            </a:r>
            <a:endParaRPr lang="ru-RU" sz="1800" dirty="0">
              <a:solidFill>
                <a:srgbClr val="FFFFFF"/>
              </a:solidFill>
              <a:latin typeface="Calibri" pitchFamily="34" charset="0"/>
            </a:endParaRPr>
          </a:p>
        </p:txBody>
      </p:sp>
      <p:sp>
        <p:nvSpPr>
          <p:cNvPr id="14347" name="Скругленный прямоугольник 14"/>
          <p:cNvSpPr>
            <a:spLocks noChangeArrowheads="1"/>
          </p:cNvSpPr>
          <p:nvPr/>
        </p:nvSpPr>
        <p:spPr bwMode="auto">
          <a:xfrm>
            <a:off x="6443663" y="4868863"/>
            <a:ext cx="2232025" cy="1223962"/>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sz="1800" b="1">
                <a:solidFill>
                  <a:srgbClr val="FFFFFF"/>
                </a:solidFill>
                <a:latin typeface="Calibri" pitchFamily="34" charset="0"/>
              </a:rPr>
              <a:t>Дослідні</a:t>
            </a:r>
          </a:p>
          <a:p>
            <a:pPr algn="ctr"/>
            <a:r>
              <a:rPr lang="uk-UA" sz="1800" b="1">
                <a:solidFill>
                  <a:srgbClr val="FFFFFF"/>
                </a:solidFill>
                <a:latin typeface="Calibri" pitchFamily="34" charset="0"/>
              </a:rPr>
              <a:t>станції (2):</a:t>
            </a:r>
          </a:p>
          <a:p>
            <a:pPr algn="ctr"/>
            <a:r>
              <a:rPr lang="uk-UA" sz="1800" b="1">
                <a:solidFill>
                  <a:srgbClr val="FFFFFF"/>
                </a:solidFill>
                <a:latin typeface="Calibri" pitchFamily="34" charset="0"/>
              </a:rPr>
              <a:t>Боярська лісова </a:t>
            </a:r>
          </a:p>
          <a:p>
            <a:pPr algn="ctr"/>
            <a:r>
              <a:rPr lang="uk-UA" sz="1800" b="1">
                <a:solidFill>
                  <a:srgbClr val="FFFFFF"/>
                </a:solidFill>
                <a:latin typeface="Calibri" pitchFamily="34" charset="0"/>
              </a:rPr>
              <a:t>Агрономічна </a:t>
            </a:r>
            <a:endParaRPr lang="ru-RU" sz="1800">
              <a:solidFill>
                <a:srgbClr val="FFFFFF"/>
              </a:solidFill>
              <a:latin typeface="Calibri" pitchFamily="34" charset="0"/>
            </a:endParaRPr>
          </a:p>
        </p:txBody>
      </p:sp>
      <p:sp>
        <p:nvSpPr>
          <p:cNvPr id="18" name="Скругленный прямоугольник 17"/>
          <p:cNvSpPr/>
          <p:nvPr/>
        </p:nvSpPr>
        <p:spPr>
          <a:xfrm>
            <a:off x="2843213" y="3716338"/>
            <a:ext cx="3313112" cy="8651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a:solidFill>
                  <a:srgbClr val="FFFFFF"/>
                </a:solidFill>
                <a:latin typeface="Calibri" pitchFamily="34" charset="0"/>
              </a:rPr>
              <a:t>Наукові лабораторії</a:t>
            </a:r>
          </a:p>
          <a:p>
            <a:pPr algn="ctr">
              <a:defRPr/>
            </a:pPr>
            <a:r>
              <a:rPr lang="uk-UA" sz="2400" b="1">
                <a:solidFill>
                  <a:srgbClr val="FFFFFF"/>
                </a:solidFill>
                <a:latin typeface="Calibri" pitchFamily="34" charset="0"/>
              </a:rPr>
              <a:t>(64)</a:t>
            </a:r>
            <a:endParaRPr lang="ru-RU" sz="2400" b="1">
              <a:solidFill>
                <a:srgbClr val="FFFFFF"/>
              </a:solidFill>
              <a:latin typeface="Calibri" pitchFamily="34" charset="0"/>
            </a:endParaRPr>
          </a:p>
        </p:txBody>
      </p:sp>
      <p:sp>
        <p:nvSpPr>
          <p:cNvPr id="19" name="Скругленный прямоугольник 18"/>
          <p:cNvSpPr/>
          <p:nvPr/>
        </p:nvSpPr>
        <p:spPr>
          <a:xfrm>
            <a:off x="2843213" y="4868863"/>
            <a:ext cx="3313112" cy="936625"/>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a:solidFill>
                  <a:srgbClr val="FFFFFF"/>
                </a:solidFill>
                <a:latin typeface="Calibri" pitchFamily="34" charset="0"/>
              </a:rPr>
              <a:t>Навчально-науково-виробничі лабораторії (61)</a:t>
            </a:r>
            <a:endParaRPr lang="ru-RU" sz="2000" b="1">
              <a:solidFill>
                <a:srgbClr val="FFFFFF"/>
              </a:solidFill>
              <a:latin typeface="Calibri" pitchFamily="34" charset="0"/>
            </a:endParaRPr>
          </a:p>
        </p:txBody>
      </p:sp>
      <p:cxnSp>
        <p:nvCxnSpPr>
          <p:cNvPr id="14350" name="Прямая соединительная линия 20"/>
          <p:cNvCxnSpPr>
            <a:cxnSpLocks noChangeShapeType="1"/>
            <a:stCxn id="13" idx="1"/>
            <a:endCxn id="9" idx="3"/>
          </p:cNvCxnSpPr>
          <p:nvPr/>
        </p:nvCxnSpPr>
        <p:spPr bwMode="auto">
          <a:xfrm flipH="1" flipV="1">
            <a:off x="2484438" y="2744726"/>
            <a:ext cx="287337" cy="62"/>
          </a:xfrm>
          <a:prstGeom prst="line">
            <a:avLst/>
          </a:prstGeom>
          <a:noFill/>
          <a:ln w="28575" algn="ctr">
            <a:solidFill>
              <a:srgbClr val="4A7EBB"/>
            </a:solidFill>
            <a:round/>
            <a:headEnd/>
            <a:tailEnd/>
          </a:ln>
        </p:spPr>
      </p:cxnSp>
      <p:cxnSp>
        <p:nvCxnSpPr>
          <p:cNvPr id="14351" name="Прямая соединительная линия 22"/>
          <p:cNvCxnSpPr>
            <a:cxnSpLocks noChangeShapeType="1"/>
          </p:cNvCxnSpPr>
          <p:nvPr/>
        </p:nvCxnSpPr>
        <p:spPr bwMode="auto">
          <a:xfrm>
            <a:off x="6156325" y="2781300"/>
            <a:ext cx="287338" cy="0"/>
          </a:xfrm>
          <a:prstGeom prst="line">
            <a:avLst/>
          </a:prstGeom>
          <a:noFill/>
          <a:ln w="28575" algn="ctr">
            <a:solidFill>
              <a:srgbClr val="4A7EBB"/>
            </a:solidFill>
            <a:round/>
            <a:headEnd/>
            <a:tailEnd/>
          </a:ln>
        </p:spPr>
      </p:cxnSp>
      <p:cxnSp>
        <p:nvCxnSpPr>
          <p:cNvPr id="26" name="Прямая соединительная линия 25"/>
          <p:cNvCxnSpPr>
            <a:stCxn id="13" idx="1"/>
            <a:endCxn id="13" idx="1"/>
          </p:cNvCxnSpPr>
          <p:nvPr/>
        </p:nvCxnSpPr>
        <p:spPr>
          <a:xfrm>
            <a:off x="2771775" y="27447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3" name="Прямая соединительная линия 27"/>
          <p:cNvCxnSpPr>
            <a:cxnSpLocks noChangeShapeType="1"/>
          </p:cNvCxnSpPr>
          <p:nvPr/>
        </p:nvCxnSpPr>
        <p:spPr bwMode="auto">
          <a:xfrm>
            <a:off x="4356100" y="1989138"/>
            <a:ext cx="0" cy="215900"/>
          </a:xfrm>
          <a:prstGeom prst="line">
            <a:avLst/>
          </a:prstGeom>
          <a:noFill/>
          <a:ln w="28575" algn="ctr">
            <a:solidFill>
              <a:srgbClr val="4A7EBB"/>
            </a:solidFill>
            <a:round/>
            <a:headEnd/>
            <a:tailEnd/>
          </a:ln>
        </p:spPr>
      </p:cxnSp>
      <p:cxnSp>
        <p:nvCxnSpPr>
          <p:cNvPr id="14354" name="Прямая соединительная линия 32"/>
          <p:cNvCxnSpPr>
            <a:cxnSpLocks noChangeShapeType="1"/>
            <a:stCxn id="13" idx="1"/>
            <a:endCxn id="8" idx="3"/>
          </p:cNvCxnSpPr>
          <p:nvPr/>
        </p:nvCxnSpPr>
        <p:spPr bwMode="auto">
          <a:xfrm flipH="1">
            <a:off x="2484438" y="2744788"/>
            <a:ext cx="287337" cy="1296280"/>
          </a:xfrm>
          <a:prstGeom prst="line">
            <a:avLst/>
          </a:prstGeom>
          <a:noFill/>
          <a:ln w="28575" algn="ctr">
            <a:solidFill>
              <a:srgbClr val="4A7EBB"/>
            </a:solidFill>
            <a:round/>
            <a:headEnd/>
            <a:tailEnd/>
          </a:ln>
        </p:spPr>
      </p:cxnSp>
      <p:cxnSp>
        <p:nvCxnSpPr>
          <p:cNvPr id="14355" name="Прямая соединительная линия 32"/>
          <p:cNvCxnSpPr>
            <a:cxnSpLocks noChangeShapeType="1"/>
          </p:cNvCxnSpPr>
          <p:nvPr/>
        </p:nvCxnSpPr>
        <p:spPr bwMode="auto">
          <a:xfrm flipH="1">
            <a:off x="2484438" y="2852738"/>
            <a:ext cx="287337" cy="2232025"/>
          </a:xfrm>
          <a:prstGeom prst="line">
            <a:avLst/>
          </a:prstGeom>
          <a:noFill/>
          <a:ln w="28575" algn="ctr">
            <a:solidFill>
              <a:srgbClr val="4A7EBB"/>
            </a:solidFill>
            <a:round/>
            <a:headEnd/>
            <a:tailEnd/>
          </a:ln>
        </p:spPr>
      </p:cxnSp>
      <p:cxnSp>
        <p:nvCxnSpPr>
          <p:cNvPr id="14356" name="Прямая соединительная линия 32"/>
          <p:cNvCxnSpPr>
            <a:cxnSpLocks noChangeShapeType="1"/>
          </p:cNvCxnSpPr>
          <p:nvPr/>
        </p:nvCxnSpPr>
        <p:spPr bwMode="auto">
          <a:xfrm flipH="1">
            <a:off x="4427538" y="3284538"/>
            <a:ext cx="0" cy="431800"/>
          </a:xfrm>
          <a:prstGeom prst="line">
            <a:avLst/>
          </a:prstGeom>
          <a:noFill/>
          <a:ln w="28575" algn="ctr">
            <a:solidFill>
              <a:srgbClr val="4A7EBB"/>
            </a:solidFill>
            <a:round/>
            <a:headEnd/>
            <a:tailEnd/>
          </a:ln>
        </p:spPr>
      </p:cxnSp>
      <p:cxnSp>
        <p:nvCxnSpPr>
          <p:cNvPr id="14357" name="Прямая соединительная линия 32"/>
          <p:cNvCxnSpPr>
            <a:cxnSpLocks noChangeShapeType="1"/>
          </p:cNvCxnSpPr>
          <p:nvPr/>
        </p:nvCxnSpPr>
        <p:spPr bwMode="auto">
          <a:xfrm flipH="1">
            <a:off x="4427538" y="4581525"/>
            <a:ext cx="0" cy="287338"/>
          </a:xfrm>
          <a:prstGeom prst="line">
            <a:avLst/>
          </a:prstGeom>
          <a:noFill/>
          <a:ln w="28575" algn="ctr">
            <a:solidFill>
              <a:srgbClr val="4A7EBB"/>
            </a:solidFill>
            <a:round/>
            <a:headEnd/>
            <a:tailEnd/>
          </a:ln>
        </p:spPr>
      </p:cxnSp>
      <p:sp>
        <p:nvSpPr>
          <p:cNvPr id="14358" name="Line 24"/>
          <p:cNvSpPr>
            <a:spLocks noChangeShapeType="1"/>
          </p:cNvSpPr>
          <p:nvPr/>
        </p:nvSpPr>
        <p:spPr bwMode="auto">
          <a:xfrm>
            <a:off x="6156325" y="2781300"/>
            <a:ext cx="359891" cy="2087860"/>
          </a:xfrm>
          <a:prstGeom prst="line">
            <a:avLst/>
          </a:prstGeom>
          <a:noFill/>
          <a:ln w="28575">
            <a:solidFill>
              <a:schemeClr val="accent2"/>
            </a:solidFill>
            <a:round/>
            <a:headEnd/>
            <a:tailEnd/>
          </a:ln>
        </p:spPr>
        <p:txBody>
          <a:bodyPr/>
          <a:lstStyle/>
          <a:p>
            <a:endParaRPr lang="ru-RU"/>
          </a:p>
        </p:txBody>
      </p:sp>
      <p:sp>
        <p:nvSpPr>
          <p:cNvPr id="14359" name="Скругленный прямоугольник 7"/>
          <p:cNvSpPr>
            <a:spLocks noChangeArrowheads="1"/>
          </p:cNvSpPr>
          <p:nvPr/>
        </p:nvSpPr>
        <p:spPr bwMode="auto">
          <a:xfrm>
            <a:off x="6515100" y="3573463"/>
            <a:ext cx="1944688" cy="1008062"/>
          </a:xfrm>
          <a:prstGeom prst="roundRect">
            <a:avLst>
              <a:gd name="adj" fmla="val 16667"/>
            </a:avLst>
          </a:prstGeom>
          <a:solidFill>
            <a:srgbClr val="0099CC"/>
          </a:solidFill>
          <a:ln w="25400" algn="ctr">
            <a:solidFill>
              <a:srgbClr val="385D8A"/>
            </a:solidFill>
            <a:round/>
            <a:headEnd/>
            <a:tailEnd/>
          </a:ln>
        </p:spPr>
        <p:txBody>
          <a:bodyPr anchor="ctr"/>
          <a:lstStyle/>
          <a:p>
            <a:pPr algn="ctr">
              <a:buFontTx/>
              <a:buChar char="•"/>
            </a:pPr>
            <a:r>
              <a:rPr lang="uk-UA" sz="1600" b="1">
                <a:solidFill>
                  <a:srgbClr val="FFFFFF"/>
                </a:solidFill>
                <a:latin typeface="Calibri" pitchFamily="34" charset="0"/>
              </a:rPr>
              <a:t> Ботанічний сад</a:t>
            </a:r>
          </a:p>
          <a:p>
            <a:pPr algn="ctr">
              <a:buFontTx/>
              <a:buChar char="•"/>
            </a:pPr>
            <a:r>
              <a:rPr lang="uk-UA" sz="1600" b="1">
                <a:solidFill>
                  <a:srgbClr val="FFFFFF"/>
                </a:solidFill>
                <a:latin typeface="Calibri" pitchFamily="34" charset="0"/>
              </a:rPr>
              <a:t> Клінічний центр “Ветмедцентр”</a:t>
            </a:r>
          </a:p>
          <a:p>
            <a:pPr algn="ctr"/>
            <a:endParaRPr lang="ru-RU" sz="1600">
              <a:solidFill>
                <a:srgbClr val="FFFFFF"/>
              </a:solidFill>
              <a:latin typeface="Calibri" pitchFamily="34" charset="0"/>
            </a:endParaRPr>
          </a:p>
        </p:txBody>
      </p:sp>
      <p:sp>
        <p:nvSpPr>
          <p:cNvPr id="14360" name="AutoShape 26"/>
          <p:cNvSpPr>
            <a:spLocks noChangeArrowheads="1"/>
          </p:cNvSpPr>
          <p:nvPr/>
        </p:nvSpPr>
        <p:spPr bwMode="auto">
          <a:xfrm>
            <a:off x="2709863" y="6059488"/>
            <a:ext cx="3590925" cy="642937"/>
          </a:xfrm>
          <a:prstGeom prst="roundRect">
            <a:avLst>
              <a:gd name="adj" fmla="val 16667"/>
            </a:avLst>
          </a:prstGeom>
          <a:solidFill>
            <a:schemeClr val="accent6">
              <a:lumMod val="60000"/>
              <a:lumOff val="40000"/>
            </a:schemeClr>
          </a:solidFill>
          <a:ln w="9525">
            <a:solidFill>
              <a:schemeClr val="tx1"/>
            </a:solidFill>
            <a:round/>
            <a:headEnd/>
            <a:tailEnd/>
          </a:ln>
        </p:spPr>
        <p:txBody>
          <a:bodyPr anchor="ctr">
            <a:spAutoFit/>
          </a:bodyPr>
          <a:lstStyle/>
          <a:p>
            <a:pPr algn="ctr"/>
            <a:r>
              <a:rPr lang="uk-UA" sz="1600" b="1" dirty="0"/>
              <a:t>Навчально-науково-виробничо-інноваційні центри </a:t>
            </a:r>
            <a:r>
              <a:rPr lang="uk-UA" sz="1600" b="1" dirty="0" smtClean="0"/>
              <a:t>(4)</a:t>
            </a:r>
            <a:endParaRPr lang="ru-RU" sz="1600" b="1" dirty="0"/>
          </a:p>
        </p:txBody>
      </p:sp>
      <p:sp>
        <p:nvSpPr>
          <p:cNvPr id="14361" name="Line 27"/>
          <p:cNvSpPr>
            <a:spLocks noChangeShapeType="1"/>
          </p:cNvSpPr>
          <p:nvPr/>
        </p:nvSpPr>
        <p:spPr bwMode="auto">
          <a:xfrm>
            <a:off x="4427538" y="5805488"/>
            <a:ext cx="0" cy="215900"/>
          </a:xfrm>
          <a:prstGeom prst="line">
            <a:avLst/>
          </a:prstGeom>
          <a:noFill/>
          <a:ln w="28575">
            <a:solidFill>
              <a:schemeClr val="accent2"/>
            </a:solidFill>
            <a:round/>
            <a:headEnd/>
            <a:tailEnd/>
          </a:ln>
        </p:spPr>
        <p:txBody>
          <a:bodyPr/>
          <a:lstStyle/>
          <a:p>
            <a:endParaRPr lang="ru-RU"/>
          </a:p>
        </p:txBody>
      </p:sp>
      <p:sp>
        <p:nvSpPr>
          <p:cNvPr id="29" name="Line 24"/>
          <p:cNvSpPr>
            <a:spLocks noChangeShapeType="1"/>
          </p:cNvSpPr>
          <p:nvPr/>
        </p:nvSpPr>
        <p:spPr bwMode="auto">
          <a:xfrm>
            <a:off x="6156177" y="2780929"/>
            <a:ext cx="360039" cy="1368152"/>
          </a:xfrm>
          <a:prstGeom prst="line">
            <a:avLst/>
          </a:prstGeom>
          <a:noFill/>
          <a:ln w="28575">
            <a:solidFill>
              <a:schemeClr val="accent2"/>
            </a:solidFill>
            <a:round/>
            <a:headEnd/>
            <a:tailEnd/>
          </a:ln>
        </p:spPr>
        <p:txBody>
          <a:bodyPr/>
          <a:lstStyle/>
          <a:p>
            <a:endParaRPr lang="ru-RU"/>
          </a:p>
        </p:txBody>
      </p:sp>
      <p:sp>
        <p:nvSpPr>
          <p:cNvPr id="28" name="Овал 27"/>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88640"/>
            <a:ext cx="3480889" cy="369332"/>
          </a:xfrm>
          <a:prstGeom prst="rect">
            <a:avLst/>
          </a:prstGeom>
        </p:spPr>
        <p:txBody>
          <a:bodyPr wrap="none">
            <a:spAutoFit/>
          </a:bodyPr>
          <a:lstStyle/>
          <a:p>
            <a:r>
              <a:rPr lang="en-US" b="1" dirty="0" smtClean="0">
                <a:solidFill>
                  <a:srgbClr val="FF0000"/>
                </a:solidFill>
              </a:rPr>
              <a:t>https://nubip.edu.ua/node/81537</a:t>
            </a:r>
            <a:endParaRPr lang="ru-RU" b="1" dirty="0">
              <a:solidFill>
                <a:srgbClr val="FF0000"/>
              </a:solidFill>
            </a:endParaRPr>
          </a:p>
        </p:txBody>
      </p:sp>
      <p:pic>
        <p:nvPicPr>
          <p:cNvPr id="2050" name="Picture 2"/>
          <p:cNvPicPr>
            <a:picLocks noChangeAspect="1" noChangeArrowheads="1"/>
          </p:cNvPicPr>
          <p:nvPr/>
        </p:nvPicPr>
        <p:blipFill>
          <a:blip r:embed="rId2" cstate="print"/>
          <a:srcRect l="9296" t="10328" r="20471" b="10919"/>
          <a:stretch>
            <a:fillRect/>
          </a:stretch>
        </p:blipFill>
        <p:spPr bwMode="auto">
          <a:xfrm>
            <a:off x="251519" y="764704"/>
            <a:ext cx="6261155" cy="5616624"/>
          </a:xfrm>
          <a:prstGeom prst="rect">
            <a:avLst/>
          </a:prstGeom>
          <a:noFill/>
          <a:ln w="9525">
            <a:noFill/>
            <a:miter lim="800000"/>
            <a:headEnd/>
            <a:tailEnd/>
          </a:ln>
        </p:spPr>
      </p:pic>
      <p:sp>
        <p:nvSpPr>
          <p:cNvPr id="9" name="Овал 8"/>
          <p:cNvSpPr/>
          <p:nvPr/>
        </p:nvSpPr>
        <p:spPr>
          <a:xfrm>
            <a:off x="323528" y="4005064"/>
            <a:ext cx="1728192" cy="64807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3" cstate="print"/>
          <a:srcRect l="9248" t="10925" r="32281" b="21946"/>
          <a:stretch>
            <a:fillRect/>
          </a:stretch>
        </p:blipFill>
        <p:spPr bwMode="auto">
          <a:xfrm>
            <a:off x="3491880" y="1628800"/>
            <a:ext cx="5366117" cy="4928548"/>
          </a:xfrm>
          <a:prstGeom prst="rect">
            <a:avLst/>
          </a:prstGeom>
          <a:noFill/>
          <a:ln w="9525">
            <a:noFill/>
            <a:miter lim="800000"/>
            <a:headEnd/>
            <a:tailEnd/>
          </a:ln>
        </p:spPr>
      </p:pic>
      <p:sp>
        <p:nvSpPr>
          <p:cNvPr id="11" name="Овал 10"/>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22</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274638"/>
            <a:ext cx="6543692" cy="1011222"/>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smtClean="0"/>
              <a:t>Центри колективного користування науковим обладнанням</a:t>
            </a:r>
            <a:endParaRPr lang="ru-RU" sz="3200" dirty="0"/>
          </a:p>
        </p:txBody>
      </p:sp>
      <p:pic>
        <p:nvPicPr>
          <p:cNvPr id="4" name="Содержимое 3" descr="лого МОН.png"/>
          <p:cNvPicPr>
            <a:picLocks noGrp="1" noChangeAspect="1"/>
          </p:cNvPicPr>
          <p:nvPr>
            <p:ph idx="1"/>
          </p:nvPr>
        </p:nvPicPr>
        <p:blipFill>
          <a:blip r:embed="rId2" cstate="print"/>
          <a:stretch>
            <a:fillRect/>
          </a:stretch>
        </p:blipFill>
        <p:spPr>
          <a:xfrm>
            <a:off x="214282" y="285728"/>
            <a:ext cx="1833565" cy="964100"/>
          </a:xfrm>
        </p:spPr>
      </p:pic>
      <p:pic>
        <p:nvPicPr>
          <p:cNvPr id="5" name="Picture 24" descr="LogoNAS"/>
          <p:cNvPicPr>
            <a:picLocks noChangeAspect="1" noChangeArrowheads="1"/>
          </p:cNvPicPr>
          <p:nvPr/>
        </p:nvPicPr>
        <p:blipFill>
          <a:blip r:embed="rId3" cstate="print"/>
          <a:srcRect/>
          <a:stretch>
            <a:fillRect/>
          </a:stretch>
        </p:blipFill>
        <p:spPr bwMode="auto">
          <a:xfrm>
            <a:off x="642910" y="1928801"/>
            <a:ext cx="1857388" cy="2377457"/>
          </a:xfrm>
          <a:prstGeom prst="rect">
            <a:avLst/>
          </a:prstGeom>
          <a:noFill/>
          <a:ln w="9525">
            <a:noFill/>
            <a:miter lim="800000"/>
            <a:headEnd/>
            <a:tailEnd/>
          </a:ln>
        </p:spPr>
      </p:pic>
      <p:sp>
        <p:nvSpPr>
          <p:cNvPr id="6" name="AutoShape 25"/>
          <p:cNvSpPr>
            <a:spLocks noChangeArrowheads="1"/>
          </p:cNvSpPr>
          <p:nvPr/>
        </p:nvSpPr>
        <p:spPr bwMode="auto">
          <a:xfrm rot="20485193">
            <a:off x="1795033" y="3183641"/>
            <a:ext cx="2188441" cy="863601"/>
          </a:xfrm>
          <a:prstGeom prst="roundRect">
            <a:avLst>
              <a:gd name="adj" fmla="val 16667"/>
            </a:avLst>
          </a:prstGeom>
          <a:solidFill>
            <a:srgbClr val="CCFF99">
              <a:alpha val="0"/>
            </a:srgbClr>
          </a:solidFill>
          <a:ln w="9525" cap="rnd">
            <a:solidFill>
              <a:srgbClr val="FF0000"/>
            </a:solidFill>
            <a:round/>
            <a:headEnd/>
            <a:tailEnd/>
          </a:ln>
        </p:spPr>
        <p:txBody>
          <a:bodyPr wrap="none" anchor="ctr"/>
          <a:lstStyle/>
          <a:p>
            <a:pPr algn="ctr"/>
            <a:r>
              <a:rPr lang="uk-UA" dirty="0">
                <a:solidFill>
                  <a:srgbClr val="FF0000"/>
                </a:solidFill>
              </a:rPr>
              <a:t>83 центри</a:t>
            </a:r>
          </a:p>
          <a:p>
            <a:pPr algn="ctr"/>
            <a:r>
              <a:rPr lang="uk-UA" dirty="0">
                <a:solidFill>
                  <a:srgbClr val="FF0000"/>
                </a:solidFill>
              </a:rPr>
              <a:t>(2004-2010)</a:t>
            </a:r>
            <a:endParaRPr lang="ru-RU" dirty="0">
              <a:solidFill>
                <a:srgbClr val="FF0000"/>
              </a:solidFill>
            </a:endParaRPr>
          </a:p>
        </p:txBody>
      </p:sp>
      <p:pic>
        <p:nvPicPr>
          <p:cNvPr id="7" name="Рисунок 6" descr="лого МОН.png"/>
          <p:cNvPicPr>
            <a:picLocks noChangeAspect="1"/>
          </p:cNvPicPr>
          <p:nvPr/>
        </p:nvPicPr>
        <p:blipFill>
          <a:blip r:embed="rId2" cstate="print"/>
          <a:stretch>
            <a:fillRect/>
          </a:stretch>
        </p:blipFill>
        <p:spPr>
          <a:xfrm>
            <a:off x="5000628" y="1928802"/>
            <a:ext cx="2952750" cy="1552575"/>
          </a:xfrm>
          <a:prstGeom prst="rect">
            <a:avLst/>
          </a:prstGeom>
        </p:spPr>
      </p:pic>
      <p:sp>
        <p:nvSpPr>
          <p:cNvPr id="8" name="AutoShape 25"/>
          <p:cNvSpPr>
            <a:spLocks noChangeArrowheads="1"/>
          </p:cNvSpPr>
          <p:nvPr/>
        </p:nvSpPr>
        <p:spPr bwMode="auto">
          <a:xfrm rot="20461444">
            <a:off x="6081705" y="3547029"/>
            <a:ext cx="2188441" cy="863601"/>
          </a:xfrm>
          <a:prstGeom prst="roundRect">
            <a:avLst>
              <a:gd name="adj" fmla="val 16667"/>
            </a:avLst>
          </a:prstGeom>
          <a:solidFill>
            <a:srgbClr val="CCFF99">
              <a:alpha val="0"/>
            </a:srgbClr>
          </a:solidFill>
          <a:ln w="9525" cap="rnd">
            <a:solidFill>
              <a:srgbClr val="FF0000"/>
            </a:solidFill>
            <a:round/>
            <a:headEnd/>
            <a:tailEnd/>
          </a:ln>
        </p:spPr>
        <p:txBody>
          <a:bodyPr wrap="none" anchor="ctr"/>
          <a:lstStyle/>
          <a:p>
            <a:pPr algn="ctr"/>
            <a:r>
              <a:rPr lang="uk-UA" dirty="0" smtClean="0">
                <a:solidFill>
                  <a:srgbClr val="FF0000"/>
                </a:solidFill>
              </a:rPr>
              <a:t>8 центрів</a:t>
            </a:r>
            <a:endParaRPr lang="uk-UA" dirty="0">
              <a:solidFill>
                <a:srgbClr val="FF0000"/>
              </a:solidFill>
            </a:endParaRPr>
          </a:p>
          <a:p>
            <a:pPr algn="ctr"/>
            <a:r>
              <a:rPr lang="uk-UA" dirty="0">
                <a:solidFill>
                  <a:srgbClr val="FF0000"/>
                </a:solidFill>
              </a:rPr>
              <a:t>(</a:t>
            </a:r>
            <a:r>
              <a:rPr lang="uk-UA" dirty="0" smtClean="0">
                <a:solidFill>
                  <a:srgbClr val="FF0000"/>
                </a:solidFill>
              </a:rPr>
              <a:t>2018) + 6 нові (2019)</a:t>
            </a:r>
            <a:endParaRPr lang="ru-RU" dirty="0">
              <a:solidFill>
                <a:srgbClr val="FF0000"/>
              </a:solidFill>
            </a:endParaRPr>
          </a:p>
        </p:txBody>
      </p:sp>
      <p:pic>
        <p:nvPicPr>
          <p:cNvPr id="9" name="Рисунок 8" descr="Дніпровська політехніка.jpg"/>
          <p:cNvPicPr>
            <a:picLocks noChangeAspect="1"/>
          </p:cNvPicPr>
          <p:nvPr/>
        </p:nvPicPr>
        <p:blipFill>
          <a:blip r:embed="rId4" cstate="print"/>
          <a:stretch>
            <a:fillRect/>
          </a:stretch>
        </p:blipFill>
        <p:spPr>
          <a:xfrm>
            <a:off x="428596" y="5500702"/>
            <a:ext cx="1500198" cy="985690"/>
          </a:xfrm>
          <a:prstGeom prst="rect">
            <a:avLst/>
          </a:prstGeom>
        </p:spPr>
      </p:pic>
      <p:pic>
        <p:nvPicPr>
          <p:cNvPr id="10" name="Рисунок 9" descr="Ужгородський НУ.jpg"/>
          <p:cNvPicPr>
            <a:picLocks noChangeAspect="1"/>
          </p:cNvPicPr>
          <p:nvPr/>
        </p:nvPicPr>
        <p:blipFill>
          <a:blip r:embed="rId5" cstate="print"/>
          <a:srcRect l="12500" r="12500"/>
          <a:stretch>
            <a:fillRect/>
          </a:stretch>
        </p:blipFill>
        <p:spPr>
          <a:xfrm>
            <a:off x="2071670" y="5429264"/>
            <a:ext cx="1285884" cy="1126503"/>
          </a:xfrm>
          <a:prstGeom prst="rect">
            <a:avLst/>
          </a:prstGeom>
        </p:spPr>
      </p:pic>
      <p:pic>
        <p:nvPicPr>
          <p:cNvPr id="11" name="Picture 12"/>
          <p:cNvPicPr>
            <a:picLocks noChangeAspect="1" noChangeArrowheads="1"/>
          </p:cNvPicPr>
          <p:nvPr/>
        </p:nvPicPr>
        <p:blipFill>
          <a:blip r:embed="rId6" cstate="print"/>
          <a:srcRect l="55908" t="15538" r="29329" b="61806"/>
          <a:stretch>
            <a:fillRect/>
          </a:stretch>
        </p:blipFill>
        <p:spPr bwMode="auto">
          <a:xfrm>
            <a:off x="3786182" y="5500702"/>
            <a:ext cx="868889" cy="1000132"/>
          </a:xfrm>
          <a:prstGeom prst="rect">
            <a:avLst/>
          </a:prstGeom>
          <a:noFill/>
          <a:ln w="9525">
            <a:noFill/>
            <a:miter lim="800000"/>
            <a:headEnd/>
            <a:tailEnd/>
          </a:ln>
        </p:spPr>
      </p:pic>
      <p:pic>
        <p:nvPicPr>
          <p:cNvPr id="12" name="Рисунок 11" descr="СумНАУ.jpg"/>
          <p:cNvPicPr>
            <a:picLocks noChangeAspect="1"/>
          </p:cNvPicPr>
          <p:nvPr/>
        </p:nvPicPr>
        <p:blipFill>
          <a:blip r:embed="rId7" cstate="print"/>
          <a:stretch>
            <a:fillRect/>
          </a:stretch>
        </p:blipFill>
        <p:spPr>
          <a:xfrm>
            <a:off x="5143504" y="5429264"/>
            <a:ext cx="857256" cy="857256"/>
          </a:xfrm>
          <a:prstGeom prst="rect">
            <a:avLst/>
          </a:prstGeom>
        </p:spPr>
      </p:pic>
      <p:pic>
        <p:nvPicPr>
          <p:cNvPr id="13" name="Рисунок 12" descr="Приазовський ДТУ.jpg"/>
          <p:cNvPicPr>
            <a:picLocks noChangeAspect="1"/>
          </p:cNvPicPr>
          <p:nvPr/>
        </p:nvPicPr>
        <p:blipFill>
          <a:blip r:embed="rId8" cstate="print"/>
          <a:stretch>
            <a:fillRect/>
          </a:stretch>
        </p:blipFill>
        <p:spPr>
          <a:xfrm>
            <a:off x="3000364" y="4071942"/>
            <a:ext cx="1428753" cy="1428753"/>
          </a:xfrm>
          <a:prstGeom prst="rect">
            <a:avLst/>
          </a:prstGeom>
        </p:spPr>
      </p:pic>
      <p:pic>
        <p:nvPicPr>
          <p:cNvPr id="14" name="Рисунок 13" descr="ЛЬвівський НУ.jpg"/>
          <p:cNvPicPr>
            <a:picLocks noChangeAspect="1"/>
          </p:cNvPicPr>
          <p:nvPr/>
        </p:nvPicPr>
        <p:blipFill>
          <a:blip r:embed="rId9" cstate="print"/>
          <a:stretch>
            <a:fillRect/>
          </a:stretch>
        </p:blipFill>
        <p:spPr>
          <a:xfrm>
            <a:off x="6143636" y="4929198"/>
            <a:ext cx="1214446" cy="1214446"/>
          </a:xfrm>
          <a:prstGeom prst="rect">
            <a:avLst/>
          </a:prstGeom>
        </p:spPr>
      </p:pic>
      <p:pic>
        <p:nvPicPr>
          <p:cNvPr id="16" name="Picture 20" descr="1"/>
          <p:cNvPicPr>
            <a:picLocks noChangeAspect="1" noChangeArrowheads="1"/>
          </p:cNvPicPr>
          <p:nvPr/>
        </p:nvPicPr>
        <p:blipFill>
          <a:blip r:embed="rId10" cstate="print"/>
          <a:srcRect/>
          <a:stretch>
            <a:fillRect/>
          </a:stretch>
        </p:blipFill>
        <p:spPr bwMode="auto">
          <a:xfrm>
            <a:off x="7786710" y="4357694"/>
            <a:ext cx="1076144" cy="1072873"/>
          </a:xfrm>
          <a:prstGeom prst="rect">
            <a:avLst/>
          </a:prstGeom>
          <a:noFill/>
          <a:ln w="9525">
            <a:noFill/>
            <a:miter lim="800000"/>
            <a:headEnd/>
            <a:tailEnd/>
          </a:ln>
        </p:spPr>
      </p:pic>
      <p:pic>
        <p:nvPicPr>
          <p:cNvPr id="17" name="Рисунок 16" descr="НУХТ.jpg"/>
          <p:cNvPicPr>
            <a:picLocks noChangeAspect="1"/>
          </p:cNvPicPr>
          <p:nvPr/>
        </p:nvPicPr>
        <p:blipFill>
          <a:blip r:embed="rId11" cstate="print"/>
          <a:stretch>
            <a:fillRect/>
          </a:stretch>
        </p:blipFill>
        <p:spPr>
          <a:xfrm>
            <a:off x="4643438" y="3786190"/>
            <a:ext cx="1071570" cy="954507"/>
          </a:xfrm>
          <a:prstGeom prst="rect">
            <a:avLst/>
          </a:prstGeom>
        </p:spPr>
      </p:pic>
      <p:sp>
        <p:nvSpPr>
          <p:cNvPr id="18" name="Овал 17"/>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23</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143108" y="274638"/>
            <a:ext cx="6543692" cy="1011222"/>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smtClean="0"/>
              <a:t>Центри колективного користування науковим обладнанням (2018)</a:t>
            </a:r>
            <a:endParaRPr lang="ru-RU" sz="3200" dirty="0"/>
          </a:p>
        </p:txBody>
      </p:sp>
      <p:pic>
        <p:nvPicPr>
          <p:cNvPr id="5" name="Содержимое 3" descr="лого МОН.png"/>
          <p:cNvPicPr>
            <a:picLocks noGrp="1" noChangeAspect="1"/>
          </p:cNvPicPr>
          <p:nvPr>
            <p:ph idx="1"/>
          </p:nvPr>
        </p:nvPicPr>
        <p:blipFill>
          <a:blip r:embed="rId2" cstate="print"/>
          <a:stretch>
            <a:fillRect/>
          </a:stretch>
        </p:blipFill>
        <p:spPr>
          <a:xfrm>
            <a:off x="214282" y="285728"/>
            <a:ext cx="1833565" cy="964100"/>
          </a:xfrm>
        </p:spPr>
      </p:pic>
      <p:sp>
        <p:nvSpPr>
          <p:cNvPr id="1025" name="Rectangle 1"/>
          <p:cNvSpPr>
            <a:spLocks noChangeArrowheads="1"/>
          </p:cNvSpPr>
          <p:nvPr/>
        </p:nvSpPr>
        <p:spPr bwMode="auto">
          <a:xfrm>
            <a:off x="214282" y="1428737"/>
            <a:ext cx="8643998" cy="50783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ЦККНО</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uk-UA" sz="12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Інноваційна </a:t>
            </a:r>
            <a:r>
              <a:rPr kumimoji="0" lang="uk-UA" sz="12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геоенергетика</a:t>
            </a:r>
            <a:r>
              <a:rPr kumimoji="0" lang="uk-UA" sz="12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НТУ</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uk-UA" sz="12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Дніпровська політехніка</a:t>
            </a:r>
            <a:r>
              <a:rPr kumimoji="0" lang="uk-UA" sz="1200" b="0" i="0" u="none" strike="noStrike" cap="none" normalizeH="0" baseline="0" dirty="0" smtClean="0">
                <a:ln>
                  <a:noFill/>
                </a:ln>
                <a:solidFill>
                  <a:schemeClr val="tx1"/>
                </a:solidFill>
                <a:effectLst/>
                <a:latin typeface="Calibri"/>
                <a:ea typeface="Calibri" pitchFamily="34" charset="0"/>
                <a:cs typeface="Arial" pitchFamily="34" charset="0"/>
              </a:rPr>
              <a:t>»</a:t>
            </a:r>
            <a:r>
              <a:rPr lang="ru-RU" sz="1200" dirty="0">
                <a:latin typeface="Arial" pitchFamily="34" charset="0"/>
                <a:ea typeface="Calibri" pitchFamily="34" charset="0"/>
                <a:cs typeface="Arial" pitchFamily="34" charset="0"/>
              </a:rPr>
              <a:t> </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http://igee.nmu.org.ua/ua/</a:t>
            </a:r>
            <a:endParaRPr kumimoji="0" lang="ru-RU" sz="12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ЦККНО </a:t>
            </a:r>
            <a:r>
              <a:rPr kumimoji="0" lang="uk-UA" sz="1200" b="0"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uk-UA" sz="12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УНІВЕРСИТЕТСЬКИЙ КОНСОРЦІУМ</a:t>
            </a:r>
            <a:r>
              <a:rPr kumimoji="0" lang="uk-UA" sz="1200" b="0"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ДВНЗ </a:t>
            </a:r>
            <a:r>
              <a:rPr kumimoji="0" lang="uk-UA" sz="1200" b="0"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uk-UA" sz="1200"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Приазовский</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державний технічний університет</a:t>
            </a:r>
            <a:r>
              <a:rPr kumimoji="0" lang="uk-UA" sz="1200" b="0"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(осцилографи, вимірювання параметрів електричних мереж та електрообладнання, </a:t>
            </a:r>
            <a:r>
              <a:rPr kumimoji="0" lang="uk-UA" sz="1200"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тепловізори</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вимірювання </a:t>
            </a:r>
            <a:r>
              <a:rPr kumimoji="0" lang="uk-UA" sz="1200"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товщин</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і температури, аналіз якості води і газів) </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http://events.pstu.edu/centreuc/</a:t>
            </a:r>
            <a:endParaRPr kumimoji="0" lang="ru-RU" sz="12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ЦККНО </a:t>
            </a:r>
            <a:r>
              <a:rPr kumimoji="0" lang="uk-UA" sz="12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uk-UA"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Лабораторія експериментальної та прикладної фізики</a:t>
            </a:r>
            <a:r>
              <a:rPr kumimoji="0" lang="uk-UA" sz="12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uk-UA"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Ужгородский</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національний університет: матеріалознавчі дослідження (</a:t>
            </a:r>
            <a:r>
              <a:rPr kumimoji="0" lang="uk-UA" sz="1200" b="0" i="0" u="none" strike="noStrike" cap="none" normalizeH="0" baseline="0" dirty="0" smtClean="0">
                <a:ln>
                  <a:noFill/>
                </a:ln>
                <a:solidFill>
                  <a:srgbClr val="3F3F7A"/>
                </a:solidFill>
                <a:effectLst/>
                <a:latin typeface="Arial" pitchFamily="34" charset="0"/>
                <a:ea typeface="Times New Roman" pitchFamily="18" charset="0"/>
                <a:cs typeface="Arial" pitchFamily="34" charset="0"/>
              </a:rPr>
              <a:t>комплексне вивчення структурних, електричних, механічних, акустичних та оптичних параметрів кристалічних та аморфних твердих тіл (напівпровідників, </a:t>
            </a:r>
            <a:r>
              <a:rPr kumimoji="0" lang="uk-UA" sz="1200" b="0" i="0" u="none" strike="noStrike" cap="none" normalizeH="0" baseline="0" dirty="0" err="1" smtClean="0">
                <a:ln>
                  <a:noFill/>
                </a:ln>
                <a:solidFill>
                  <a:srgbClr val="3F3F7A"/>
                </a:solidFill>
                <a:effectLst/>
                <a:latin typeface="Arial" pitchFamily="34" charset="0"/>
                <a:ea typeface="Times New Roman" pitchFamily="18" charset="0"/>
                <a:cs typeface="Arial" pitchFamily="34" charset="0"/>
              </a:rPr>
              <a:t>фероїків</a:t>
            </a:r>
            <a:r>
              <a:rPr kumimoji="0" lang="uk-UA" sz="1200" b="0" i="0" u="none" strike="noStrike" cap="none" normalizeH="0" baseline="0" dirty="0" smtClean="0">
                <a:ln>
                  <a:noFill/>
                </a:ln>
                <a:solidFill>
                  <a:srgbClr val="3F3F7A"/>
                </a:solidFill>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solidFill>
                  <a:srgbClr val="3F3F7A"/>
                </a:solidFill>
                <a:effectLst/>
                <a:latin typeface="Arial" pitchFamily="34" charset="0"/>
                <a:ea typeface="Times New Roman" pitchFamily="18" charset="0"/>
                <a:cs typeface="Arial" pitchFamily="34" charset="0"/>
              </a:rPr>
              <a:t>суперіонних</a:t>
            </a:r>
            <a:r>
              <a:rPr kumimoji="0" lang="uk-UA" sz="1200" b="0" i="0" u="none" strike="noStrike" cap="none" normalizeH="0" baseline="0" dirty="0" smtClean="0">
                <a:ln>
                  <a:noFill/>
                </a:ln>
                <a:solidFill>
                  <a:srgbClr val="3F3F7A"/>
                </a:solidFill>
                <a:effectLst/>
                <a:latin typeface="Arial" pitchFamily="34" charset="0"/>
                <a:ea typeface="Times New Roman" pitchFamily="18" charset="0"/>
                <a:cs typeface="Arial" pitchFamily="34" charset="0"/>
              </a:rPr>
              <a:t> провідників тощо), рідких кристалів та рідин; дослідження композитів, керамік та тонких плівок на їх основі; вивчення взаємозв</a:t>
            </a:r>
            <a:r>
              <a:rPr kumimoji="0" lang="uk-UA" sz="1200" b="0" i="0" u="none" strike="noStrike" cap="none" normalizeH="0" baseline="0" dirty="0" smtClean="0">
                <a:ln>
                  <a:noFill/>
                </a:ln>
                <a:solidFill>
                  <a:srgbClr val="3F3F7A"/>
                </a:solidFill>
                <a:effectLst/>
                <a:latin typeface="Calibri"/>
                <a:ea typeface="Times New Roman" pitchFamily="18" charset="0"/>
                <a:cs typeface="Arial" pitchFamily="34" charset="0"/>
              </a:rPr>
              <a:t>’</a:t>
            </a:r>
            <a:r>
              <a:rPr kumimoji="0" lang="uk-UA" sz="1200" b="0" i="0" u="none" strike="noStrike" cap="none" normalizeH="0" baseline="0" dirty="0" smtClean="0">
                <a:ln>
                  <a:noFill/>
                </a:ln>
                <a:solidFill>
                  <a:srgbClr val="3F3F7A"/>
                </a:solidFill>
                <a:effectLst/>
                <a:latin typeface="Arial" pitchFamily="34" charset="0"/>
                <a:ea typeface="Times New Roman" pitchFamily="18" charset="0"/>
                <a:cs typeface="Arial" pitchFamily="34" charset="0"/>
              </a:rPr>
              <a:t>язку структурних, електричних та оптичних властивостей; дослідження процесів порядок-безпорядок та релаксаційних процесів в твердих тілах; вивчення впливу відхилення від стехіометрії, а також зовнішніх факторів таких, як температура, різні типи опромінення (лазерне, рентгенівське, електронне) на електричні, механічні, акустичні та оптичні</a:t>
            </a:r>
            <a:r>
              <a:rPr kumimoji="0" lang="uk-UA" sz="1200" b="0" i="0" u="none" strike="noStrike" cap="none" normalizeH="0" baseline="0" dirty="0" smtClean="0">
                <a:ln>
                  <a:noFill/>
                </a:ln>
                <a:solidFill>
                  <a:srgbClr val="3F3F7A"/>
                </a:solidFill>
                <a:effectLst/>
                <a:latin typeface="Calibri"/>
                <a:ea typeface="Times New Roman" pitchFamily="18" charset="0"/>
                <a:cs typeface="Arial" pitchFamily="34" charset="0"/>
              </a:rPr>
              <a:t> </a:t>
            </a:r>
            <a:r>
              <a:rPr kumimoji="0" lang="uk-UA" sz="1200" b="0" i="0" u="none" strike="noStrike" cap="none" normalizeH="0" baseline="0" dirty="0" smtClean="0">
                <a:ln>
                  <a:noFill/>
                </a:ln>
                <a:solidFill>
                  <a:srgbClr val="3F3F7A"/>
                </a:solidFill>
                <a:effectLst/>
                <a:latin typeface="Arial" pitchFamily="34" charset="0"/>
                <a:ea typeface="Times New Roman" pitchFamily="18" charset="0"/>
                <a:cs typeface="Arial" pitchFamily="34" charset="0"/>
              </a:rPr>
              <a:t> параметри матеріалів різного агрегатного стану </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5"/>
              </a:rPr>
              <a:t>https://www.uzhnu.edu.ua/uk/cat/deps-center_coll_use</a:t>
            </a:r>
            <a:endParaRPr kumimoji="0" lang="ru-RU" sz="12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ЦККНО </a:t>
            </a:r>
            <a:r>
              <a:rPr kumimoji="0" lang="uk-UA" sz="1200" b="0" i="0" u="none" strike="noStrike" cap="none" normalizeH="0" baseline="0" dirty="0" err="1" smtClean="0">
                <a:ln>
                  <a:noFill/>
                </a:ln>
                <a:solidFill>
                  <a:srgbClr val="333333"/>
                </a:solidFill>
                <a:effectLst/>
                <a:latin typeface="Calibri"/>
                <a:ea typeface="Calibri" pitchFamily="34" charset="0"/>
                <a:cs typeface="Arial" pitchFamily="34" charset="0"/>
              </a:rPr>
              <a:t>“</a:t>
            </a:r>
            <a:r>
              <a:rPr kumimoji="0" lang="uk-UA" sz="1200" b="1" i="0" u="sng" strike="noStrike" cap="none" normalizeH="0" baseline="0" dirty="0" err="1" smtClean="0">
                <a:ln>
                  <a:noFill/>
                </a:ln>
                <a:solidFill>
                  <a:srgbClr val="333333"/>
                </a:solidFill>
                <a:effectLst/>
                <a:latin typeface="Arial" pitchFamily="34" charset="0"/>
                <a:ea typeface="Calibri" pitchFamily="34" charset="0"/>
                <a:cs typeface="Arial" pitchFamily="34" charset="0"/>
              </a:rPr>
              <a:t>Лабораторія</a:t>
            </a:r>
            <a:r>
              <a:rPr kumimoji="0" lang="uk-UA" sz="1200" b="1" i="0" u="sng" strike="noStrike" cap="none" normalizeH="0" baseline="0" dirty="0" smtClean="0">
                <a:ln>
                  <a:noFill/>
                </a:ln>
                <a:solidFill>
                  <a:srgbClr val="333333"/>
                </a:solidFill>
                <a:effectLst/>
                <a:latin typeface="Arial" pitchFamily="34" charset="0"/>
                <a:ea typeface="Calibri" pitchFamily="34" charset="0"/>
                <a:cs typeface="Arial" pitchFamily="34" charset="0"/>
              </a:rPr>
              <a:t> матеріалознавства </a:t>
            </a:r>
            <a:r>
              <a:rPr kumimoji="0" lang="uk-UA" sz="1200" b="1" i="0" u="sng" strike="noStrike" cap="none" normalizeH="0" baseline="0" dirty="0" err="1" smtClean="0">
                <a:ln>
                  <a:noFill/>
                </a:ln>
                <a:solidFill>
                  <a:srgbClr val="333333"/>
                </a:solidFill>
                <a:effectLst/>
                <a:latin typeface="Arial" pitchFamily="34" charset="0"/>
                <a:ea typeface="Calibri" pitchFamily="34" charset="0"/>
                <a:cs typeface="Arial" pitchFamily="34" charset="0"/>
              </a:rPr>
              <a:t>інтерметалічних</a:t>
            </a:r>
            <a:r>
              <a:rPr kumimoji="0" lang="uk-UA" sz="1200" b="1" i="0" u="sng" strike="noStrike" cap="none" normalizeH="0" baseline="0" dirty="0" smtClean="0">
                <a:ln>
                  <a:noFill/>
                </a:ln>
                <a:solidFill>
                  <a:srgbClr val="333333"/>
                </a:solidFill>
                <a:effectLst/>
                <a:latin typeface="Arial" pitchFamily="34" charset="0"/>
                <a:ea typeface="Calibri" pitchFamily="34" charset="0"/>
                <a:cs typeface="Arial" pitchFamily="34" charset="0"/>
              </a:rPr>
              <a:t> </a:t>
            </a:r>
            <a:r>
              <a:rPr kumimoji="0" lang="uk-UA" sz="1200" b="1" i="0" u="sng" strike="noStrike" cap="none" normalizeH="0" baseline="0" dirty="0" err="1" smtClean="0">
                <a:ln>
                  <a:noFill/>
                </a:ln>
                <a:solidFill>
                  <a:srgbClr val="333333"/>
                </a:solidFill>
                <a:effectLst/>
                <a:latin typeface="Arial" pitchFamily="34" charset="0"/>
                <a:ea typeface="Calibri" pitchFamily="34" charset="0"/>
                <a:cs typeface="Arial" pitchFamily="34" charset="0"/>
              </a:rPr>
              <a:t>сполук</a:t>
            </a:r>
            <a:r>
              <a:rPr kumimoji="0" lang="uk-UA" sz="1200" b="0" i="0" u="none" strike="noStrike" cap="none" normalizeH="0" baseline="0" dirty="0" err="1" smtClean="0">
                <a:ln>
                  <a:noFill/>
                </a:ln>
                <a:solidFill>
                  <a:srgbClr val="333333"/>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Львівський національний університет імені Івана Франка: </a:t>
            </a:r>
            <a:r>
              <a:rPr kumimoji="0" lang="uk-UA" sz="1200"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с</a:t>
            </a:r>
            <a:r>
              <a:rPr kumimoji="0" lang="uk-UA"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кануючий</a:t>
            </a:r>
            <a:r>
              <a:rPr kumimoji="0" lang="uk-UA"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електронний мікроскоп (</a:t>
            </a:r>
            <a:r>
              <a:rPr kumimoji="0" lang="uk-UA"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Tescan</a:t>
            </a:r>
            <a:r>
              <a:rPr kumimoji="0" lang="uk-UA"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VEGA 3 LMU)</a:t>
            </a:r>
            <a:r>
              <a:rPr kumimoji="0" lang="uk-UA"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uk-UA"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РФА спектрометр (</a:t>
            </a:r>
            <a:r>
              <a:rPr kumimoji="0" lang="uk-UA"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ElvaXPro</a:t>
            </a:r>
            <a:r>
              <a:rPr kumimoji="0" lang="uk-UA"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r>
              <a:rPr kumimoji="0" lang="uk-UA"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м</a:t>
            </a:r>
            <a:r>
              <a:rPr kumimoji="0" lang="uk-UA"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ікротвердометр</a:t>
            </a:r>
            <a:r>
              <a:rPr kumimoji="0" lang="uk-UA"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(NOVOTEST ТС-МКВ)</a:t>
            </a:r>
            <a:r>
              <a:rPr kumimoji="0" lang="uk-UA"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ш</a:t>
            </a:r>
            <a:r>
              <a:rPr kumimoji="0" lang="uk-UA"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ліфувально-полірувальний верстат (MECATECH 264)</a:t>
            </a:r>
            <a:r>
              <a:rPr lang="uk-UA" sz="1200" dirty="0">
                <a:solidFill>
                  <a:srgbClr val="333333"/>
                </a:solidFill>
                <a:latin typeface="Arial" pitchFamily="34" charset="0"/>
                <a:ea typeface="Times New Roman" pitchFamily="18" charset="0"/>
                <a:cs typeface="Arial" pitchFamily="34" charset="0"/>
              </a:rPr>
              <a:t> </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6"/>
              </a:rPr>
              <a:t>http://matersciimc.lnu.edu.ua/</a:t>
            </a:r>
            <a:endParaRPr kumimoji="0" lang="ru-RU" sz="12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ЦККНО  </a:t>
            </a:r>
            <a:r>
              <a:rPr kumimoji="0" lang="uk-UA" sz="1200" b="0"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uk-UA" sz="1200" b="1" i="0" u="sng" strike="noStrike" cap="none" normalizeH="0" baseline="0" dirty="0" smtClean="0">
                <a:ln>
                  <a:noFill/>
                </a:ln>
                <a:solidFill>
                  <a:srgbClr val="333333"/>
                </a:solidFill>
                <a:effectLst/>
                <a:latin typeface="Arial" pitchFamily="34" charset="0"/>
                <a:ea typeface="Calibri" pitchFamily="34" charset="0"/>
                <a:cs typeface="Arial" pitchFamily="34" charset="0"/>
              </a:rPr>
              <a:t>Лабораторія матеріалознавства геліоенергетичних, сенсорних та </a:t>
            </a:r>
            <a:r>
              <a:rPr kumimoji="0" lang="uk-UA" sz="1200" b="1" i="0" u="sng" strike="noStrike" cap="none" normalizeH="0" baseline="0" dirty="0" err="1" smtClean="0">
                <a:ln>
                  <a:noFill/>
                </a:ln>
                <a:solidFill>
                  <a:srgbClr val="333333"/>
                </a:solidFill>
                <a:effectLst/>
                <a:latin typeface="Arial" pitchFamily="34" charset="0"/>
                <a:ea typeface="Calibri" pitchFamily="34" charset="0"/>
                <a:cs typeface="Arial" pitchFamily="34" charset="0"/>
              </a:rPr>
              <a:t>наноелектронних</a:t>
            </a:r>
            <a:r>
              <a:rPr kumimoji="0" lang="uk-UA" sz="1200" b="1" i="0" u="sng" strike="noStrike" cap="none" normalizeH="0" baseline="0" dirty="0" smtClean="0">
                <a:ln>
                  <a:noFill/>
                </a:ln>
                <a:solidFill>
                  <a:srgbClr val="333333"/>
                </a:solidFill>
                <a:effectLst/>
                <a:latin typeface="Arial" pitchFamily="34" charset="0"/>
                <a:ea typeface="Calibri" pitchFamily="34" charset="0"/>
                <a:cs typeface="Arial" pitchFamily="34" charset="0"/>
              </a:rPr>
              <a:t> систем</a:t>
            </a:r>
            <a:r>
              <a:rPr kumimoji="0" lang="uk-UA" sz="1200" b="0"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Сумський державний університет: виконання робіт, які пов</a:t>
            </a:r>
            <a:r>
              <a:rPr kumimoji="0" lang="uk-UA" sz="1200" b="0"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язані із проведенням матеріалознавчих досліджень методами </a:t>
            </a:r>
            <a:r>
              <a:rPr kumimoji="0" lang="uk-UA" sz="1200"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просвічуючої</a:t>
            </a:r>
            <a:r>
              <a:rPr kumimoji="0" lang="uk-UA" sz="12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і растрової електронної мікроскопії, рентгенівського мікроаналізу, рентгенографії, спектрофотометрії, хроматографії та іншими аналітичними методами </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7"/>
              </a:rPr>
              <a:t>https://www.sumdu.edu.ua/uk/science/science-info/scientific-infrastructure/research-centers/ccse.html</a:t>
            </a:r>
            <a:endParaRPr kumimoji="0" lang="ru-RU" sz="12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ЦККНО </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1" i="0" u="sng" strike="noStrike" cap="none" normalizeH="0" baseline="0" dirty="0" smtClean="0">
                <a:ln>
                  <a:noFill/>
                </a:ln>
                <a:solidFill>
                  <a:srgbClr val="000000"/>
                </a:solidFill>
                <a:effectLst/>
                <a:latin typeface="Arial" pitchFamily="34" charset="0"/>
                <a:ea typeface="Calibri" pitchFamily="34" charset="0"/>
                <a:cs typeface="Arial" pitchFamily="34" charset="0"/>
              </a:rPr>
              <a:t>Лабораторія </a:t>
            </a:r>
            <a:r>
              <a:rPr kumimoji="0" lang="uk-UA" sz="1200" b="1" i="0" u="sng" strike="noStrike" cap="none" normalizeH="0" baseline="0" dirty="0" err="1" smtClean="0">
                <a:ln>
                  <a:noFill/>
                </a:ln>
                <a:solidFill>
                  <a:srgbClr val="000000"/>
                </a:solidFill>
                <a:effectLst/>
                <a:latin typeface="Arial" pitchFamily="34" charset="0"/>
                <a:ea typeface="Calibri" pitchFamily="34" charset="0"/>
                <a:cs typeface="Arial" pitchFamily="34" charset="0"/>
              </a:rPr>
              <a:t>біобезпеки</a:t>
            </a:r>
            <a:r>
              <a:rPr kumimoji="0" lang="uk-UA" sz="1200" b="1" i="0" u="sng" strike="noStrike" cap="none" normalizeH="0" baseline="0" dirty="0" smtClean="0">
                <a:ln>
                  <a:noFill/>
                </a:ln>
                <a:solidFill>
                  <a:srgbClr val="000000"/>
                </a:solidFill>
                <a:effectLst/>
                <a:latin typeface="Arial" pitchFamily="34" charset="0"/>
                <a:ea typeface="Calibri" pitchFamily="34" charset="0"/>
                <a:cs typeface="Arial" pitchFamily="34" charset="0"/>
              </a:rPr>
              <a:t>, якості харчової продукції та безпеки харчування</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Національний університет харчових технологій</a:t>
            </a:r>
            <a:endParaRPr kumimoji="0" lang="ru-RU" sz="12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ЦККНО </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Лабораторія екологічного землеробства та природокористування</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Сумський національний аграрний університет</a:t>
            </a:r>
            <a:endParaRPr kumimoji="0" lang="ru-RU" sz="12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ЦККНО </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1" i="0" u="sng" strike="noStrike" cap="none" normalizeH="0" baseline="0" dirty="0" smtClean="0">
                <a:ln>
                  <a:noFill/>
                </a:ln>
                <a:solidFill>
                  <a:srgbClr val="000000"/>
                </a:solidFill>
                <a:effectLst/>
                <a:latin typeface="Arial" pitchFamily="34" charset="0"/>
                <a:ea typeface="Calibri" pitchFamily="34" charset="0"/>
                <a:cs typeface="Arial" pitchFamily="34" charset="0"/>
              </a:rPr>
              <a:t>Лабораторія </a:t>
            </a:r>
            <a:r>
              <a:rPr kumimoji="0" lang="uk-UA" sz="1200" b="1" i="0" u="sng" strike="noStrike" cap="none" normalizeH="0" baseline="0" dirty="0" err="1" smtClean="0">
                <a:ln>
                  <a:noFill/>
                </a:ln>
                <a:solidFill>
                  <a:srgbClr val="000000"/>
                </a:solidFill>
                <a:effectLst/>
                <a:latin typeface="Arial" pitchFamily="34" charset="0"/>
                <a:ea typeface="Calibri" pitchFamily="34" charset="0"/>
                <a:cs typeface="Arial" pitchFamily="34" charset="0"/>
              </a:rPr>
              <a:t>мікро-</a:t>
            </a:r>
            <a:r>
              <a:rPr kumimoji="0" lang="uk-UA" sz="1200" b="1" i="0" u="sng" strike="noStrike" cap="none" normalizeH="0" baseline="0" dirty="0" smtClean="0">
                <a:ln>
                  <a:noFill/>
                </a:ln>
                <a:solidFill>
                  <a:srgbClr val="000000"/>
                </a:solidFill>
                <a:effectLst/>
                <a:latin typeface="Arial" pitchFamily="34" charset="0"/>
                <a:ea typeface="Calibri" pitchFamily="34" charset="0"/>
                <a:cs typeface="Arial" pitchFamily="34" charset="0"/>
              </a:rPr>
              <a:t> і </a:t>
            </a:r>
            <a:r>
              <a:rPr kumimoji="0" lang="uk-UA" sz="1200" b="1" i="0" u="sng" strike="noStrike" cap="none" normalizeH="0" baseline="0" dirty="0" err="1" smtClean="0">
                <a:ln>
                  <a:noFill/>
                </a:ln>
                <a:solidFill>
                  <a:srgbClr val="000000"/>
                </a:solidFill>
                <a:effectLst/>
                <a:latin typeface="Arial" pitchFamily="34" charset="0"/>
                <a:ea typeface="Calibri" pitchFamily="34" charset="0"/>
                <a:cs typeface="Arial" pitchFamily="34" charset="0"/>
              </a:rPr>
              <a:t>наносистем</a:t>
            </a:r>
            <a:r>
              <a:rPr kumimoji="0" lang="uk-UA" sz="1200" b="1" i="0" u="sng" strike="noStrike" cap="none" normalizeH="0" baseline="0" dirty="0" smtClean="0">
                <a:ln>
                  <a:noFill/>
                </a:ln>
                <a:solidFill>
                  <a:srgbClr val="000000"/>
                </a:solidFill>
                <a:effectLst/>
                <a:latin typeface="Arial" pitchFamily="34" charset="0"/>
                <a:ea typeface="Calibri" pitchFamily="34" charset="0"/>
                <a:cs typeface="Arial" pitchFamily="34" charset="0"/>
              </a:rPr>
              <a:t>, новітніх матеріалів і технологій</a:t>
            </a:r>
            <a:r>
              <a:rPr kumimoji="0" lang="uk-UA" sz="12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uk-UA"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,Харківський національний університет ім. В.Н.</a:t>
            </a:r>
            <a:r>
              <a:rPr kumimoji="0" lang="uk-UA"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Каразіна</a:t>
            </a:r>
            <a:endParaRPr kumimoji="0" lang="uk-UA" sz="1200" b="0" i="0" u="none" strike="noStrike" cap="none" normalizeH="0" baseline="0" dirty="0" smtClean="0">
              <a:ln>
                <a:noFill/>
              </a:ln>
              <a:solidFill>
                <a:schemeClr val="tx1"/>
              </a:solidFill>
              <a:effectLst/>
              <a:latin typeface="Arial" pitchFamily="34" charset="0"/>
            </a:endParaRPr>
          </a:p>
        </p:txBody>
      </p:sp>
      <p:sp>
        <p:nvSpPr>
          <p:cNvPr id="7" name="Овал 6"/>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24</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143108" y="274638"/>
            <a:ext cx="6543692" cy="1011222"/>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smtClean="0"/>
              <a:t>Центри колективного користування науковим обладнанням (2019)</a:t>
            </a:r>
            <a:endParaRPr lang="ru-RU" sz="3200" dirty="0"/>
          </a:p>
        </p:txBody>
      </p:sp>
      <p:pic>
        <p:nvPicPr>
          <p:cNvPr id="5" name="Содержимое 3" descr="лого МОН.png"/>
          <p:cNvPicPr>
            <a:picLocks noGrp="1" noChangeAspect="1"/>
          </p:cNvPicPr>
          <p:nvPr>
            <p:ph idx="1"/>
          </p:nvPr>
        </p:nvPicPr>
        <p:blipFill>
          <a:blip r:embed="rId2" cstate="print"/>
          <a:stretch>
            <a:fillRect/>
          </a:stretch>
        </p:blipFill>
        <p:spPr>
          <a:xfrm>
            <a:off x="214282" y="285728"/>
            <a:ext cx="1833565" cy="964100"/>
          </a:xfrm>
        </p:spPr>
      </p:pic>
      <p:sp>
        <p:nvSpPr>
          <p:cNvPr id="1025" name="Rectangle 1"/>
          <p:cNvSpPr>
            <a:spLocks noChangeArrowheads="1"/>
          </p:cNvSpPr>
          <p:nvPr/>
        </p:nvSpPr>
        <p:spPr bwMode="auto">
          <a:xfrm>
            <a:off x="214282" y="1428736"/>
            <a:ext cx="8643998" cy="26776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uk-UA"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ЦККНО  </a:t>
            </a:r>
            <a:r>
              <a:rPr kumimoji="0" lang="uk-UA"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t>
            </a:r>
            <a:r>
              <a:rPr kumimoji="0" lang="uk-UA" sz="14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Морська</a:t>
            </a:r>
            <a:r>
              <a:rPr kumimoji="0" lang="uk-UA"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біологія, екологія та </a:t>
            </a:r>
            <a:r>
              <a:rPr kumimoji="0" lang="uk-UA" sz="14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біотехнологія”</a:t>
            </a:r>
            <a:r>
              <a:rPr kumimoji="0" lang="uk-UA"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uk-UA" sz="1400" i="0" u="none" strike="noStrike" cap="none" normalizeH="0" baseline="0" dirty="0" smtClean="0">
                <a:ln>
                  <a:noFill/>
                </a:ln>
                <a:solidFill>
                  <a:srgbClr val="000000"/>
                </a:solidFill>
                <a:effectLst/>
                <a:latin typeface="Arial" pitchFamily="34" charset="0"/>
                <a:ea typeface="Calibri" pitchFamily="34" charset="0"/>
                <a:cs typeface="Arial" pitchFamily="34" charset="0"/>
              </a:rPr>
              <a:t> Одеський національний університет ім. І.І.Мечникова</a:t>
            </a:r>
          </a:p>
          <a:p>
            <a:pPr marL="0" marR="0" lvl="0" indent="45085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lang="uk-UA" sz="1400" b="0" dirty="0" smtClean="0">
                <a:solidFill>
                  <a:srgbClr val="000000"/>
                </a:solidFill>
                <a:latin typeface="Arial" pitchFamily="34" charset="0"/>
                <a:cs typeface="Arial" pitchFamily="34" charset="0"/>
              </a:rPr>
              <a:t>ЦККНО </a:t>
            </a:r>
            <a:r>
              <a:rPr lang="uk-UA" sz="1400" b="0" dirty="0" err="1" smtClean="0">
                <a:solidFill>
                  <a:srgbClr val="000000"/>
                </a:solidFill>
                <a:latin typeface="Arial" pitchFamily="34" charset="0"/>
                <a:cs typeface="Arial" pitchFamily="34" charset="0"/>
              </a:rPr>
              <a:t>“</a:t>
            </a:r>
            <a:r>
              <a:rPr lang="uk-UA" sz="1400" b="1" dirty="0" err="1" smtClean="0">
                <a:solidFill>
                  <a:srgbClr val="000000"/>
                </a:solidFill>
                <a:latin typeface="Arial" pitchFamily="34" charset="0"/>
                <a:cs typeface="Arial" pitchFamily="34" charset="0"/>
              </a:rPr>
              <a:t>Створення</a:t>
            </a:r>
            <a:r>
              <a:rPr lang="uk-UA" sz="1400" b="1" dirty="0" smtClean="0">
                <a:solidFill>
                  <a:srgbClr val="000000"/>
                </a:solidFill>
                <a:latin typeface="Arial" pitchFamily="34" charset="0"/>
                <a:cs typeface="Arial" pitchFamily="34" charset="0"/>
              </a:rPr>
              <a:t> та дослідження аерокосмічних </a:t>
            </a:r>
            <a:r>
              <a:rPr lang="uk-UA" sz="1400" b="1" dirty="0" err="1" smtClean="0">
                <a:solidFill>
                  <a:srgbClr val="000000"/>
                </a:solidFill>
                <a:latin typeface="Arial" pitchFamily="34" charset="0"/>
                <a:cs typeface="Arial" pitchFamily="34" charset="0"/>
              </a:rPr>
              <a:t>обєктів</a:t>
            </a:r>
            <a:r>
              <a:rPr lang="uk-UA" sz="1400" b="1" dirty="0" smtClean="0">
                <a:solidFill>
                  <a:srgbClr val="000000"/>
                </a:solidFill>
                <a:latin typeface="Arial" pitchFamily="34" charset="0"/>
                <a:cs typeface="Arial" pitchFamily="34" charset="0"/>
              </a:rPr>
              <a:t> та </a:t>
            </a:r>
            <a:r>
              <a:rPr lang="uk-UA" sz="1400" b="1" dirty="0" err="1" smtClean="0">
                <a:solidFill>
                  <a:srgbClr val="000000"/>
                </a:solidFill>
                <a:latin typeface="Arial" pitchFamily="34" charset="0"/>
                <a:cs typeface="Arial" pitchFamily="34" charset="0"/>
              </a:rPr>
              <a:t>систем”</a:t>
            </a:r>
            <a:r>
              <a:rPr lang="uk-UA" sz="1400" b="1" dirty="0" smtClean="0">
                <a:solidFill>
                  <a:srgbClr val="000000"/>
                </a:solidFill>
                <a:latin typeface="Arial" pitchFamily="34" charset="0"/>
                <a:cs typeface="Arial" pitchFamily="34" charset="0"/>
              </a:rPr>
              <a:t>, </a:t>
            </a:r>
            <a:r>
              <a:rPr lang="uk-UA" sz="1400" dirty="0" smtClean="0">
                <a:solidFill>
                  <a:srgbClr val="000000"/>
                </a:solidFill>
                <a:latin typeface="Arial" pitchFamily="34" charset="0"/>
                <a:cs typeface="Arial" pitchFamily="34" charset="0"/>
              </a:rPr>
              <a:t>НАКУ ім. М.Є.Жуковського </a:t>
            </a:r>
            <a:r>
              <a:rPr lang="uk-UA" sz="1400" dirty="0" err="1" smtClean="0">
                <a:solidFill>
                  <a:srgbClr val="000000"/>
                </a:solidFill>
                <a:latin typeface="Arial" pitchFamily="34" charset="0"/>
                <a:cs typeface="Arial" pitchFamily="34" charset="0"/>
              </a:rPr>
              <a:t>“Харківський</a:t>
            </a:r>
            <a:r>
              <a:rPr lang="uk-UA" sz="1400" dirty="0" smtClean="0">
                <a:solidFill>
                  <a:srgbClr val="000000"/>
                </a:solidFill>
                <a:latin typeface="Arial" pitchFamily="34" charset="0"/>
                <a:cs typeface="Arial" pitchFamily="34" charset="0"/>
              </a:rPr>
              <a:t> авіаційний </a:t>
            </a:r>
            <a:r>
              <a:rPr lang="uk-UA" sz="1400" dirty="0" err="1" smtClean="0">
                <a:solidFill>
                  <a:srgbClr val="000000"/>
                </a:solidFill>
                <a:latin typeface="Arial" pitchFamily="34" charset="0"/>
                <a:cs typeface="Arial" pitchFamily="34" charset="0"/>
              </a:rPr>
              <a:t>інститут”</a:t>
            </a:r>
            <a:endParaRPr lang="uk-UA" sz="1400" dirty="0" smtClean="0">
              <a:solidFill>
                <a:srgbClr val="000000"/>
              </a:solidFill>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uk-UA" sz="1400" b="0" i="0" u="none" strike="noStrike" cap="none" normalizeH="0" baseline="0" dirty="0" smtClean="0">
                <a:ln>
                  <a:noFill/>
                </a:ln>
                <a:solidFill>
                  <a:srgbClr val="000000"/>
                </a:solidFill>
                <a:effectLst/>
                <a:latin typeface="Arial" pitchFamily="34" charset="0"/>
                <a:cs typeface="Arial" pitchFamily="34" charset="0"/>
              </a:rPr>
              <a:t>ЦККНО </a:t>
            </a:r>
            <a:r>
              <a:rPr kumimoji="0" lang="uk-UA" sz="1400" b="1" i="0" u="none" strike="noStrike" cap="none" normalizeH="0" baseline="0" dirty="0" err="1" smtClean="0">
                <a:ln>
                  <a:noFill/>
                </a:ln>
                <a:solidFill>
                  <a:srgbClr val="000000"/>
                </a:solidFill>
                <a:effectLst/>
                <a:latin typeface="Arial" pitchFamily="34" charset="0"/>
                <a:cs typeface="Arial" pitchFamily="34" charset="0"/>
              </a:rPr>
              <a:t>“Інноваційні</a:t>
            </a:r>
            <a:r>
              <a:rPr kumimoji="0" lang="uk-UA" sz="1400" b="1" i="0" u="none" strike="noStrike" cap="none" normalizeH="0" baseline="0" dirty="0" smtClean="0">
                <a:ln>
                  <a:noFill/>
                </a:ln>
                <a:solidFill>
                  <a:srgbClr val="000000"/>
                </a:solidFill>
                <a:effectLst/>
                <a:latin typeface="Arial" pitchFamily="34" charset="0"/>
                <a:cs typeface="Arial" pitchFamily="34" charset="0"/>
              </a:rPr>
              <a:t> технології в ракетно-космічній </a:t>
            </a:r>
            <a:r>
              <a:rPr kumimoji="0" lang="uk-UA" sz="1400" b="1" i="0" u="none" strike="noStrike" cap="none" normalizeH="0" baseline="0" dirty="0" err="1" smtClean="0">
                <a:ln>
                  <a:noFill/>
                </a:ln>
                <a:solidFill>
                  <a:srgbClr val="000000"/>
                </a:solidFill>
                <a:effectLst/>
                <a:latin typeface="Arial" pitchFamily="34" charset="0"/>
                <a:cs typeface="Arial" pitchFamily="34" charset="0"/>
              </a:rPr>
              <a:t>галузі”</a:t>
            </a:r>
            <a:r>
              <a:rPr kumimoji="0" lang="uk-UA" sz="1400" b="1" i="0" u="none" strike="noStrike" cap="none" normalizeH="0" baseline="0" dirty="0" smtClean="0">
                <a:ln>
                  <a:noFill/>
                </a:ln>
                <a:solidFill>
                  <a:srgbClr val="000000"/>
                </a:solidFill>
                <a:effectLst/>
                <a:latin typeface="Arial" pitchFamily="34" charset="0"/>
                <a:cs typeface="Arial" pitchFamily="34" charset="0"/>
              </a:rPr>
              <a:t>, </a:t>
            </a:r>
            <a:r>
              <a:rPr kumimoji="0" lang="uk-UA" sz="1400" i="0" u="none" strike="noStrike" cap="none" normalizeH="0" baseline="0" dirty="0" smtClean="0">
                <a:ln>
                  <a:noFill/>
                </a:ln>
                <a:solidFill>
                  <a:srgbClr val="000000"/>
                </a:solidFill>
                <a:effectLst/>
                <a:latin typeface="Arial" pitchFamily="34" charset="0"/>
                <a:cs typeface="Arial" pitchFamily="34" charset="0"/>
              </a:rPr>
              <a:t>Дніпровський національний університет ім. Олеся Гончара</a:t>
            </a:r>
          </a:p>
          <a:p>
            <a:pPr marL="0" marR="0" lvl="0" indent="45085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lang="uk-UA" sz="1400" dirty="0" smtClean="0">
                <a:solidFill>
                  <a:srgbClr val="000000"/>
                </a:solidFill>
                <a:latin typeface="Arial" pitchFamily="34" charset="0"/>
                <a:cs typeface="Arial" pitchFamily="34" charset="0"/>
              </a:rPr>
              <a:t>ЦККНО </a:t>
            </a:r>
            <a:r>
              <a:rPr lang="uk-UA" sz="1400" b="1" dirty="0" err="1" smtClean="0">
                <a:solidFill>
                  <a:srgbClr val="000000"/>
                </a:solidFill>
                <a:latin typeface="Arial" pitchFamily="34" charset="0"/>
                <a:cs typeface="Arial" pitchFamily="34" charset="0"/>
              </a:rPr>
              <a:t>“Дослідницький</a:t>
            </a:r>
            <a:r>
              <a:rPr lang="uk-UA" sz="1400" b="1" dirty="0" smtClean="0">
                <a:solidFill>
                  <a:srgbClr val="000000"/>
                </a:solidFill>
                <a:latin typeface="Arial" pitchFamily="34" charset="0"/>
                <a:cs typeface="Arial" pitchFamily="34" charset="0"/>
              </a:rPr>
              <a:t> центр лазерних та оптоелектронних </a:t>
            </a:r>
            <a:r>
              <a:rPr lang="uk-UA" sz="1400" b="1" dirty="0" err="1" smtClean="0">
                <a:solidFill>
                  <a:srgbClr val="000000"/>
                </a:solidFill>
                <a:latin typeface="Arial" pitchFamily="34" charset="0"/>
                <a:cs typeface="Arial" pitchFamily="34" charset="0"/>
              </a:rPr>
              <a:t>технологій”</a:t>
            </a:r>
            <a:r>
              <a:rPr lang="uk-UA" sz="1400" b="1" dirty="0" smtClean="0">
                <a:solidFill>
                  <a:srgbClr val="000000"/>
                </a:solidFill>
                <a:latin typeface="Arial" pitchFamily="34" charset="0"/>
                <a:cs typeface="Arial" pitchFamily="34" charset="0"/>
              </a:rPr>
              <a:t>, </a:t>
            </a:r>
            <a:r>
              <a:rPr lang="uk-UA" sz="1400" dirty="0" smtClean="0">
                <a:solidFill>
                  <a:srgbClr val="000000"/>
                </a:solidFill>
                <a:latin typeface="Arial" pitchFamily="34" charset="0"/>
                <a:cs typeface="Arial" pitchFamily="34" charset="0"/>
              </a:rPr>
              <a:t>Харківський національний університет радіоелектроніки</a:t>
            </a:r>
          </a:p>
          <a:p>
            <a:pPr marL="0" marR="0" lvl="0" indent="45085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uk-UA" sz="1400" i="0" u="none" strike="noStrike" cap="none" normalizeH="0" baseline="0" dirty="0" smtClean="0">
                <a:ln>
                  <a:noFill/>
                </a:ln>
                <a:solidFill>
                  <a:schemeClr val="tx1"/>
                </a:solidFill>
                <a:effectLst/>
                <a:latin typeface="Arial" pitchFamily="34" charset="0"/>
                <a:cs typeface="Arial" pitchFamily="34" charset="0"/>
              </a:rPr>
              <a:t>ЦККНО</a:t>
            </a:r>
            <a:r>
              <a:rPr kumimoji="0" lang="uk-UA" sz="1400" b="1" i="0" u="none" strike="noStrike" cap="none" normalizeH="0" baseline="0" dirty="0" smtClean="0">
                <a:ln>
                  <a:noFill/>
                </a:ln>
                <a:solidFill>
                  <a:schemeClr val="tx1"/>
                </a:solidFill>
                <a:effectLst/>
                <a:latin typeface="Arial" pitchFamily="34" charset="0"/>
                <a:cs typeface="Arial" pitchFamily="34" charset="0"/>
              </a:rPr>
              <a:t> </a:t>
            </a:r>
            <a:r>
              <a:rPr kumimoji="0" lang="uk-UA" sz="1400" b="1" i="0" u="none" strike="noStrike" cap="none" normalizeH="0" baseline="0" dirty="0" err="1" smtClean="0">
                <a:ln>
                  <a:noFill/>
                </a:ln>
                <a:solidFill>
                  <a:schemeClr val="tx1"/>
                </a:solidFill>
                <a:effectLst/>
                <a:latin typeface="Arial" pitchFamily="34" charset="0"/>
                <a:cs typeface="Arial" pitchFamily="34" charset="0"/>
              </a:rPr>
              <a:t>“Агропромисловий</a:t>
            </a:r>
            <a:r>
              <a:rPr kumimoji="0" lang="uk-UA" sz="1400" b="1" i="0" u="none" strike="noStrike" cap="none" normalizeH="0" baseline="0" dirty="0" smtClean="0">
                <a:ln>
                  <a:noFill/>
                </a:ln>
                <a:solidFill>
                  <a:schemeClr val="tx1"/>
                </a:solidFill>
                <a:effectLst/>
                <a:latin typeface="Arial" pitchFamily="34" charset="0"/>
                <a:cs typeface="Arial" pitchFamily="34" charset="0"/>
              </a:rPr>
              <a:t> комплекс, лісове і садово-паркове господарство, ветеринарна </a:t>
            </a:r>
            <a:r>
              <a:rPr kumimoji="0" lang="uk-UA" sz="1400" b="1" i="0" u="none" strike="noStrike" cap="none" normalizeH="0" baseline="0" dirty="0" err="1" smtClean="0">
                <a:ln>
                  <a:noFill/>
                </a:ln>
                <a:solidFill>
                  <a:schemeClr val="tx1"/>
                </a:solidFill>
                <a:effectLst/>
                <a:latin typeface="Arial" pitchFamily="34" charset="0"/>
                <a:cs typeface="Arial" pitchFamily="34" charset="0"/>
              </a:rPr>
              <a:t>медицина”</a:t>
            </a:r>
            <a:r>
              <a:rPr kumimoji="0" lang="uk-UA" sz="1400" b="1" i="0" u="none" strike="noStrike" cap="none" normalizeH="0" baseline="0" dirty="0" smtClean="0">
                <a:ln>
                  <a:noFill/>
                </a:ln>
                <a:solidFill>
                  <a:schemeClr val="tx1"/>
                </a:solidFill>
                <a:effectLst/>
                <a:latin typeface="Arial" pitchFamily="34" charset="0"/>
                <a:cs typeface="Arial" pitchFamily="34" charset="0"/>
              </a:rPr>
              <a:t>, </a:t>
            </a:r>
            <a:r>
              <a:rPr kumimoji="0" lang="uk-UA" sz="1400" i="0" u="none" strike="noStrike" cap="none" normalizeH="0" baseline="0" dirty="0" err="1" smtClean="0">
                <a:ln>
                  <a:noFill/>
                </a:ln>
                <a:solidFill>
                  <a:schemeClr val="tx1"/>
                </a:solidFill>
                <a:effectLst/>
                <a:latin typeface="Arial" pitchFamily="34" charset="0"/>
                <a:cs typeface="Arial" pitchFamily="34" charset="0"/>
              </a:rPr>
              <a:t>НУБіП</a:t>
            </a:r>
            <a:r>
              <a:rPr kumimoji="0" lang="uk-UA" sz="1400" i="0" u="none" strike="noStrike" cap="none" normalizeH="0" baseline="0" dirty="0" smtClean="0">
                <a:ln>
                  <a:noFill/>
                </a:ln>
                <a:solidFill>
                  <a:schemeClr val="tx1"/>
                </a:solidFill>
                <a:effectLst/>
                <a:latin typeface="Arial" pitchFamily="34" charset="0"/>
                <a:cs typeface="Arial" pitchFamily="34" charset="0"/>
              </a:rPr>
              <a:t> України</a:t>
            </a:r>
          </a:p>
          <a:p>
            <a:pPr marL="0" marR="0" lvl="0" indent="45085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lang="uk-UA" sz="1400" dirty="0" smtClean="0">
                <a:latin typeface="Arial" pitchFamily="34" charset="0"/>
                <a:cs typeface="Arial" pitchFamily="34" charset="0"/>
              </a:rPr>
              <a:t>ЦККНО </a:t>
            </a:r>
            <a:r>
              <a:rPr lang="uk-UA" sz="1400" b="1" dirty="0" err="1" smtClean="0">
                <a:latin typeface="Arial" pitchFamily="34" charset="0"/>
                <a:cs typeface="Arial" pitchFamily="34" charset="0"/>
              </a:rPr>
              <a:t>“Центр</a:t>
            </a:r>
            <a:r>
              <a:rPr lang="uk-UA" sz="1400" b="1" dirty="0" smtClean="0">
                <a:latin typeface="Arial" pitchFamily="34" charset="0"/>
                <a:cs typeface="Arial" pitchFamily="34" charset="0"/>
              </a:rPr>
              <a:t> цифрових технологій в </a:t>
            </a:r>
            <a:r>
              <a:rPr lang="uk-UA" sz="1400" b="1" dirty="0" err="1" smtClean="0">
                <a:latin typeface="Arial" pitchFamily="34" charset="0"/>
                <a:cs typeface="Arial" pitchFamily="34" charset="0"/>
              </a:rPr>
              <a:t>гуманітаристиці”</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Національний </a:t>
            </a:r>
            <a:r>
              <a:rPr lang="uk-UA" sz="1400" dirty="0" err="1" smtClean="0">
                <a:latin typeface="Arial" pitchFamily="34" charset="0"/>
                <a:cs typeface="Arial" pitchFamily="34" charset="0"/>
              </a:rPr>
              <a:t>педагогнічний</a:t>
            </a:r>
            <a:r>
              <a:rPr lang="uk-UA" sz="1400" dirty="0" smtClean="0">
                <a:latin typeface="Arial" pitchFamily="34" charset="0"/>
                <a:cs typeface="Arial" pitchFamily="34" charset="0"/>
              </a:rPr>
              <a:t> університет ім. М.П. Драгоманова</a:t>
            </a:r>
            <a:endParaRPr kumimoji="0" lang="uk-UA" sz="140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Наука.jpg"/>
          <p:cNvPicPr>
            <a:picLocks noChangeAspect="1"/>
          </p:cNvPicPr>
          <p:nvPr/>
        </p:nvPicPr>
        <p:blipFill>
          <a:blip r:embed="rId3" cstate="print"/>
          <a:stretch>
            <a:fillRect/>
          </a:stretch>
        </p:blipFill>
        <p:spPr>
          <a:xfrm>
            <a:off x="500034" y="4643446"/>
            <a:ext cx="2628900" cy="1733550"/>
          </a:xfrm>
          <a:prstGeom prst="rect">
            <a:avLst/>
          </a:prstGeom>
        </p:spPr>
      </p:pic>
      <p:sp>
        <p:nvSpPr>
          <p:cNvPr id="95234" name="AutoShape 2" descr="&amp;Rcy;&amp;iecy;&amp;zcy;&amp;ucy;&amp;lcy;&amp;softcy;&amp;tcy;&amp;acy;&amp;tcy; &amp;pcy;&amp;ocy;&amp;shcy;&amp;ucy;&amp;kcy;&amp;ucy; &amp;zcy;&amp;ocy;&amp;bcy;&amp;rcy;&amp;acy;&amp;zhcy;&amp;iecy;&amp;ncy;&amp;softcy; &amp;zcy;&amp;acy; &amp;zcy;&amp;acy;&amp;pcy;&amp;icy;&amp;tcy;&amp;ocy;&amp;mcy; &quot;&amp;scy;&amp;kcy;&amp;ocy;&amp;pcy;&amp;ucy;&amp;scy;&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Скопус.png"/>
          <p:cNvPicPr>
            <a:picLocks noChangeAspect="1"/>
          </p:cNvPicPr>
          <p:nvPr/>
        </p:nvPicPr>
        <p:blipFill>
          <a:blip r:embed="rId4" cstate="print"/>
          <a:stretch>
            <a:fillRect/>
          </a:stretch>
        </p:blipFill>
        <p:spPr>
          <a:xfrm>
            <a:off x="3214678" y="4500570"/>
            <a:ext cx="2552700" cy="1790700"/>
          </a:xfrm>
          <a:prstGeom prst="rect">
            <a:avLst/>
          </a:prstGeom>
        </p:spPr>
      </p:pic>
      <p:pic>
        <p:nvPicPr>
          <p:cNvPr id="8" name="Рисунок 7" descr="веб оф.png"/>
          <p:cNvPicPr>
            <a:picLocks noChangeAspect="1"/>
          </p:cNvPicPr>
          <p:nvPr/>
        </p:nvPicPr>
        <p:blipFill>
          <a:blip r:embed="rId5" cstate="print"/>
          <a:srcRect l="40000"/>
          <a:stretch>
            <a:fillRect/>
          </a:stretch>
        </p:blipFill>
        <p:spPr>
          <a:xfrm>
            <a:off x="6357950" y="4714884"/>
            <a:ext cx="2143127" cy="1285875"/>
          </a:xfrm>
          <a:prstGeom prst="rect">
            <a:avLst/>
          </a:prstGeom>
        </p:spPr>
      </p:pic>
      <p:sp>
        <p:nvSpPr>
          <p:cNvPr id="9" name="Овал 8"/>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25</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14348" y="285728"/>
            <a:ext cx="7704138" cy="863600"/>
          </a:xfrm>
        </p:spPr>
        <p:style>
          <a:lnRef idx="0">
            <a:schemeClr val="accent1"/>
          </a:lnRef>
          <a:fillRef idx="3">
            <a:schemeClr val="accent1"/>
          </a:fillRef>
          <a:effectRef idx="3">
            <a:schemeClr val="accent1"/>
          </a:effectRef>
          <a:fontRef idx="minor">
            <a:schemeClr val="lt1"/>
          </a:fontRef>
        </p:style>
        <p:txBody>
          <a:bodyPr/>
          <a:lstStyle/>
          <a:p>
            <a:pPr algn="ctr"/>
            <a:r>
              <a:rPr lang="uk-UA" altLang="uk-UA" sz="2400" b="1" dirty="0" smtClean="0">
                <a:solidFill>
                  <a:schemeClr val="bg1"/>
                </a:solidFill>
              </a:rPr>
              <a:t>Структура проекту фундаментального або прикладного дослідження</a:t>
            </a:r>
            <a:endParaRPr lang="ru-RU" altLang="uk-UA" sz="2400" b="1" dirty="0" smtClean="0">
              <a:solidFill>
                <a:schemeClr val="bg1"/>
              </a:solidFill>
            </a:endParaRPr>
          </a:p>
        </p:txBody>
      </p:sp>
      <p:sp>
        <p:nvSpPr>
          <p:cNvPr id="26627" name="Содержимое 3"/>
          <p:cNvSpPr>
            <a:spLocks noGrp="1"/>
          </p:cNvSpPr>
          <p:nvPr>
            <p:ph sz="half" idx="2"/>
          </p:nvPr>
        </p:nvSpPr>
        <p:spPr>
          <a:xfrm>
            <a:off x="395288" y="1412875"/>
            <a:ext cx="8137525" cy="5184775"/>
          </a:xfrm>
        </p:spPr>
        <p:txBody>
          <a:bodyPr/>
          <a:lstStyle/>
          <a:p>
            <a:r>
              <a:rPr lang="uk-UA" altLang="uk-UA" sz="1900" b="1" dirty="0" smtClean="0"/>
              <a:t>1. Анотація </a:t>
            </a:r>
          </a:p>
          <a:p>
            <a:r>
              <a:rPr lang="uk-UA" altLang="uk-UA" sz="1900" b="1" dirty="0" smtClean="0"/>
              <a:t>2. Проблематика досліджень</a:t>
            </a:r>
          </a:p>
          <a:p>
            <a:r>
              <a:rPr lang="uk-UA" altLang="uk-UA" sz="1900" b="1" dirty="0" smtClean="0"/>
              <a:t>3. Стан досліджень проблеми і напряму</a:t>
            </a:r>
          </a:p>
          <a:p>
            <a:r>
              <a:rPr lang="uk-UA" altLang="uk-UA" sz="1900" b="1" dirty="0" smtClean="0"/>
              <a:t>4. Мета, основні завдання та їх актуальність</a:t>
            </a:r>
          </a:p>
          <a:p>
            <a:r>
              <a:rPr lang="uk-UA" altLang="uk-UA" sz="1900" b="1" dirty="0" smtClean="0"/>
              <a:t>5. Підхід, методи, засоби та особливості досліджень за проектом</a:t>
            </a:r>
          </a:p>
          <a:p>
            <a:r>
              <a:rPr lang="uk-UA" altLang="uk-UA" sz="1900" b="1" dirty="0" smtClean="0"/>
              <a:t>6. Очікувані результати виконання проекту та їх наукова новизна</a:t>
            </a:r>
          </a:p>
          <a:p>
            <a:r>
              <a:rPr lang="uk-UA" altLang="uk-UA" sz="1900" b="1" dirty="0" smtClean="0"/>
              <a:t>7. Практична цінність для економіки та суспільства</a:t>
            </a:r>
          </a:p>
          <a:p>
            <a:r>
              <a:rPr lang="uk-UA" altLang="uk-UA" sz="1900" b="1" dirty="0" smtClean="0">
                <a:solidFill>
                  <a:srgbClr val="669900"/>
                </a:solidFill>
              </a:rPr>
              <a:t>8. Фінансове обґрунтування витрат для виконання проекту</a:t>
            </a:r>
          </a:p>
          <a:p>
            <a:r>
              <a:rPr lang="uk-UA" altLang="uk-UA" sz="1900" b="1" dirty="0" smtClean="0">
                <a:solidFill>
                  <a:srgbClr val="FF0000"/>
                </a:solidFill>
              </a:rPr>
              <a:t>9.  Наукометричні показники авторів проекту (зміни)</a:t>
            </a:r>
          </a:p>
          <a:p>
            <a:r>
              <a:rPr lang="uk-UA" altLang="uk-UA" sz="1900" b="1" dirty="0" smtClean="0">
                <a:solidFill>
                  <a:srgbClr val="FF0000"/>
                </a:solidFill>
              </a:rPr>
              <a:t>10.  Науковий доробок  та досвід авторів за напрямом проекту (зміни)</a:t>
            </a:r>
          </a:p>
          <a:p>
            <a:r>
              <a:rPr lang="uk-UA" altLang="uk-UA" sz="1900" b="1" dirty="0" smtClean="0">
                <a:solidFill>
                  <a:srgbClr val="FF0000"/>
                </a:solidFill>
              </a:rPr>
              <a:t>11. Очікувані результати за тематикою проекту (зміни)</a:t>
            </a:r>
          </a:p>
          <a:p>
            <a:r>
              <a:rPr lang="uk-UA" altLang="uk-UA" sz="1900" b="1" dirty="0" smtClean="0"/>
              <a:t>12. Етапи виконання проекту</a:t>
            </a:r>
          </a:p>
          <a:p>
            <a:r>
              <a:rPr lang="uk-UA" altLang="uk-UA" sz="1900" b="1" dirty="0" smtClean="0"/>
              <a:t>13. Виконавці проекту</a:t>
            </a:r>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341" y="191873"/>
            <a:ext cx="7886700" cy="500823"/>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uk-UA" sz="3600" dirty="0" smtClean="0"/>
              <a:t>Проектна активність підрозділів</a:t>
            </a:r>
            <a:endParaRPr lang="ru-RU" sz="3600" dirty="0"/>
          </a:p>
        </p:txBody>
      </p:sp>
      <p:graphicFrame>
        <p:nvGraphicFramePr>
          <p:cNvPr id="4" name="Содержимое 3"/>
          <p:cNvGraphicFramePr>
            <a:graphicFrameLocks noGrp="1"/>
          </p:cNvGraphicFramePr>
          <p:nvPr>
            <p:ph idx="1"/>
          </p:nvPr>
        </p:nvGraphicFramePr>
        <p:xfrm>
          <a:off x="357158" y="836712"/>
          <a:ext cx="8572559" cy="5823168"/>
        </p:xfrm>
        <a:graphic>
          <a:graphicData uri="http://schemas.openxmlformats.org/drawingml/2006/table">
            <a:tbl>
              <a:tblPr firstRow="1" bandRow="1">
                <a:tableStyleId>{5C22544A-7EE6-4342-B048-85BDC9FD1C3A}</a:tableStyleId>
              </a:tblPr>
              <a:tblGrid>
                <a:gridCol w="4071966"/>
                <a:gridCol w="1308019"/>
                <a:gridCol w="1596287"/>
                <a:gridCol w="1596287"/>
              </a:tblGrid>
              <a:tr h="382488">
                <a:tc>
                  <a:txBody>
                    <a:bodyPr/>
                    <a:lstStyle/>
                    <a:p>
                      <a:pPr algn="ctr"/>
                      <a:r>
                        <a:rPr lang="uk-UA" sz="1800" dirty="0" smtClean="0"/>
                        <a:t>Підрозділ </a:t>
                      </a:r>
                      <a:endParaRPr lang="ru-RU" sz="1800" dirty="0"/>
                    </a:p>
                  </a:txBody>
                  <a:tcPr marL="84406" marR="84406"/>
                </a:tc>
                <a:tc>
                  <a:txBody>
                    <a:bodyPr/>
                    <a:lstStyle/>
                    <a:p>
                      <a:pPr algn="ctr"/>
                      <a:r>
                        <a:rPr lang="uk-UA" sz="1800" dirty="0" smtClean="0"/>
                        <a:t>2018 (67)</a:t>
                      </a:r>
                      <a:endParaRPr lang="ru-RU" sz="1800" dirty="0"/>
                    </a:p>
                  </a:txBody>
                  <a:tcPr marL="84406" marR="84406"/>
                </a:tc>
                <a:tc>
                  <a:txBody>
                    <a:bodyPr/>
                    <a:lstStyle/>
                    <a:p>
                      <a:pPr algn="ctr"/>
                      <a:r>
                        <a:rPr lang="uk-UA" sz="1800" dirty="0" smtClean="0"/>
                        <a:t>2019 (103)</a:t>
                      </a:r>
                      <a:endParaRPr lang="ru-RU" sz="1800" dirty="0"/>
                    </a:p>
                  </a:txBody>
                  <a:tcPr marL="84406" marR="84406"/>
                </a:tc>
                <a:tc>
                  <a:txBody>
                    <a:bodyPr/>
                    <a:lstStyle/>
                    <a:p>
                      <a:pPr algn="ctr"/>
                      <a:r>
                        <a:rPr lang="uk-UA" sz="1800" dirty="0" smtClean="0"/>
                        <a:t>2020 (69)</a:t>
                      </a:r>
                      <a:endParaRPr lang="ru-RU" sz="1800" dirty="0"/>
                    </a:p>
                  </a:txBody>
                  <a:tcPr marL="84406" marR="84406"/>
                </a:tc>
              </a:tr>
              <a:tr h="313120">
                <a:tc>
                  <a:txBody>
                    <a:bodyPr/>
                    <a:lstStyle/>
                    <a:p>
                      <a:r>
                        <a:rPr lang="uk-UA" sz="1400" b="1" dirty="0" smtClean="0">
                          <a:solidFill>
                            <a:schemeClr val="tx1"/>
                          </a:solidFill>
                        </a:rPr>
                        <a:t>ЕНЕРГЕТИКИ, АВТОМАТИКИ ТА ЕНЕРГОЗБ.</a:t>
                      </a:r>
                      <a:endParaRPr lang="ru-RU" sz="1400" b="1" dirty="0">
                        <a:solidFill>
                          <a:schemeClr val="tx1"/>
                        </a:solidFill>
                      </a:endParaRPr>
                    </a:p>
                  </a:txBody>
                  <a:tcPr marL="84406" marR="84406"/>
                </a:tc>
                <a:tc>
                  <a:txBody>
                    <a:bodyPr/>
                    <a:lstStyle/>
                    <a:p>
                      <a:pPr algn="ctr"/>
                      <a:r>
                        <a:rPr lang="uk-UA" sz="1500" b="1" dirty="0" smtClean="0"/>
                        <a:t>5</a:t>
                      </a:r>
                      <a:endParaRPr lang="ru-RU" sz="1500" b="1" dirty="0"/>
                    </a:p>
                  </a:txBody>
                  <a:tcPr marL="84406" marR="84406"/>
                </a:tc>
                <a:tc>
                  <a:txBody>
                    <a:bodyPr/>
                    <a:lstStyle/>
                    <a:p>
                      <a:pPr algn="ctr"/>
                      <a:r>
                        <a:rPr lang="uk-UA" sz="1500" b="1" dirty="0" smtClean="0"/>
                        <a:t>4</a:t>
                      </a:r>
                      <a:endParaRPr lang="ru-RU" sz="1500" b="1" dirty="0"/>
                    </a:p>
                  </a:txBody>
                  <a:tcPr marL="84406" marR="84406"/>
                </a:tc>
                <a:tc>
                  <a:txBody>
                    <a:bodyPr/>
                    <a:lstStyle/>
                    <a:p>
                      <a:pPr algn="ctr"/>
                      <a:r>
                        <a:rPr lang="uk-UA" sz="1500" b="1" dirty="0" smtClean="0"/>
                        <a:t>6</a:t>
                      </a:r>
                      <a:endParaRPr lang="ru-RU" sz="1500" b="1" dirty="0"/>
                    </a:p>
                  </a:txBody>
                  <a:tcPr marL="84406" marR="84406"/>
                </a:tc>
              </a:tr>
              <a:tr h="313120">
                <a:tc>
                  <a:txBody>
                    <a:bodyPr/>
                    <a:lstStyle/>
                    <a:p>
                      <a:r>
                        <a:rPr lang="uk-UA" sz="1400" b="1" dirty="0" smtClean="0">
                          <a:solidFill>
                            <a:schemeClr val="tx1"/>
                          </a:solidFill>
                        </a:rPr>
                        <a:t>ЛІСОВОГО</a:t>
                      </a:r>
                      <a:r>
                        <a:rPr lang="uk-UA" sz="1400" b="1" baseline="0" dirty="0" smtClean="0">
                          <a:solidFill>
                            <a:schemeClr val="tx1"/>
                          </a:solidFill>
                        </a:rPr>
                        <a:t> І САДОВО-ПАРКОВОГО ГОСПОДАРСТВА</a:t>
                      </a:r>
                      <a:endParaRPr lang="ru-RU" sz="1400" b="1" dirty="0">
                        <a:solidFill>
                          <a:schemeClr val="tx1"/>
                        </a:solidFill>
                      </a:endParaRPr>
                    </a:p>
                  </a:txBody>
                  <a:tcPr marL="84406" marR="84406"/>
                </a:tc>
                <a:tc>
                  <a:txBody>
                    <a:bodyPr/>
                    <a:lstStyle/>
                    <a:p>
                      <a:pPr algn="ctr"/>
                      <a:r>
                        <a:rPr lang="uk-UA" sz="1500" b="1" dirty="0" smtClean="0"/>
                        <a:t>6</a:t>
                      </a:r>
                      <a:endParaRPr lang="ru-RU" sz="1500" b="1" dirty="0"/>
                    </a:p>
                  </a:txBody>
                  <a:tcPr marL="84406" marR="84406"/>
                </a:tc>
                <a:tc>
                  <a:txBody>
                    <a:bodyPr/>
                    <a:lstStyle/>
                    <a:p>
                      <a:pPr algn="ctr"/>
                      <a:r>
                        <a:rPr lang="uk-UA" sz="1500" b="1" dirty="0" smtClean="0"/>
                        <a:t>7</a:t>
                      </a:r>
                      <a:endParaRPr lang="ru-RU" sz="1500" b="1" dirty="0"/>
                    </a:p>
                  </a:txBody>
                  <a:tcPr marL="84406" marR="84406"/>
                </a:tc>
                <a:tc>
                  <a:txBody>
                    <a:bodyPr/>
                    <a:lstStyle/>
                    <a:p>
                      <a:pPr algn="ctr"/>
                      <a:r>
                        <a:rPr lang="uk-UA" sz="1500" b="1" dirty="0" smtClean="0"/>
                        <a:t>3</a:t>
                      </a:r>
                      <a:endParaRPr lang="ru-RU" sz="1500" b="1" dirty="0"/>
                    </a:p>
                  </a:txBody>
                  <a:tcPr marL="84406" marR="84406"/>
                </a:tc>
              </a:tr>
              <a:tr h="313120">
                <a:tc>
                  <a:txBody>
                    <a:bodyPr/>
                    <a:lstStyle/>
                    <a:p>
                      <a:r>
                        <a:rPr lang="uk-UA" sz="1400" b="1" dirty="0" smtClean="0">
                          <a:solidFill>
                            <a:schemeClr val="tx1"/>
                          </a:solidFill>
                        </a:rPr>
                        <a:t>НЕПЕРЕРВНОЇ ОСВІТИ ТА ТУРИЗМУ</a:t>
                      </a:r>
                      <a:endParaRPr lang="ru-RU" sz="1400" b="1" dirty="0">
                        <a:solidFill>
                          <a:schemeClr val="tx1"/>
                        </a:solidFill>
                      </a:endParaRPr>
                    </a:p>
                  </a:txBody>
                  <a:tcPr marL="84406" marR="84406"/>
                </a:tc>
                <a:tc>
                  <a:txBody>
                    <a:bodyPr/>
                    <a:lstStyle/>
                    <a:p>
                      <a:pPr algn="ctr"/>
                      <a:r>
                        <a:rPr lang="uk-UA" sz="1500" b="1" dirty="0" smtClean="0"/>
                        <a:t>-</a:t>
                      </a:r>
                      <a:endParaRPr lang="ru-RU" sz="1500" b="1" dirty="0"/>
                    </a:p>
                  </a:txBody>
                  <a:tcPr marL="84406" marR="84406"/>
                </a:tc>
                <a:tc>
                  <a:txBody>
                    <a:bodyPr/>
                    <a:lstStyle/>
                    <a:p>
                      <a:pPr algn="ctr"/>
                      <a:r>
                        <a:rPr lang="uk-UA" sz="1500" b="1" dirty="0" smtClean="0"/>
                        <a:t>3</a:t>
                      </a:r>
                      <a:endParaRPr lang="ru-RU" sz="1500" b="1" dirty="0"/>
                    </a:p>
                  </a:txBody>
                  <a:tcPr marL="84406" marR="84406"/>
                </a:tc>
                <a:tc>
                  <a:txBody>
                    <a:bodyPr/>
                    <a:lstStyle/>
                    <a:p>
                      <a:pPr algn="ctr"/>
                      <a:r>
                        <a:rPr lang="uk-UA" sz="1500" b="1" dirty="0" smtClean="0"/>
                        <a:t>2</a:t>
                      </a:r>
                      <a:endParaRPr lang="ru-RU" sz="1500" b="1" dirty="0"/>
                    </a:p>
                  </a:txBody>
                  <a:tcPr marL="84406" marR="84406"/>
                </a:tc>
              </a:tr>
              <a:tr h="313120">
                <a:tc>
                  <a:txBody>
                    <a:bodyPr/>
                    <a:lstStyle/>
                    <a:p>
                      <a:r>
                        <a:rPr lang="uk-UA" sz="1400" b="1" dirty="0" smtClean="0">
                          <a:solidFill>
                            <a:schemeClr val="tx1"/>
                          </a:solidFill>
                        </a:rPr>
                        <a:t>АГРАРНОГО МЕНЕДЖМЕНТУ</a:t>
                      </a:r>
                      <a:endParaRPr lang="ru-RU" sz="1400" b="1" dirty="0">
                        <a:solidFill>
                          <a:schemeClr val="tx1"/>
                        </a:solidFill>
                      </a:endParaRPr>
                    </a:p>
                  </a:txBody>
                  <a:tcPr marL="84406" marR="84406"/>
                </a:tc>
                <a:tc>
                  <a:txBody>
                    <a:bodyPr/>
                    <a:lstStyle/>
                    <a:p>
                      <a:pPr algn="ctr"/>
                      <a:r>
                        <a:rPr lang="uk-UA" sz="1500" b="1" dirty="0" smtClean="0"/>
                        <a:t>3</a:t>
                      </a:r>
                      <a:endParaRPr lang="ru-RU" sz="1500" b="1" dirty="0"/>
                    </a:p>
                  </a:txBody>
                  <a:tcPr marL="84406" marR="84406"/>
                </a:tc>
                <a:tc>
                  <a:txBody>
                    <a:bodyPr/>
                    <a:lstStyle/>
                    <a:p>
                      <a:pPr algn="ctr"/>
                      <a:r>
                        <a:rPr lang="uk-UA" sz="1500" b="1" dirty="0" smtClean="0"/>
                        <a:t>1</a:t>
                      </a:r>
                      <a:endParaRPr lang="ru-RU" sz="1500" b="1" dirty="0"/>
                    </a:p>
                  </a:txBody>
                  <a:tcPr marL="84406" marR="84406"/>
                </a:tc>
                <a:tc>
                  <a:txBody>
                    <a:bodyPr/>
                    <a:lstStyle/>
                    <a:p>
                      <a:pPr algn="ctr"/>
                      <a:r>
                        <a:rPr lang="uk-UA" sz="1500" b="1" dirty="0" smtClean="0"/>
                        <a:t>3</a:t>
                      </a:r>
                      <a:endParaRPr lang="ru-RU" sz="1500" b="1" dirty="0"/>
                    </a:p>
                  </a:txBody>
                  <a:tcPr marL="84406" marR="84406"/>
                </a:tc>
              </a:tr>
              <a:tr h="313120">
                <a:tc>
                  <a:txBody>
                    <a:bodyPr/>
                    <a:lstStyle/>
                    <a:p>
                      <a:r>
                        <a:rPr lang="uk-UA" sz="1400" b="1" dirty="0" smtClean="0">
                          <a:solidFill>
                            <a:schemeClr val="tx1"/>
                          </a:solidFill>
                        </a:rPr>
                        <a:t>АГРОБІОЛОГІЧНИЙ</a:t>
                      </a:r>
                      <a:endParaRPr lang="ru-RU" sz="1400" b="1" dirty="0">
                        <a:solidFill>
                          <a:schemeClr val="tx1"/>
                        </a:solidFill>
                      </a:endParaRPr>
                    </a:p>
                  </a:txBody>
                  <a:tcPr marL="84406" marR="84406"/>
                </a:tc>
                <a:tc>
                  <a:txBody>
                    <a:bodyPr/>
                    <a:lstStyle/>
                    <a:p>
                      <a:pPr algn="ctr"/>
                      <a:r>
                        <a:rPr lang="uk-UA" sz="1500" b="1" dirty="0" smtClean="0"/>
                        <a:t>6</a:t>
                      </a:r>
                      <a:endParaRPr lang="ru-RU" sz="1500" b="1" dirty="0"/>
                    </a:p>
                  </a:txBody>
                  <a:tcPr marL="84406" marR="84406"/>
                </a:tc>
                <a:tc>
                  <a:txBody>
                    <a:bodyPr/>
                    <a:lstStyle/>
                    <a:p>
                      <a:pPr algn="ctr"/>
                      <a:r>
                        <a:rPr lang="uk-UA" sz="1500" b="1" dirty="0" smtClean="0"/>
                        <a:t>8</a:t>
                      </a:r>
                      <a:endParaRPr lang="ru-RU" sz="1500" b="1" dirty="0"/>
                    </a:p>
                  </a:txBody>
                  <a:tcPr marL="84406" marR="84406"/>
                </a:tc>
                <a:tc>
                  <a:txBody>
                    <a:bodyPr/>
                    <a:lstStyle/>
                    <a:p>
                      <a:pPr algn="ctr"/>
                      <a:r>
                        <a:rPr lang="uk-UA" sz="1500" b="1" dirty="0" smtClean="0"/>
                        <a:t>6</a:t>
                      </a:r>
                      <a:endParaRPr lang="ru-RU" sz="1500" b="1" dirty="0"/>
                    </a:p>
                  </a:txBody>
                  <a:tcPr marL="84406" marR="84406"/>
                </a:tc>
              </a:tr>
              <a:tr h="313120">
                <a:tc>
                  <a:txBody>
                    <a:bodyPr/>
                    <a:lstStyle/>
                    <a:p>
                      <a:r>
                        <a:rPr lang="uk-UA" sz="1400" b="1" dirty="0" smtClean="0">
                          <a:solidFill>
                            <a:schemeClr val="tx1"/>
                          </a:solidFill>
                        </a:rPr>
                        <a:t>ВЕТЕРИНАРНОЇ МЕДИЦИНИ</a:t>
                      </a:r>
                      <a:endParaRPr lang="ru-RU" sz="1400" b="1" dirty="0">
                        <a:solidFill>
                          <a:schemeClr val="tx1"/>
                        </a:solidFill>
                      </a:endParaRPr>
                    </a:p>
                  </a:txBody>
                  <a:tcPr marL="84406" marR="84406"/>
                </a:tc>
                <a:tc>
                  <a:txBody>
                    <a:bodyPr/>
                    <a:lstStyle/>
                    <a:p>
                      <a:pPr algn="ctr"/>
                      <a:r>
                        <a:rPr lang="uk-UA" sz="1500" b="1" dirty="0" smtClean="0"/>
                        <a:t>7</a:t>
                      </a:r>
                      <a:endParaRPr lang="ru-RU" sz="1500" b="1" dirty="0"/>
                    </a:p>
                  </a:txBody>
                  <a:tcPr marL="84406" marR="84406"/>
                </a:tc>
                <a:tc>
                  <a:txBody>
                    <a:bodyPr/>
                    <a:lstStyle/>
                    <a:p>
                      <a:pPr algn="ctr"/>
                      <a:r>
                        <a:rPr lang="uk-UA" sz="1500" b="1" dirty="0" smtClean="0"/>
                        <a:t>13</a:t>
                      </a:r>
                      <a:endParaRPr lang="ru-RU" sz="1500" b="1" dirty="0"/>
                    </a:p>
                  </a:txBody>
                  <a:tcPr marL="84406" marR="84406"/>
                </a:tc>
                <a:tc>
                  <a:txBody>
                    <a:bodyPr/>
                    <a:lstStyle/>
                    <a:p>
                      <a:pPr algn="ctr"/>
                      <a:r>
                        <a:rPr lang="uk-UA" sz="1500" b="1" dirty="0" smtClean="0"/>
                        <a:t>6</a:t>
                      </a:r>
                      <a:endParaRPr lang="ru-RU" sz="1500" b="1" dirty="0"/>
                    </a:p>
                  </a:txBody>
                  <a:tcPr marL="84406" marR="84406"/>
                </a:tc>
              </a:tr>
              <a:tr h="313120">
                <a:tc>
                  <a:txBody>
                    <a:bodyPr/>
                    <a:lstStyle/>
                    <a:p>
                      <a:r>
                        <a:rPr lang="uk-UA" sz="1400" b="1" dirty="0" smtClean="0">
                          <a:solidFill>
                            <a:schemeClr val="tx1"/>
                          </a:solidFill>
                        </a:rPr>
                        <a:t>ЕКОНОМІЧНИЙ </a:t>
                      </a:r>
                      <a:endParaRPr lang="ru-RU" sz="1400" b="1" dirty="0">
                        <a:solidFill>
                          <a:schemeClr val="tx1"/>
                        </a:solidFill>
                      </a:endParaRPr>
                    </a:p>
                  </a:txBody>
                  <a:tcPr marL="84406" marR="84406"/>
                </a:tc>
                <a:tc>
                  <a:txBody>
                    <a:bodyPr/>
                    <a:lstStyle/>
                    <a:p>
                      <a:pPr algn="ctr"/>
                      <a:r>
                        <a:rPr lang="uk-UA" sz="1500" b="1" dirty="0" smtClean="0"/>
                        <a:t>3</a:t>
                      </a:r>
                      <a:endParaRPr lang="ru-RU" sz="1500" b="1" dirty="0"/>
                    </a:p>
                  </a:txBody>
                  <a:tcPr marL="84406" marR="84406"/>
                </a:tc>
                <a:tc>
                  <a:txBody>
                    <a:bodyPr/>
                    <a:lstStyle/>
                    <a:p>
                      <a:pPr algn="ctr"/>
                      <a:r>
                        <a:rPr lang="uk-UA" sz="1500" b="1" dirty="0" smtClean="0"/>
                        <a:t>4</a:t>
                      </a:r>
                      <a:endParaRPr lang="ru-RU" sz="1500" b="1" dirty="0"/>
                    </a:p>
                  </a:txBody>
                  <a:tcPr marL="84406" marR="84406"/>
                </a:tc>
                <a:tc>
                  <a:txBody>
                    <a:bodyPr/>
                    <a:lstStyle/>
                    <a:p>
                      <a:pPr algn="ctr"/>
                      <a:r>
                        <a:rPr lang="uk-UA" sz="1500" b="1" dirty="0" smtClean="0"/>
                        <a:t>5</a:t>
                      </a:r>
                      <a:endParaRPr lang="ru-RU" sz="1500" b="1" dirty="0"/>
                    </a:p>
                  </a:txBody>
                  <a:tcPr marL="84406" marR="84406"/>
                </a:tc>
              </a:tr>
              <a:tr h="313120">
                <a:tc>
                  <a:txBody>
                    <a:bodyPr/>
                    <a:lstStyle/>
                    <a:p>
                      <a:r>
                        <a:rPr lang="uk-UA" sz="1400" b="1" dirty="0" smtClean="0">
                          <a:solidFill>
                            <a:schemeClr val="tx1"/>
                          </a:solidFill>
                        </a:rPr>
                        <a:t>ЗАХИСТУ РОСЛИН, БІОТЕХНОЛОГІЙ ТА ЕКОЛОГІЇ</a:t>
                      </a:r>
                      <a:endParaRPr lang="ru-RU" sz="1400" b="1" dirty="0">
                        <a:solidFill>
                          <a:schemeClr val="tx1"/>
                        </a:solidFill>
                      </a:endParaRPr>
                    </a:p>
                  </a:txBody>
                  <a:tcPr marL="84406" marR="84406"/>
                </a:tc>
                <a:tc>
                  <a:txBody>
                    <a:bodyPr/>
                    <a:lstStyle/>
                    <a:p>
                      <a:pPr algn="ctr"/>
                      <a:r>
                        <a:rPr lang="uk-UA" sz="1500" b="1" dirty="0" smtClean="0"/>
                        <a:t>10</a:t>
                      </a:r>
                      <a:endParaRPr lang="ru-RU" sz="1500" b="1" dirty="0"/>
                    </a:p>
                  </a:txBody>
                  <a:tcPr marL="84406" marR="84406"/>
                </a:tc>
                <a:tc>
                  <a:txBody>
                    <a:bodyPr/>
                    <a:lstStyle/>
                    <a:p>
                      <a:pPr algn="ctr"/>
                      <a:r>
                        <a:rPr lang="uk-UA" sz="1500" b="1" dirty="0" smtClean="0"/>
                        <a:t>15</a:t>
                      </a:r>
                      <a:endParaRPr lang="ru-RU" sz="1500" b="1" dirty="0"/>
                    </a:p>
                  </a:txBody>
                  <a:tcPr marL="84406" marR="84406"/>
                </a:tc>
                <a:tc>
                  <a:txBody>
                    <a:bodyPr/>
                    <a:lstStyle/>
                    <a:p>
                      <a:pPr algn="ctr"/>
                      <a:r>
                        <a:rPr lang="uk-UA" sz="1500" b="1" dirty="0" smtClean="0"/>
                        <a:t>7</a:t>
                      </a:r>
                      <a:endParaRPr lang="ru-RU" sz="1500" b="1" dirty="0"/>
                    </a:p>
                  </a:txBody>
                  <a:tcPr marL="84406" marR="84406"/>
                </a:tc>
              </a:tr>
              <a:tr h="313120">
                <a:tc>
                  <a:txBody>
                    <a:bodyPr/>
                    <a:lstStyle/>
                    <a:p>
                      <a:r>
                        <a:rPr lang="uk-UA" sz="1400" b="1" dirty="0" smtClean="0">
                          <a:solidFill>
                            <a:schemeClr val="tx1"/>
                          </a:solidFill>
                        </a:rPr>
                        <a:t>ЗЕМЛЕВПОРЯДКУВАННЯ</a:t>
                      </a:r>
                      <a:endParaRPr lang="ru-RU" sz="1400" b="1" dirty="0">
                        <a:solidFill>
                          <a:schemeClr val="tx1"/>
                        </a:solidFill>
                      </a:endParaRPr>
                    </a:p>
                  </a:txBody>
                  <a:tcPr marL="84406" marR="84406"/>
                </a:tc>
                <a:tc>
                  <a:txBody>
                    <a:bodyPr/>
                    <a:lstStyle/>
                    <a:p>
                      <a:pPr algn="ctr"/>
                      <a:r>
                        <a:rPr lang="uk-UA" sz="1500" b="1" dirty="0" smtClean="0"/>
                        <a:t>2</a:t>
                      </a:r>
                      <a:endParaRPr lang="ru-RU" sz="1500" b="1" dirty="0"/>
                    </a:p>
                  </a:txBody>
                  <a:tcPr marL="84406" marR="84406"/>
                </a:tc>
                <a:tc>
                  <a:txBody>
                    <a:bodyPr/>
                    <a:lstStyle/>
                    <a:p>
                      <a:pPr algn="ctr"/>
                      <a:r>
                        <a:rPr lang="uk-UA" sz="1500" b="1" dirty="0" smtClean="0"/>
                        <a:t>5</a:t>
                      </a:r>
                      <a:endParaRPr lang="ru-RU" sz="1500" b="1" dirty="0"/>
                    </a:p>
                  </a:txBody>
                  <a:tcPr marL="84406" marR="84406"/>
                </a:tc>
                <a:tc>
                  <a:txBody>
                    <a:bodyPr/>
                    <a:lstStyle/>
                    <a:p>
                      <a:pPr algn="ctr"/>
                      <a:r>
                        <a:rPr lang="uk-UA" sz="1500" b="1" dirty="0" smtClean="0"/>
                        <a:t>1</a:t>
                      </a:r>
                      <a:endParaRPr lang="ru-RU" sz="1500" b="1" dirty="0"/>
                    </a:p>
                  </a:txBody>
                  <a:tcPr marL="84406" marR="84406"/>
                </a:tc>
              </a:tr>
              <a:tr h="313120">
                <a:tc>
                  <a:txBody>
                    <a:bodyPr/>
                    <a:lstStyle/>
                    <a:p>
                      <a:r>
                        <a:rPr lang="uk-UA" sz="1400" b="1" dirty="0" smtClean="0">
                          <a:solidFill>
                            <a:schemeClr val="tx1"/>
                          </a:solidFill>
                        </a:rPr>
                        <a:t>ІНФОРМАЦІЙНИХ ТЕХНОЛОГІЙ</a:t>
                      </a:r>
                      <a:endParaRPr lang="ru-RU" sz="1400" b="1" dirty="0">
                        <a:solidFill>
                          <a:schemeClr val="tx1"/>
                        </a:solidFill>
                      </a:endParaRPr>
                    </a:p>
                  </a:txBody>
                  <a:tcPr marL="84406" marR="84406"/>
                </a:tc>
                <a:tc>
                  <a:txBody>
                    <a:bodyPr/>
                    <a:lstStyle/>
                    <a:p>
                      <a:pPr algn="ctr"/>
                      <a:r>
                        <a:rPr lang="uk-UA" sz="1500" b="1" dirty="0" smtClean="0"/>
                        <a:t>1</a:t>
                      </a:r>
                      <a:endParaRPr lang="ru-RU" sz="1500" b="1" dirty="0"/>
                    </a:p>
                  </a:txBody>
                  <a:tcPr marL="84406" marR="84406"/>
                </a:tc>
                <a:tc>
                  <a:txBody>
                    <a:bodyPr/>
                    <a:lstStyle/>
                    <a:p>
                      <a:pPr algn="ctr"/>
                      <a:r>
                        <a:rPr lang="uk-UA" sz="1500" b="1" dirty="0" smtClean="0"/>
                        <a:t>1</a:t>
                      </a:r>
                      <a:endParaRPr lang="ru-RU" sz="1500" b="1" dirty="0"/>
                    </a:p>
                  </a:txBody>
                  <a:tcPr marL="84406" marR="84406"/>
                </a:tc>
                <a:tc>
                  <a:txBody>
                    <a:bodyPr/>
                    <a:lstStyle/>
                    <a:p>
                      <a:pPr algn="ctr"/>
                      <a:r>
                        <a:rPr lang="uk-UA" sz="1500" b="1" dirty="0" smtClean="0"/>
                        <a:t>2</a:t>
                      </a:r>
                      <a:endParaRPr lang="ru-RU" sz="1500" b="1" dirty="0"/>
                    </a:p>
                  </a:txBody>
                  <a:tcPr marL="84406" marR="84406"/>
                </a:tc>
              </a:tr>
              <a:tr h="313120">
                <a:tc>
                  <a:txBody>
                    <a:bodyPr/>
                    <a:lstStyle/>
                    <a:p>
                      <a:r>
                        <a:rPr lang="uk-UA" sz="1400" b="1" dirty="0" smtClean="0">
                          <a:solidFill>
                            <a:schemeClr val="tx1"/>
                          </a:solidFill>
                        </a:rPr>
                        <a:t>ГУМАНІТАРНО-ПЕДАГОГІЧНИЙ</a:t>
                      </a:r>
                      <a:endParaRPr lang="ru-RU" sz="1400" b="1" dirty="0">
                        <a:solidFill>
                          <a:schemeClr val="tx1"/>
                        </a:solidFill>
                      </a:endParaRPr>
                    </a:p>
                  </a:txBody>
                  <a:tcPr marL="84406" marR="84406"/>
                </a:tc>
                <a:tc>
                  <a:txBody>
                    <a:bodyPr/>
                    <a:lstStyle/>
                    <a:p>
                      <a:pPr algn="ctr"/>
                      <a:r>
                        <a:rPr lang="uk-UA" sz="1500" b="1" dirty="0" smtClean="0"/>
                        <a:t>6</a:t>
                      </a:r>
                      <a:endParaRPr lang="ru-RU" sz="1500" b="1" dirty="0"/>
                    </a:p>
                  </a:txBody>
                  <a:tcPr marL="84406" marR="84406"/>
                </a:tc>
                <a:tc>
                  <a:txBody>
                    <a:bodyPr/>
                    <a:lstStyle/>
                    <a:p>
                      <a:pPr algn="ctr"/>
                      <a:r>
                        <a:rPr lang="uk-UA" sz="1500" b="1" dirty="0" smtClean="0"/>
                        <a:t>9</a:t>
                      </a:r>
                      <a:endParaRPr lang="ru-RU" sz="1500" b="1" dirty="0"/>
                    </a:p>
                  </a:txBody>
                  <a:tcPr marL="84406" marR="84406"/>
                </a:tc>
                <a:tc>
                  <a:txBody>
                    <a:bodyPr/>
                    <a:lstStyle/>
                    <a:p>
                      <a:pPr algn="ctr"/>
                      <a:r>
                        <a:rPr lang="uk-UA" sz="1500" b="1" dirty="0" smtClean="0"/>
                        <a:t>7</a:t>
                      </a:r>
                      <a:endParaRPr lang="ru-RU" sz="1500" b="1" dirty="0"/>
                    </a:p>
                  </a:txBody>
                  <a:tcPr marL="84406" marR="84406"/>
                </a:tc>
              </a:tr>
              <a:tr h="313120">
                <a:tc>
                  <a:txBody>
                    <a:bodyPr/>
                    <a:lstStyle/>
                    <a:p>
                      <a:r>
                        <a:rPr lang="uk-UA" sz="1400" b="1" dirty="0" smtClean="0">
                          <a:solidFill>
                            <a:schemeClr val="tx1"/>
                          </a:solidFill>
                        </a:rPr>
                        <a:t>НДІ ТЕХНІКИ</a:t>
                      </a:r>
                      <a:r>
                        <a:rPr lang="uk-UA" sz="1400" b="1" baseline="0" dirty="0" smtClean="0">
                          <a:solidFill>
                            <a:schemeClr val="tx1"/>
                          </a:solidFill>
                        </a:rPr>
                        <a:t> І ТЕХНОЛОГІЙ</a:t>
                      </a:r>
                      <a:endParaRPr lang="ru-RU" sz="1400" b="1" dirty="0">
                        <a:solidFill>
                          <a:schemeClr val="tx1"/>
                        </a:solidFill>
                      </a:endParaRPr>
                    </a:p>
                  </a:txBody>
                  <a:tcPr marL="84406" marR="84406"/>
                </a:tc>
                <a:tc>
                  <a:txBody>
                    <a:bodyPr/>
                    <a:lstStyle/>
                    <a:p>
                      <a:pPr algn="ctr"/>
                      <a:r>
                        <a:rPr lang="uk-UA" sz="1500" b="1" dirty="0" smtClean="0"/>
                        <a:t>5</a:t>
                      </a:r>
                      <a:endParaRPr lang="ru-RU" sz="1500" b="1" dirty="0"/>
                    </a:p>
                  </a:txBody>
                  <a:tcPr marL="84406" marR="84406"/>
                </a:tc>
                <a:tc>
                  <a:txBody>
                    <a:bodyPr/>
                    <a:lstStyle/>
                    <a:p>
                      <a:pPr algn="ctr"/>
                      <a:r>
                        <a:rPr lang="uk-UA" sz="1500" b="1" dirty="0" smtClean="0"/>
                        <a:t>6</a:t>
                      </a:r>
                      <a:endParaRPr lang="ru-RU" sz="1500" b="1" dirty="0"/>
                    </a:p>
                  </a:txBody>
                  <a:tcPr marL="84406" marR="84406"/>
                </a:tc>
                <a:tc>
                  <a:txBody>
                    <a:bodyPr/>
                    <a:lstStyle/>
                    <a:p>
                      <a:pPr algn="ctr"/>
                      <a:r>
                        <a:rPr lang="uk-UA" sz="1500" b="1" dirty="0" smtClean="0"/>
                        <a:t>7</a:t>
                      </a:r>
                      <a:endParaRPr lang="ru-RU" sz="1500" b="1" dirty="0"/>
                    </a:p>
                  </a:txBody>
                  <a:tcPr marL="84406" marR="84406"/>
                </a:tc>
              </a:tr>
              <a:tr h="313120">
                <a:tc>
                  <a:txBody>
                    <a:bodyPr/>
                    <a:lstStyle/>
                    <a:p>
                      <a:r>
                        <a:rPr lang="uk-UA" sz="1400" b="1" dirty="0" smtClean="0">
                          <a:solidFill>
                            <a:schemeClr val="tx1"/>
                          </a:solidFill>
                        </a:rPr>
                        <a:t>ТВАРИННИЦТВА ТА ВОДНИХ</a:t>
                      </a:r>
                      <a:r>
                        <a:rPr lang="uk-UA" sz="1400" b="1" baseline="0" dirty="0" smtClean="0">
                          <a:solidFill>
                            <a:schemeClr val="tx1"/>
                          </a:solidFill>
                        </a:rPr>
                        <a:t> БІОРЕСУРСІВ</a:t>
                      </a:r>
                      <a:endParaRPr lang="ru-RU" sz="1400" b="1" dirty="0">
                        <a:solidFill>
                          <a:schemeClr val="tx1"/>
                        </a:solidFill>
                      </a:endParaRPr>
                    </a:p>
                  </a:txBody>
                  <a:tcPr marL="84406" marR="84406"/>
                </a:tc>
                <a:tc>
                  <a:txBody>
                    <a:bodyPr/>
                    <a:lstStyle/>
                    <a:p>
                      <a:pPr algn="ctr"/>
                      <a:r>
                        <a:rPr lang="uk-UA" sz="1500" b="1" dirty="0" smtClean="0"/>
                        <a:t>4</a:t>
                      </a:r>
                      <a:endParaRPr lang="ru-RU" sz="1500" b="1" dirty="0"/>
                    </a:p>
                  </a:txBody>
                  <a:tcPr marL="84406" marR="84406"/>
                </a:tc>
                <a:tc>
                  <a:txBody>
                    <a:bodyPr/>
                    <a:lstStyle/>
                    <a:p>
                      <a:pPr algn="ctr"/>
                      <a:r>
                        <a:rPr lang="uk-UA" sz="1500" b="1" dirty="0" smtClean="0"/>
                        <a:t>6</a:t>
                      </a:r>
                      <a:endParaRPr lang="ru-RU" sz="1500" b="1" dirty="0"/>
                    </a:p>
                  </a:txBody>
                  <a:tcPr marL="84406" marR="84406"/>
                </a:tc>
                <a:tc>
                  <a:txBody>
                    <a:bodyPr/>
                    <a:lstStyle/>
                    <a:p>
                      <a:pPr algn="ctr"/>
                      <a:r>
                        <a:rPr lang="uk-UA" sz="1500" b="1" dirty="0" smtClean="0"/>
                        <a:t>6</a:t>
                      </a:r>
                      <a:endParaRPr lang="ru-RU" sz="1500" b="1" dirty="0"/>
                    </a:p>
                  </a:txBody>
                  <a:tcPr marL="84406" marR="84406"/>
                </a:tc>
              </a:tr>
              <a:tr h="313120">
                <a:tc>
                  <a:txBody>
                    <a:bodyPr/>
                    <a:lstStyle/>
                    <a:p>
                      <a:r>
                        <a:rPr lang="uk-UA" sz="1400" b="1" dirty="0" smtClean="0">
                          <a:solidFill>
                            <a:schemeClr val="tx1"/>
                          </a:solidFill>
                        </a:rPr>
                        <a:t>ЮРИДИЧНИЙ</a:t>
                      </a:r>
                      <a:endParaRPr lang="ru-RU" sz="1400" b="1" dirty="0">
                        <a:solidFill>
                          <a:schemeClr val="tx1"/>
                        </a:solidFill>
                      </a:endParaRPr>
                    </a:p>
                  </a:txBody>
                  <a:tcPr marL="84406" marR="84406"/>
                </a:tc>
                <a:tc>
                  <a:txBody>
                    <a:bodyPr/>
                    <a:lstStyle/>
                    <a:p>
                      <a:pPr algn="ctr"/>
                      <a:r>
                        <a:rPr lang="uk-UA" sz="1500" b="1" dirty="0" smtClean="0"/>
                        <a:t>2</a:t>
                      </a:r>
                      <a:endParaRPr lang="ru-RU" sz="1500" b="1" dirty="0"/>
                    </a:p>
                  </a:txBody>
                  <a:tcPr marL="84406" marR="84406"/>
                </a:tc>
                <a:tc>
                  <a:txBody>
                    <a:bodyPr/>
                    <a:lstStyle/>
                    <a:p>
                      <a:pPr algn="ctr"/>
                      <a:r>
                        <a:rPr lang="uk-UA" sz="1500" b="1" dirty="0" smtClean="0"/>
                        <a:t>4</a:t>
                      </a:r>
                      <a:endParaRPr lang="ru-RU" sz="1500" b="1" dirty="0"/>
                    </a:p>
                  </a:txBody>
                  <a:tcPr marL="84406" marR="84406"/>
                </a:tc>
                <a:tc>
                  <a:txBody>
                    <a:bodyPr/>
                    <a:lstStyle/>
                    <a:p>
                      <a:pPr algn="ctr"/>
                      <a:r>
                        <a:rPr lang="uk-UA" sz="1500" b="1" dirty="0" smtClean="0"/>
                        <a:t>2</a:t>
                      </a:r>
                      <a:endParaRPr lang="ru-RU" sz="1500" b="1" dirty="0"/>
                    </a:p>
                  </a:txBody>
                  <a:tcPr marL="84406" marR="84406"/>
                </a:tc>
              </a:tr>
              <a:tr h="313120">
                <a:tc>
                  <a:txBody>
                    <a:bodyPr/>
                    <a:lstStyle/>
                    <a:p>
                      <a:r>
                        <a:rPr lang="uk-UA" sz="1400" b="1" dirty="0" smtClean="0">
                          <a:solidFill>
                            <a:schemeClr val="tx1"/>
                          </a:solidFill>
                        </a:rPr>
                        <a:t>ХАРЧОВИХ ТЕХНОЛОГІЙ ТА УПРАВЛІННЯ</a:t>
                      </a:r>
                      <a:r>
                        <a:rPr lang="uk-UA" sz="1400" b="1" baseline="0" dirty="0" smtClean="0">
                          <a:solidFill>
                            <a:schemeClr val="tx1"/>
                          </a:solidFill>
                        </a:rPr>
                        <a:t> ЯКІСТЮ</a:t>
                      </a:r>
                      <a:endParaRPr lang="ru-RU" sz="1400" b="1" dirty="0">
                        <a:solidFill>
                          <a:schemeClr val="tx1"/>
                        </a:solidFill>
                      </a:endParaRPr>
                    </a:p>
                  </a:txBody>
                  <a:tcPr marL="84406" marR="84406"/>
                </a:tc>
                <a:tc>
                  <a:txBody>
                    <a:bodyPr/>
                    <a:lstStyle/>
                    <a:p>
                      <a:pPr algn="ctr"/>
                      <a:r>
                        <a:rPr lang="uk-UA" sz="1500" b="1" dirty="0" smtClean="0"/>
                        <a:t>1</a:t>
                      </a:r>
                      <a:endParaRPr lang="ru-RU" sz="1500" b="1" dirty="0"/>
                    </a:p>
                  </a:txBody>
                  <a:tcPr marL="84406" marR="84406"/>
                </a:tc>
                <a:tc>
                  <a:txBody>
                    <a:bodyPr/>
                    <a:lstStyle/>
                    <a:p>
                      <a:pPr algn="ctr"/>
                      <a:r>
                        <a:rPr lang="uk-UA" sz="1500" b="1" dirty="0" smtClean="0"/>
                        <a:t>3</a:t>
                      </a:r>
                      <a:endParaRPr lang="ru-RU" sz="1500" b="1" dirty="0"/>
                    </a:p>
                  </a:txBody>
                  <a:tcPr marL="84406" marR="84406"/>
                </a:tc>
                <a:tc>
                  <a:txBody>
                    <a:bodyPr/>
                    <a:lstStyle/>
                    <a:p>
                      <a:pPr algn="ctr"/>
                      <a:r>
                        <a:rPr lang="uk-UA" sz="1500" b="1" dirty="0" smtClean="0"/>
                        <a:t>2</a:t>
                      </a:r>
                      <a:endParaRPr lang="ru-RU" sz="1500" b="1" dirty="0"/>
                    </a:p>
                  </a:txBody>
                  <a:tcPr marL="84406" marR="84406"/>
                </a:tc>
              </a:tr>
              <a:tr h="313120">
                <a:tc>
                  <a:txBody>
                    <a:bodyPr/>
                    <a:lstStyle/>
                    <a:p>
                      <a:r>
                        <a:rPr lang="uk-UA" sz="1400" b="1" dirty="0" smtClean="0">
                          <a:solidFill>
                            <a:schemeClr val="tx1"/>
                          </a:solidFill>
                        </a:rPr>
                        <a:t>УНДІ</a:t>
                      </a:r>
                      <a:r>
                        <a:rPr lang="uk-UA" sz="1400" b="1" baseline="0" dirty="0" smtClean="0">
                          <a:solidFill>
                            <a:schemeClr val="tx1"/>
                          </a:solidFill>
                        </a:rPr>
                        <a:t>  СІЛЬСЬКОГОСПОДАРСЬКОЇ РАДІОЛОГІЇ</a:t>
                      </a:r>
                      <a:endParaRPr lang="ru-RU" sz="1400" b="1" dirty="0">
                        <a:solidFill>
                          <a:schemeClr val="tx1"/>
                        </a:solidFill>
                      </a:endParaRPr>
                    </a:p>
                  </a:txBody>
                  <a:tcPr marL="84406" marR="84406"/>
                </a:tc>
                <a:tc>
                  <a:txBody>
                    <a:bodyPr/>
                    <a:lstStyle/>
                    <a:p>
                      <a:pPr algn="ctr"/>
                      <a:r>
                        <a:rPr lang="uk-UA" sz="1500" b="1" dirty="0" smtClean="0"/>
                        <a:t>3</a:t>
                      </a:r>
                      <a:endParaRPr lang="ru-RU" sz="1500" b="1" dirty="0"/>
                    </a:p>
                  </a:txBody>
                  <a:tcPr marL="84406" marR="84406"/>
                </a:tc>
                <a:tc>
                  <a:txBody>
                    <a:bodyPr/>
                    <a:lstStyle/>
                    <a:p>
                      <a:pPr algn="ctr"/>
                      <a:r>
                        <a:rPr lang="uk-UA" sz="1500" b="1" dirty="0" smtClean="0"/>
                        <a:t>8</a:t>
                      </a:r>
                      <a:endParaRPr lang="ru-RU" sz="1500" b="1" dirty="0"/>
                    </a:p>
                  </a:txBody>
                  <a:tcPr marL="84406" marR="84406"/>
                </a:tc>
                <a:tc>
                  <a:txBody>
                    <a:bodyPr/>
                    <a:lstStyle/>
                    <a:p>
                      <a:pPr algn="ctr"/>
                      <a:r>
                        <a:rPr lang="uk-UA" sz="1500" b="1" dirty="0" smtClean="0"/>
                        <a:t>1</a:t>
                      </a:r>
                      <a:endParaRPr lang="ru-RU" sz="1500" b="1" dirty="0"/>
                    </a:p>
                  </a:txBody>
                  <a:tcPr marL="84406" marR="84406"/>
                </a:tc>
              </a:tr>
              <a:tr h="313120">
                <a:tc>
                  <a:txBody>
                    <a:bodyPr/>
                    <a:lstStyle/>
                    <a:p>
                      <a:r>
                        <a:rPr lang="uk-UA" sz="1400" b="1" dirty="0" smtClean="0">
                          <a:solidFill>
                            <a:schemeClr val="tx1"/>
                          </a:solidFill>
                        </a:rPr>
                        <a:t>УЛЯБП АПК</a:t>
                      </a:r>
                      <a:endParaRPr lang="ru-RU" sz="1400" b="1" dirty="0">
                        <a:solidFill>
                          <a:schemeClr val="tx1"/>
                        </a:solidFill>
                      </a:endParaRPr>
                    </a:p>
                  </a:txBody>
                  <a:tcPr marL="84406" marR="84406"/>
                </a:tc>
                <a:tc>
                  <a:txBody>
                    <a:bodyPr/>
                    <a:lstStyle/>
                    <a:p>
                      <a:pPr algn="ctr"/>
                      <a:r>
                        <a:rPr lang="uk-UA" sz="1500" b="1" dirty="0" smtClean="0"/>
                        <a:t>3</a:t>
                      </a:r>
                      <a:endParaRPr lang="ru-RU" sz="1500" b="1" dirty="0"/>
                    </a:p>
                  </a:txBody>
                  <a:tcPr marL="84406" marR="84406"/>
                </a:tc>
                <a:tc>
                  <a:txBody>
                    <a:bodyPr/>
                    <a:lstStyle/>
                    <a:p>
                      <a:pPr algn="ctr"/>
                      <a:r>
                        <a:rPr lang="uk-UA" sz="1500" b="1" dirty="0" smtClean="0"/>
                        <a:t>6</a:t>
                      </a:r>
                      <a:endParaRPr lang="ru-RU" sz="1500" b="1" dirty="0"/>
                    </a:p>
                  </a:txBody>
                  <a:tcPr marL="84406" marR="84406"/>
                </a:tc>
                <a:tc>
                  <a:txBody>
                    <a:bodyPr/>
                    <a:lstStyle/>
                    <a:p>
                      <a:pPr algn="ctr"/>
                      <a:r>
                        <a:rPr lang="uk-UA" sz="1500" b="1" dirty="0" smtClean="0"/>
                        <a:t>3</a:t>
                      </a:r>
                      <a:endParaRPr lang="ru-RU" sz="1500" b="1" dirty="0"/>
                    </a:p>
                  </a:txBody>
                  <a:tcPr marL="84406" marR="84406"/>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4813"/>
            <a:ext cx="8496300" cy="1295400"/>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8. Фінансове обґрунтування витрат для виконання </a:t>
            </a:r>
            <a:r>
              <a:rPr lang="uk-UA" sz="2800" b="1" kern="0" dirty="0" smtClean="0">
                <a:solidFill>
                  <a:srgbClr val="250BC3"/>
                </a:solidFill>
                <a:latin typeface="+mj-lt"/>
                <a:ea typeface="+mj-ea"/>
                <a:cs typeface="+mj-cs"/>
              </a:rPr>
              <a:t>проєкту  </a:t>
            </a:r>
            <a:endParaRPr lang="uk-UA" sz="2800" b="1" kern="0" dirty="0">
              <a:solidFill>
                <a:srgbClr val="250BC3"/>
              </a:solidFill>
              <a:latin typeface="+mj-lt"/>
              <a:ea typeface="+mj-ea"/>
              <a:cs typeface="+mj-cs"/>
            </a:endParaRPr>
          </a:p>
          <a:p>
            <a:pPr algn="ctr" eaLnBrk="0" hangingPunct="0">
              <a:defRPr/>
            </a:pPr>
            <a:r>
              <a:rPr lang="uk-UA" sz="2400" b="1" kern="0" dirty="0">
                <a:solidFill>
                  <a:srgbClr val="C00000"/>
                </a:solidFill>
                <a:latin typeface="+mj-lt"/>
                <a:ea typeface="+mj-ea"/>
                <a:cs typeface="+mj-cs"/>
              </a:rPr>
              <a:t>(</a:t>
            </a:r>
            <a:r>
              <a:rPr lang="uk-UA" sz="2400" b="1" u="sng" kern="0" dirty="0">
                <a:solidFill>
                  <a:srgbClr val="C00000"/>
                </a:solidFill>
                <a:latin typeface="+mj-lt"/>
                <a:ea typeface="+mj-ea"/>
                <a:cs typeface="+mj-cs"/>
              </a:rPr>
              <a:t>планово-фінансовий відділ НДЧ, </a:t>
            </a:r>
            <a:r>
              <a:rPr lang="uk-UA" sz="2400" b="1" u="sng" kern="0" dirty="0" err="1">
                <a:solidFill>
                  <a:srgbClr val="C00000"/>
                </a:solidFill>
                <a:latin typeface="+mj-lt"/>
                <a:ea typeface="+mj-ea"/>
                <a:cs typeface="+mj-cs"/>
              </a:rPr>
              <a:t>кімн</a:t>
            </a:r>
            <a:r>
              <a:rPr lang="uk-UA" sz="2400" b="1" u="sng" kern="0" dirty="0">
                <a:solidFill>
                  <a:srgbClr val="C00000"/>
                </a:solidFill>
                <a:latin typeface="+mj-lt"/>
                <a:ea typeface="+mj-ea"/>
                <a:cs typeface="+mj-cs"/>
              </a:rPr>
              <a:t>. </a:t>
            </a:r>
            <a:r>
              <a:rPr lang="uk-UA" sz="2400" b="1" u="sng" kern="0" dirty="0" smtClean="0">
                <a:solidFill>
                  <a:srgbClr val="C00000"/>
                </a:solidFill>
                <a:latin typeface="+mj-lt"/>
                <a:ea typeface="+mj-ea"/>
                <a:cs typeface="+mj-cs"/>
              </a:rPr>
              <a:t>220, </a:t>
            </a:r>
            <a:r>
              <a:rPr lang="uk-UA" sz="2400" b="1" u="sng" kern="0" dirty="0">
                <a:solidFill>
                  <a:srgbClr val="C00000"/>
                </a:solidFill>
                <a:latin typeface="+mj-lt"/>
                <a:ea typeface="+mj-ea"/>
                <a:cs typeface="+mj-cs"/>
              </a:rPr>
              <a:t>корп. </a:t>
            </a:r>
            <a:r>
              <a:rPr lang="uk-UA" sz="2400" b="1" u="sng" kern="0" dirty="0" smtClean="0">
                <a:solidFill>
                  <a:srgbClr val="C00000"/>
                </a:solidFill>
                <a:latin typeface="+mj-lt"/>
                <a:ea typeface="+mj-ea"/>
                <a:cs typeface="+mj-cs"/>
              </a:rPr>
              <a:t>3</a:t>
            </a:r>
            <a:r>
              <a:rPr lang="uk-UA" sz="2400" b="1" kern="0" dirty="0" smtClean="0">
                <a:solidFill>
                  <a:srgbClr val="C00000"/>
                </a:solidFill>
                <a:latin typeface="+mj-lt"/>
                <a:ea typeface="+mj-ea"/>
                <a:cs typeface="+mj-cs"/>
              </a:rPr>
              <a:t>)</a:t>
            </a:r>
            <a:endParaRPr lang="uk-UA" sz="2400" b="1" kern="0" dirty="0">
              <a:solidFill>
                <a:srgbClr val="C00000"/>
              </a:solidFill>
              <a:latin typeface="+mj-lt"/>
              <a:ea typeface="+mj-ea"/>
              <a:cs typeface="+mj-cs"/>
            </a:endParaRPr>
          </a:p>
        </p:txBody>
      </p:sp>
      <p:sp>
        <p:nvSpPr>
          <p:cNvPr id="37891" name="Содержимое 3"/>
          <p:cNvSpPr>
            <a:spLocks noGrp="1"/>
          </p:cNvSpPr>
          <p:nvPr>
            <p:ph sz="half" idx="2"/>
          </p:nvPr>
        </p:nvSpPr>
        <p:spPr>
          <a:xfrm>
            <a:off x="323528" y="1916832"/>
            <a:ext cx="8532813" cy="4032250"/>
          </a:xfrm>
        </p:spPr>
        <p:txBody>
          <a:bodyPr>
            <a:normAutofit fontScale="92500" lnSpcReduction="20000"/>
          </a:bodyPr>
          <a:lstStyle/>
          <a:p>
            <a:pPr>
              <a:buNone/>
            </a:pPr>
            <a:r>
              <a:rPr lang="uk-UA" sz="2000" dirty="0" smtClean="0"/>
              <a:t>8.1 Обсяг витрат на заробітну плату (розрахунок фонду оплати праці за кількістю працівників, залучених до виконання (загальний).</a:t>
            </a:r>
            <a:endParaRPr lang="ru-RU" sz="2000" dirty="0" smtClean="0"/>
          </a:p>
          <a:p>
            <a:pPr>
              <a:buNone/>
            </a:pPr>
            <a:r>
              <a:rPr lang="uk-UA" sz="2000" dirty="0" smtClean="0"/>
              <a:t>8.2 Обсяг витрат на матеріали, обладнання та інвентар, орієнтовний розрахунок (загальний).</a:t>
            </a:r>
            <a:endParaRPr lang="ru-RU" sz="2000" dirty="0" smtClean="0"/>
          </a:p>
          <a:p>
            <a:pPr>
              <a:buNone/>
            </a:pPr>
            <a:r>
              <a:rPr lang="uk-UA" sz="2000" dirty="0" smtClean="0"/>
              <a:t>8.3 Обсяг витрат на енергоносії, інші комунальні послуги (загальний).</a:t>
            </a:r>
            <a:endParaRPr lang="ru-RU" sz="2000" dirty="0" smtClean="0"/>
          </a:p>
          <a:p>
            <a:pPr>
              <a:buNone/>
            </a:pPr>
            <a:r>
              <a:rPr lang="uk-UA" sz="2000" dirty="0" smtClean="0"/>
              <a:t>8.4 Інші витрати (за видами, із обґрунтуванням  їх необхідності (загальний).</a:t>
            </a:r>
            <a:endParaRPr lang="ru-RU" sz="2000" dirty="0" smtClean="0"/>
          </a:p>
          <a:p>
            <a:pPr>
              <a:buNone/>
            </a:pPr>
            <a:r>
              <a:rPr lang="uk-UA" sz="2000" dirty="0" smtClean="0"/>
              <a:t>8.5 Зведений кошторис проекту (загальний).</a:t>
            </a:r>
          </a:p>
          <a:p>
            <a:pPr>
              <a:buNone/>
            </a:pPr>
            <a:r>
              <a:rPr lang="uk-UA" sz="2000" dirty="0" smtClean="0"/>
              <a:t>8.6 </a:t>
            </a:r>
            <a:r>
              <a:rPr lang="uk-UA" sz="2000" u="sng" dirty="0" smtClean="0"/>
              <a:t>Капітальні видатки </a:t>
            </a:r>
            <a:r>
              <a:rPr lang="uk-UA" sz="2000" dirty="0" smtClean="0"/>
              <a:t>– </a:t>
            </a:r>
            <a:endParaRPr lang="ru-RU" sz="2000" dirty="0" smtClean="0"/>
          </a:p>
          <a:p>
            <a:pPr>
              <a:buNone/>
            </a:pPr>
            <a:r>
              <a:rPr lang="uk-UA" sz="2000" dirty="0" smtClean="0"/>
              <a:t>На виконання проєкту обсяг витрат на придбання обладнання і предметів довгострокового користування. Перелік обладнання, необхідного для виконання наукової роботи (із зазначенням цін та виробників). Обґрунтування.</a:t>
            </a:r>
          </a:p>
          <a:p>
            <a:pPr>
              <a:buNone/>
            </a:pPr>
            <a:r>
              <a:rPr lang="uk-UA" sz="2000" dirty="0" smtClean="0"/>
              <a:t>До калькуляції  кошторисної вартості капітальні видатки не вносяться, подаються окремо.</a:t>
            </a:r>
            <a:endParaRPr lang="ru-RU" sz="2000" dirty="0" smtClean="0"/>
          </a:p>
          <a:p>
            <a:endParaRPr lang="ru-RU" sz="2000" dirty="0" smtClean="0"/>
          </a:p>
          <a:p>
            <a:pPr algn="just"/>
            <a:endParaRPr lang="uk-UA" altLang="uk-UA" sz="1900" dirty="0" smtClean="0"/>
          </a:p>
          <a:p>
            <a:pPr algn="just"/>
            <a:endParaRPr lang="uk-UA" altLang="uk-UA" sz="1900" dirty="0" smtClean="0"/>
          </a:p>
          <a:p>
            <a:pPr algn="just"/>
            <a:endParaRPr lang="uk-UA" altLang="uk-UA" sz="1900" dirty="0" smtClean="0"/>
          </a:p>
          <a:p>
            <a:pPr algn="just"/>
            <a:endParaRPr lang="uk-UA" altLang="uk-UA" sz="1900" dirty="0" smtClean="0"/>
          </a:p>
          <a:p>
            <a:pPr algn="just">
              <a:buFont typeface="Wingdings" pitchFamily="2" charset="2"/>
              <a:buNone/>
            </a:pPr>
            <a:endParaRPr lang="uk-UA" altLang="uk-UA" sz="19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27</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457200"/>
            <a:ext cx="8229600" cy="450850"/>
          </a:xfrm>
        </p:spPr>
        <p:txBody>
          <a:bodyPr>
            <a:normAutofit fontScale="90000"/>
          </a:bodyPr>
          <a:lstStyle/>
          <a:p>
            <a:r>
              <a:rPr lang="uk-UA" sz="4000" i="1" smtClean="0"/>
              <a:t>Приклад п.8.1</a:t>
            </a:r>
            <a:endParaRPr lang="ru-RU" sz="4000" i="1" smtClean="0"/>
          </a:p>
        </p:txBody>
      </p:sp>
      <p:sp>
        <p:nvSpPr>
          <p:cNvPr id="38915" name="Содержимое 2"/>
          <p:cNvSpPr>
            <a:spLocks noGrp="1"/>
          </p:cNvSpPr>
          <p:nvPr>
            <p:ph sz="half" idx="1"/>
          </p:nvPr>
        </p:nvSpPr>
        <p:spPr>
          <a:xfrm>
            <a:off x="457200" y="1268413"/>
            <a:ext cx="8362950" cy="5040312"/>
          </a:xfrm>
        </p:spPr>
        <p:txBody>
          <a:bodyPr/>
          <a:lstStyle/>
          <a:p>
            <a:pPr algn="just">
              <a:buFont typeface="Wingdings" pitchFamily="2" charset="2"/>
              <a:buNone/>
            </a:pPr>
            <a:r>
              <a:rPr lang="uk-UA" sz="2400" i="1" smtClean="0"/>
              <a:t>На період виконання проекту обсяг витрат на оплату праці становить </a:t>
            </a:r>
            <a:r>
              <a:rPr lang="uk-UA" sz="2400" b="1" i="1" smtClean="0"/>
              <a:t>200,000</a:t>
            </a:r>
            <a:r>
              <a:rPr lang="uk-UA" sz="2400" i="1" smtClean="0"/>
              <a:t> тис. грн. Загальна кількість виконавців передбачає 5 осіб (сум.):</a:t>
            </a:r>
          </a:p>
          <a:p>
            <a:pPr algn="just">
              <a:buFont typeface="Wingdings" pitchFamily="2" charset="2"/>
              <a:buNone/>
            </a:pPr>
            <a:r>
              <a:rPr lang="uk-UA" sz="1800" u="sng" smtClean="0"/>
              <a:t>головний науковий співробітник</a:t>
            </a:r>
            <a:r>
              <a:rPr lang="uk-UA" sz="1800" smtClean="0"/>
              <a:t> – сумісник (0,5 ст.), заробітна плата – 3,019 тис. грн., доплата за вчене звання – 0,755 тис. грн., доплата за науковий ступінь – 0,755 грн., середньомісячна заробітна плата – 4,529 тис. грн., кількість місяців – 5. Фонд заробітної плати  – 22,645 тис. грн. </a:t>
            </a:r>
          </a:p>
          <a:p>
            <a:pPr algn="just">
              <a:buFont typeface="Wingdings" pitchFamily="2" charset="2"/>
              <a:buNone/>
            </a:pPr>
            <a:r>
              <a:rPr lang="uk-UA" sz="1800" u="sng" smtClean="0"/>
              <a:t>науковий співробітник </a:t>
            </a:r>
            <a:r>
              <a:rPr lang="uk-UA" sz="1800" smtClean="0"/>
              <a:t>– сумісник (0,5 ст.), заробітна плата – 2,489 тис. грн., доплата за науковий ступінь – 0,374 тис. грн., доплата за вчене звання – 0,622 середньомісячна заробітна плата – 3,485 тис. грн., кількість місяців – 3. Фонд заробітної плати – 10,455 тис. грн. </a:t>
            </a:r>
            <a:endParaRPr lang="ru-RU" sz="1800" smtClean="0"/>
          </a:p>
          <a:p>
            <a:pPr algn="just">
              <a:buFont typeface="Wingdings" pitchFamily="2" charset="2"/>
              <a:buNone/>
            </a:pPr>
            <a:r>
              <a:rPr lang="uk-UA" sz="2000" i="1" smtClean="0"/>
              <a:t>…</a:t>
            </a:r>
          </a:p>
          <a:p>
            <a:pPr algn="just">
              <a:buFont typeface="Wingdings" pitchFamily="2" charset="2"/>
              <a:buNone/>
            </a:pPr>
            <a:r>
              <a:rPr lang="uk-UA" sz="1800" smtClean="0"/>
              <a:t>Витрати за статтею «Нарахування на оплату праці» розраховані з урахуванням єдиного внеску в розмірі 22% відповідно до Закону України № 2464-VI і становлять 44 тис. грн.</a:t>
            </a:r>
            <a:endParaRPr lang="ru-RU" sz="1800" i="1" smtClean="0"/>
          </a:p>
          <a:p>
            <a:endParaRPr lang="ru-RU"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28</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457200"/>
            <a:ext cx="8229600" cy="450850"/>
          </a:xfrm>
        </p:spPr>
        <p:txBody>
          <a:bodyPr>
            <a:normAutofit fontScale="90000"/>
          </a:bodyPr>
          <a:lstStyle/>
          <a:p>
            <a:r>
              <a:rPr lang="uk-UA" sz="4000" i="1" smtClean="0"/>
              <a:t>Приклад п.8.2</a:t>
            </a:r>
            <a:endParaRPr lang="ru-RU" sz="4000" i="1" smtClean="0"/>
          </a:p>
        </p:txBody>
      </p:sp>
      <p:sp>
        <p:nvSpPr>
          <p:cNvPr id="39939" name="Содержимое 2"/>
          <p:cNvSpPr>
            <a:spLocks noGrp="1"/>
          </p:cNvSpPr>
          <p:nvPr>
            <p:ph sz="half" idx="1"/>
          </p:nvPr>
        </p:nvSpPr>
        <p:spPr>
          <a:xfrm>
            <a:off x="457200" y="1268413"/>
            <a:ext cx="8362950" cy="4681537"/>
          </a:xfrm>
        </p:spPr>
        <p:txBody>
          <a:bodyPr/>
          <a:lstStyle/>
          <a:p>
            <a:r>
              <a:rPr lang="uk-UA" i="1" dirty="0" smtClean="0"/>
              <a:t>На виконання проекту обсяг витрат на матеріали передбачено в обсязі  22,739 тис. грн., з них комплектуючі до комп’ютерної техніки на суму 20,0 тис. грн., в кількості 12 одиниць, на папір для друку формат А4 (10 </a:t>
            </a:r>
            <a:r>
              <a:rPr lang="uk-UA" i="1" dirty="0" err="1" smtClean="0"/>
              <a:t>пач</a:t>
            </a:r>
            <a:r>
              <a:rPr lang="uk-UA" i="1" dirty="0" smtClean="0"/>
              <a:t>. на суму 1 тис. грн.), канцелярське обладнання – 1,739 тис. грн.</a:t>
            </a:r>
            <a:endParaRPr lang="ru-RU" i="1" dirty="0" smtClean="0"/>
          </a:p>
          <a:p>
            <a:endParaRPr lang="ru-RU"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29</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457200" y="601663"/>
            <a:ext cx="8229600" cy="1098550"/>
          </a:xfrm>
        </p:spPr>
        <p:txBody>
          <a:bodyPr>
            <a:normAutofit fontScale="90000"/>
          </a:bodyPr>
          <a:lstStyle/>
          <a:p>
            <a:r>
              <a:rPr lang="uk-UA" sz="3200" b="1" dirty="0" smtClean="0"/>
              <a:t>КАЛЬКУЛЯЦІЯ </a:t>
            </a:r>
            <a:r>
              <a:rPr lang="ru-RU" sz="3200" dirty="0" smtClean="0"/>
              <a:t/>
            </a:r>
            <a:br>
              <a:rPr lang="ru-RU" sz="3200" dirty="0" smtClean="0"/>
            </a:br>
            <a:r>
              <a:rPr lang="uk-UA" sz="3200" dirty="0" smtClean="0"/>
              <a:t>кошторисної вартості наукового проекту</a:t>
            </a:r>
            <a:r>
              <a:rPr lang="ru-RU" sz="3200" dirty="0" smtClean="0"/>
              <a:t/>
            </a:r>
            <a:br>
              <a:rPr lang="ru-RU" sz="3200" dirty="0" smtClean="0"/>
            </a:br>
            <a:endParaRPr lang="ru-RU" sz="3200" dirty="0" smtClean="0"/>
          </a:p>
        </p:txBody>
      </p:sp>
      <p:sp>
        <p:nvSpPr>
          <p:cNvPr id="7" name="TextBox 6"/>
          <p:cNvSpPr txBox="1"/>
          <p:nvPr/>
        </p:nvSpPr>
        <p:spPr>
          <a:xfrm>
            <a:off x="539750" y="1773238"/>
            <a:ext cx="7920038" cy="4893647"/>
          </a:xfrm>
          <a:prstGeom prst="rect">
            <a:avLst/>
          </a:prstGeom>
          <a:noFill/>
        </p:spPr>
        <p:txBody>
          <a:bodyPr>
            <a:spAutoFit/>
          </a:bodyPr>
          <a:lstStyle/>
          <a:p>
            <a:pPr>
              <a:defRPr/>
            </a:pPr>
            <a:r>
              <a:rPr lang="uk-UA" sz="2400" b="1" dirty="0">
                <a:solidFill>
                  <a:srgbClr val="250BC3"/>
                </a:solidFill>
              </a:rPr>
              <a:t>Рекомендований розподіл за статтями витрат.</a:t>
            </a:r>
          </a:p>
          <a:p>
            <a:pPr>
              <a:defRPr/>
            </a:pPr>
            <a:r>
              <a:rPr lang="uk-UA" sz="2400" b="1" dirty="0"/>
              <a:t>Загальна вартість робіт – </a:t>
            </a:r>
            <a:r>
              <a:rPr lang="uk-UA" sz="2400" b="1" dirty="0">
                <a:solidFill>
                  <a:srgbClr val="38965C"/>
                </a:solidFill>
              </a:rPr>
              <a:t>100 %.</a:t>
            </a:r>
          </a:p>
          <a:p>
            <a:pPr marL="457200" indent="-457200">
              <a:buFontTx/>
              <a:buAutoNum type="arabicPeriod"/>
              <a:defRPr/>
            </a:pPr>
            <a:r>
              <a:rPr lang="uk-UA" sz="2400" b="1" dirty="0"/>
              <a:t>Витрати на заробітну плату – </a:t>
            </a:r>
            <a:r>
              <a:rPr lang="uk-UA" sz="2400" b="1" dirty="0">
                <a:solidFill>
                  <a:srgbClr val="C00000"/>
                </a:solidFill>
              </a:rPr>
              <a:t>40 % </a:t>
            </a:r>
            <a:r>
              <a:rPr lang="uk-UA" sz="2400" b="1" dirty="0"/>
              <a:t>від загальної кошторисної вартості проекту.</a:t>
            </a:r>
          </a:p>
          <a:p>
            <a:pPr marL="457200" indent="-457200">
              <a:buFontTx/>
              <a:buAutoNum type="arabicPeriod"/>
              <a:defRPr/>
            </a:pPr>
            <a:r>
              <a:rPr lang="uk-UA" sz="2400" b="1" dirty="0"/>
              <a:t> Нарахування на оплату праці – </a:t>
            </a:r>
            <a:r>
              <a:rPr lang="uk-UA" sz="2400" b="1" dirty="0">
                <a:solidFill>
                  <a:srgbClr val="C00000"/>
                </a:solidFill>
              </a:rPr>
              <a:t>22 % </a:t>
            </a:r>
            <a:r>
              <a:rPr lang="uk-UA" sz="2400" b="1" dirty="0"/>
              <a:t>від фонду заробітної плати.</a:t>
            </a:r>
          </a:p>
          <a:p>
            <a:pPr marL="457200" indent="-457200">
              <a:buFontTx/>
              <a:buAutoNum type="arabicPeriod"/>
              <a:defRPr/>
            </a:pPr>
            <a:r>
              <a:rPr lang="uk-UA" sz="2400" b="1" dirty="0"/>
              <a:t>Оплата комунальних послуг та енергоносіїв  -</a:t>
            </a:r>
            <a:r>
              <a:rPr lang="uk-UA" sz="2400" b="1" dirty="0">
                <a:solidFill>
                  <a:srgbClr val="C00000"/>
                </a:solidFill>
              </a:rPr>
              <a:t>2%</a:t>
            </a:r>
            <a:r>
              <a:rPr lang="uk-UA" sz="2400" b="1" dirty="0"/>
              <a:t> від загальної вартості</a:t>
            </a:r>
            <a:r>
              <a:rPr lang="uk-UA" sz="2400" b="1" dirty="0" smtClean="0"/>
              <a:t>.</a:t>
            </a:r>
          </a:p>
          <a:p>
            <a:pPr marL="457200" indent="-457200">
              <a:buFontTx/>
              <a:buAutoNum type="arabicPeriod"/>
              <a:defRPr/>
            </a:pPr>
            <a:r>
              <a:rPr lang="uk-UA" sz="2400" b="1" dirty="0" smtClean="0"/>
              <a:t>Відрядження – </a:t>
            </a:r>
            <a:r>
              <a:rPr lang="uk-UA" sz="2400" b="1" dirty="0" smtClean="0">
                <a:solidFill>
                  <a:srgbClr val="FF0000"/>
                </a:solidFill>
              </a:rPr>
              <a:t>5 %</a:t>
            </a:r>
            <a:r>
              <a:rPr lang="uk-UA" sz="2400" b="1" dirty="0" smtClean="0"/>
              <a:t>.</a:t>
            </a:r>
            <a:endParaRPr lang="uk-UA" sz="2400" b="1" dirty="0"/>
          </a:p>
          <a:p>
            <a:pPr marL="457200" indent="-457200">
              <a:buFontTx/>
              <a:buAutoNum type="arabicPeriod"/>
              <a:defRPr/>
            </a:pPr>
            <a:r>
              <a:rPr lang="uk-UA" sz="2400" b="1" dirty="0"/>
              <a:t>Накладні витрати – </a:t>
            </a:r>
            <a:r>
              <a:rPr lang="uk-UA" sz="2400" b="1" dirty="0">
                <a:solidFill>
                  <a:srgbClr val="C00000"/>
                </a:solidFill>
              </a:rPr>
              <a:t>20 %</a:t>
            </a:r>
            <a:r>
              <a:rPr lang="uk-UA" sz="2400" b="1" dirty="0"/>
              <a:t> від загальної вартості</a:t>
            </a:r>
            <a:r>
              <a:rPr lang="uk-UA" sz="2400" b="1" dirty="0" smtClean="0"/>
              <a:t>.</a:t>
            </a:r>
          </a:p>
          <a:p>
            <a:pPr marL="457200" indent="-457200">
              <a:buFontTx/>
              <a:buAutoNum type="arabicPeriod"/>
              <a:defRPr/>
            </a:pPr>
            <a:r>
              <a:rPr lang="uk-UA" sz="2400" b="1" dirty="0" smtClean="0"/>
              <a:t>Матеріали, предмети, малоцінне обладнання </a:t>
            </a:r>
            <a:r>
              <a:rPr lang="uk-UA" sz="2400" b="1" dirty="0" smtClean="0">
                <a:sym typeface="Symbol"/>
              </a:rPr>
              <a:t></a:t>
            </a:r>
            <a:r>
              <a:rPr lang="uk-UA" sz="2400" b="1" dirty="0" smtClean="0"/>
              <a:t> </a:t>
            </a:r>
            <a:r>
              <a:rPr lang="uk-UA" sz="2400" b="1" dirty="0" smtClean="0">
                <a:solidFill>
                  <a:srgbClr val="C00000"/>
                </a:solidFill>
              </a:rPr>
              <a:t>25 %.</a:t>
            </a:r>
            <a:endParaRPr lang="uk-UA" sz="2400" b="1" dirty="0">
              <a:solidFill>
                <a:srgbClr val="C00000"/>
              </a:solidFill>
            </a:endParaRPr>
          </a:p>
          <a:p>
            <a:pPr marL="457200" indent="-457200">
              <a:buFontTx/>
              <a:buAutoNum type="arabicPeriod"/>
              <a:defRPr/>
            </a:pPr>
            <a:endParaRPr lang="uk-UA" sz="2400" b="1" dirty="0"/>
          </a:p>
          <a:p>
            <a:pPr>
              <a:defRPr/>
            </a:pPr>
            <a:endParaRPr lang="ru-RU" sz="2400" b="1" dirty="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30</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692150"/>
            <a:ext cx="8496300" cy="649288"/>
          </a:xfrm>
          <a:prstGeom prst="rect">
            <a:avLst/>
          </a:prstGeom>
          <a:noFill/>
          <a:ln w="9525">
            <a:noFill/>
            <a:miter lim="800000"/>
            <a:headEnd/>
            <a:tailEnd/>
          </a:ln>
        </p:spPr>
        <p:txBody>
          <a:bodyPr anchor="ctr"/>
          <a:lstStyle/>
          <a:p>
            <a:pPr algn="ctr" eaLnBrk="0" hangingPunct="0">
              <a:defRPr/>
            </a:pPr>
            <a:r>
              <a:rPr lang="uk-UA" sz="3200" b="1" kern="0" dirty="0">
                <a:solidFill>
                  <a:srgbClr val="250BC3"/>
                </a:solidFill>
                <a:latin typeface="+mj-lt"/>
                <a:ea typeface="+mj-ea"/>
                <a:cs typeface="+mj-cs"/>
              </a:rPr>
              <a:t>9. </a:t>
            </a:r>
            <a:r>
              <a:rPr lang="uk-UA" sz="3200" b="1" kern="0" dirty="0" err="1">
                <a:solidFill>
                  <a:srgbClr val="250BC3"/>
                </a:solidFill>
                <a:latin typeface="+mj-lt"/>
                <a:ea typeface="+mj-ea"/>
                <a:cs typeface="+mj-cs"/>
              </a:rPr>
              <a:t>Наукометричні</a:t>
            </a:r>
            <a:r>
              <a:rPr lang="uk-UA" sz="3200" b="1" kern="0" dirty="0">
                <a:solidFill>
                  <a:srgbClr val="250BC3"/>
                </a:solidFill>
                <a:latin typeface="+mj-lt"/>
                <a:ea typeface="+mj-ea"/>
                <a:cs typeface="+mj-cs"/>
              </a:rPr>
              <a:t> показники авторів проекту </a:t>
            </a:r>
          </a:p>
        </p:txBody>
      </p:sp>
      <p:sp>
        <p:nvSpPr>
          <p:cNvPr id="41987" name="Содержимое 3"/>
          <p:cNvSpPr>
            <a:spLocks noGrp="1"/>
          </p:cNvSpPr>
          <p:nvPr>
            <p:ph sz="half" idx="2"/>
          </p:nvPr>
        </p:nvSpPr>
        <p:spPr>
          <a:xfrm>
            <a:off x="323528" y="1556792"/>
            <a:ext cx="8532813" cy="2304256"/>
          </a:xfrm>
        </p:spPr>
        <p:txBody>
          <a:bodyPr>
            <a:noAutofit/>
          </a:bodyPr>
          <a:lstStyle/>
          <a:p>
            <a:pPr algn="just">
              <a:buNone/>
            </a:pPr>
            <a:r>
              <a:rPr lang="uk-UA" dirty="0" smtClean="0"/>
              <a:t>Зазначити сумарний h-індекс керівника та 4 авторів проєкту згідно БД </a:t>
            </a:r>
            <a:r>
              <a:rPr lang="uk-UA" dirty="0" err="1" smtClean="0"/>
              <a:t>Scopus</a:t>
            </a:r>
            <a:r>
              <a:rPr lang="uk-UA" dirty="0" smtClean="0"/>
              <a:t> або </a:t>
            </a:r>
            <a:r>
              <a:rPr lang="uk-UA" dirty="0" err="1" smtClean="0"/>
              <a:t>WoS</a:t>
            </a:r>
            <a:r>
              <a:rPr lang="uk-UA" dirty="0" smtClean="0"/>
              <a:t> та </a:t>
            </a:r>
            <a:r>
              <a:rPr lang="uk-UA" dirty="0" err="1" smtClean="0"/>
              <a:t>веб-адреси</a:t>
            </a:r>
            <a:r>
              <a:rPr lang="uk-UA" dirty="0" smtClean="0"/>
              <a:t> їх відповідних авторських профілів і </a:t>
            </a:r>
            <a:r>
              <a:rPr lang="uk-UA" dirty="0" err="1" smtClean="0"/>
              <a:t>Authors</a:t>
            </a:r>
            <a:r>
              <a:rPr lang="uk-UA" dirty="0" smtClean="0"/>
              <a:t> ID.</a:t>
            </a:r>
            <a:endParaRPr lang="ru-RU" dirty="0" smtClean="0"/>
          </a:p>
          <a:p>
            <a:pPr algn="just">
              <a:buNone/>
            </a:pPr>
            <a:endParaRPr lang="uk-UA" altLang="uk-UA" dirty="0" smtClean="0"/>
          </a:p>
          <a:p>
            <a:pPr algn="just"/>
            <a:endParaRPr lang="uk-UA" altLang="uk-UA" sz="2400" dirty="0" smtClean="0"/>
          </a:p>
          <a:p>
            <a:pPr algn="just"/>
            <a:endParaRPr lang="uk-UA" altLang="uk-UA" sz="2400" dirty="0" smtClean="0"/>
          </a:p>
          <a:p>
            <a:pPr algn="just">
              <a:buNone/>
            </a:pPr>
            <a:endParaRPr lang="uk-UA" altLang="uk-UA" sz="2400" dirty="0" smtClean="0"/>
          </a:p>
          <a:p>
            <a:pPr algn="just">
              <a:buFont typeface="Wingdings" pitchFamily="2" charset="2"/>
              <a:buNone/>
            </a:pPr>
            <a:endParaRPr lang="uk-UA" altLang="uk-UA" sz="2400" dirty="0" smtClean="0"/>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31</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987824" y="692696"/>
            <a:ext cx="4690864" cy="1080715"/>
          </a:xfrm>
        </p:spPr>
        <p:txBody>
          <a:bodyPr/>
          <a:lstStyle/>
          <a:p>
            <a:pPr algn="ctr"/>
            <a:r>
              <a:rPr lang="uk-UA" altLang="uk-UA" b="1" dirty="0" smtClean="0">
                <a:solidFill>
                  <a:srgbClr val="1818FF"/>
                </a:solidFill>
              </a:rPr>
              <a:t>Дякую за увагу!</a:t>
            </a:r>
            <a:endParaRPr lang="ru-RU" altLang="uk-UA" dirty="0" smtClean="0">
              <a:solidFill>
                <a:srgbClr val="1818FF"/>
              </a:solidFill>
            </a:endParaRPr>
          </a:p>
        </p:txBody>
      </p:sp>
      <p:sp>
        <p:nvSpPr>
          <p:cNvPr id="3" name="TextBox 2"/>
          <p:cNvSpPr txBox="1"/>
          <p:nvPr/>
        </p:nvSpPr>
        <p:spPr>
          <a:xfrm>
            <a:off x="251520" y="1988840"/>
            <a:ext cx="8640960" cy="4401205"/>
          </a:xfrm>
          <a:prstGeom prst="rect">
            <a:avLst/>
          </a:prstGeom>
          <a:noFill/>
        </p:spPr>
        <p:txBody>
          <a:bodyPr wrap="square" rtlCol="0">
            <a:spAutoFit/>
          </a:bodyPr>
          <a:lstStyle/>
          <a:p>
            <a:pPr>
              <a:buFont typeface="Wingdings" pitchFamily="2" charset="2"/>
              <a:buChar char="q"/>
            </a:pPr>
            <a:r>
              <a:rPr lang="uk-UA" sz="2000" dirty="0" smtClean="0">
                <a:latin typeface="Arial" pitchFamily="34" charset="0"/>
                <a:cs typeface="Arial" pitchFamily="34" charset="0"/>
              </a:rPr>
              <a:t> Начальник НДЧ - корп. 3, </a:t>
            </a:r>
            <a:r>
              <a:rPr lang="uk-UA" sz="2000" dirty="0" err="1" smtClean="0">
                <a:latin typeface="Arial" pitchFamily="34" charset="0"/>
                <a:cs typeface="Arial" pitchFamily="34" charset="0"/>
              </a:rPr>
              <a:t>кімн</a:t>
            </a:r>
            <a:r>
              <a:rPr lang="uk-UA" sz="2000" dirty="0" smtClean="0">
                <a:latin typeface="Arial" pitchFamily="34" charset="0"/>
                <a:cs typeface="Arial" pitchFamily="34" charset="0"/>
              </a:rPr>
              <a:t>. 216, </a:t>
            </a:r>
            <a:r>
              <a:rPr lang="en-US" sz="2000" dirty="0" smtClean="0">
                <a:latin typeface="Arial" pitchFamily="34" charset="0"/>
                <a:cs typeface="Arial" pitchFamily="34" charset="0"/>
                <a:hlinkClick r:id="rId2"/>
              </a:rPr>
              <a:t>otchenashko@nubip.edu.ua</a:t>
            </a:r>
            <a:endParaRPr lang="en-US" sz="2000" dirty="0" smtClean="0">
              <a:latin typeface="Arial" pitchFamily="34" charset="0"/>
              <a:cs typeface="Arial" pitchFamily="34" charset="0"/>
            </a:endParaRPr>
          </a:p>
          <a:p>
            <a:pPr algn="r">
              <a:buFont typeface="Wingdings" pitchFamily="2" charset="2"/>
              <a:buChar char="q"/>
            </a:pPr>
            <a:endParaRPr lang="en-US" sz="2000" dirty="0" smtClean="0">
              <a:latin typeface="Arial" pitchFamily="34" charset="0"/>
              <a:cs typeface="Arial" pitchFamily="34" charset="0"/>
            </a:endParaRPr>
          </a:p>
          <a:p>
            <a:pPr>
              <a:buFont typeface="Wingdings" pitchFamily="2" charset="2"/>
              <a:buChar char="q"/>
            </a:pP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Науково-організаційний</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відділ</a:t>
            </a:r>
            <a:r>
              <a:rPr lang="ru-RU" sz="2000" dirty="0" smtClean="0">
                <a:latin typeface="Arial" pitchFamily="34" charset="0"/>
                <a:cs typeface="Arial" pitchFamily="34" charset="0"/>
              </a:rPr>
              <a:t> НДЧ – корп. 3, </a:t>
            </a:r>
            <a:r>
              <a:rPr lang="ru-RU" sz="2000" dirty="0" err="1" smtClean="0">
                <a:latin typeface="Arial" pitchFamily="34" charset="0"/>
                <a:cs typeface="Arial" pitchFamily="34" charset="0"/>
              </a:rPr>
              <a:t>кімн</a:t>
            </a:r>
            <a:r>
              <a:rPr lang="ru-RU" sz="2000" dirty="0" smtClean="0">
                <a:latin typeface="Arial" pitchFamily="34" charset="0"/>
                <a:cs typeface="Arial" pitchFamily="34" charset="0"/>
              </a:rPr>
              <a:t>. 215, 527-81-54, </a:t>
            </a:r>
            <a:r>
              <a:rPr lang="en-US" sz="2000" dirty="0" smtClean="0">
                <a:latin typeface="Arial" pitchFamily="34" charset="0"/>
                <a:cs typeface="Arial" pitchFamily="34" charset="0"/>
                <a:hlinkClick r:id="rId3"/>
              </a:rPr>
              <a:t>org_section@nubip.edu.ua</a:t>
            </a:r>
            <a:r>
              <a:rPr lang="uk-UA" sz="2000" dirty="0" smtClean="0">
                <a:latin typeface="Arial" pitchFamily="34" charset="0"/>
                <a:cs typeface="Arial" pitchFamily="34" charset="0"/>
              </a:rPr>
              <a:t> </a:t>
            </a:r>
          </a:p>
          <a:p>
            <a:endParaRPr lang="ru-RU" sz="2000" dirty="0" smtClean="0">
              <a:latin typeface="Arial" pitchFamily="34" charset="0"/>
              <a:cs typeface="Arial" pitchFamily="34" charset="0"/>
            </a:endParaRPr>
          </a:p>
          <a:p>
            <a:pPr>
              <a:buFont typeface="Wingdings" pitchFamily="2" charset="2"/>
              <a:buChar char="q"/>
            </a:pPr>
            <a:r>
              <a:rPr lang="uk-UA" sz="2000" dirty="0" smtClean="0">
                <a:latin typeface="Arial" pitchFamily="34" charset="0"/>
                <a:cs typeface="Arial" pitchFamily="34" charset="0"/>
              </a:rPr>
              <a:t> Планово-фінансовий відділ НДЧ – корп. 3, </a:t>
            </a:r>
            <a:r>
              <a:rPr lang="uk-UA" sz="2000" dirty="0" err="1" smtClean="0">
                <a:latin typeface="Arial" pitchFamily="34" charset="0"/>
                <a:cs typeface="Arial" pitchFamily="34" charset="0"/>
              </a:rPr>
              <a:t>кімн</a:t>
            </a:r>
            <a:r>
              <a:rPr lang="uk-UA" sz="2000" dirty="0" smtClean="0">
                <a:latin typeface="Arial" pitchFamily="34" charset="0"/>
                <a:cs typeface="Arial" pitchFamily="34" charset="0"/>
              </a:rPr>
              <a:t>. 220, </a:t>
            </a:r>
            <a:r>
              <a:rPr lang="ru-RU" sz="2000" dirty="0" smtClean="0">
                <a:latin typeface="Arial" pitchFamily="34" charset="0"/>
                <a:cs typeface="Arial" pitchFamily="34" charset="0"/>
              </a:rPr>
              <a:t>527-87-39, </a:t>
            </a:r>
            <a:endParaRPr lang="uk-UA" sz="2000" dirty="0" smtClean="0">
              <a:latin typeface="Arial" pitchFamily="34" charset="0"/>
              <a:cs typeface="Arial" pitchFamily="34" charset="0"/>
            </a:endParaRPr>
          </a:p>
          <a:p>
            <a:r>
              <a:rPr lang="en-US" sz="2000" dirty="0" smtClean="0">
                <a:latin typeface="Arial" pitchFamily="34" charset="0"/>
                <a:cs typeface="Arial" pitchFamily="34" charset="0"/>
                <a:hlinkClick r:id="rId4"/>
              </a:rPr>
              <a:t>planoviyndh@nubip.edu.ua</a:t>
            </a:r>
            <a:r>
              <a:rPr lang="uk-UA" sz="2000" dirty="0" smtClean="0">
                <a:latin typeface="Arial" pitchFamily="34" charset="0"/>
                <a:cs typeface="Arial" pitchFamily="34" charset="0"/>
              </a:rPr>
              <a:t> </a:t>
            </a:r>
          </a:p>
          <a:p>
            <a:endParaRPr lang="uk-UA" sz="2000" dirty="0" smtClean="0">
              <a:latin typeface="Arial" pitchFamily="34" charset="0"/>
              <a:cs typeface="Arial" pitchFamily="34" charset="0"/>
            </a:endParaRPr>
          </a:p>
          <a:p>
            <a:pPr>
              <a:buFont typeface="Wingdings" pitchFamily="2" charset="2"/>
              <a:buChar char="q"/>
            </a:pPr>
            <a:r>
              <a:rPr lang="uk-UA" sz="2000" dirty="0" smtClean="0">
                <a:latin typeface="Arial" pitchFamily="34" charset="0"/>
                <a:cs typeface="Arial" pitchFamily="34" charset="0"/>
              </a:rPr>
              <a:t> Відділ науково-технічної інформації НДЧ – корп. 3, </a:t>
            </a:r>
            <a:r>
              <a:rPr lang="uk-UA" sz="2000" dirty="0" err="1" smtClean="0">
                <a:latin typeface="Arial" pitchFamily="34" charset="0"/>
                <a:cs typeface="Arial" pitchFamily="34" charset="0"/>
              </a:rPr>
              <a:t>кімн</a:t>
            </a:r>
            <a:r>
              <a:rPr lang="uk-UA" sz="2000" dirty="0" smtClean="0">
                <a:latin typeface="Arial" pitchFamily="34" charset="0"/>
                <a:cs typeface="Arial" pitchFamily="34" charset="0"/>
              </a:rPr>
              <a:t>. 221, </a:t>
            </a:r>
            <a:r>
              <a:rPr lang="ru-RU" sz="2000" dirty="0" smtClean="0">
                <a:latin typeface="Arial" pitchFamily="34" charset="0"/>
                <a:cs typeface="Arial" pitchFamily="34" charset="0"/>
              </a:rPr>
              <a:t>527-87-20, </a:t>
            </a:r>
            <a:r>
              <a:rPr lang="en-US" sz="2000" dirty="0" smtClean="0">
                <a:latin typeface="Arial" pitchFamily="34" charset="0"/>
                <a:cs typeface="Arial" pitchFamily="34" charset="0"/>
                <a:hlinkClick r:id="rId5"/>
              </a:rPr>
              <a:t>nti_dep@nubip.edu.ua</a:t>
            </a:r>
            <a:r>
              <a:rPr lang="uk-UA" sz="2000" dirty="0" smtClean="0">
                <a:latin typeface="Arial" pitchFamily="34" charset="0"/>
                <a:cs typeface="Arial" pitchFamily="34" charset="0"/>
              </a:rPr>
              <a:t> </a:t>
            </a:r>
          </a:p>
          <a:p>
            <a:endParaRPr lang="uk-UA" sz="2000" dirty="0" smtClean="0">
              <a:latin typeface="Arial" pitchFamily="34" charset="0"/>
              <a:cs typeface="Arial" pitchFamily="34" charset="0"/>
            </a:endParaRPr>
          </a:p>
          <a:p>
            <a:pPr>
              <a:buFont typeface="Wingdings" pitchFamily="2" charset="2"/>
              <a:buChar char="q"/>
            </a:pPr>
            <a:r>
              <a:rPr lang="uk-UA" sz="2000" dirty="0" smtClean="0">
                <a:latin typeface="Arial" pitchFamily="34" charset="0"/>
                <a:cs typeface="Arial" pitchFamily="34" charset="0"/>
              </a:rPr>
              <a:t> Відділ патентно-ліцензійної, винахідницької та раціоналізаторської роботи НДЧ – корп. 3, </a:t>
            </a:r>
            <a:r>
              <a:rPr lang="uk-UA" sz="2000" dirty="0" err="1" smtClean="0">
                <a:latin typeface="Arial" pitchFamily="34" charset="0"/>
                <a:cs typeface="Arial" pitchFamily="34" charset="0"/>
              </a:rPr>
              <a:t>кімн</a:t>
            </a:r>
            <a:r>
              <a:rPr lang="uk-UA" sz="2000" dirty="0" smtClean="0">
                <a:latin typeface="Arial" pitchFamily="34" charset="0"/>
                <a:cs typeface="Arial" pitchFamily="34" charset="0"/>
              </a:rPr>
              <a:t>. 402, </a:t>
            </a:r>
            <a:r>
              <a:rPr lang="ru-RU" sz="2000" dirty="0" smtClean="0">
                <a:latin typeface="Arial" pitchFamily="34" charset="0"/>
                <a:cs typeface="Arial" pitchFamily="34" charset="0"/>
              </a:rPr>
              <a:t>527-81-59, </a:t>
            </a:r>
            <a:r>
              <a:rPr lang="en-US" sz="2000" dirty="0" smtClean="0">
                <a:latin typeface="Arial" pitchFamily="34" charset="0"/>
                <a:cs typeface="Arial" pitchFamily="34" charset="0"/>
                <a:hlinkClick r:id="rId6"/>
              </a:rPr>
              <a:t>patent_section@nubip.edu.ua</a:t>
            </a:r>
            <a:r>
              <a:rPr lang="uk-UA" sz="2000" dirty="0" smtClean="0">
                <a:latin typeface="Arial" pitchFamily="34" charset="0"/>
                <a:cs typeface="Arial" pitchFamily="34" charset="0"/>
              </a:rPr>
              <a:t>  </a:t>
            </a:r>
            <a:endParaRPr lang="ru-RU" sz="2000" dirty="0">
              <a:latin typeface="Arial" pitchFamily="34" charset="0"/>
              <a:cs typeface="Arial" pitchFamily="34" charset="0"/>
            </a:endParaRPr>
          </a:p>
        </p:txBody>
      </p:sp>
      <p:sp>
        <p:nvSpPr>
          <p:cNvPr id="20482" name="AutoShape 2" descr="&amp;Rcy;&amp;iecy;&amp;zcy;&amp;ucy;&amp;lcy;&amp;softcy;&amp;tcy;&amp;acy;&amp;tcy; &amp;pcy;&amp;ocy;&amp;shcy;&amp;ucy;&amp;kcy;&amp;ucy; &amp;zcy;&amp;ocy;&amp;bcy;&amp;rcy;&amp;acy;&amp;zhcy;&amp;iecy;&amp;ncy;&amp;softcy; &amp;zcy;&amp;acy; &amp;zcy;&amp;acy;&amp;pcy;&amp;icy;&amp;tcy;&amp;ocy;&amp;mcy; &quot;&amp;ncy;&amp;acy;&amp;ucy;&amp;kcy;&amp;acy;&quot;"/>
          <p:cNvSpPr>
            <a:spLocks noChangeAspect="1" noChangeArrowheads="1"/>
          </p:cNvSpPr>
          <p:nvPr/>
        </p:nvSpPr>
        <p:spPr bwMode="auto">
          <a:xfrm>
            <a:off x="155575" y="-2620963"/>
            <a:ext cx="5467350" cy="54673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80580929-atom-science-element-icon-vector-illustration-graphic.jpg"/>
          <p:cNvPicPr>
            <a:picLocks noChangeAspect="1"/>
          </p:cNvPicPr>
          <p:nvPr/>
        </p:nvPicPr>
        <p:blipFill>
          <a:blip r:embed="rId7" cstate="print"/>
          <a:stretch>
            <a:fillRect/>
          </a:stretch>
        </p:blipFill>
        <p:spPr>
          <a:xfrm>
            <a:off x="467544" y="260648"/>
            <a:ext cx="1872208" cy="187220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32856"/>
            <a:ext cx="8229600" cy="1143000"/>
          </a:xfrm>
        </p:spPr>
        <p:txBody>
          <a:bodyPr/>
          <a:lstStyle/>
          <a:p>
            <a:r>
              <a:rPr lang="uk-UA" dirty="0" smtClean="0"/>
              <a:t>Додатки</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457200"/>
            <a:ext cx="8229600" cy="1027113"/>
          </a:xfrm>
        </p:spPr>
        <p:txBody>
          <a:bodyPr/>
          <a:lstStyle/>
          <a:p>
            <a:r>
              <a:rPr lang="uk-UA" smtClean="0"/>
              <a:t>Назва проекту – </a:t>
            </a:r>
            <a:r>
              <a:rPr lang="uk-UA" smtClean="0">
                <a:solidFill>
                  <a:srgbClr val="C00000"/>
                </a:solidFill>
              </a:rPr>
              <a:t>до 15 слів</a:t>
            </a:r>
            <a:endParaRPr lang="ru-RU" smtClean="0">
              <a:solidFill>
                <a:srgbClr val="C00000"/>
              </a:solidFill>
            </a:endParaRPr>
          </a:p>
        </p:txBody>
      </p:sp>
      <p:sp>
        <p:nvSpPr>
          <p:cNvPr id="27651" name="Содержимое 2"/>
          <p:cNvSpPr>
            <a:spLocks noGrp="1"/>
          </p:cNvSpPr>
          <p:nvPr>
            <p:ph sz="half" idx="1"/>
          </p:nvPr>
        </p:nvSpPr>
        <p:spPr>
          <a:xfrm>
            <a:off x="457200" y="1341438"/>
            <a:ext cx="8435975" cy="5039890"/>
          </a:xfrm>
        </p:spPr>
        <p:txBody>
          <a:bodyPr>
            <a:normAutofit lnSpcReduction="10000"/>
          </a:bodyPr>
          <a:lstStyle/>
          <a:p>
            <a:pPr>
              <a:buFont typeface="Wingdings" pitchFamily="2" charset="2"/>
              <a:buNone/>
            </a:pPr>
            <a:r>
              <a:rPr lang="uk-UA" sz="2000" b="1" dirty="0" smtClean="0">
                <a:solidFill>
                  <a:srgbClr val="002060"/>
                </a:solidFill>
              </a:rPr>
              <a:t>Фундаментальні:</a:t>
            </a:r>
          </a:p>
          <a:p>
            <a:r>
              <a:rPr lang="uk-UA" sz="2000" dirty="0" smtClean="0"/>
              <a:t>Методологія оцінювання …</a:t>
            </a:r>
          </a:p>
          <a:p>
            <a:r>
              <a:rPr lang="uk-UA" sz="2000" dirty="0" smtClean="0"/>
              <a:t>Закономірності впливу (використання) …</a:t>
            </a:r>
          </a:p>
          <a:p>
            <a:r>
              <a:rPr lang="uk-UA" sz="2000" dirty="0" smtClean="0"/>
              <a:t>Новітні </a:t>
            </a:r>
            <a:r>
              <a:rPr lang="uk-UA" sz="2000" dirty="0" err="1" smtClean="0"/>
              <a:t>теоретико-адаптивних</a:t>
            </a:r>
            <a:r>
              <a:rPr lang="uk-UA" sz="2000" dirty="0" smtClean="0"/>
              <a:t> систем …</a:t>
            </a:r>
          </a:p>
          <a:p>
            <a:r>
              <a:rPr lang="uk-UA" sz="2000" dirty="0" smtClean="0"/>
              <a:t>Новітня концепція …</a:t>
            </a:r>
          </a:p>
          <a:p>
            <a:r>
              <a:rPr lang="uk-UA" sz="2000" dirty="0" smtClean="0"/>
              <a:t>Теорія  структурно-параметричного синтезу …</a:t>
            </a:r>
          </a:p>
          <a:p>
            <a:r>
              <a:rPr lang="uk-UA" sz="2000" dirty="0" smtClean="0"/>
              <a:t>Наукові основи формування вимог до …</a:t>
            </a:r>
          </a:p>
          <a:p>
            <a:r>
              <a:rPr lang="uk-UA" sz="2000" dirty="0" smtClean="0"/>
              <a:t>Наукові основи …</a:t>
            </a:r>
          </a:p>
          <a:p>
            <a:r>
              <a:rPr lang="uk-UA" sz="2000" dirty="0" smtClean="0"/>
              <a:t>Теоретичні основи моніторингу …</a:t>
            </a:r>
          </a:p>
          <a:p>
            <a:r>
              <a:rPr lang="uk-UA" sz="2000" dirty="0" smtClean="0"/>
              <a:t>Вивчення поведінки (трансформації) та прогнозування …</a:t>
            </a:r>
          </a:p>
          <a:p>
            <a:r>
              <a:rPr lang="uk-UA" sz="2000" dirty="0" smtClean="0"/>
              <a:t>Вивчення особливостей прояву…</a:t>
            </a:r>
          </a:p>
          <a:p>
            <a:r>
              <a:rPr lang="uk-UA" sz="2000" dirty="0" smtClean="0"/>
              <a:t>Теоретичне обґрунтування закономірностей  …</a:t>
            </a:r>
          </a:p>
          <a:p>
            <a:r>
              <a:rPr lang="uk-UA" sz="2000" dirty="0" smtClean="0"/>
              <a:t>Концепція …</a:t>
            </a:r>
          </a:p>
          <a:p>
            <a:r>
              <a:rPr lang="uk-UA" sz="2000" dirty="0" smtClean="0"/>
              <a:t>Вивчення генетичних ознак …    Теоретичні основи …</a:t>
            </a:r>
            <a:endParaRPr lang="ru-RU"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457200"/>
            <a:ext cx="8229600" cy="1027113"/>
          </a:xfrm>
        </p:spPr>
        <p:txBody>
          <a:bodyPr/>
          <a:lstStyle/>
          <a:p>
            <a:r>
              <a:rPr lang="uk-UA" smtClean="0"/>
              <a:t>Назва проекту – </a:t>
            </a:r>
            <a:r>
              <a:rPr lang="uk-UA" smtClean="0">
                <a:solidFill>
                  <a:srgbClr val="C00000"/>
                </a:solidFill>
              </a:rPr>
              <a:t>до 15 слів</a:t>
            </a:r>
            <a:endParaRPr lang="ru-RU" smtClean="0">
              <a:solidFill>
                <a:srgbClr val="C00000"/>
              </a:solidFill>
            </a:endParaRPr>
          </a:p>
        </p:txBody>
      </p:sp>
      <p:sp>
        <p:nvSpPr>
          <p:cNvPr id="28675" name="Содержимое 2"/>
          <p:cNvSpPr>
            <a:spLocks noGrp="1"/>
          </p:cNvSpPr>
          <p:nvPr>
            <p:ph sz="half" idx="1"/>
          </p:nvPr>
        </p:nvSpPr>
        <p:spPr>
          <a:xfrm>
            <a:off x="457200" y="1341438"/>
            <a:ext cx="8435975" cy="5111750"/>
          </a:xfrm>
        </p:spPr>
        <p:txBody>
          <a:bodyPr>
            <a:normAutofit lnSpcReduction="10000"/>
          </a:bodyPr>
          <a:lstStyle/>
          <a:p>
            <a:pPr>
              <a:buFont typeface="Wingdings" pitchFamily="2" charset="2"/>
              <a:buNone/>
            </a:pPr>
            <a:r>
              <a:rPr lang="uk-UA" sz="2000" b="1" dirty="0" smtClean="0">
                <a:solidFill>
                  <a:srgbClr val="002060"/>
                </a:solidFill>
              </a:rPr>
              <a:t>Прикладні:</a:t>
            </a:r>
          </a:p>
          <a:p>
            <a:r>
              <a:rPr lang="uk-UA" sz="2000" dirty="0" smtClean="0"/>
              <a:t>Прикладні рішення створення новітніх моделей …</a:t>
            </a:r>
          </a:p>
          <a:p>
            <a:r>
              <a:rPr lang="uk-UA" sz="2000" dirty="0" smtClean="0"/>
              <a:t>Розробка методів застосування …</a:t>
            </a:r>
          </a:p>
          <a:p>
            <a:r>
              <a:rPr lang="uk-UA" sz="2000" dirty="0" smtClean="0"/>
              <a:t>Прикладні рішення комплексного оцінювання …</a:t>
            </a:r>
          </a:p>
          <a:p>
            <a:r>
              <a:rPr lang="uk-UA" sz="2000" dirty="0" smtClean="0"/>
              <a:t>Обґрунтування параметрів …</a:t>
            </a:r>
          </a:p>
          <a:p>
            <a:r>
              <a:rPr lang="uk-UA" sz="2000" dirty="0" smtClean="0"/>
              <a:t>Розробка сучасних способів (технологічних рішень) …</a:t>
            </a:r>
          </a:p>
          <a:p>
            <a:r>
              <a:rPr lang="uk-UA" sz="2000" dirty="0" smtClean="0"/>
              <a:t>Розробка нової технології (способу виробництва) …</a:t>
            </a:r>
          </a:p>
          <a:p>
            <a:r>
              <a:rPr lang="uk-UA" sz="2000" dirty="0" smtClean="0"/>
              <a:t>Наукове обґрунтування та розробка нових заходів …</a:t>
            </a:r>
            <a:endParaRPr lang="ru-RU" sz="2000" dirty="0" smtClean="0"/>
          </a:p>
          <a:p>
            <a:r>
              <a:rPr lang="uk-UA" sz="2000" dirty="0" smtClean="0"/>
              <a:t>Науково-методичне забезпечення розвитку …</a:t>
            </a:r>
          </a:p>
          <a:p>
            <a:r>
              <a:rPr lang="uk-UA" sz="2000" dirty="0" smtClean="0"/>
              <a:t>Розробити методи удосконалення …</a:t>
            </a:r>
          </a:p>
          <a:p>
            <a:r>
              <a:rPr lang="uk-UA" sz="2000" dirty="0" smtClean="0"/>
              <a:t>Розробити новітні принципи організації …</a:t>
            </a:r>
          </a:p>
          <a:p>
            <a:r>
              <a:rPr lang="uk-UA" sz="2000" dirty="0" smtClean="0"/>
              <a:t>Прикладна розробка методу …</a:t>
            </a:r>
          </a:p>
          <a:p>
            <a:r>
              <a:rPr lang="uk-UA" sz="2000" dirty="0" smtClean="0"/>
              <a:t>Розробити технологічні вимоги …</a:t>
            </a:r>
          </a:p>
          <a:p>
            <a:r>
              <a:rPr lang="uk-UA" sz="2000" dirty="0" smtClean="0"/>
              <a:t>Розробити фінансово-економічний механізм … у нових …</a:t>
            </a:r>
            <a:endParaRPr lang="ru-RU"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42910" y="357166"/>
            <a:ext cx="8132765" cy="571504"/>
          </a:xfrm>
        </p:spPr>
        <p:txBody>
          <a:bodyPr>
            <a:normAutofit fontScale="90000"/>
          </a:bodyPr>
          <a:lstStyle/>
          <a:p>
            <a:pPr algn="ctr"/>
            <a:r>
              <a:rPr lang="uk-UA" altLang="uk-UA" sz="2400" b="1" dirty="0" smtClean="0"/>
              <a:t>Терміни виконання проекту – до 3 років, розробки – до 2 років</a:t>
            </a:r>
          </a:p>
        </p:txBody>
      </p:sp>
      <p:sp>
        <p:nvSpPr>
          <p:cNvPr id="5" name="Rectangle 2"/>
          <p:cNvSpPr txBox="1">
            <a:spLocks noChangeArrowheads="1"/>
          </p:cNvSpPr>
          <p:nvPr/>
        </p:nvSpPr>
        <p:spPr bwMode="auto">
          <a:xfrm>
            <a:off x="500034" y="1428736"/>
            <a:ext cx="8207375" cy="935038"/>
          </a:xfrm>
          <a:prstGeom prst="rect">
            <a:avLst/>
          </a:prstGeom>
          <a:noFill/>
          <a:ln w="9525">
            <a:noFill/>
            <a:miter lim="800000"/>
            <a:headEnd/>
            <a:tailEnd/>
          </a:ln>
        </p:spPr>
        <p:txBody>
          <a:bodyPr anchor="ctr"/>
          <a:lstStyle/>
          <a:p>
            <a:pPr algn="ctr" eaLnBrk="0" hangingPunct="0">
              <a:defRPr/>
            </a:pPr>
            <a:r>
              <a:rPr lang="uk-UA" sz="3600" b="1" kern="0" dirty="0">
                <a:solidFill>
                  <a:srgbClr val="250BC3"/>
                </a:solidFill>
                <a:latin typeface="+mj-lt"/>
                <a:ea typeface="+mj-ea"/>
                <a:cs typeface="+mj-cs"/>
              </a:rPr>
              <a:t>1. Анотація</a:t>
            </a:r>
            <a:r>
              <a:rPr lang="uk-UA" sz="2400" b="1" kern="0" dirty="0">
                <a:solidFill>
                  <a:srgbClr val="250BC3"/>
                </a:solidFill>
                <a:latin typeface="+mj-lt"/>
                <a:ea typeface="+mj-ea"/>
                <a:cs typeface="+mj-cs"/>
              </a:rPr>
              <a:t> (до 15 рядків) – короткий зміст проекту</a:t>
            </a:r>
          </a:p>
        </p:txBody>
      </p:sp>
      <p:sp>
        <p:nvSpPr>
          <p:cNvPr id="29700" name="Содержимое 3"/>
          <p:cNvSpPr>
            <a:spLocks noGrp="1"/>
          </p:cNvSpPr>
          <p:nvPr>
            <p:ph sz="half" idx="2"/>
          </p:nvPr>
        </p:nvSpPr>
        <p:spPr>
          <a:xfrm>
            <a:off x="285720" y="2500306"/>
            <a:ext cx="8497887" cy="2665412"/>
          </a:xfrm>
        </p:spPr>
        <p:txBody>
          <a:bodyPr/>
          <a:lstStyle/>
          <a:p>
            <a:pPr algn="just"/>
            <a:r>
              <a:rPr lang="uk-UA" altLang="uk-UA" sz="1900" b="1" dirty="0" smtClean="0"/>
              <a:t>Наводиться короткий зміст проекту з використанням таких ключових словосполучень: </a:t>
            </a:r>
          </a:p>
          <a:p>
            <a:pPr algn="just">
              <a:buFont typeface="Wingdings" pitchFamily="2" charset="2"/>
              <a:buNone/>
            </a:pPr>
            <a:r>
              <a:rPr lang="uk-UA" altLang="uk-UA" sz="1900" b="1" dirty="0" smtClean="0"/>
              <a:t> </a:t>
            </a:r>
            <a:r>
              <a:rPr lang="uk-UA" altLang="uk-UA" sz="1900" dirty="0" smtClean="0"/>
              <a:t>Проект прикладного (фундаментального) дослідження спрямований на розробку … та прикладне (теоретичне) обґрунтування …</a:t>
            </a:r>
          </a:p>
          <a:p>
            <a:pPr algn="just">
              <a:buFont typeface="Wingdings" pitchFamily="2" charset="2"/>
              <a:buNone/>
            </a:pPr>
            <a:r>
              <a:rPr lang="uk-UA" altLang="uk-UA" sz="1900" dirty="0" smtClean="0"/>
              <a:t> Акцентовано приділятиметься увага дослідженням…</a:t>
            </a:r>
          </a:p>
          <a:p>
            <a:pPr algn="just">
              <a:buFont typeface="Wingdings" pitchFamily="2" charset="2"/>
              <a:buNone/>
            </a:pPr>
            <a:r>
              <a:rPr lang="uk-UA" altLang="uk-UA" sz="1900" dirty="0" smtClean="0"/>
              <a:t> Значна увага в прикладному (фундаментальному) проекті буде приділена…</a:t>
            </a:r>
          </a:p>
          <a:p>
            <a:pPr algn="just">
              <a:buFont typeface="Wingdings" pitchFamily="2" charset="2"/>
              <a:buNone/>
            </a:pPr>
            <a:r>
              <a:rPr lang="uk-UA" altLang="uk-UA" sz="1900" dirty="0" smtClean="0"/>
              <a:t> Вагомого наукового значення набудуть…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 2"/>
          <p:cNvSpPr>
            <a:spLocks noGrp="1" noChangeArrowheads="1"/>
          </p:cNvSpPr>
          <p:nvPr>
            <p:ph type="ctrTitle"/>
          </p:nvPr>
        </p:nvSpPr>
        <p:spPr>
          <a:xfrm>
            <a:off x="642910" y="2428868"/>
            <a:ext cx="7893520" cy="2236783"/>
          </a:xfrm>
        </p:spPr>
        <p:style>
          <a:lnRef idx="0">
            <a:schemeClr val="accent1"/>
          </a:lnRef>
          <a:fillRef idx="3">
            <a:schemeClr val="accent1"/>
          </a:fillRef>
          <a:effectRef idx="3">
            <a:schemeClr val="accent1"/>
          </a:effectRef>
          <a:fontRef idx="minor">
            <a:schemeClr val="lt1"/>
          </a:fontRef>
        </p:style>
        <p:txBody>
          <a:bodyPr>
            <a:noAutofit/>
          </a:bodyPr>
          <a:lstStyle/>
          <a:p>
            <a:pPr algn="ctr" eaLnBrk="1" hangingPunct="1"/>
            <a:r>
              <a:rPr lang="uk-UA" altLang="uk-UA" sz="3600" b="1" dirty="0" smtClean="0">
                <a:solidFill>
                  <a:schemeClr val="bg1"/>
                </a:solidFill>
              </a:rPr>
              <a:t>Про особливості підготовки наукових проєктів для участі у конкурсному відборі МОН України, що розпочнуться у 2021 році</a:t>
            </a:r>
          </a:p>
        </p:txBody>
      </p:sp>
      <p:sp>
        <p:nvSpPr>
          <p:cNvPr id="3075" name="Прямоуг. 3"/>
          <p:cNvSpPr>
            <a:spLocks noGrp="1" noChangeArrowheads="1"/>
          </p:cNvSpPr>
          <p:nvPr>
            <p:ph type="subTitle" idx="1"/>
          </p:nvPr>
        </p:nvSpPr>
        <p:spPr>
          <a:xfrm>
            <a:off x="3428992" y="5643578"/>
            <a:ext cx="5439547" cy="714380"/>
          </a:xfrm>
        </p:spPr>
        <p:txBody>
          <a:bodyPr/>
          <a:lstStyle/>
          <a:p>
            <a:pPr algn="r">
              <a:lnSpc>
                <a:spcPct val="80000"/>
              </a:lnSpc>
            </a:pPr>
            <a:r>
              <a:rPr lang="uk-UA" altLang="uk-UA" sz="2000" b="1" i="1" dirty="0" smtClean="0">
                <a:solidFill>
                  <a:srgbClr val="0070C0"/>
                </a:solidFill>
              </a:rPr>
              <a:t>Начальник науково-дослідної частини</a:t>
            </a:r>
          </a:p>
          <a:p>
            <a:pPr algn="r">
              <a:lnSpc>
                <a:spcPct val="80000"/>
              </a:lnSpc>
            </a:pPr>
            <a:r>
              <a:rPr lang="uk-UA" altLang="uk-UA" sz="2000" b="1" i="1" dirty="0" smtClean="0">
                <a:solidFill>
                  <a:srgbClr val="0070C0"/>
                </a:solidFill>
              </a:rPr>
              <a:t>Отченашко Володимир Віталійович</a:t>
            </a:r>
            <a:endParaRPr lang="ru-RU" altLang="uk-UA" sz="2000" dirty="0" smtClean="0">
              <a:solidFill>
                <a:srgbClr val="0070C0"/>
              </a:solidFill>
            </a:endParaRPr>
          </a:p>
        </p:txBody>
      </p:sp>
      <p:sp>
        <p:nvSpPr>
          <p:cNvPr id="3077" name="TextBox 5"/>
          <p:cNvSpPr txBox="1">
            <a:spLocks noChangeArrowheads="1"/>
          </p:cNvSpPr>
          <p:nvPr/>
        </p:nvSpPr>
        <p:spPr bwMode="auto">
          <a:xfrm>
            <a:off x="6228184" y="142852"/>
            <a:ext cx="2719774" cy="461665"/>
          </a:xfrm>
          <a:prstGeom prst="rect">
            <a:avLst/>
          </a:prstGeom>
          <a:noFill/>
          <a:ln w="9525">
            <a:noFill/>
            <a:miter lim="800000"/>
            <a:headEnd/>
            <a:tailEnd/>
          </a:ln>
        </p:spPr>
        <p:txBody>
          <a:bodyPr wrap="square">
            <a:spAutoFit/>
          </a:bodyPr>
          <a:lstStyle/>
          <a:p>
            <a:pPr algn="r"/>
            <a:r>
              <a:rPr lang="en-US" sz="1200" b="1" dirty="0" smtClean="0">
                <a:solidFill>
                  <a:srgbClr val="0070C0"/>
                </a:solidFill>
              </a:rPr>
              <a:t>6 </a:t>
            </a:r>
            <a:r>
              <a:rPr lang="uk-UA" sz="1200" b="1" dirty="0" smtClean="0">
                <a:solidFill>
                  <a:srgbClr val="0070C0"/>
                </a:solidFill>
              </a:rPr>
              <a:t>листопада 2020 </a:t>
            </a:r>
            <a:r>
              <a:rPr lang="uk-UA" sz="1200" b="1" dirty="0">
                <a:solidFill>
                  <a:srgbClr val="0070C0"/>
                </a:solidFill>
              </a:rPr>
              <a:t>р., </a:t>
            </a:r>
            <a:r>
              <a:rPr lang="uk-UA" sz="1200" b="1" dirty="0" err="1">
                <a:solidFill>
                  <a:srgbClr val="0070C0"/>
                </a:solidFill>
              </a:rPr>
              <a:t>НУБіП</a:t>
            </a:r>
            <a:r>
              <a:rPr lang="uk-UA" sz="1200" b="1" dirty="0">
                <a:solidFill>
                  <a:srgbClr val="0070C0"/>
                </a:solidFill>
              </a:rPr>
              <a:t> </a:t>
            </a:r>
            <a:r>
              <a:rPr lang="uk-UA" sz="1200" b="1" dirty="0" smtClean="0">
                <a:solidFill>
                  <a:srgbClr val="0070C0"/>
                </a:solidFill>
              </a:rPr>
              <a:t>України,</a:t>
            </a:r>
            <a:br>
              <a:rPr lang="uk-UA" sz="1200" b="1" dirty="0" smtClean="0">
                <a:solidFill>
                  <a:srgbClr val="0070C0"/>
                </a:solidFill>
              </a:rPr>
            </a:br>
            <a:r>
              <a:rPr lang="uk-UA" sz="1200" b="1" dirty="0" smtClean="0">
                <a:solidFill>
                  <a:srgbClr val="0070C0"/>
                </a:solidFill>
              </a:rPr>
              <a:t>науково-методичний </a:t>
            </a:r>
            <a:r>
              <a:rPr lang="uk-UA" sz="1200" b="1" dirty="0" err="1" smtClean="0">
                <a:solidFill>
                  <a:srgbClr val="0070C0"/>
                </a:solidFill>
              </a:rPr>
              <a:t>онлайн</a:t>
            </a:r>
            <a:r>
              <a:rPr lang="uk-UA" sz="1200" b="1" dirty="0" smtClean="0">
                <a:solidFill>
                  <a:srgbClr val="0070C0"/>
                </a:solidFill>
              </a:rPr>
              <a:t> семінар</a:t>
            </a:r>
            <a:endParaRPr lang="ru-RU" sz="1200" b="1" dirty="0">
              <a:solidFill>
                <a:srgbClr val="0070C0"/>
              </a:solidFill>
            </a:endParaRPr>
          </a:p>
        </p:txBody>
      </p:sp>
      <p:pic>
        <p:nvPicPr>
          <p:cNvPr id="6" name="Рисунок 5" descr="NUBIP_LOGO_NEW_Poisk_20 copy (1).png"/>
          <p:cNvPicPr>
            <a:picLocks noChangeAspect="1"/>
          </p:cNvPicPr>
          <p:nvPr/>
        </p:nvPicPr>
        <p:blipFill>
          <a:blip r:embed="rId2" cstate="print"/>
          <a:stretch>
            <a:fillRect/>
          </a:stretch>
        </p:blipFill>
        <p:spPr>
          <a:xfrm>
            <a:off x="3779912" y="332656"/>
            <a:ext cx="1430309" cy="170080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pPr algn="r"/>
            <a:r>
              <a:rPr lang="uk-UA" sz="2400" i="1" dirty="0" smtClean="0">
                <a:solidFill>
                  <a:srgbClr val="250BC3"/>
                </a:solidFill>
              </a:rPr>
              <a:t>Взірець</a:t>
            </a:r>
            <a:endParaRPr lang="ru-RU" sz="2400" i="1" dirty="0">
              <a:solidFill>
                <a:srgbClr val="250BC3"/>
              </a:solidFill>
            </a:endParaRPr>
          </a:p>
        </p:txBody>
      </p:sp>
      <p:pic>
        <p:nvPicPr>
          <p:cNvPr id="7170" name="Picture 2"/>
          <p:cNvPicPr>
            <a:picLocks noChangeAspect="1" noChangeArrowheads="1"/>
          </p:cNvPicPr>
          <p:nvPr/>
        </p:nvPicPr>
        <p:blipFill>
          <a:blip r:embed="rId2" cstate="print"/>
          <a:srcRect/>
          <a:stretch>
            <a:fillRect/>
          </a:stretch>
        </p:blipFill>
        <p:spPr bwMode="auto">
          <a:xfrm>
            <a:off x="144016" y="1412776"/>
            <a:ext cx="8892480" cy="436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00113" y="404813"/>
            <a:ext cx="7704137" cy="576262"/>
          </a:xfrm>
          <a:prstGeom prst="rect">
            <a:avLst/>
          </a:prstGeom>
          <a:noFill/>
          <a:ln w="9525">
            <a:noFill/>
            <a:miter lim="800000"/>
            <a:headEnd/>
            <a:tailEnd/>
          </a:ln>
        </p:spPr>
        <p:txBody>
          <a:bodyPr anchor="ctr"/>
          <a:lstStyle/>
          <a:p>
            <a:pPr algn="ctr" eaLnBrk="0" hangingPunct="0">
              <a:defRPr/>
            </a:pPr>
            <a:r>
              <a:rPr lang="uk-UA" sz="3200" b="1" kern="0" dirty="0">
                <a:solidFill>
                  <a:srgbClr val="250BC3"/>
                </a:solidFill>
                <a:latin typeface="+mj-lt"/>
                <a:ea typeface="+mj-ea"/>
                <a:cs typeface="+mj-cs"/>
              </a:rPr>
              <a:t>2. Проблематика досліджень</a:t>
            </a:r>
          </a:p>
        </p:txBody>
      </p:sp>
      <p:sp>
        <p:nvSpPr>
          <p:cNvPr id="30723" name="Содержимое 3"/>
          <p:cNvSpPr>
            <a:spLocks noGrp="1"/>
          </p:cNvSpPr>
          <p:nvPr>
            <p:ph sz="half" idx="2"/>
          </p:nvPr>
        </p:nvSpPr>
        <p:spPr>
          <a:xfrm>
            <a:off x="250825" y="836613"/>
            <a:ext cx="8675688" cy="1944687"/>
          </a:xfrm>
        </p:spPr>
        <p:txBody>
          <a:bodyPr/>
          <a:lstStyle/>
          <a:p>
            <a:pPr algn="just"/>
            <a:r>
              <a:rPr lang="uk-UA" altLang="uk-UA" sz="1900" smtClean="0"/>
              <a:t>Є проблема … і створена(ний) нами … вирішить цю проблему</a:t>
            </a:r>
          </a:p>
          <a:p>
            <a:pPr algn="just"/>
            <a:r>
              <a:rPr lang="uk-UA" altLang="uk-UA" sz="1900" smtClean="0"/>
              <a:t>Прикладне дослідження проводиться на стику таких наук як …</a:t>
            </a:r>
          </a:p>
          <a:p>
            <a:pPr algn="just"/>
            <a:r>
              <a:rPr lang="uk-UA" altLang="uk-UA" sz="1900" smtClean="0"/>
              <a:t>Практичні результати роботи дадуть поштовх розвитку для цих наук.</a:t>
            </a:r>
          </a:p>
          <a:p>
            <a:pPr algn="just"/>
            <a:r>
              <a:rPr lang="uk-UA" altLang="uk-UA" sz="1900" smtClean="0"/>
              <a:t>Об</a:t>
            </a:r>
            <a:r>
              <a:rPr lang="el-GR" altLang="uk-UA" sz="1900" smtClean="0"/>
              <a:t>᾽</a:t>
            </a:r>
            <a:r>
              <a:rPr lang="uk-UA" altLang="uk-UA" sz="1900" smtClean="0"/>
              <a:t>єкт дослідження…</a:t>
            </a:r>
          </a:p>
          <a:p>
            <a:pPr algn="just"/>
            <a:r>
              <a:rPr lang="uk-UA" altLang="uk-UA" sz="1900" smtClean="0"/>
              <a:t>Предмет дослідження…</a:t>
            </a:r>
          </a:p>
          <a:p>
            <a:pPr algn="just"/>
            <a:endParaRPr lang="uk-UA" altLang="uk-UA" sz="1900" smtClean="0"/>
          </a:p>
        </p:txBody>
      </p:sp>
      <p:sp>
        <p:nvSpPr>
          <p:cNvPr id="12" name="Rectangle 2"/>
          <p:cNvSpPr txBox="1">
            <a:spLocks noChangeArrowheads="1"/>
          </p:cNvSpPr>
          <p:nvPr/>
        </p:nvSpPr>
        <p:spPr bwMode="auto">
          <a:xfrm>
            <a:off x="900113" y="2565400"/>
            <a:ext cx="7704137" cy="576263"/>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3. Стан досліджень проблеми і напряму</a:t>
            </a:r>
          </a:p>
        </p:txBody>
      </p:sp>
      <p:sp>
        <p:nvSpPr>
          <p:cNvPr id="30725" name="Содержимое 3"/>
          <p:cNvSpPr>
            <a:spLocks noGrp="1"/>
          </p:cNvSpPr>
          <p:nvPr>
            <p:ph sz="half" idx="2"/>
          </p:nvPr>
        </p:nvSpPr>
        <p:spPr>
          <a:xfrm>
            <a:off x="250825" y="3213100"/>
            <a:ext cx="8713788" cy="3384550"/>
          </a:xfrm>
        </p:spPr>
        <p:txBody>
          <a:bodyPr/>
          <a:lstStyle/>
          <a:p>
            <a:pPr algn="just"/>
            <a:r>
              <a:rPr lang="uk-UA" altLang="uk-UA" sz="1900" b="1" u="sng" dirty="0" smtClean="0"/>
              <a:t>Аналіз результатів, отриманих авторами проекту </a:t>
            </a:r>
            <a:r>
              <a:rPr lang="uk-UA" altLang="uk-UA" sz="1900" dirty="0" smtClean="0"/>
              <a:t>та іншими вченими за даною проблемою, тематикою, об</a:t>
            </a:r>
            <a:r>
              <a:rPr lang="el-GR" altLang="uk-UA" sz="1900" dirty="0" smtClean="0"/>
              <a:t>᾽</a:t>
            </a:r>
            <a:r>
              <a:rPr lang="uk-UA" altLang="uk-UA" sz="1900" dirty="0" err="1" smtClean="0"/>
              <a:t>єктом</a:t>
            </a:r>
            <a:r>
              <a:rPr lang="uk-UA" altLang="uk-UA" sz="1900" dirty="0" smtClean="0"/>
              <a:t> та предметом дослідження, в чому саме полягає внесок згадуваних вчених і чому їх напрацювання потребують продовження, доповнення, вдосконалення (зазначити </a:t>
            </a:r>
            <a:r>
              <a:rPr lang="uk-UA" altLang="uk-UA" sz="1900" dirty="0" err="1" smtClean="0"/>
              <a:t>ПІП</a:t>
            </a:r>
            <a:r>
              <a:rPr lang="uk-UA" altLang="uk-UA" sz="1900" dirty="0" smtClean="0"/>
              <a:t>)</a:t>
            </a:r>
          </a:p>
          <a:p>
            <a:pPr algn="just"/>
            <a:r>
              <a:rPr lang="uk-UA" altLang="uk-UA" sz="1900" b="1" u="sng" dirty="0" smtClean="0"/>
              <a:t>Аналіз результатів отриманих іншими вітчизняними і закордонними в</a:t>
            </a:r>
            <a:r>
              <a:rPr lang="uk-UA" altLang="uk-UA" sz="1900" u="sng" dirty="0" smtClean="0"/>
              <a:t>ченими </a:t>
            </a:r>
            <a:r>
              <a:rPr lang="uk-UA" altLang="uk-UA" sz="1900" dirty="0" smtClean="0"/>
              <a:t>(проаналізувати напрацювання вчених </a:t>
            </a:r>
            <a:r>
              <a:rPr lang="uk-UA" altLang="uk-UA" sz="1900" b="1" u="sng" dirty="0" smtClean="0">
                <a:solidFill>
                  <a:srgbClr val="FF0000"/>
                </a:solidFill>
              </a:rPr>
              <a:t>за останні 5 років </a:t>
            </a:r>
            <a:r>
              <a:rPr lang="uk-UA" altLang="uk-UA" sz="1900" dirty="0" smtClean="0"/>
              <a:t>із посиланнями на конкретні публікації)</a:t>
            </a:r>
          </a:p>
          <a:p>
            <a:pPr algn="just"/>
            <a:r>
              <a:rPr lang="uk-UA" altLang="uk-UA" sz="1900" b="1" u="sng" dirty="0" smtClean="0"/>
              <a:t>Перелік основних публікацій (не більше 10-ти) закордонних і вітчизняних вчених </a:t>
            </a:r>
            <a:r>
              <a:rPr lang="uk-UA" altLang="uk-UA" sz="1900" dirty="0" smtClean="0"/>
              <a:t>(окрім публікацій у авторів, що наведені у доробку), що містять аналоги та прототипи, є основою для проекту</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9512" y="692696"/>
            <a:ext cx="8676455" cy="5537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3"/>
          <p:cNvSpPr>
            <a:spLocks noGrp="1"/>
          </p:cNvSpPr>
          <p:nvPr>
            <p:ph sz="half" idx="2"/>
          </p:nvPr>
        </p:nvSpPr>
        <p:spPr>
          <a:xfrm>
            <a:off x="179388" y="981075"/>
            <a:ext cx="8713787" cy="5184775"/>
          </a:xfrm>
        </p:spPr>
        <p:txBody>
          <a:bodyPr/>
          <a:lstStyle/>
          <a:p>
            <a:pPr algn="just"/>
            <a:r>
              <a:rPr lang="uk-UA" altLang="uk-UA" sz="1900" b="1" smtClean="0"/>
              <a:t>В результатах власних досліджень вказати: </a:t>
            </a:r>
          </a:p>
          <a:p>
            <a:pPr algn="just">
              <a:buFont typeface="Wingdings" pitchFamily="2" charset="2"/>
              <a:buNone/>
            </a:pPr>
            <a:r>
              <a:rPr lang="uk-UA" altLang="uk-UA" sz="1900" smtClean="0"/>
              <a:t>     Додати наукову школу, основні результати її діяльності</a:t>
            </a:r>
          </a:p>
          <a:p>
            <a:pPr algn="just">
              <a:buFont typeface="Wingdings" pitchFamily="2" charset="2"/>
              <a:buNone/>
            </a:pPr>
            <a:r>
              <a:rPr lang="uk-UA" altLang="uk-UA" sz="1900" smtClean="0"/>
              <a:t>     Набутий досвід проведення наукових досліджень матиме вагоме   значення для виконання завдань, зазначених даним проектом</a:t>
            </a:r>
          </a:p>
          <a:p>
            <a:pPr algn="just">
              <a:buFont typeface="Wingdings" pitchFamily="2" charset="2"/>
              <a:buNone/>
            </a:pPr>
            <a:r>
              <a:rPr lang="uk-UA" altLang="uk-UA" sz="1900" smtClean="0"/>
              <a:t>     </a:t>
            </a:r>
            <a:r>
              <a:rPr lang="uk-UA" altLang="uk-UA" sz="1900" b="1" smtClean="0"/>
              <a:t>Висновок:</a:t>
            </a:r>
            <a:r>
              <a:rPr lang="uk-UA" altLang="uk-UA" sz="1900" smtClean="0"/>
              <a:t> Аналізуючи результати попередніх досліджень, отриманих  вітчизняними та зарубіжними вченими слід зазначити, що заплановані прикладні результати, зокрема… не матимуть аналогів і світі (Україні). </a:t>
            </a:r>
          </a:p>
          <a:p>
            <a:pPr algn="just">
              <a:buFont typeface="Wingdings" pitchFamily="2" charset="2"/>
              <a:buNone/>
            </a:pPr>
            <a:r>
              <a:rPr lang="uk-UA" altLang="uk-UA" sz="1900" smtClean="0"/>
              <a:t>     Отже, на думку авторів проекту, очікувані прикладні наукові рішення стануть новими в галузі природокористування та таких суміжних галузей наук, як…</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827088" y="260350"/>
            <a:ext cx="8137400" cy="576263"/>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4. Мета, основні завдання та їх актуальність</a:t>
            </a:r>
          </a:p>
        </p:txBody>
      </p:sp>
      <p:sp>
        <p:nvSpPr>
          <p:cNvPr id="11267" name="Содержимое 3"/>
          <p:cNvSpPr>
            <a:spLocks noGrp="1"/>
          </p:cNvSpPr>
          <p:nvPr>
            <p:ph sz="half" idx="2"/>
          </p:nvPr>
        </p:nvSpPr>
        <p:spPr>
          <a:xfrm>
            <a:off x="250825" y="764704"/>
            <a:ext cx="8713788" cy="5616624"/>
          </a:xfrm>
        </p:spPr>
        <p:txBody>
          <a:bodyPr/>
          <a:lstStyle/>
          <a:p>
            <a:pPr algn="just">
              <a:defRPr/>
            </a:pPr>
            <a:r>
              <a:rPr lang="uk-UA" sz="1800" b="1" dirty="0" smtClean="0"/>
              <a:t>Ідеї та робочі гіпотези проекту</a:t>
            </a:r>
          </a:p>
          <a:p>
            <a:pPr algn="just">
              <a:defRPr/>
            </a:pPr>
            <a:r>
              <a:rPr lang="uk-UA" sz="1800" b="1" dirty="0" smtClean="0"/>
              <a:t>Мета і завдання, на вирішення яких спрямовано проект</a:t>
            </a:r>
          </a:p>
          <a:p>
            <a:pPr algn="just">
              <a:buFont typeface="Wingdings" pitchFamily="2" charset="2"/>
              <a:buNone/>
              <a:defRPr/>
            </a:pPr>
            <a:r>
              <a:rPr lang="uk-UA" sz="1800" dirty="0" smtClean="0"/>
              <a:t>     Мета повинна вказуватися конкретно, без </a:t>
            </a:r>
            <a:r>
              <a:rPr lang="uk-UA" sz="1800" dirty="0" err="1" smtClean="0"/>
              <a:t>“що</a:t>
            </a:r>
            <a:r>
              <a:rPr lang="uk-UA" sz="1800" dirty="0" smtClean="0"/>
              <a:t> </a:t>
            </a:r>
            <a:r>
              <a:rPr lang="uk-UA" sz="1800" dirty="0" err="1" smtClean="0"/>
              <a:t>дозволить”</a:t>
            </a:r>
            <a:r>
              <a:rPr lang="uk-UA" sz="1800" dirty="0" smtClean="0"/>
              <a:t> … (пояснення)</a:t>
            </a:r>
          </a:p>
          <a:p>
            <a:pPr algn="just">
              <a:buFont typeface="Wingdings" pitchFamily="2" charset="2"/>
              <a:buNone/>
              <a:defRPr/>
            </a:pPr>
            <a:r>
              <a:rPr lang="uk-UA" sz="1800" dirty="0" smtClean="0"/>
              <a:t>     Пояснення “що дозволить”  висвітлити в розділах № 5-7</a:t>
            </a:r>
          </a:p>
          <a:p>
            <a:pPr algn="just">
              <a:buFont typeface="Wingdings" pitchFamily="2" charset="2"/>
              <a:buNone/>
              <a:defRPr/>
            </a:pPr>
            <a:r>
              <a:rPr lang="uk-UA" sz="1800" dirty="0" smtClean="0"/>
              <a:t>     Мета корелюється з назвою та об’єктом</a:t>
            </a:r>
          </a:p>
          <a:p>
            <a:pPr algn="just">
              <a:buFont typeface="Wingdings" pitchFamily="2" charset="2"/>
              <a:buNone/>
              <a:defRPr/>
            </a:pPr>
            <a:r>
              <a:rPr lang="uk-UA" sz="1800" dirty="0" smtClean="0"/>
              <a:t>     Завдання вказати чітко по пунктах (</a:t>
            </a:r>
            <a:r>
              <a:rPr lang="uk-UA" sz="1800" i="1" dirty="0" smtClean="0"/>
              <a:t>для прикладних НДР</a:t>
            </a:r>
            <a:r>
              <a:rPr lang="uk-UA" sz="1800" dirty="0" smtClean="0"/>
              <a:t>):</a:t>
            </a:r>
          </a:p>
          <a:p>
            <a:pPr marL="0" indent="0" algn="just">
              <a:buFont typeface="Wingdings" pitchFamily="2" charset="2"/>
              <a:buNone/>
              <a:defRPr/>
            </a:pPr>
            <a:r>
              <a:rPr lang="uk-UA" sz="1800" dirty="0" smtClean="0"/>
              <a:t>1. Всебічне вивчення </a:t>
            </a:r>
            <a:r>
              <a:rPr lang="uk-UA" sz="1800" dirty="0" err="1" smtClean="0"/>
              <a:t>патентно-кон’юктурної</a:t>
            </a:r>
            <a:r>
              <a:rPr lang="uk-UA" sz="1800" dirty="0" smtClean="0"/>
              <a:t> та прикладної бази закордонного та вітчизняного  досвіду… 2. Розробка методів … 3. Створення засобів…</a:t>
            </a:r>
          </a:p>
          <a:p>
            <a:pPr algn="just">
              <a:buFont typeface="Wingdings" pitchFamily="2" charset="2"/>
              <a:buNone/>
              <a:defRPr/>
            </a:pPr>
            <a:r>
              <a:rPr lang="uk-UA" sz="1800" dirty="0" smtClean="0"/>
              <a:t>4. Заключним завданням має бути  створення прикладної продукції</a:t>
            </a:r>
          </a:p>
          <a:p>
            <a:pPr algn="just">
              <a:buFont typeface="Wingdings" pitchFamily="2" charset="2"/>
              <a:buNone/>
              <a:defRPr/>
            </a:pPr>
            <a:r>
              <a:rPr lang="uk-UA" sz="1800" dirty="0" smtClean="0"/>
              <a:t>Уникати теоретичних та наукоємних описів. </a:t>
            </a:r>
          </a:p>
          <a:p>
            <a:pPr algn="just">
              <a:buFont typeface="Wingdings" pitchFamily="2" charset="2"/>
              <a:buNone/>
              <a:defRPr/>
            </a:pPr>
            <a:r>
              <a:rPr lang="uk-UA" sz="1800" dirty="0" smtClean="0"/>
              <a:t>Завдання вказати чітко по пунктах (</a:t>
            </a:r>
            <a:r>
              <a:rPr lang="uk-UA" sz="1800" i="1" dirty="0" smtClean="0"/>
              <a:t>для фундаментальних НДР</a:t>
            </a:r>
            <a:r>
              <a:rPr lang="uk-UA" sz="1800" dirty="0" smtClean="0"/>
              <a:t>):</a:t>
            </a:r>
          </a:p>
          <a:p>
            <a:pPr marL="0" indent="0" algn="just">
              <a:buFont typeface="Wingdings" pitchFamily="2" charset="2"/>
              <a:buNone/>
              <a:defRPr/>
            </a:pPr>
            <a:r>
              <a:rPr lang="uk-UA" sz="1800" dirty="0" smtClean="0"/>
              <a:t>1. Комплексне дослідження… 2. Зарубіжний та вітчизняний  досвід… 3.Теоретично обґрунтувати та комплексно дослідити … провести  аналіз... </a:t>
            </a:r>
          </a:p>
          <a:p>
            <a:pPr algn="just">
              <a:buFont typeface="Wingdings" pitchFamily="2" charset="2"/>
              <a:buNone/>
              <a:defRPr/>
            </a:pPr>
            <a:r>
              <a:rPr lang="uk-UA" sz="1800" dirty="0" smtClean="0"/>
              <a:t>Останній пункт обов’язково написати із мети: концепція</a:t>
            </a:r>
          </a:p>
          <a:p>
            <a:pPr algn="just">
              <a:buFont typeface="Wingdings" pitchFamily="2" charset="2"/>
              <a:buNone/>
              <a:defRPr/>
            </a:pPr>
            <a:r>
              <a:rPr lang="uk-UA" sz="1800" dirty="0" smtClean="0"/>
              <a:t>Розробити моделі, методи, підходи, створити методи оцінки…, критерії</a:t>
            </a:r>
          </a:p>
          <a:p>
            <a:pPr algn="just">
              <a:buFont typeface="Wingdings" pitchFamily="2" charset="2"/>
              <a:buNone/>
              <a:defRPr/>
            </a:pPr>
            <a:r>
              <a:rPr lang="uk-UA" sz="1800" dirty="0" smtClean="0"/>
              <a:t>Останнє завдання: результат НТП. Уникати теоретичних та наукоємних описів</a:t>
            </a:r>
          </a:p>
          <a:p>
            <a:pPr algn="just">
              <a:buFont typeface="Wingdings" pitchFamily="2" charset="2"/>
              <a:buNone/>
              <a:defRPr/>
            </a:pPr>
            <a:r>
              <a:rPr lang="uk-UA" sz="1800" i="1" dirty="0" smtClean="0"/>
              <a:t>Завдання мають відповідати етапам роботи (П.12 Етапи виконання проекту)</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83568" y="260648"/>
            <a:ext cx="7425398" cy="6240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3"/>
          <p:cNvSpPr>
            <a:spLocks noGrp="1"/>
          </p:cNvSpPr>
          <p:nvPr>
            <p:ph sz="half" idx="2"/>
          </p:nvPr>
        </p:nvSpPr>
        <p:spPr>
          <a:xfrm>
            <a:off x="179388" y="765175"/>
            <a:ext cx="8424862" cy="1584325"/>
          </a:xfrm>
        </p:spPr>
        <p:txBody>
          <a:bodyPr/>
          <a:lstStyle/>
          <a:p>
            <a:pPr algn="just"/>
            <a:r>
              <a:rPr lang="uk-UA" altLang="uk-UA" sz="1900" b="1" smtClean="0"/>
              <a:t>Обґрунтування актуальності та\або доцільності виконання завдань</a:t>
            </a:r>
            <a:r>
              <a:rPr lang="uk-UA" altLang="uk-UA" sz="1900" smtClean="0"/>
              <a:t>, виходячи із:</a:t>
            </a:r>
          </a:p>
          <a:p>
            <a:pPr algn="just">
              <a:buFont typeface="Wingdings" pitchFamily="2" charset="2"/>
              <a:buNone/>
            </a:pPr>
            <a:r>
              <a:rPr lang="uk-UA" altLang="uk-UA" sz="1900" smtClean="0"/>
              <a:t>      - стану досліджень проблематики і тематики</a:t>
            </a:r>
          </a:p>
          <a:p>
            <a:pPr algn="just">
              <a:buFont typeface="Wingdings" pitchFamily="2" charset="2"/>
              <a:buNone/>
            </a:pPr>
            <a:r>
              <a:rPr lang="uk-UA" altLang="uk-UA" sz="1900" smtClean="0"/>
              <a:t>      - ідей та робочих гіпотез проекту</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457200"/>
            <a:ext cx="8229600" cy="955675"/>
          </a:xfrm>
        </p:spPr>
        <p:txBody>
          <a:bodyPr/>
          <a:lstStyle/>
          <a:p>
            <a:pPr algn="ctr"/>
            <a:r>
              <a:rPr lang="uk-UA" sz="2800" b="1" smtClean="0">
                <a:solidFill>
                  <a:srgbClr val="250BC3"/>
                </a:solidFill>
              </a:rPr>
              <a:t>5. Підхід, методи, засоби та особливості досліджень за проектом</a:t>
            </a:r>
          </a:p>
        </p:txBody>
      </p:sp>
      <p:sp>
        <p:nvSpPr>
          <p:cNvPr id="34820" name="Содержимое 3"/>
          <p:cNvSpPr>
            <a:spLocks noGrp="1"/>
          </p:cNvSpPr>
          <p:nvPr>
            <p:ph sz="half" idx="2"/>
          </p:nvPr>
        </p:nvSpPr>
        <p:spPr>
          <a:xfrm>
            <a:off x="468313" y="1628775"/>
            <a:ext cx="8208962" cy="5040313"/>
          </a:xfrm>
        </p:spPr>
        <p:txBody>
          <a:bodyPr/>
          <a:lstStyle/>
          <a:p>
            <a:pPr algn="just"/>
            <a:r>
              <a:rPr lang="uk-UA" altLang="uk-UA" sz="1900" b="1" dirty="0" smtClean="0"/>
              <a:t>Визначення підходу щодо проведення досліджень, обґрунтування його новизни</a:t>
            </a:r>
          </a:p>
          <a:p>
            <a:pPr algn="just"/>
            <a:r>
              <a:rPr lang="uk-UA" altLang="uk-UA" sz="1900" b="1" dirty="0" smtClean="0"/>
              <a:t>Нові або оновлені методи та засоби, методика та методологія досліджень, що створюватимуться авторами у ході виконання проекту</a:t>
            </a:r>
          </a:p>
          <a:p>
            <a:pPr algn="just"/>
            <a:r>
              <a:rPr lang="uk-UA" altLang="uk-UA" sz="1900" b="1" dirty="0" smtClean="0"/>
              <a:t>Особливості структури та складових проведення досліджень</a:t>
            </a:r>
          </a:p>
          <a:p>
            <a:pPr algn="just">
              <a:buFont typeface="Wingdings" pitchFamily="2" charset="2"/>
              <a:buNone/>
            </a:pPr>
            <a:r>
              <a:rPr lang="uk-UA" altLang="uk-UA" sz="1900" dirty="0" smtClean="0"/>
              <a:t>      </a:t>
            </a:r>
            <a:r>
              <a:rPr lang="uk-UA" altLang="uk-UA" sz="1900" i="1" dirty="0" smtClean="0"/>
              <a:t>Автори проекту планують створити …, що дозволить …</a:t>
            </a:r>
          </a:p>
          <a:p>
            <a:pPr algn="just">
              <a:buFont typeface="Wingdings" pitchFamily="2" charset="2"/>
              <a:buNone/>
            </a:pPr>
            <a:r>
              <a:rPr lang="uk-UA" altLang="uk-UA" sz="1900" i="1" dirty="0" smtClean="0"/>
              <a:t>Також в проекті необхідно зазначити, що під час виконання проекту автори використовують сучасну матеріально-технічну базу, обладнані лабораторії. Також апробація результатів дослідження буде відбуватися у центрах колективного користування, з використанням обладнання НАН України. Виконавці матимуть доступ до сучасних електронних баз даних.</a:t>
            </a:r>
          </a:p>
          <a:p>
            <a:pPr algn="just">
              <a:buFont typeface="Wingdings" pitchFamily="2" charset="2"/>
              <a:buNone/>
            </a:pPr>
            <a:r>
              <a:rPr lang="uk-UA" altLang="uk-UA" sz="1900" i="1" dirty="0" smtClean="0"/>
              <a:t>Результати  НДР будуть запропоновані для прикладного практичного використання установами </a:t>
            </a:r>
            <a:r>
              <a:rPr lang="uk-UA" altLang="uk-UA" sz="1900" i="1" dirty="0" err="1" smtClean="0"/>
              <a:t>МінАПК</a:t>
            </a:r>
            <a:r>
              <a:rPr lang="uk-UA" altLang="uk-UA" sz="1900" i="1" dirty="0" smtClean="0"/>
              <a:t>, НААН України, іншими установами та організаціями</a:t>
            </a:r>
          </a:p>
          <a:p>
            <a:pPr algn="just">
              <a:buFont typeface="Wingdings" pitchFamily="2" charset="2"/>
              <a:buNone/>
            </a:pPr>
            <a:endParaRPr lang="uk-UA" altLang="uk-UA" sz="1900" dirty="0" smtClean="0"/>
          </a:p>
          <a:p>
            <a:pPr algn="just">
              <a:buFont typeface="Wingdings" pitchFamily="2" charset="2"/>
              <a:buNone/>
            </a:pPr>
            <a:endParaRPr lang="uk-UA" altLang="uk-UA" sz="19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76250"/>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6. Очікувані результати виконання проекту та їх наукова новизна</a:t>
            </a:r>
          </a:p>
        </p:txBody>
      </p:sp>
      <p:sp>
        <p:nvSpPr>
          <p:cNvPr id="35843" name="Содержимое 3"/>
          <p:cNvSpPr>
            <a:spLocks noGrp="1"/>
          </p:cNvSpPr>
          <p:nvPr>
            <p:ph sz="half" idx="2"/>
          </p:nvPr>
        </p:nvSpPr>
        <p:spPr>
          <a:xfrm>
            <a:off x="539750" y="1484313"/>
            <a:ext cx="8208963" cy="4608512"/>
          </a:xfrm>
        </p:spPr>
        <p:txBody>
          <a:bodyPr/>
          <a:lstStyle/>
          <a:p>
            <a:pPr algn="just"/>
            <a:r>
              <a:rPr lang="uk-UA" altLang="uk-UA" sz="1900" dirty="0" smtClean="0"/>
              <a:t>Докладно представити очікувані результати – попередні описи  теорій, концепцій, закономірностей, моделей, інших положень, - що створюватимуться, змінюватимуться </a:t>
            </a:r>
            <a:r>
              <a:rPr lang="uk-UA" altLang="uk-UA" sz="1900" dirty="0" err="1" smtClean="0"/>
              <a:t>та\або</a:t>
            </a:r>
            <a:r>
              <a:rPr lang="uk-UA" altLang="uk-UA" sz="1900" dirty="0" smtClean="0"/>
              <a:t> доповнюватимуться авторами</a:t>
            </a:r>
          </a:p>
          <a:p>
            <a:pPr algn="just"/>
            <a:r>
              <a:rPr lang="uk-UA" altLang="uk-UA" sz="1900" dirty="0" smtClean="0"/>
              <a:t>Визначити, які з очікуваних результатів можуть бути науково </a:t>
            </a:r>
            <a:r>
              <a:rPr lang="uk-UA" altLang="uk-UA" sz="1900" dirty="0" err="1" smtClean="0"/>
              <a:t>обгрунтованими</a:t>
            </a:r>
            <a:r>
              <a:rPr lang="uk-UA" altLang="uk-UA" sz="1900" dirty="0" smtClean="0"/>
              <a:t> та доведеними, спиратимуться на закономірності (вказати які саме) природи, а які – корисними методичними і технічними напрацюваннями на основі практичного досвіду</a:t>
            </a:r>
          </a:p>
          <a:p>
            <a:pPr algn="just"/>
            <a:r>
              <a:rPr lang="uk-UA" altLang="uk-UA" sz="1900" dirty="0" smtClean="0"/>
              <a:t>Довести наукову новизну наведених положень на основі їх змістовного порівняння із існуючими аналогами у світовій науці на основі посилань на конкретні публікації (наведені у таблиці 1), довести переваги отримуваного над існуючим </a:t>
            </a:r>
          </a:p>
          <a:p>
            <a:pPr algn="just"/>
            <a:endParaRPr lang="uk-UA" altLang="uk-UA" sz="1900" dirty="0" smtClean="0"/>
          </a:p>
          <a:p>
            <a:pPr algn="just">
              <a:buFont typeface="Wingdings" pitchFamily="2" charset="2"/>
              <a:buNone/>
            </a:pPr>
            <a:endParaRPr lang="uk-UA" altLang="uk-UA" sz="19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4813"/>
            <a:ext cx="8496300" cy="431899"/>
          </a:xfrm>
          <a:prstGeom prst="rect">
            <a:avLst/>
          </a:prstGeom>
          <a:noFill/>
          <a:ln w="9525">
            <a:noFill/>
            <a:miter lim="800000"/>
            <a:headEnd/>
            <a:tailEnd/>
          </a:ln>
        </p:spPr>
        <p:txBody>
          <a:bodyPr anchor="ctr"/>
          <a:lstStyle/>
          <a:p>
            <a:pPr algn="ctr" eaLnBrk="0" hangingPunct="0">
              <a:defRPr/>
            </a:pPr>
            <a:r>
              <a:rPr lang="uk-UA" sz="2400" b="1" kern="0" dirty="0">
                <a:solidFill>
                  <a:srgbClr val="250BC3"/>
                </a:solidFill>
                <a:latin typeface="+mj-lt"/>
                <a:ea typeface="+mj-ea"/>
                <a:cs typeface="+mj-cs"/>
              </a:rPr>
              <a:t>7. Практична цінність для економіки та суспільства </a:t>
            </a:r>
          </a:p>
        </p:txBody>
      </p:sp>
      <p:sp>
        <p:nvSpPr>
          <p:cNvPr id="36867" name="Содержимое 3"/>
          <p:cNvSpPr>
            <a:spLocks noGrp="1"/>
          </p:cNvSpPr>
          <p:nvPr>
            <p:ph sz="half" idx="2"/>
          </p:nvPr>
        </p:nvSpPr>
        <p:spPr>
          <a:xfrm>
            <a:off x="179388" y="836712"/>
            <a:ext cx="8785099" cy="5876925"/>
          </a:xfrm>
        </p:spPr>
        <p:txBody>
          <a:bodyPr/>
          <a:lstStyle/>
          <a:p>
            <a:pPr algn="just"/>
            <a:r>
              <a:rPr lang="uk-UA" altLang="uk-UA" sz="1800" dirty="0" smtClean="0"/>
              <a:t>Обґрунтувати цінність очікуваних результатів для потреб розвитку країни та світового суспільства. Для прикладного дослідження визначити та обґрунтувати використання очікуваних результатів для конкретної галузі науки та суспільної практики, що досліджується, потреб розвитку соціально-економічної системи України (з можливим підтвердження листами підтримки).</a:t>
            </a:r>
          </a:p>
          <a:p>
            <a:pPr algn="just"/>
            <a:r>
              <a:rPr lang="uk-UA" altLang="uk-UA" sz="1800" dirty="0" smtClean="0"/>
              <a:t>Довести, що задля одержання наведених наукових результатів варто витрачати відповідні кошти державного бюджету, тобто, що соціальний або інший ефект від використання результатів проекту перевищить витрати.</a:t>
            </a:r>
          </a:p>
          <a:p>
            <a:pPr algn="just"/>
            <a:r>
              <a:rPr lang="uk-UA" altLang="uk-UA" sz="1800" dirty="0" smtClean="0"/>
              <a:t>Обґрунтувати цінність очікуваних результатів для світової та вітчизняної науки.</a:t>
            </a:r>
          </a:p>
          <a:p>
            <a:pPr algn="just"/>
            <a:r>
              <a:rPr lang="uk-UA" altLang="uk-UA" sz="1800" dirty="0" smtClean="0"/>
              <a:t>Довести цінність результатів для підготовки фахівців у системі освіти, зокрема вищої кваліфікації, навести  ПІБ та тематику магістрантів і докторантів, що будуть брати участь у виконанні проекту з оплатою. При цьому, відокремити використання очікуваних результатів за проектом від науково-методичних завдань, що виконуються викладачами у межах їх основної педагогічної діяльності.</a:t>
            </a:r>
          </a:p>
          <a:p>
            <a:pPr algn="just"/>
            <a:r>
              <a:rPr lang="uk-UA" altLang="uk-UA" sz="1800" dirty="0" smtClean="0"/>
              <a:t>Навести запланований перелік інформаційно-аналітичних матеріалів, рекомендацій, пропозиції інших документів, що можуть бути передані для використання поза межами організації-виконавця.</a:t>
            </a:r>
          </a:p>
          <a:p>
            <a:pPr algn="just">
              <a:buFont typeface="Wingdings" pitchFamily="2" charset="2"/>
              <a:buNone/>
            </a:pPr>
            <a:endParaRPr lang="uk-UA" altLang="uk-UA" sz="1900" dirty="0" smtClean="0"/>
          </a:p>
          <a:p>
            <a:pPr algn="just"/>
            <a:endParaRPr lang="uk-UA" altLang="uk-UA" sz="1900" dirty="0" smtClean="0"/>
          </a:p>
          <a:p>
            <a:pPr algn="just"/>
            <a:endParaRPr lang="uk-UA" altLang="uk-UA" sz="1900" dirty="0" smtClean="0"/>
          </a:p>
          <a:p>
            <a:pPr algn="just">
              <a:buFont typeface="Wingdings" pitchFamily="2" charset="2"/>
              <a:buNone/>
            </a:pPr>
            <a:endParaRPr lang="uk-UA" altLang="uk-UA" sz="19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785794"/>
            <a:ext cx="7286676"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4000" dirty="0" smtClean="0"/>
              <a:t>План доповіді</a:t>
            </a:r>
            <a:endParaRPr lang="ru-RU" sz="4000" dirty="0"/>
          </a:p>
        </p:txBody>
      </p:sp>
      <p:sp>
        <p:nvSpPr>
          <p:cNvPr id="3" name="TextBox 2"/>
          <p:cNvSpPr txBox="1"/>
          <p:nvPr/>
        </p:nvSpPr>
        <p:spPr>
          <a:xfrm>
            <a:off x="714348" y="1785926"/>
            <a:ext cx="7715304" cy="2677656"/>
          </a:xfrm>
          <a:prstGeom prst="rect">
            <a:avLst/>
          </a:prstGeom>
          <a:noFill/>
        </p:spPr>
        <p:txBody>
          <a:bodyPr wrap="square" rtlCol="0">
            <a:spAutoFit/>
          </a:bodyPr>
          <a:lstStyle/>
          <a:p>
            <a:pPr>
              <a:buFont typeface="Wingdings" pitchFamily="2" charset="2"/>
              <a:buChar char="ü"/>
            </a:pPr>
            <a:r>
              <a:rPr lang="uk-UA" sz="2800" dirty="0" smtClean="0"/>
              <a:t>Організація конкурсу</a:t>
            </a:r>
          </a:p>
          <a:p>
            <a:endParaRPr lang="uk-UA" sz="2800" dirty="0" smtClean="0"/>
          </a:p>
          <a:p>
            <a:pPr>
              <a:buFont typeface="Wingdings" pitchFamily="2" charset="2"/>
              <a:buChar char="ü"/>
            </a:pPr>
            <a:r>
              <a:rPr lang="uk-UA" sz="2800" dirty="0" smtClean="0"/>
              <a:t>Критерії оцінювання проєктів та матеріально-технічна база</a:t>
            </a:r>
          </a:p>
          <a:p>
            <a:endParaRPr lang="uk-UA" sz="2800" dirty="0" smtClean="0"/>
          </a:p>
          <a:p>
            <a:pPr>
              <a:buFont typeface="Wingdings" pitchFamily="2" charset="2"/>
              <a:buChar char="ü"/>
            </a:pPr>
            <a:r>
              <a:rPr lang="uk-UA" sz="2800" dirty="0" smtClean="0"/>
              <a:t>Зміст та оформлення проєкту</a:t>
            </a:r>
            <a:endParaRPr lang="ru-RU" sz="2800" dirty="0"/>
          </a:p>
        </p:txBody>
      </p:sp>
      <p:sp>
        <p:nvSpPr>
          <p:cNvPr id="4" name="Овал 3"/>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latin typeface="Arial" charset="0"/>
              </a:rPr>
              <a:t>2</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4813"/>
            <a:ext cx="8496300" cy="1295400"/>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8. Фінансове обґрунтування витрат для виконання </a:t>
            </a:r>
            <a:r>
              <a:rPr lang="uk-UA" sz="2800" b="1" kern="0" dirty="0" smtClean="0">
                <a:solidFill>
                  <a:srgbClr val="250BC3"/>
                </a:solidFill>
                <a:latin typeface="+mj-lt"/>
                <a:ea typeface="+mj-ea"/>
                <a:cs typeface="+mj-cs"/>
              </a:rPr>
              <a:t>проєкту  </a:t>
            </a:r>
            <a:endParaRPr lang="uk-UA" sz="2800" b="1" kern="0" dirty="0">
              <a:solidFill>
                <a:srgbClr val="250BC3"/>
              </a:solidFill>
              <a:latin typeface="+mj-lt"/>
              <a:ea typeface="+mj-ea"/>
              <a:cs typeface="+mj-cs"/>
            </a:endParaRPr>
          </a:p>
          <a:p>
            <a:pPr algn="ctr" eaLnBrk="0" hangingPunct="0">
              <a:defRPr/>
            </a:pPr>
            <a:r>
              <a:rPr lang="uk-UA" sz="2400" b="1" kern="0" dirty="0">
                <a:solidFill>
                  <a:srgbClr val="C00000"/>
                </a:solidFill>
                <a:latin typeface="+mj-lt"/>
                <a:ea typeface="+mj-ea"/>
                <a:cs typeface="+mj-cs"/>
              </a:rPr>
              <a:t>(</a:t>
            </a:r>
            <a:r>
              <a:rPr lang="uk-UA" sz="2400" b="1" u="sng" kern="0" dirty="0">
                <a:solidFill>
                  <a:srgbClr val="C00000"/>
                </a:solidFill>
                <a:latin typeface="+mj-lt"/>
                <a:ea typeface="+mj-ea"/>
                <a:cs typeface="+mj-cs"/>
              </a:rPr>
              <a:t>планово-фінансовий відділ НДЧ, </a:t>
            </a:r>
            <a:r>
              <a:rPr lang="uk-UA" sz="2400" b="1" u="sng" kern="0" dirty="0" err="1">
                <a:solidFill>
                  <a:srgbClr val="C00000"/>
                </a:solidFill>
                <a:latin typeface="+mj-lt"/>
                <a:ea typeface="+mj-ea"/>
                <a:cs typeface="+mj-cs"/>
              </a:rPr>
              <a:t>кімн</a:t>
            </a:r>
            <a:r>
              <a:rPr lang="uk-UA" sz="2400" b="1" u="sng" kern="0" dirty="0">
                <a:solidFill>
                  <a:srgbClr val="C00000"/>
                </a:solidFill>
                <a:latin typeface="+mj-lt"/>
                <a:ea typeface="+mj-ea"/>
                <a:cs typeface="+mj-cs"/>
              </a:rPr>
              <a:t>. </a:t>
            </a:r>
            <a:r>
              <a:rPr lang="uk-UA" sz="2400" b="1" u="sng" kern="0" dirty="0" smtClean="0">
                <a:solidFill>
                  <a:srgbClr val="C00000"/>
                </a:solidFill>
                <a:latin typeface="+mj-lt"/>
                <a:ea typeface="+mj-ea"/>
                <a:cs typeface="+mj-cs"/>
              </a:rPr>
              <a:t>220, </a:t>
            </a:r>
            <a:r>
              <a:rPr lang="uk-UA" sz="2400" b="1" u="sng" kern="0" dirty="0">
                <a:solidFill>
                  <a:srgbClr val="C00000"/>
                </a:solidFill>
                <a:latin typeface="+mj-lt"/>
                <a:ea typeface="+mj-ea"/>
                <a:cs typeface="+mj-cs"/>
              </a:rPr>
              <a:t>корп. </a:t>
            </a:r>
            <a:r>
              <a:rPr lang="uk-UA" sz="2400" b="1" u="sng" kern="0" dirty="0" smtClean="0">
                <a:solidFill>
                  <a:srgbClr val="C00000"/>
                </a:solidFill>
                <a:latin typeface="+mj-lt"/>
                <a:ea typeface="+mj-ea"/>
                <a:cs typeface="+mj-cs"/>
              </a:rPr>
              <a:t>3</a:t>
            </a:r>
            <a:r>
              <a:rPr lang="uk-UA" sz="2400" b="1" kern="0" dirty="0" smtClean="0">
                <a:solidFill>
                  <a:srgbClr val="C00000"/>
                </a:solidFill>
                <a:latin typeface="+mj-lt"/>
                <a:ea typeface="+mj-ea"/>
                <a:cs typeface="+mj-cs"/>
              </a:rPr>
              <a:t>)</a:t>
            </a:r>
            <a:endParaRPr lang="uk-UA" sz="2400" b="1" kern="0" dirty="0">
              <a:solidFill>
                <a:srgbClr val="C00000"/>
              </a:solidFill>
              <a:latin typeface="+mj-lt"/>
              <a:ea typeface="+mj-ea"/>
              <a:cs typeface="+mj-cs"/>
            </a:endParaRPr>
          </a:p>
        </p:txBody>
      </p:sp>
      <p:sp>
        <p:nvSpPr>
          <p:cNvPr id="37891" name="Содержимое 3"/>
          <p:cNvSpPr>
            <a:spLocks noGrp="1"/>
          </p:cNvSpPr>
          <p:nvPr>
            <p:ph sz="half" idx="2"/>
          </p:nvPr>
        </p:nvSpPr>
        <p:spPr>
          <a:xfrm>
            <a:off x="323528" y="1916832"/>
            <a:ext cx="8532813" cy="4032250"/>
          </a:xfrm>
        </p:spPr>
        <p:txBody>
          <a:bodyPr>
            <a:normAutofit fontScale="92500" lnSpcReduction="20000"/>
          </a:bodyPr>
          <a:lstStyle/>
          <a:p>
            <a:pPr>
              <a:buNone/>
            </a:pPr>
            <a:r>
              <a:rPr lang="uk-UA" sz="2000" dirty="0" smtClean="0"/>
              <a:t>8.1 Обсяг витрат на заробітну плату (розрахунок фонду оплати праці за кількістю працівників, залучених до виконання (загальний).</a:t>
            </a:r>
            <a:endParaRPr lang="ru-RU" sz="2000" dirty="0" smtClean="0"/>
          </a:p>
          <a:p>
            <a:pPr>
              <a:buNone/>
            </a:pPr>
            <a:r>
              <a:rPr lang="uk-UA" sz="2000" dirty="0" smtClean="0"/>
              <a:t>8.2 Обсяг витрат на матеріали, обладнання та інвентар, орієнтовний розрахунок (загальний).</a:t>
            </a:r>
            <a:endParaRPr lang="ru-RU" sz="2000" dirty="0" smtClean="0"/>
          </a:p>
          <a:p>
            <a:pPr>
              <a:buNone/>
            </a:pPr>
            <a:r>
              <a:rPr lang="uk-UA" sz="2000" dirty="0" smtClean="0"/>
              <a:t>8.3 Обсяг витрат на енергоносії, інші комунальні послуги (загальний).</a:t>
            </a:r>
            <a:endParaRPr lang="ru-RU" sz="2000" dirty="0" smtClean="0"/>
          </a:p>
          <a:p>
            <a:pPr>
              <a:buNone/>
            </a:pPr>
            <a:r>
              <a:rPr lang="uk-UA" sz="2000" dirty="0" smtClean="0"/>
              <a:t>8.4 Інші витрати (за видами, із обґрунтуванням  їх необхідності (загальний).</a:t>
            </a:r>
            <a:endParaRPr lang="ru-RU" sz="2000" dirty="0" smtClean="0"/>
          </a:p>
          <a:p>
            <a:pPr>
              <a:buNone/>
            </a:pPr>
            <a:r>
              <a:rPr lang="uk-UA" sz="2000" dirty="0" smtClean="0"/>
              <a:t>8.5 Зведений кошторис проекту (загальний).</a:t>
            </a:r>
          </a:p>
          <a:p>
            <a:pPr>
              <a:buNone/>
            </a:pPr>
            <a:r>
              <a:rPr lang="uk-UA" sz="2000" dirty="0" smtClean="0"/>
              <a:t>8.6 </a:t>
            </a:r>
            <a:r>
              <a:rPr lang="uk-UA" sz="2000" u="sng" dirty="0" smtClean="0"/>
              <a:t>Капітальні видатки </a:t>
            </a:r>
            <a:r>
              <a:rPr lang="uk-UA" sz="2000" dirty="0" smtClean="0"/>
              <a:t>– </a:t>
            </a:r>
            <a:endParaRPr lang="ru-RU" sz="2000" dirty="0" smtClean="0"/>
          </a:p>
          <a:p>
            <a:pPr>
              <a:buNone/>
            </a:pPr>
            <a:r>
              <a:rPr lang="uk-UA" sz="2000" dirty="0" smtClean="0"/>
              <a:t>На виконання проєкту обсяг витрат на придбання обладнання і предметів довгострокового користування. Перелік обладнання, необхідного для виконання наукової роботи (із зазначенням цін та виробників). Обґрунтування.</a:t>
            </a:r>
          </a:p>
          <a:p>
            <a:pPr>
              <a:buNone/>
            </a:pPr>
            <a:r>
              <a:rPr lang="uk-UA" sz="2000" dirty="0" smtClean="0"/>
              <a:t>До калькуляції  кошторисної вартості капітальні видатки не вносяться, подаються окремо.</a:t>
            </a:r>
            <a:endParaRPr lang="ru-RU" sz="2000" dirty="0" smtClean="0"/>
          </a:p>
          <a:p>
            <a:endParaRPr lang="ru-RU" sz="2000" dirty="0" smtClean="0"/>
          </a:p>
          <a:p>
            <a:pPr algn="just"/>
            <a:endParaRPr lang="uk-UA" altLang="uk-UA" sz="1900" dirty="0" smtClean="0"/>
          </a:p>
          <a:p>
            <a:pPr algn="just"/>
            <a:endParaRPr lang="uk-UA" altLang="uk-UA" sz="1900" dirty="0" smtClean="0"/>
          </a:p>
          <a:p>
            <a:pPr algn="just"/>
            <a:endParaRPr lang="uk-UA" altLang="uk-UA" sz="1900" dirty="0" smtClean="0"/>
          </a:p>
          <a:p>
            <a:pPr algn="just"/>
            <a:endParaRPr lang="uk-UA" altLang="uk-UA" sz="1900" dirty="0" smtClean="0"/>
          </a:p>
          <a:p>
            <a:pPr algn="just">
              <a:buFont typeface="Wingdings" pitchFamily="2" charset="2"/>
              <a:buNone/>
            </a:pPr>
            <a:endParaRPr lang="uk-UA" altLang="uk-UA" sz="19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457200"/>
            <a:ext cx="8229600" cy="450850"/>
          </a:xfrm>
        </p:spPr>
        <p:txBody>
          <a:bodyPr>
            <a:normAutofit fontScale="90000"/>
          </a:bodyPr>
          <a:lstStyle/>
          <a:p>
            <a:r>
              <a:rPr lang="uk-UA" sz="4000" i="1" smtClean="0"/>
              <a:t>Приклад п.8.1</a:t>
            </a:r>
            <a:endParaRPr lang="ru-RU" sz="4000" i="1" smtClean="0"/>
          </a:p>
        </p:txBody>
      </p:sp>
      <p:sp>
        <p:nvSpPr>
          <p:cNvPr id="38915" name="Содержимое 2"/>
          <p:cNvSpPr>
            <a:spLocks noGrp="1"/>
          </p:cNvSpPr>
          <p:nvPr>
            <p:ph sz="half" idx="1"/>
          </p:nvPr>
        </p:nvSpPr>
        <p:spPr>
          <a:xfrm>
            <a:off x="457200" y="1268413"/>
            <a:ext cx="8362950" cy="5040312"/>
          </a:xfrm>
        </p:spPr>
        <p:txBody>
          <a:bodyPr/>
          <a:lstStyle/>
          <a:p>
            <a:pPr algn="just">
              <a:buFont typeface="Wingdings" pitchFamily="2" charset="2"/>
              <a:buNone/>
            </a:pPr>
            <a:r>
              <a:rPr lang="uk-UA" sz="2400" i="1" smtClean="0"/>
              <a:t>На період виконання проекту обсяг витрат на оплату праці становить </a:t>
            </a:r>
            <a:r>
              <a:rPr lang="uk-UA" sz="2400" b="1" i="1" smtClean="0"/>
              <a:t>200,000</a:t>
            </a:r>
            <a:r>
              <a:rPr lang="uk-UA" sz="2400" i="1" smtClean="0"/>
              <a:t> тис. грн. Загальна кількість виконавців передбачає 5 осіб (сум.):</a:t>
            </a:r>
          </a:p>
          <a:p>
            <a:pPr algn="just">
              <a:buFont typeface="Wingdings" pitchFamily="2" charset="2"/>
              <a:buNone/>
            </a:pPr>
            <a:r>
              <a:rPr lang="uk-UA" sz="1800" u="sng" smtClean="0"/>
              <a:t>головний науковий співробітник</a:t>
            </a:r>
            <a:r>
              <a:rPr lang="uk-UA" sz="1800" smtClean="0"/>
              <a:t> – сумісник (0,5 ст.), заробітна плата – 3,019 тис. грн., доплата за вчене звання – 0,755 тис. грн., доплата за науковий ступінь – 0,755 грн., середньомісячна заробітна плата – 4,529 тис. грн., кількість місяців – 5. Фонд заробітної плати  – 22,645 тис. грн. </a:t>
            </a:r>
          </a:p>
          <a:p>
            <a:pPr algn="just">
              <a:buFont typeface="Wingdings" pitchFamily="2" charset="2"/>
              <a:buNone/>
            </a:pPr>
            <a:r>
              <a:rPr lang="uk-UA" sz="1800" u="sng" smtClean="0"/>
              <a:t>науковий співробітник </a:t>
            </a:r>
            <a:r>
              <a:rPr lang="uk-UA" sz="1800" smtClean="0"/>
              <a:t>– сумісник (0,5 ст.), заробітна плата – 2,489 тис. грн., доплата за науковий ступінь – 0,374 тис. грн., доплата за вчене звання – 0,622 середньомісячна заробітна плата – 3,485 тис. грн., кількість місяців – 3. Фонд заробітної плати – 10,455 тис. грн. </a:t>
            </a:r>
            <a:endParaRPr lang="ru-RU" sz="1800" smtClean="0"/>
          </a:p>
          <a:p>
            <a:pPr algn="just">
              <a:buFont typeface="Wingdings" pitchFamily="2" charset="2"/>
              <a:buNone/>
            </a:pPr>
            <a:r>
              <a:rPr lang="uk-UA" sz="2000" i="1" smtClean="0"/>
              <a:t>…</a:t>
            </a:r>
          </a:p>
          <a:p>
            <a:pPr algn="just">
              <a:buFont typeface="Wingdings" pitchFamily="2" charset="2"/>
              <a:buNone/>
            </a:pPr>
            <a:r>
              <a:rPr lang="uk-UA" sz="1800" smtClean="0"/>
              <a:t>Витрати за статтею «Нарахування на оплату праці» розраховані з урахуванням єдиного внеску в розмірі 22% відповідно до Закону України № 2464-VI і становлять 44 тис. грн.</a:t>
            </a:r>
            <a:endParaRPr lang="ru-RU" sz="1800" i="1" smtClean="0"/>
          </a:p>
          <a:p>
            <a:endParaRPr lang="ru-RU"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457200"/>
            <a:ext cx="8229600" cy="450850"/>
          </a:xfrm>
        </p:spPr>
        <p:txBody>
          <a:bodyPr>
            <a:normAutofit fontScale="90000"/>
          </a:bodyPr>
          <a:lstStyle/>
          <a:p>
            <a:r>
              <a:rPr lang="uk-UA" sz="4000" i="1" smtClean="0"/>
              <a:t>Приклад п.8.2</a:t>
            </a:r>
            <a:endParaRPr lang="ru-RU" sz="4000" i="1" smtClean="0"/>
          </a:p>
        </p:txBody>
      </p:sp>
      <p:sp>
        <p:nvSpPr>
          <p:cNvPr id="39939" name="Содержимое 2"/>
          <p:cNvSpPr>
            <a:spLocks noGrp="1"/>
          </p:cNvSpPr>
          <p:nvPr>
            <p:ph sz="half" idx="1"/>
          </p:nvPr>
        </p:nvSpPr>
        <p:spPr>
          <a:xfrm>
            <a:off x="457200" y="1268413"/>
            <a:ext cx="8362950" cy="4681537"/>
          </a:xfrm>
        </p:spPr>
        <p:txBody>
          <a:bodyPr/>
          <a:lstStyle/>
          <a:p>
            <a:r>
              <a:rPr lang="uk-UA" i="1" dirty="0" smtClean="0"/>
              <a:t>На виконання проекту обсяг витрат на матеріали передбачено в обсязі  22,739 тис. грн., з них комплектуючі до комп’ютерної техніки на суму 20,0 тис. грн., в кількості 12 одиниць, на папір для друку формат А4 (10 </a:t>
            </a:r>
            <a:r>
              <a:rPr lang="uk-UA" i="1" dirty="0" err="1" smtClean="0"/>
              <a:t>пач</a:t>
            </a:r>
            <a:r>
              <a:rPr lang="uk-UA" i="1" dirty="0" smtClean="0"/>
              <a:t>. на суму 1 тис. грн.), канцелярське обладнання – 1,739 тис. грн.</a:t>
            </a:r>
            <a:endParaRPr lang="ru-RU" i="1" dirty="0" smtClean="0"/>
          </a:p>
          <a:p>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457200" y="601663"/>
            <a:ext cx="8229600" cy="1098550"/>
          </a:xfrm>
        </p:spPr>
        <p:txBody>
          <a:bodyPr>
            <a:normAutofit fontScale="90000"/>
          </a:bodyPr>
          <a:lstStyle/>
          <a:p>
            <a:r>
              <a:rPr lang="uk-UA" sz="3200" b="1" smtClean="0"/>
              <a:t>КАЛЬКУЛЯЦІЯ </a:t>
            </a:r>
            <a:r>
              <a:rPr lang="ru-RU" sz="3200" smtClean="0"/>
              <a:t/>
            </a:r>
            <a:br>
              <a:rPr lang="ru-RU" sz="3200" smtClean="0"/>
            </a:br>
            <a:r>
              <a:rPr lang="uk-UA" sz="3200" smtClean="0"/>
              <a:t>кошторисної вартості наукового проекту</a:t>
            </a:r>
            <a:r>
              <a:rPr lang="ru-RU" sz="3200" smtClean="0"/>
              <a:t/>
            </a:r>
            <a:br>
              <a:rPr lang="ru-RU" sz="3200" smtClean="0"/>
            </a:br>
            <a:endParaRPr lang="ru-RU" sz="3200" smtClean="0"/>
          </a:p>
        </p:txBody>
      </p:sp>
      <p:sp>
        <p:nvSpPr>
          <p:cNvPr id="7" name="TextBox 6"/>
          <p:cNvSpPr txBox="1"/>
          <p:nvPr/>
        </p:nvSpPr>
        <p:spPr>
          <a:xfrm>
            <a:off x="539750" y="1773238"/>
            <a:ext cx="7920038" cy="4893647"/>
          </a:xfrm>
          <a:prstGeom prst="rect">
            <a:avLst/>
          </a:prstGeom>
          <a:noFill/>
        </p:spPr>
        <p:txBody>
          <a:bodyPr>
            <a:spAutoFit/>
          </a:bodyPr>
          <a:lstStyle/>
          <a:p>
            <a:pPr>
              <a:defRPr/>
            </a:pPr>
            <a:r>
              <a:rPr lang="uk-UA" sz="2400" b="1" dirty="0">
                <a:solidFill>
                  <a:srgbClr val="250BC3"/>
                </a:solidFill>
              </a:rPr>
              <a:t>Рекомендований розподіл за статтями витрат.</a:t>
            </a:r>
          </a:p>
          <a:p>
            <a:pPr>
              <a:defRPr/>
            </a:pPr>
            <a:r>
              <a:rPr lang="uk-UA" sz="2400" b="1" dirty="0"/>
              <a:t>Загальна вартість робіт – </a:t>
            </a:r>
            <a:r>
              <a:rPr lang="uk-UA" sz="2400" b="1" dirty="0">
                <a:solidFill>
                  <a:srgbClr val="38965C"/>
                </a:solidFill>
              </a:rPr>
              <a:t>100 %.</a:t>
            </a:r>
          </a:p>
          <a:p>
            <a:pPr marL="457200" indent="-457200">
              <a:buFontTx/>
              <a:buAutoNum type="arabicPeriod"/>
              <a:defRPr/>
            </a:pPr>
            <a:r>
              <a:rPr lang="uk-UA" sz="2400" b="1" dirty="0"/>
              <a:t>Витрати на заробітну плату – </a:t>
            </a:r>
            <a:r>
              <a:rPr lang="uk-UA" sz="2400" b="1" dirty="0">
                <a:solidFill>
                  <a:srgbClr val="C00000"/>
                </a:solidFill>
              </a:rPr>
              <a:t>40 % </a:t>
            </a:r>
            <a:r>
              <a:rPr lang="uk-UA" sz="2400" b="1" dirty="0"/>
              <a:t>від загальної кошторисної вартості проекту.</a:t>
            </a:r>
          </a:p>
          <a:p>
            <a:pPr marL="457200" indent="-457200">
              <a:buFontTx/>
              <a:buAutoNum type="arabicPeriod"/>
              <a:defRPr/>
            </a:pPr>
            <a:r>
              <a:rPr lang="uk-UA" sz="2400" b="1" dirty="0"/>
              <a:t> Нарахування на оплату праці – </a:t>
            </a:r>
            <a:r>
              <a:rPr lang="uk-UA" sz="2400" b="1" dirty="0">
                <a:solidFill>
                  <a:srgbClr val="C00000"/>
                </a:solidFill>
              </a:rPr>
              <a:t>22 % </a:t>
            </a:r>
            <a:r>
              <a:rPr lang="uk-UA" sz="2400" b="1" dirty="0"/>
              <a:t>від фонду заробітної плати.</a:t>
            </a:r>
          </a:p>
          <a:p>
            <a:pPr marL="457200" indent="-457200">
              <a:buFontTx/>
              <a:buAutoNum type="arabicPeriod"/>
              <a:defRPr/>
            </a:pPr>
            <a:r>
              <a:rPr lang="uk-UA" sz="2400" b="1" dirty="0"/>
              <a:t>Оплата комунальних послуг та енергоносіїв  -</a:t>
            </a:r>
            <a:r>
              <a:rPr lang="uk-UA" sz="2400" b="1" dirty="0">
                <a:solidFill>
                  <a:srgbClr val="C00000"/>
                </a:solidFill>
              </a:rPr>
              <a:t>2%</a:t>
            </a:r>
            <a:r>
              <a:rPr lang="uk-UA" sz="2400" b="1" dirty="0"/>
              <a:t> від загальної вартості.</a:t>
            </a:r>
          </a:p>
          <a:p>
            <a:pPr marL="457200" indent="-457200">
              <a:buFontTx/>
              <a:buAutoNum type="arabicPeriod"/>
              <a:defRPr/>
            </a:pPr>
            <a:r>
              <a:rPr lang="uk-UA" sz="2400" b="1" dirty="0"/>
              <a:t>Накладні витрати – </a:t>
            </a:r>
            <a:r>
              <a:rPr lang="uk-UA" sz="2400" b="1" dirty="0">
                <a:solidFill>
                  <a:srgbClr val="C00000"/>
                </a:solidFill>
              </a:rPr>
              <a:t>20 %</a:t>
            </a:r>
            <a:r>
              <a:rPr lang="uk-UA" sz="2400" b="1" dirty="0"/>
              <a:t> від загальної вартості</a:t>
            </a:r>
            <a:r>
              <a:rPr lang="uk-UA" sz="2400" b="1" dirty="0" smtClean="0"/>
              <a:t>.</a:t>
            </a:r>
          </a:p>
          <a:p>
            <a:pPr marL="457200" indent="-457200">
              <a:buFontTx/>
              <a:buAutoNum type="arabicPeriod"/>
              <a:defRPr/>
            </a:pPr>
            <a:r>
              <a:rPr lang="uk-UA" sz="2400" b="1" dirty="0" smtClean="0"/>
              <a:t>Матеріали, предмети, малоцінне обладнання – </a:t>
            </a:r>
            <a:r>
              <a:rPr lang="uk-UA" sz="2400" b="1" dirty="0" smtClean="0">
                <a:solidFill>
                  <a:srgbClr val="C00000"/>
                </a:solidFill>
              </a:rPr>
              <a:t>30 %.</a:t>
            </a:r>
            <a:endParaRPr lang="uk-UA" sz="2400" b="1" dirty="0">
              <a:solidFill>
                <a:srgbClr val="C00000"/>
              </a:solidFill>
            </a:endParaRPr>
          </a:p>
          <a:p>
            <a:pPr marL="457200" indent="-457200">
              <a:buFontTx/>
              <a:buAutoNum type="arabicPeriod"/>
              <a:defRPr/>
            </a:pPr>
            <a:endParaRPr lang="uk-UA" sz="2400" b="1" dirty="0"/>
          </a:p>
          <a:p>
            <a:pPr>
              <a:defRPr/>
            </a:pPr>
            <a:endParaRPr lang="ru-RU" sz="24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692150"/>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9. </a:t>
            </a:r>
            <a:r>
              <a:rPr lang="uk-UA" sz="2800" b="1" kern="0" dirty="0" err="1">
                <a:solidFill>
                  <a:srgbClr val="250BC3"/>
                </a:solidFill>
                <a:latin typeface="+mj-lt"/>
                <a:ea typeface="+mj-ea"/>
                <a:cs typeface="+mj-cs"/>
              </a:rPr>
              <a:t>Наукометричні</a:t>
            </a:r>
            <a:r>
              <a:rPr lang="uk-UA" sz="2800" b="1" kern="0" dirty="0">
                <a:solidFill>
                  <a:srgbClr val="250BC3"/>
                </a:solidFill>
                <a:latin typeface="+mj-lt"/>
                <a:ea typeface="+mj-ea"/>
                <a:cs typeface="+mj-cs"/>
              </a:rPr>
              <a:t> показники авторів проекту </a:t>
            </a:r>
          </a:p>
        </p:txBody>
      </p:sp>
      <p:sp>
        <p:nvSpPr>
          <p:cNvPr id="41987" name="Содержимое 3"/>
          <p:cNvSpPr>
            <a:spLocks noGrp="1"/>
          </p:cNvSpPr>
          <p:nvPr>
            <p:ph sz="half" idx="2"/>
          </p:nvPr>
        </p:nvSpPr>
        <p:spPr>
          <a:xfrm>
            <a:off x="323528" y="1556792"/>
            <a:ext cx="8532813" cy="1223466"/>
          </a:xfrm>
        </p:spPr>
        <p:txBody>
          <a:bodyPr/>
          <a:lstStyle/>
          <a:p>
            <a:pPr algn="just">
              <a:buNone/>
            </a:pPr>
            <a:r>
              <a:rPr lang="uk-UA" sz="2400" dirty="0" smtClean="0"/>
              <a:t>Зазначити сумарний h-індекс керівника та 4 авторів проєкту згідно БД </a:t>
            </a:r>
            <a:r>
              <a:rPr lang="uk-UA" sz="2400" dirty="0" err="1" smtClean="0"/>
              <a:t>Scopus</a:t>
            </a:r>
            <a:r>
              <a:rPr lang="uk-UA" sz="2400" dirty="0" smtClean="0"/>
              <a:t> або </a:t>
            </a:r>
            <a:r>
              <a:rPr lang="uk-UA" sz="2400" dirty="0" err="1" smtClean="0"/>
              <a:t>WoS</a:t>
            </a:r>
            <a:r>
              <a:rPr lang="uk-UA" sz="2400" dirty="0" smtClean="0"/>
              <a:t> та </a:t>
            </a:r>
            <a:r>
              <a:rPr lang="uk-UA" sz="2400" dirty="0" err="1" smtClean="0"/>
              <a:t>веб-адреси</a:t>
            </a:r>
            <a:r>
              <a:rPr lang="uk-UA" sz="2400" dirty="0" smtClean="0"/>
              <a:t> їх відповідних авторських профілів і </a:t>
            </a:r>
            <a:r>
              <a:rPr lang="uk-UA" sz="2400" dirty="0" err="1" smtClean="0"/>
              <a:t>Authors</a:t>
            </a:r>
            <a:r>
              <a:rPr lang="uk-UA" sz="2400" dirty="0" smtClean="0"/>
              <a:t> ID.</a:t>
            </a:r>
            <a:endParaRPr lang="ru-RU" sz="2400" dirty="0" smtClean="0"/>
          </a:p>
          <a:p>
            <a:pPr algn="just">
              <a:buNone/>
            </a:pPr>
            <a:endParaRPr lang="uk-UA" altLang="uk-UA" sz="2400" dirty="0" smtClean="0"/>
          </a:p>
          <a:p>
            <a:pPr algn="just"/>
            <a:endParaRPr lang="uk-UA" altLang="uk-UA" sz="2000" dirty="0" smtClean="0"/>
          </a:p>
          <a:p>
            <a:pPr algn="just"/>
            <a:endParaRPr lang="uk-UA" altLang="uk-UA" sz="2000" dirty="0" smtClean="0"/>
          </a:p>
          <a:p>
            <a:pPr algn="just"/>
            <a:endParaRPr lang="uk-UA" altLang="uk-UA" sz="2000" dirty="0" smtClean="0"/>
          </a:p>
          <a:p>
            <a:pPr algn="just"/>
            <a:endParaRPr lang="uk-UA" altLang="uk-UA" sz="2000" dirty="0" smtClean="0"/>
          </a:p>
          <a:p>
            <a:pPr algn="just">
              <a:buFont typeface="Wingdings" pitchFamily="2" charset="2"/>
              <a:buNone/>
            </a:pPr>
            <a:endParaRPr lang="uk-UA" altLang="uk-UA" sz="20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188640"/>
            <a:ext cx="8496300" cy="720725"/>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10. Науковий доробок та досвід авторів за напрямом проекту </a:t>
            </a:r>
          </a:p>
        </p:txBody>
      </p:sp>
      <p:sp>
        <p:nvSpPr>
          <p:cNvPr id="19457" name="Rectangle 1"/>
          <p:cNvSpPr>
            <a:spLocks noChangeArrowheads="1"/>
          </p:cNvSpPr>
          <p:nvPr/>
        </p:nvSpPr>
        <p:spPr bwMode="auto">
          <a:xfrm>
            <a:off x="179512" y="916995"/>
            <a:ext cx="864096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10.1. Перелік опублікованих статей у наукових журналах, збірниках наукових праць, матеріалах конференції тощо, що входять до науково-метричних баз даних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WoS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та/або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Scopus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тому числі у наукових фахових журналах України, що відносяться до категорії «А»).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10.2.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Перелік опублікованих статей</a:t>
            </a:r>
            <a:r>
              <a:rPr kumimoji="0" lang="uk-UA" sz="14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у наукових фахових журналах України, що відносяться до категорії «Б», статті у закордонних наукових виданнях, що не оцінені за п.10.1.</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10.3. Перелік монографії (розділів монографії) за напрямом проєкту, виданих офіційними мовами Європейського Союзу в провідних міжнародних видавництвах (перелік видавництв затверджений наказом МОН від 03.11.2020 р. № 1362, враховуються друковані аркуші тільки авторського внеску).</a:t>
            </a:r>
          </a:p>
          <a:p>
            <a:pPr algn="just" eaLnBrk="0" fontAlgn="base" hangingPunct="0">
              <a:spcBef>
                <a:spcPct val="0"/>
              </a:spcBef>
              <a:spcAft>
                <a:spcPct val="0"/>
              </a:spcAft>
            </a:pPr>
            <a:r>
              <a:rPr lang="uk-UA" sz="1400" dirty="0" smtClean="0"/>
              <a:t>10.4. Перелік монографії (розділів монографій) за напрямом проєкту, що не оцінені за п.10.3 (враховуються друковані аркуші тільки авторського внеску)</a:t>
            </a:r>
            <a:endParaRPr lang="ru-RU" sz="1400" dirty="0" smtClean="0"/>
          </a:p>
          <a:p>
            <a:pPr algn="just" eaLnBrk="0" fontAlgn="base" hangingPunct="0">
              <a:spcBef>
                <a:spcPct val="0"/>
              </a:spcBef>
              <a:spcAft>
                <a:spcPct val="0"/>
              </a:spcAft>
            </a:pPr>
            <a:r>
              <a:rPr lang="uk-UA" sz="1400" dirty="0" smtClean="0"/>
              <a:t>10.5. Захищені дисертації доктора філософії (кандидата наук) авторами проєкту або під керівництвом авторів проєкту</a:t>
            </a:r>
            <a:endParaRPr lang="ru-RU" sz="1400" dirty="0" smtClean="0"/>
          </a:p>
          <a:p>
            <a:pPr algn="just" eaLnBrk="0" fontAlgn="base" hangingPunct="0">
              <a:spcBef>
                <a:spcPct val="0"/>
              </a:spcBef>
              <a:spcAft>
                <a:spcPct val="0"/>
              </a:spcAft>
            </a:pPr>
            <a:r>
              <a:rPr lang="uk-UA" sz="1400" dirty="0" smtClean="0"/>
              <a:t>10.6. Захищені дисертації доктора наук авторами проєкту або під консультуванням авторів проєкту</a:t>
            </a:r>
            <a:endParaRPr lang="ru-RU" sz="1400" dirty="0" smtClean="0"/>
          </a:p>
          <a:p>
            <a:pPr algn="just" eaLnBrk="0" fontAlgn="base" hangingPunct="0">
              <a:spcBef>
                <a:spcPct val="0"/>
              </a:spcBef>
              <a:spcAft>
                <a:spcPct val="0"/>
              </a:spcAft>
            </a:pPr>
            <a:r>
              <a:rPr lang="uk-UA" sz="1400" dirty="0" smtClean="0"/>
              <a:t>10.7. Перелік </a:t>
            </a:r>
            <a:r>
              <a:rPr lang="uk-UA" sz="1400" dirty="0" err="1" smtClean="0"/>
              <a:t>загальноуніверситетських</a:t>
            </a:r>
            <a:r>
              <a:rPr lang="uk-UA" sz="1400" dirty="0" smtClean="0"/>
              <a:t> наукових грантів, за якими працювали автори проєкту, що фінансувались закордонними організаціями. </a:t>
            </a:r>
            <a:endParaRPr lang="ru-RU" sz="1400" dirty="0" smtClean="0"/>
          </a:p>
          <a:p>
            <a:pPr algn="just" eaLnBrk="0" fontAlgn="base" hangingPunct="0">
              <a:spcBef>
                <a:spcPct val="0"/>
              </a:spcBef>
              <a:spcAft>
                <a:spcPct val="0"/>
              </a:spcAft>
            </a:pPr>
            <a:r>
              <a:rPr lang="uk-UA" sz="1400" dirty="0" smtClean="0"/>
              <a:t>10.8. Авторами проекту виконано договорів з наукової тематики, що фінансуються із спеціального фонду на суму (тис. грн.) (з відповідним підтвердженням довідкою з бухгалтерії закладу/установи)</a:t>
            </a:r>
            <a:endParaRPr lang="ru-RU" sz="1400" dirty="0" smtClean="0"/>
          </a:p>
          <a:p>
            <a:pPr algn="just" eaLnBrk="0" fontAlgn="base" hangingPunct="0">
              <a:spcBef>
                <a:spcPct val="0"/>
              </a:spcBef>
              <a:spcAft>
                <a:spcPct val="0"/>
              </a:spcAft>
            </a:pPr>
            <a:r>
              <a:rPr lang="uk-UA" sz="1400" dirty="0" smtClean="0"/>
              <a:t>10.9. Перелік отриманих охоронних документів на об’єкти права інтелектуальної власності (ОПІВ)</a:t>
            </a:r>
            <a:endParaRPr lang="ru-RU" sz="1400" dirty="0" smtClean="0"/>
          </a:p>
          <a:p>
            <a:pPr algn="just" eaLnBrk="0" fontAlgn="base" hangingPunct="0">
              <a:spcBef>
                <a:spcPct val="0"/>
              </a:spcBef>
              <a:spcAft>
                <a:spcPct val="0"/>
              </a:spcAft>
            </a:pPr>
            <a:r>
              <a:rPr lang="uk-UA" sz="1400" dirty="0" smtClean="0"/>
              <a:t>10.10. Наявність матеріально-технічної бази, яка буде використана для виконання проєкту (Центри колективного користування науковим обладнанням (ЦККНО), державні ключові лабораторії, наукові об'єкти, що становлять національне надбання).</a:t>
            </a:r>
            <a:endParaRPr lang="ru-RU" sz="1400" dirty="0" smtClean="0"/>
          </a:p>
          <a:p>
            <a:pPr algn="just" eaLnBrk="0" fontAlgn="base" hangingPunct="0">
              <a:spcBef>
                <a:spcPct val="0"/>
              </a:spcBef>
              <a:spcAft>
                <a:spcPct val="0"/>
              </a:spcAft>
            </a:pPr>
            <a:r>
              <a:rPr lang="uk-UA" sz="1400" dirty="0" smtClean="0"/>
              <a:t>10.11. Наявність у авторів проєкту нагород: державних премій України в галузі науки і техніки, освіти та інші, премій Кабінету Міністрів України за розроблення і впровадження інноваційних технологій, премій Президента України та премій Верховної ради України для молодих вчених (без строку давності).</a:t>
            </a:r>
            <a:endParaRPr lang="ru-RU" sz="14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457200" y="457200"/>
            <a:ext cx="8229600" cy="1243013"/>
          </a:xfrm>
        </p:spPr>
        <p:txBody>
          <a:bodyPr>
            <a:normAutofit fontScale="90000"/>
          </a:bodyPr>
          <a:lstStyle/>
          <a:p>
            <a:r>
              <a:rPr lang="uk-UA" smtClean="0"/>
              <a:t>Source Normalized Impact Рer Paper- </a:t>
            </a:r>
            <a:r>
              <a:rPr lang="en-US" smtClean="0"/>
              <a:t>SNIP </a:t>
            </a:r>
            <a:r>
              <a:rPr lang="uk-UA" smtClean="0"/>
              <a:t>журналу</a:t>
            </a:r>
            <a:endParaRPr lang="ru-RU" smtClean="0"/>
          </a:p>
        </p:txBody>
      </p:sp>
      <p:sp>
        <p:nvSpPr>
          <p:cNvPr id="44036" name="Прямоугольник 5"/>
          <p:cNvSpPr>
            <a:spLocks noChangeArrowheads="1"/>
          </p:cNvSpPr>
          <p:nvPr/>
        </p:nvSpPr>
        <p:spPr bwMode="auto">
          <a:xfrm>
            <a:off x="539750" y="2060575"/>
            <a:ext cx="8353425" cy="1077913"/>
          </a:xfrm>
          <a:prstGeom prst="rect">
            <a:avLst/>
          </a:prstGeom>
          <a:noFill/>
          <a:ln w="38100">
            <a:solidFill>
              <a:srgbClr val="FF0000"/>
            </a:solidFill>
            <a:miter lim="800000"/>
            <a:headEnd/>
            <a:tailEnd/>
          </a:ln>
        </p:spPr>
        <p:txBody>
          <a:bodyPr>
            <a:spAutoFit/>
          </a:bodyPr>
          <a:lstStyle/>
          <a:p>
            <a:pPr algn="ctr"/>
            <a:r>
              <a:rPr lang="en-US" sz="3200">
                <a:solidFill>
                  <a:srgbClr val="250BC3"/>
                </a:solidFill>
                <a:hlinkClick r:id="rId2"/>
              </a:rPr>
              <a:t>http://www.journalindicators.com/indicators</a:t>
            </a:r>
            <a:endParaRPr lang="uk-UA" sz="3200">
              <a:solidFill>
                <a:srgbClr val="250BC3"/>
              </a:solidFill>
            </a:endParaRPr>
          </a:p>
          <a:p>
            <a:pPr algn="ctr"/>
            <a:endParaRPr lang="ru-RU" sz="3200">
              <a:solidFill>
                <a:srgbClr val="250BC3"/>
              </a:solidFill>
            </a:endParaRPr>
          </a:p>
        </p:txBody>
      </p:sp>
      <p:pic>
        <p:nvPicPr>
          <p:cNvPr id="44037" name="Picture 2"/>
          <p:cNvPicPr>
            <a:picLocks noChangeAspect="1" noChangeArrowheads="1"/>
          </p:cNvPicPr>
          <p:nvPr/>
        </p:nvPicPr>
        <p:blipFill>
          <a:blip r:embed="rId3" cstate="print"/>
          <a:srcRect l="10922" t="15224" r="13480" b="7997"/>
          <a:stretch>
            <a:fillRect/>
          </a:stretch>
        </p:blipFill>
        <p:spPr bwMode="auto">
          <a:xfrm>
            <a:off x="1476375" y="3213100"/>
            <a:ext cx="4248150" cy="345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115888"/>
            <a:ext cx="8496300" cy="649287"/>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11. Очікувані результати </a:t>
            </a:r>
          </a:p>
        </p:txBody>
      </p:sp>
      <p:sp>
        <p:nvSpPr>
          <p:cNvPr id="47107" name="Содержимое 3"/>
          <p:cNvSpPr>
            <a:spLocks noGrp="1"/>
          </p:cNvSpPr>
          <p:nvPr>
            <p:ph sz="half" idx="2"/>
          </p:nvPr>
        </p:nvSpPr>
        <p:spPr>
          <a:xfrm>
            <a:off x="250825" y="692150"/>
            <a:ext cx="8642350" cy="5976938"/>
          </a:xfrm>
        </p:spPr>
        <p:txBody>
          <a:bodyPr>
            <a:normAutofit fontScale="92500" lnSpcReduction="20000"/>
          </a:bodyPr>
          <a:lstStyle/>
          <a:p>
            <a:r>
              <a:rPr lang="uk-UA" sz="1800" dirty="0" smtClean="0"/>
              <a:t>Створення макету, експериментального/дослідного зразка, інженерної моделі (конструкції, технології, матеріалу)</a:t>
            </a:r>
            <a:endParaRPr lang="ru-RU" sz="1800" dirty="0" smtClean="0"/>
          </a:p>
          <a:p>
            <a:r>
              <a:rPr lang="uk-UA" sz="1800" dirty="0" smtClean="0"/>
              <a:t>Буде укладено господарчі договори, продані ліцензії, отримано грантові угоди поза межами організації-виконавця як впровадження наукових або науково-практичних результатів проєкту</a:t>
            </a:r>
            <a:endParaRPr lang="ru-RU" sz="1800" dirty="0" smtClean="0"/>
          </a:p>
          <a:p>
            <a:r>
              <a:rPr lang="uk-UA" sz="1800" dirty="0" smtClean="0"/>
              <a:t>Отримання охоронних документів на об’єкти права інтелектуальної власності (у тому числі свідоцтв на авторський твір)</a:t>
            </a:r>
            <a:endParaRPr lang="ru-RU" sz="1800" dirty="0" smtClean="0"/>
          </a:p>
          <a:p>
            <a:r>
              <a:rPr lang="uk-UA" sz="1800" dirty="0" smtClean="0"/>
              <a:t>Буде захищено дисертацій доктора наук авторами проєкту або під консультуванням авторів проєкту</a:t>
            </a:r>
            <a:endParaRPr lang="ru-RU" sz="1800" dirty="0" smtClean="0"/>
          </a:p>
          <a:p>
            <a:r>
              <a:rPr lang="uk-UA" sz="1800" dirty="0" smtClean="0"/>
              <a:t>Буде захищено дисертацій доктора філософії (кандидата наук) авторами проєкту або під керівництвом авторів проєкту</a:t>
            </a:r>
            <a:endParaRPr lang="ru-RU" sz="1800" dirty="0" smtClean="0"/>
          </a:p>
          <a:p>
            <a:r>
              <a:rPr lang="uk-UA" sz="1800" dirty="0" smtClean="0"/>
              <a:t>Будуть опубліковані монографії (розділи монографії) за напрямом проєкту, виданих офіційними мовами Європейського Союзу в провідних міжнародних видавництвах (в друкованих аркушах авторського внеску)</a:t>
            </a:r>
            <a:endParaRPr lang="ru-RU" sz="1800" dirty="0" smtClean="0"/>
          </a:p>
          <a:p>
            <a:r>
              <a:rPr lang="uk-UA" sz="1800" dirty="0" smtClean="0"/>
              <a:t>Будуть опубліковані монографії (розділи монографій) за напрямом проєкту, що не оцінені п.6 (в друкованих аркушах авторського внеску)</a:t>
            </a:r>
            <a:endParaRPr lang="ru-RU" sz="1800" dirty="0" smtClean="0"/>
          </a:p>
          <a:p>
            <a:r>
              <a:rPr lang="uk-UA" sz="1800" dirty="0" smtClean="0"/>
              <a:t>Будуть опубліковані статті у наукових журналах, збірниках наукових праць, матеріалах конференції тощо, що входять до науково-метричних баз даних </a:t>
            </a:r>
            <a:r>
              <a:rPr lang="uk-UA" sz="1800" dirty="0" err="1" smtClean="0"/>
              <a:t>WoS</a:t>
            </a:r>
            <a:r>
              <a:rPr lang="uk-UA" sz="1800" dirty="0" smtClean="0"/>
              <a:t> та/або </a:t>
            </a:r>
            <a:r>
              <a:rPr lang="uk-UA" sz="1800" dirty="0" err="1" smtClean="0"/>
              <a:t>Scopus</a:t>
            </a:r>
            <a:r>
              <a:rPr lang="uk-UA" sz="1800" dirty="0" smtClean="0"/>
              <a:t> (в тому числі у наукових фахових журналах України, що відносяться до категорії «А»)</a:t>
            </a:r>
            <a:endParaRPr lang="ru-RU" sz="1800" dirty="0" smtClean="0"/>
          </a:p>
          <a:p>
            <a:r>
              <a:rPr lang="uk-UA" sz="1800" dirty="0" smtClean="0"/>
              <a:t>Будуть опубліковані статті у наукових фахових журналах України, відносяться до категорії «Б», статті у закордонних наукових виданнях, що не оцінені за п.</a:t>
            </a:r>
            <a:r>
              <a:rPr lang="ru-RU" sz="1800" dirty="0" smtClean="0"/>
              <a:t>8</a:t>
            </a:r>
            <a:r>
              <a:rPr lang="uk-UA" sz="1800" dirty="0" smtClean="0"/>
              <a:t>.</a:t>
            </a:r>
            <a:endParaRPr lang="ru-RU" sz="1800" dirty="0" smtClean="0"/>
          </a:p>
          <a:p>
            <a:pPr algn="ctr">
              <a:buFont typeface="Wingdings" pitchFamily="2" charset="2"/>
              <a:buNone/>
            </a:pPr>
            <a:endParaRPr lang="ru-RU" altLang="uk-UA" sz="1800" b="1" dirty="0" smtClean="0">
              <a:solidFill>
                <a:srgbClr val="C00000"/>
              </a:solidFill>
            </a:endParaRPr>
          </a:p>
          <a:p>
            <a:pPr algn="ctr">
              <a:buFont typeface="Wingdings" pitchFamily="2" charset="2"/>
              <a:buNone/>
            </a:pPr>
            <a:r>
              <a:rPr lang="ru-RU" altLang="uk-UA" sz="1800" b="1" dirty="0" err="1" smtClean="0">
                <a:solidFill>
                  <a:srgbClr val="C00000"/>
                </a:solidFill>
              </a:rPr>
              <a:t>Бажано</a:t>
            </a:r>
            <a:r>
              <a:rPr lang="ru-RU" altLang="uk-UA" sz="1800" b="1" dirty="0" smtClean="0">
                <a:solidFill>
                  <a:srgbClr val="C00000"/>
                </a:solidFill>
              </a:rPr>
              <a:t> </a:t>
            </a:r>
            <a:r>
              <a:rPr lang="ru-RU" altLang="uk-UA" sz="1800" b="1" dirty="0" err="1" smtClean="0">
                <a:solidFill>
                  <a:srgbClr val="C00000"/>
                </a:solidFill>
              </a:rPr>
              <a:t>заповнити</a:t>
            </a:r>
            <a:r>
              <a:rPr lang="ru-RU" altLang="uk-UA" sz="1800" b="1" dirty="0" smtClean="0">
                <a:solidFill>
                  <a:srgbClr val="C00000"/>
                </a:solidFill>
              </a:rPr>
              <a:t> </a:t>
            </a:r>
            <a:r>
              <a:rPr lang="ru-RU" altLang="uk-UA" sz="1800" b="1" dirty="0" err="1" smtClean="0">
                <a:solidFill>
                  <a:srgbClr val="C00000"/>
                </a:solidFill>
              </a:rPr>
              <a:t>всі</a:t>
            </a:r>
            <a:r>
              <a:rPr lang="ru-RU" altLang="uk-UA" sz="1800" b="1" dirty="0" smtClean="0">
                <a:solidFill>
                  <a:srgbClr val="C00000"/>
                </a:solidFill>
              </a:rPr>
              <a:t> </a:t>
            </a:r>
            <a:r>
              <a:rPr lang="ru-RU" altLang="uk-UA" sz="1800" b="1" dirty="0" err="1" smtClean="0">
                <a:solidFill>
                  <a:srgbClr val="C00000"/>
                </a:solidFill>
              </a:rPr>
              <a:t>показники</a:t>
            </a:r>
            <a:r>
              <a:rPr lang="ru-RU" altLang="uk-UA" sz="1800" b="1" dirty="0" smtClean="0">
                <a:solidFill>
                  <a:srgbClr val="C00000"/>
                </a:solidFill>
              </a:rPr>
              <a:t>, не </a:t>
            </a:r>
            <a:r>
              <a:rPr lang="ru-RU" altLang="uk-UA" sz="1800" b="1" dirty="0" err="1" smtClean="0">
                <a:solidFill>
                  <a:srgbClr val="C00000"/>
                </a:solidFill>
              </a:rPr>
              <a:t>залишати</a:t>
            </a:r>
            <a:r>
              <a:rPr lang="ru-RU" altLang="uk-UA" sz="1800" b="1" dirty="0" smtClean="0">
                <a:solidFill>
                  <a:srgbClr val="C00000"/>
                </a:solidFill>
              </a:rPr>
              <a:t> 0.</a:t>
            </a:r>
            <a:r>
              <a:rPr lang="ru-RU" altLang="uk-UA" sz="1600" b="1" dirty="0" smtClean="0"/>
              <a:t>  </a:t>
            </a:r>
          </a:p>
          <a:p>
            <a:pPr algn="ctr">
              <a:buFont typeface="Wingdings" pitchFamily="2" charset="2"/>
              <a:buNone/>
            </a:pPr>
            <a:r>
              <a:rPr lang="ru-RU" altLang="uk-UA" sz="1600" b="1" dirty="0" err="1" smtClean="0">
                <a:solidFill>
                  <a:srgbClr val="C00000"/>
                </a:solidFill>
              </a:rPr>
              <a:t>Результати</a:t>
            </a:r>
            <a:r>
              <a:rPr lang="ru-RU" altLang="uk-UA" sz="1600" b="1" dirty="0" smtClean="0">
                <a:solidFill>
                  <a:srgbClr val="C00000"/>
                </a:solidFill>
              </a:rPr>
              <a:t> </a:t>
            </a:r>
            <a:r>
              <a:rPr lang="ru-RU" altLang="uk-UA" sz="1600" b="1" dirty="0" err="1" smtClean="0">
                <a:solidFill>
                  <a:srgbClr val="C00000"/>
                </a:solidFill>
              </a:rPr>
              <a:t>мають</a:t>
            </a:r>
            <a:r>
              <a:rPr lang="ru-RU" altLang="uk-UA" sz="1600" b="1" dirty="0" smtClean="0">
                <a:solidFill>
                  <a:srgbClr val="C00000"/>
                </a:solidFill>
              </a:rPr>
              <a:t> </a:t>
            </a:r>
            <a:r>
              <a:rPr lang="ru-RU" altLang="uk-UA" sz="1600" b="1" dirty="0" err="1" smtClean="0">
                <a:solidFill>
                  <a:srgbClr val="C00000"/>
                </a:solidFill>
              </a:rPr>
              <a:t>корелювати</a:t>
            </a:r>
            <a:r>
              <a:rPr lang="ru-RU" altLang="uk-UA" sz="1600" b="1" dirty="0" smtClean="0">
                <a:solidFill>
                  <a:srgbClr val="C00000"/>
                </a:solidFill>
              </a:rPr>
              <a:t> </a:t>
            </a:r>
            <a:r>
              <a:rPr lang="ru-RU" altLang="uk-UA" sz="1600" b="1" dirty="0" err="1" smtClean="0">
                <a:solidFill>
                  <a:srgbClr val="C00000"/>
                </a:solidFill>
              </a:rPr>
              <a:t>з</a:t>
            </a:r>
            <a:r>
              <a:rPr lang="ru-RU" altLang="uk-UA" sz="1600" b="1" dirty="0" smtClean="0">
                <a:solidFill>
                  <a:srgbClr val="C00000"/>
                </a:solidFill>
              </a:rPr>
              <a:t> </a:t>
            </a:r>
            <a:r>
              <a:rPr lang="ru-RU" altLang="uk-UA" sz="1600" b="1" dirty="0" err="1" smtClean="0">
                <a:solidFill>
                  <a:srgbClr val="C00000"/>
                </a:solidFill>
              </a:rPr>
              <a:t>існуючим</a:t>
            </a:r>
            <a:r>
              <a:rPr lang="ru-RU" altLang="uk-UA" sz="1600" b="1" dirty="0" smtClean="0">
                <a:solidFill>
                  <a:srgbClr val="C00000"/>
                </a:solidFill>
              </a:rPr>
              <a:t> </a:t>
            </a:r>
            <a:r>
              <a:rPr lang="ru-RU" altLang="uk-UA" sz="1600" b="1" dirty="0" err="1" smtClean="0">
                <a:solidFill>
                  <a:srgbClr val="C00000"/>
                </a:solidFill>
              </a:rPr>
              <a:t>доробком</a:t>
            </a:r>
            <a:r>
              <a:rPr lang="ru-RU" altLang="uk-UA" sz="1600" b="1" dirty="0" smtClean="0">
                <a:solidFill>
                  <a:srgbClr val="C00000"/>
                </a:solidFill>
              </a:rPr>
              <a:t> </a:t>
            </a:r>
            <a:r>
              <a:rPr lang="ru-RU" altLang="uk-UA" sz="1600" b="1" dirty="0" err="1" smtClean="0">
                <a:solidFill>
                  <a:srgbClr val="C00000"/>
                </a:solidFill>
              </a:rPr>
              <a:t>колективу</a:t>
            </a:r>
            <a:r>
              <a:rPr lang="ru-RU" altLang="uk-UA" sz="1600" b="1" dirty="0" smtClean="0">
                <a:solidFill>
                  <a:srgbClr val="C00000"/>
                </a:solidFill>
              </a:rPr>
              <a:t>.</a:t>
            </a:r>
            <a:endParaRPr lang="uk-UA" altLang="uk-UA" sz="1600" b="1" dirty="0" smtClean="0">
              <a:solidFill>
                <a:srgbClr val="C00000"/>
              </a:solidFill>
            </a:endParaRPr>
          </a:p>
          <a:p>
            <a:pPr algn="just"/>
            <a:endParaRPr lang="uk-UA" altLang="uk-UA" sz="1600" dirty="0" smtClean="0"/>
          </a:p>
          <a:p>
            <a:pPr algn="just"/>
            <a:endParaRPr lang="uk-UA" altLang="uk-UA" sz="1600" dirty="0" smtClean="0"/>
          </a:p>
          <a:p>
            <a:pPr algn="just"/>
            <a:endParaRPr lang="uk-UA" altLang="uk-UA" sz="1600" dirty="0" smtClean="0"/>
          </a:p>
          <a:p>
            <a:pPr algn="just"/>
            <a:endParaRPr lang="uk-UA" altLang="uk-UA" sz="1600" dirty="0" smtClean="0"/>
          </a:p>
          <a:p>
            <a:pPr algn="just">
              <a:buFont typeface="Wingdings" pitchFamily="2" charset="2"/>
              <a:buNone/>
            </a:pPr>
            <a:endParaRPr lang="uk-UA" altLang="uk-UA" sz="16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333375"/>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12. Етапи виконання проекту </a:t>
            </a:r>
          </a:p>
        </p:txBody>
      </p:sp>
      <p:sp>
        <p:nvSpPr>
          <p:cNvPr id="48131" name="Содержимое 3"/>
          <p:cNvSpPr>
            <a:spLocks noGrp="1"/>
          </p:cNvSpPr>
          <p:nvPr>
            <p:ph sz="half" idx="2"/>
          </p:nvPr>
        </p:nvSpPr>
        <p:spPr>
          <a:xfrm>
            <a:off x="250825" y="1052513"/>
            <a:ext cx="8532813" cy="5184775"/>
          </a:xfrm>
        </p:spPr>
        <p:txBody>
          <a:bodyPr/>
          <a:lstStyle/>
          <a:p>
            <a:pPr algn="just"/>
            <a:r>
              <a:rPr lang="ru-RU" altLang="uk-UA" sz="2400" dirty="0" err="1" smtClean="0"/>
              <a:t>Вказати</a:t>
            </a:r>
            <a:r>
              <a:rPr lang="ru-RU" altLang="uk-UA" sz="2400" dirty="0" smtClean="0"/>
              <a:t> </a:t>
            </a:r>
            <a:r>
              <a:rPr lang="ru-RU" altLang="uk-UA" sz="2400" dirty="0" err="1" smtClean="0"/>
              <a:t>назву</a:t>
            </a:r>
            <a:r>
              <a:rPr lang="ru-RU" altLang="uk-UA" sz="2400" dirty="0" smtClean="0"/>
              <a:t> та </a:t>
            </a:r>
            <a:r>
              <a:rPr lang="ru-RU" altLang="uk-UA" sz="2400" dirty="0" err="1" smtClean="0"/>
              <a:t>зміст</a:t>
            </a:r>
            <a:r>
              <a:rPr lang="ru-RU" altLang="uk-UA" sz="2400" dirty="0" smtClean="0"/>
              <a:t> </a:t>
            </a:r>
            <a:r>
              <a:rPr lang="ru-RU" altLang="uk-UA" sz="2400" dirty="0" err="1" smtClean="0"/>
              <a:t>етапу</a:t>
            </a:r>
            <a:endParaRPr lang="ru-RU" altLang="uk-UA" sz="2400" dirty="0" smtClean="0"/>
          </a:p>
          <a:p>
            <a:pPr algn="just"/>
            <a:r>
              <a:rPr lang="ru-RU" altLang="uk-UA" sz="2400" dirty="0" err="1" smtClean="0"/>
              <a:t>Очікувані</a:t>
            </a:r>
            <a:r>
              <a:rPr lang="ru-RU" altLang="uk-UA" sz="2400" dirty="0" smtClean="0"/>
              <a:t> </a:t>
            </a:r>
            <a:r>
              <a:rPr lang="ru-RU" altLang="uk-UA" sz="2400" dirty="0" err="1" smtClean="0"/>
              <a:t>результати</a:t>
            </a:r>
            <a:r>
              <a:rPr lang="ru-RU" altLang="uk-UA" sz="2400" dirty="0" smtClean="0"/>
              <a:t> </a:t>
            </a:r>
            <a:r>
              <a:rPr lang="ru-RU" altLang="uk-UA" sz="2400" dirty="0" err="1" smtClean="0"/>
              <a:t>етапу</a:t>
            </a:r>
            <a:r>
              <a:rPr lang="ru-RU" altLang="uk-UA" sz="2400" dirty="0" smtClean="0"/>
              <a:t> </a:t>
            </a:r>
            <a:r>
              <a:rPr lang="ru-RU" altLang="uk-UA" sz="2400" i="1" dirty="0" smtClean="0"/>
              <a:t>(</a:t>
            </a:r>
            <a:r>
              <a:rPr lang="ru-RU" altLang="uk-UA" sz="2400" i="1" dirty="0" err="1" smtClean="0"/>
              <a:t>зазначити</a:t>
            </a:r>
            <a:r>
              <a:rPr lang="ru-RU" altLang="uk-UA" sz="2400" i="1" dirty="0" smtClean="0"/>
              <a:t> </a:t>
            </a:r>
            <a:r>
              <a:rPr lang="ru-RU" altLang="uk-UA" sz="2400" i="1" dirty="0" err="1" smtClean="0"/>
              <a:t>конкретні</a:t>
            </a:r>
            <a:r>
              <a:rPr lang="ru-RU" altLang="uk-UA" sz="2400" i="1" dirty="0" smtClean="0"/>
              <a:t> </a:t>
            </a:r>
            <a:r>
              <a:rPr lang="ru-RU" altLang="uk-UA" sz="2400" i="1" dirty="0" err="1" smtClean="0"/>
              <a:t>наукові</a:t>
            </a:r>
            <a:r>
              <a:rPr lang="ru-RU" altLang="uk-UA" sz="2400" i="1" dirty="0" smtClean="0"/>
              <a:t> </a:t>
            </a:r>
            <a:r>
              <a:rPr lang="ru-RU" altLang="uk-UA" sz="2400" i="1" dirty="0" err="1" smtClean="0"/>
              <a:t>результати</a:t>
            </a:r>
            <a:r>
              <a:rPr lang="ru-RU" altLang="uk-UA" sz="2400" i="1" dirty="0" smtClean="0"/>
              <a:t>)</a:t>
            </a:r>
          </a:p>
          <a:p>
            <a:pPr algn="just"/>
            <a:r>
              <a:rPr lang="uk-UA" altLang="uk-UA" sz="2400" dirty="0" smtClean="0"/>
              <a:t>Звітна документація </a:t>
            </a:r>
            <a:r>
              <a:rPr lang="uk-UA" altLang="uk-UA" sz="2400" i="1" dirty="0" smtClean="0"/>
              <a:t>(значити кількість запланованих публікацій, захистів магістерських, кандидатських та докторських дисертацій, отримання охоронних документів на об’єкти права інтелектуальної власності).</a:t>
            </a:r>
          </a:p>
          <a:p>
            <a:pPr algn="just"/>
            <a:r>
              <a:rPr lang="uk-UA" altLang="uk-UA" sz="2400" b="1" dirty="0" smtClean="0"/>
              <a:t>Завдання один до одного мають бути однаковими з пунктом 4.2</a:t>
            </a:r>
          </a:p>
          <a:p>
            <a:pPr algn="just"/>
            <a:r>
              <a:rPr lang="uk-UA" altLang="uk-UA" sz="2400" dirty="0" smtClean="0"/>
              <a:t>В кінці (останній етап) в звітній документації має бути те, що зазначили в меті (пункт 4.2) та відповідати назві розробки</a:t>
            </a:r>
          </a:p>
          <a:p>
            <a:pPr algn="just"/>
            <a:endParaRPr lang="uk-UA" altLang="uk-UA" sz="2400" dirty="0" smtClean="0"/>
          </a:p>
          <a:p>
            <a:pPr algn="just"/>
            <a:endParaRPr lang="uk-UA" altLang="uk-UA" sz="2400" dirty="0" smtClean="0"/>
          </a:p>
          <a:p>
            <a:pPr algn="just">
              <a:buFont typeface="Wingdings" pitchFamily="2" charset="2"/>
              <a:buNone/>
            </a:pPr>
            <a:endParaRPr lang="uk-UA" altLang="uk-UA" sz="24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8313" y="549275"/>
            <a:ext cx="8496300" cy="649288"/>
          </a:xfrm>
          <a:prstGeom prst="rect">
            <a:avLst/>
          </a:prstGeom>
          <a:noFill/>
          <a:ln w="9525">
            <a:noFill/>
            <a:miter lim="800000"/>
            <a:headEnd/>
            <a:tailEnd/>
          </a:ln>
        </p:spPr>
        <p:txBody>
          <a:bodyPr anchor="ctr"/>
          <a:lstStyle/>
          <a:p>
            <a:pPr algn="ctr" eaLnBrk="0" hangingPunct="0">
              <a:defRPr/>
            </a:pPr>
            <a:r>
              <a:rPr lang="uk-UA" sz="2800" b="1" kern="0" dirty="0">
                <a:solidFill>
                  <a:srgbClr val="250BC3"/>
                </a:solidFill>
                <a:latin typeface="+mj-lt"/>
                <a:ea typeface="+mj-ea"/>
                <a:cs typeface="+mj-cs"/>
              </a:rPr>
              <a:t>13. Виконавці проекту </a:t>
            </a:r>
          </a:p>
          <a:p>
            <a:pPr algn="ctr" eaLnBrk="0" hangingPunct="0">
              <a:defRPr/>
            </a:pPr>
            <a:r>
              <a:rPr lang="uk-UA" sz="2800" b="1" kern="0" dirty="0">
                <a:solidFill>
                  <a:srgbClr val="250BC3"/>
                </a:solidFill>
                <a:latin typeface="+mj-lt"/>
                <a:ea typeface="+mj-ea"/>
                <a:cs typeface="+mj-cs"/>
              </a:rPr>
              <a:t>(з оплатою в межах запиту) </a:t>
            </a:r>
          </a:p>
        </p:txBody>
      </p:sp>
      <p:sp>
        <p:nvSpPr>
          <p:cNvPr id="49155" name="Содержимое 3"/>
          <p:cNvSpPr>
            <a:spLocks noGrp="1"/>
          </p:cNvSpPr>
          <p:nvPr>
            <p:ph sz="half" idx="2"/>
          </p:nvPr>
        </p:nvSpPr>
        <p:spPr>
          <a:xfrm>
            <a:off x="323850" y="1268413"/>
            <a:ext cx="8532813" cy="1008062"/>
          </a:xfrm>
        </p:spPr>
        <p:txBody>
          <a:bodyPr/>
          <a:lstStyle/>
          <a:p>
            <a:pPr algn="just"/>
            <a:r>
              <a:rPr lang="uk-UA" altLang="uk-UA" sz="1900" smtClean="0"/>
              <a:t>Вказати кількість докторів наук, кандидатів наук, молодих вчених до 35 років, наукових працівників без ступеня, інженерно-технічні кадри, допоміжний персонал, докторанти, аспіранти, студенти.</a:t>
            </a:r>
          </a:p>
        </p:txBody>
      </p:sp>
      <p:pic>
        <p:nvPicPr>
          <p:cNvPr id="49156" name="Picture 5"/>
          <p:cNvPicPr>
            <a:picLocks noGrp="1" noChangeAspect="1" noChangeArrowheads="1"/>
          </p:cNvPicPr>
          <p:nvPr>
            <p:ph sz="half" idx="2"/>
          </p:nvPr>
        </p:nvPicPr>
        <p:blipFill>
          <a:blip r:embed="rId2" cstate="print"/>
          <a:srcRect l="20605" t="57297" r="19308" b="27888"/>
          <a:stretch>
            <a:fillRect/>
          </a:stretch>
        </p:blipFill>
        <p:spPr>
          <a:xfrm>
            <a:off x="130175" y="2492375"/>
            <a:ext cx="8763000" cy="1728788"/>
          </a:xfrm>
          <a:noFill/>
        </p:spPr>
      </p:pic>
      <p:sp>
        <p:nvSpPr>
          <p:cNvPr id="22534" name="Rectangle 6"/>
          <p:cNvSpPr>
            <a:spLocks noChangeArrowheads="1"/>
          </p:cNvSpPr>
          <p:nvPr/>
        </p:nvSpPr>
        <p:spPr bwMode="auto">
          <a:xfrm>
            <a:off x="323528" y="4221088"/>
            <a:ext cx="8640763" cy="2032000"/>
          </a:xfrm>
          <a:prstGeom prst="rect">
            <a:avLst/>
          </a:prstGeom>
          <a:noFill/>
          <a:ln w="38100">
            <a:solidFill>
              <a:srgbClr val="FF0000"/>
            </a:solidFill>
            <a:miter lim="800000"/>
            <a:headEnd/>
            <a:tailEnd/>
          </a:ln>
          <a:effectLst/>
        </p:spPr>
        <p:txBody>
          <a:bodyPr anchor="ctr">
            <a:spAutoFit/>
          </a:bodyPr>
          <a:lstStyle/>
          <a:p>
            <a:pPr indent="449263" algn="just" eaLnBrk="0" hangingPunct="0">
              <a:defRPr/>
            </a:pPr>
            <a:r>
              <a:rPr lang="uk-UA" dirty="0">
                <a:latin typeface="+mn-lt"/>
                <a:ea typeface="MS Mincho" pitchFamily="49" charset="-128"/>
                <a:cs typeface="Times New Roman" pitchFamily="18" charset="0"/>
              </a:rPr>
              <a:t>До складу основних виконавців (авторів) проекту може входити за необхідності не більше 30 % (2 особи) дослідників, що працюють за основним місцем роботи в інших організаціях (з відповідним обґрунтуванням необхідності їх залучення до виконання проекту або досвідом попередньої співпраці – спільні проекти, публікації).</a:t>
            </a:r>
            <a:endParaRPr lang="ru-RU" dirty="0">
              <a:latin typeface="+mn-lt"/>
            </a:endParaRPr>
          </a:p>
          <a:p>
            <a:pPr indent="449263" algn="just" eaLnBrk="0" hangingPunct="0">
              <a:defRPr/>
            </a:pPr>
            <a:r>
              <a:rPr lang="uk-UA" u="sng" dirty="0">
                <a:latin typeface="+mn-lt"/>
                <a:ea typeface="MS Mincho" pitchFamily="49" charset="-128"/>
                <a:cs typeface="Times New Roman" pitchFamily="18" charset="0"/>
              </a:rPr>
              <a:t>До запиту додається письмова згода основних виконавців (авторів) проекту щодо участі в ньому</a:t>
            </a:r>
            <a:r>
              <a:rPr lang="uk-UA" dirty="0">
                <a:latin typeface="+mn-lt"/>
                <a:ea typeface="MS Mincho" pitchFamily="49" charset="-128"/>
                <a:cs typeface="Times New Roman" pitchFamily="18" charset="0"/>
              </a:rPr>
              <a:t>.</a:t>
            </a:r>
            <a:endParaRPr lang="uk-UA" dirty="0">
              <a:latin typeface="+mn-lt"/>
            </a:endParaRPr>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58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457201"/>
            <a:ext cx="8229600" cy="971536"/>
          </a:xfrm>
        </p:spPr>
        <p:style>
          <a:lnRef idx="0">
            <a:schemeClr val="accent1"/>
          </a:lnRef>
          <a:fillRef idx="3">
            <a:schemeClr val="accent1"/>
          </a:fillRef>
          <a:effectRef idx="3">
            <a:schemeClr val="accent1"/>
          </a:effectRef>
          <a:fontRef idx="minor">
            <a:schemeClr val="lt1"/>
          </a:fontRef>
        </p:style>
        <p:txBody>
          <a:bodyPr/>
          <a:lstStyle/>
          <a:p>
            <a:r>
              <a:rPr lang="uk-UA" dirty="0" smtClean="0"/>
              <a:t>Нормативна документація</a:t>
            </a:r>
            <a:endParaRPr lang="ru-RU" dirty="0" smtClean="0"/>
          </a:p>
        </p:txBody>
      </p:sp>
      <p:sp>
        <p:nvSpPr>
          <p:cNvPr id="4099" name="Содержимое 2"/>
          <p:cNvSpPr>
            <a:spLocks noGrp="1"/>
          </p:cNvSpPr>
          <p:nvPr>
            <p:ph idx="1"/>
          </p:nvPr>
        </p:nvSpPr>
        <p:spPr>
          <a:xfrm>
            <a:off x="457200" y="1557338"/>
            <a:ext cx="8229600" cy="4968006"/>
          </a:xfrm>
        </p:spPr>
        <p:txBody>
          <a:bodyPr>
            <a:normAutofit lnSpcReduction="10000"/>
          </a:bodyPr>
          <a:lstStyle/>
          <a:p>
            <a:pPr algn="just"/>
            <a:r>
              <a:rPr lang="uk-UA" sz="2400" b="1" dirty="0" smtClean="0"/>
              <a:t>Закони України </a:t>
            </a:r>
            <a:r>
              <a:rPr lang="uk-UA" sz="2400" dirty="0" err="1" smtClean="0"/>
              <a:t>“</a:t>
            </a:r>
            <a:r>
              <a:rPr lang="uk-UA" sz="2400" b="1" dirty="0" err="1" smtClean="0">
                <a:solidFill>
                  <a:srgbClr val="7030A0"/>
                </a:solidFill>
              </a:rPr>
              <a:t>Про</a:t>
            </a:r>
            <a:r>
              <a:rPr lang="uk-UA" sz="2400" b="1" dirty="0" smtClean="0">
                <a:solidFill>
                  <a:srgbClr val="7030A0"/>
                </a:solidFill>
              </a:rPr>
              <a:t> наукову і науково-технічну </a:t>
            </a:r>
            <a:r>
              <a:rPr lang="uk-UA" sz="2400" b="1" dirty="0" err="1" smtClean="0">
                <a:solidFill>
                  <a:srgbClr val="7030A0"/>
                </a:solidFill>
              </a:rPr>
              <a:t>діяльність</a:t>
            </a:r>
            <a:r>
              <a:rPr lang="uk-UA" sz="2400" b="1" dirty="0" err="1" smtClean="0"/>
              <a:t>”</a:t>
            </a:r>
            <a:r>
              <a:rPr lang="uk-UA" sz="2400" b="1" dirty="0" smtClean="0"/>
              <a:t>, </a:t>
            </a:r>
            <a:r>
              <a:rPr lang="uk-UA" sz="2400" b="1" dirty="0" err="1" smtClean="0"/>
              <a:t>“</a:t>
            </a:r>
            <a:r>
              <a:rPr lang="uk-UA" sz="2400" b="1" dirty="0" err="1" smtClean="0">
                <a:solidFill>
                  <a:srgbClr val="7030A0"/>
                </a:solidFill>
              </a:rPr>
              <a:t>Про</a:t>
            </a:r>
            <a:r>
              <a:rPr lang="uk-UA" sz="2400" b="1" dirty="0" smtClean="0">
                <a:solidFill>
                  <a:srgbClr val="7030A0"/>
                </a:solidFill>
              </a:rPr>
              <a:t> пріоритетні напрями розвитку науки і </a:t>
            </a:r>
            <a:r>
              <a:rPr lang="uk-UA" sz="2400" b="1" dirty="0" err="1" smtClean="0">
                <a:solidFill>
                  <a:srgbClr val="7030A0"/>
                </a:solidFill>
              </a:rPr>
              <a:t>техніки</a:t>
            </a:r>
            <a:r>
              <a:rPr lang="uk-UA" sz="2400" dirty="0" err="1" smtClean="0"/>
              <a:t>”</a:t>
            </a:r>
            <a:endParaRPr lang="uk-UA" sz="2400" dirty="0" smtClean="0"/>
          </a:p>
          <a:p>
            <a:pPr algn="just"/>
            <a:r>
              <a:rPr lang="uk-UA" sz="2400" dirty="0" smtClean="0"/>
              <a:t>Про затвердження </a:t>
            </a:r>
            <a:r>
              <a:rPr lang="uk-UA" sz="2400" b="1" dirty="0" smtClean="0"/>
              <a:t>ПОРЯДКУ</a:t>
            </a:r>
            <a:r>
              <a:rPr lang="uk-UA" sz="2400" dirty="0" smtClean="0"/>
              <a:t> формування тематики наукових досліджень і науково-технічних (експериментальних) розробок, що фінансуються за рахунок коштів  державного бюджету (</a:t>
            </a:r>
            <a:r>
              <a:rPr lang="uk-UA" sz="2400" b="1" dirty="0" smtClean="0">
                <a:solidFill>
                  <a:srgbClr val="7030A0"/>
                </a:solidFill>
              </a:rPr>
              <a:t>Постанова КМ України № 13 від 11 січня 2018 р.</a:t>
            </a:r>
            <a:r>
              <a:rPr lang="uk-UA" sz="2400" b="1" dirty="0" smtClean="0"/>
              <a:t>)</a:t>
            </a:r>
          </a:p>
          <a:p>
            <a:pPr algn="just"/>
            <a:r>
              <a:rPr lang="ru-RU" sz="2400" b="1" dirty="0" smtClean="0"/>
              <a:t>ПОЛОЖЕННЯ</a:t>
            </a:r>
            <a:r>
              <a:rPr lang="ru-RU" sz="2400" dirty="0" smtClean="0"/>
              <a:t> про </a:t>
            </a:r>
            <a:r>
              <a:rPr lang="ru-RU" sz="2400" dirty="0" err="1" smtClean="0"/>
              <a:t>проведення</a:t>
            </a:r>
            <a:r>
              <a:rPr lang="ru-RU" sz="2400" dirty="0" smtClean="0"/>
              <a:t> конкурсного </a:t>
            </a:r>
            <a:r>
              <a:rPr lang="ru-RU" sz="2400" dirty="0" err="1" smtClean="0"/>
              <a:t>відбору</a:t>
            </a:r>
            <a:r>
              <a:rPr lang="ru-RU" sz="2400" dirty="0" smtClean="0"/>
              <a:t> МОН </a:t>
            </a:r>
            <a:r>
              <a:rPr lang="ru-RU" sz="2400" dirty="0" err="1" smtClean="0"/>
              <a:t>України</a:t>
            </a:r>
            <a:r>
              <a:rPr lang="ru-RU" sz="2400" dirty="0" smtClean="0"/>
              <a:t> </a:t>
            </a:r>
            <a:r>
              <a:rPr lang="ru-RU" sz="2400" dirty="0" err="1" smtClean="0"/>
              <a:t>наукових</a:t>
            </a:r>
            <a:r>
              <a:rPr lang="ru-RU" sz="2400" dirty="0" smtClean="0"/>
              <a:t> </a:t>
            </a:r>
            <a:r>
              <a:rPr lang="ru-RU" sz="2400" dirty="0" err="1" smtClean="0"/>
              <a:t>проектів</a:t>
            </a:r>
            <a:r>
              <a:rPr lang="ru-RU" sz="2400" dirty="0" smtClean="0"/>
              <a:t> (</a:t>
            </a:r>
            <a:r>
              <a:rPr lang="ru-RU" sz="2400" b="1" dirty="0" smtClean="0">
                <a:solidFill>
                  <a:srgbClr val="7030A0"/>
                </a:solidFill>
              </a:rPr>
              <a:t>Наказ МОН № 423 </a:t>
            </a:r>
            <a:r>
              <a:rPr lang="ru-RU" sz="2400" b="1" dirty="0" err="1" smtClean="0">
                <a:solidFill>
                  <a:srgbClr val="7030A0"/>
                </a:solidFill>
              </a:rPr>
              <a:t>від</a:t>
            </a:r>
            <a:r>
              <a:rPr lang="ru-RU" sz="2400" b="1" dirty="0" smtClean="0">
                <a:solidFill>
                  <a:srgbClr val="7030A0"/>
                </a:solidFill>
              </a:rPr>
              <a:t> 01.06.2006 р.</a:t>
            </a:r>
            <a:r>
              <a:rPr lang="ru-RU" sz="2400" dirty="0" smtClean="0">
                <a:solidFill>
                  <a:srgbClr val="7030A0"/>
                </a:solidFill>
              </a:rPr>
              <a:t>) </a:t>
            </a:r>
            <a:endParaRPr lang="ru-RU" sz="2400" dirty="0" smtClean="0"/>
          </a:p>
          <a:p>
            <a:pPr algn="just"/>
            <a:r>
              <a:rPr lang="uk-UA" sz="2400" b="1" dirty="0" smtClean="0"/>
              <a:t>НАКАЗ МОН України </a:t>
            </a:r>
            <a:r>
              <a:rPr lang="uk-UA" sz="2400" dirty="0" smtClean="0"/>
              <a:t>про проведення  конкурсного відбору проєктів наукових досліджень і розробок № 1362 від 03.11.2020 р.</a:t>
            </a:r>
          </a:p>
          <a:p>
            <a:pPr algn="just"/>
            <a:endParaRPr lang="uk-UA" sz="2400" dirty="0" smtClean="0"/>
          </a:p>
          <a:p>
            <a:pPr algn="just"/>
            <a:endParaRPr lang="uk-UA" sz="2400" dirty="0" smtClean="0"/>
          </a:p>
        </p:txBody>
      </p:sp>
      <p:sp>
        <p:nvSpPr>
          <p:cNvPr id="6" name="Овал 5"/>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3</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547813" y="188913"/>
            <a:ext cx="6480175" cy="5847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uk-UA" sz="3200" dirty="0"/>
              <a:t>Мета конкурсу</a:t>
            </a:r>
            <a:endParaRPr lang="ru-RU" sz="3200" dirty="0"/>
          </a:p>
        </p:txBody>
      </p:sp>
      <p:sp>
        <p:nvSpPr>
          <p:cNvPr id="41987" name="Rectangle 3"/>
          <p:cNvSpPr>
            <a:spLocks noChangeArrowheads="1"/>
          </p:cNvSpPr>
          <p:nvPr/>
        </p:nvSpPr>
        <p:spPr bwMode="auto">
          <a:xfrm>
            <a:off x="323528" y="715343"/>
            <a:ext cx="8568952" cy="5940088"/>
          </a:xfrm>
          <a:prstGeom prst="rect">
            <a:avLst/>
          </a:prstGeom>
          <a:solidFill>
            <a:schemeClr val="bg1"/>
          </a:solidFill>
          <a:ln w="9525">
            <a:noFill/>
            <a:miter lim="800000"/>
            <a:headEnd/>
            <a:tailEnd/>
          </a:ln>
          <a:effectLst/>
        </p:spPr>
        <p:txBody>
          <a:bodyPr wrap="square" anchor="ctr">
            <a:spAutoFit/>
          </a:bodyPr>
          <a:lstStyle/>
          <a:p>
            <a:pPr eaLnBrk="0" hangingPunct="0">
              <a:defRPr/>
            </a:pPr>
            <a:r>
              <a:rPr lang="uk-UA" sz="2000" smtClean="0">
                <a:latin typeface="+mn-lt"/>
              </a:rPr>
              <a:t>відбір </a:t>
            </a:r>
            <a:r>
              <a:rPr lang="uk-UA" sz="2000">
                <a:latin typeface="+mn-lt"/>
              </a:rPr>
              <a:t>проектів фундаментальних  досліджень і прикладних </a:t>
            </a:r>
            <a:r>
              <a:rPr lang="uk-UA" sz="2000" smtClean="0">
                <a:latin typeface="+mn-lt"/>
              </a:rPr>
              <a:t>розробок,  </a:t>
            </a:r>
            <a:r>
              <a:rPr lang="uk-UA" sz="2000">
                <a:latin typeface="+mn-lt"/>
              </a:rPr>
              <a:t>що </a:t>
            </a:r>
            <a:r>
              <a:rPr lang="uk-UA" sz="2000" smtClean="0">
                <a:latin typeface="+mn-lt"/>
              </a:rPr>
              <a:t>мають: </a:t>
            </a:r>
            <a:endParaRPr lang="uk-UA" sz="2000">
              <a:latin typeface="+mn-lt"/>
            </a:endParaRPr>
          </a:p>
          <a:p>
            <a:pPr eaLnBrk="0" hangingPunct="0">
              <a:buFont typeface="Wingdings" pitchFamily="2" charset="2"/>
              <a:buChar char="ü"/>
              <a:defRPr/>
            </a:pPr>
            <a:r>
              <a:rPr lang="uk-UA" sz="2000" b="1" smtClean="0">
                <a:latin typeface="+mn-lt"/>
              </a:rPr>
              <a:t>високий </a:t>
            </a:r>
            <a:r>
              <a:rPr lang="uk-UA" sz="2000" b="1">
                <a:latin typeface="+mn-lt"/>
              </a:rPr>
              <a:t>науковий та науково-технічний рівень</a:t>
            </a:r>
            <a:r>
              <a:rPr lang="uk-UA" sz="2000">
                <a:latin typeface="+mn-lt"/>
              </a:rPr>
              <a:t>, </a:t>
            </a:r>
            <a:r>
              <a:rPr lang="uk-UA" sz="2000" b="1" smtClean="0">
                <a:latin typeface="+mn-lt"/>
              </a:rPr>
              <a:t>пропонують  </a:t>
            </a:r>
            <a:r>
              <a:rPr lang="uk-UA" sz="2000" b="1">
                <a:latin typeface="+mn-lt"/>
              </a:rPr>
              <a:t>кращі показники наукових і науково-практичних </a:t>
            </a:r>
            <a:r>
              <a:rPr lang="uk-UA" sz="2000" b="1" smtClean="0">
                <a:latin typeface="+mn-lt"/>
              </a:rPr>
              <a:t>результатів</a:t>
            </a:r>
            <a:r>
              <a:rPr lang="uk-UA" sz="2000" smtClean="0"/>
              <a:t>;</a:t>
            </a:r>
            <a:endParaRPr lang="uk-UA" sz="2000" smtClean="0">
              <a:latin typeface="+mn-lt"/>
            </a:endParaRPr>
          </a:p>
          <a:p>
            <a:pPr algn="just" eaLnBrk="0" hangingPunct="0">
              <a:buFont typeface="Wingdings" pitchFamily="2" charset="2"/>
              <a:buChar char="ü"/>
              <a:defRPr/>
            </a:pPr>
            <a:r>
              <a:rPr lang="uk-UA" sz="2000" smtClean="0"/>
              <a:t> </a:t>
            </a:r>
            <a:r>
              <a:rPr lang="uk-UA" sz="2000" b="1" smtClean="0"/>
              <a:t>мають</a:t>
            </a:r>
            <a:r>
              <a:rPr lang="uk-UA" sz="2000" b="1" smtClean="0"/>
              <a:t> особливо важливе значення для підвищення обороноздатності та національної безпеки </a:t>
            </a:r>
            <a:r>
              <a:rPr lang="uk-UA" sz="2000" b="1" smtClean="0"/>
              <a:t>держави</a:t>
            </a:r>
            <a:r>
              <a:rPr lang="uk-UA" sz="2000" smtClean="0"/>
              <a:t>, згідно з напрямами критичних </a:t>
            </a:r>
            <a:r>
              <a:rPr lang="uk-UA" sz="2000" smtClean="0"/>
              <a:t>технологій</a:t>
            </a:r>
            <a:r>
              <a:rPr lang="uk-UA" sz="2000" smtClean="0"/>
              <a:t>, затвердженими розпорядженням Кабінету Міністрів України від 30.08.2017 </a:t>
            </a:r>
            <a:r>
              <a:rPr lang="uk-UA" sz="2000" smtClean="0"/>
              <a:t>р</a:t>
            </a:r>
            <a:r>
              <a:rPr lang="uk-UA" sz="2000" smtClean="0"/>
              <a:t>. № 600 </a:t>
            </a:r>
            <a:r>
              <a:rPr lang="uk-UA" sz="2000" smtClean="0"/>
              <a:t>«</a:t>
            </a:r>
            <a:r>
              <a:rPr lang="uk-UA" sz="2000" smtClean="0"/>
              <a:t>Деякі питання розвитку критичних технологій у сфері виробництва озброєння та військової </a:t>
            </a:r>
            <a:r>
              <a:rPr lang="uk-UA" sz="2000" smtClean="0"/>
              <a:t>техніки</a:t>
            </a:r>
            <a:r>
              <a:rPr lang="uk-UA" sz="2000" smtClean="0"/>
              <a:t>», а також мають прикладні результати подвійного </a:t>
            </a:r>
            <a:r>
              <a:rPr lang="uk-UA" sz="2000" smtClean="0"/>
              <a:t>використання;</a:t>
            </a:r>
            <a:endParaRPr lang="uk-UA" sz="2000" smtClean="0"/>
          </a:p>
          <a:p>
            <a:pPr algn="just" eaLnBrk="0" hangingPunct="0">
              <a:buFont typeface="Wingdings" pitchFamily="2" charset="2"/>
              <a:buChar char="ü"/>
              <a:defRPr/>
            </a:pPr>
            <a:r>
              <a:rPr lang="uk-UA" sz="2000" smtClean="0">
                <a:latin typeface="+mn-lt"/>
              </a:rPr>
              <a:t> </a:t>
            </a:r>
            <a:r>
              <a:rPr lang="uk-UA" sz="2000" b="1" smtClean="0">
                <a:latin typeface="+mn-lt"/>
              </a:rPr>
              <a:t>відповідати </a:t>
            </a:r>
            <a:r>
              <a:rPr lang="uk-UA" sz="2000" b="1" smtClean="0"/>
              <a:t>потребам</a:t>
            </a:r>
            <a:r>
              <a:rPr lang="uk-UA" sz="2000" smtClean="0"/>
              <a:t> суспільства і держави у нових наукових знаннях і сучасних </a:t>
            </a:r>
            <a:r>
              <a:rPr lang="uk-UA" sz="2000" smtClean="0"/>
              <a:t>технологіях</a:t>
            </a:r>
            <a:r>
              <a:rPr lang="uk-UA" sz="2000" smtClean="0"/>
              <a:t>, світовим тенденціям розвитку науки і техніки у відповідних </a:t>
            </a:r>
            <a:r>
              <a:rPr lang="uk-UA" sz="2000" smtClean="0"/>
              <a:t>сферах</a:t>
            </a:r>
            <a:r>
              <a:rPr lang="uk-UA" sz="2000" smtClean="0"/>
              <a:t>, кон’юнктурі світового ринку наукоємної </a:t>
            </a:r>
            <a:r>
              <a:rPr lang="uk-UA" sz="2000" smtClean="0"/>
              <a:t>продукції;</a:t>
            </a:r>
            <a:endParaRPr lang="uk-UA" sz="2000" smtClean="0"/>
          </a:p>
          <a:p>
            <a:pPr algn="just" eaLnBrk="0" hangingPunct="0">
              <a:buFont typeface="Wingdings" pitchFamily="2" charset="2"/>
              <a:buChar char="ü"/>
              <a:defRPr/>
            </a:pPr>
            <a:r>
              <a:rPr lang="uk-UA" sz="2000" smtClean="0">
                <a:latin typeface="+mn-lt"/>
              </a:rPr>
              <a:t> </a:t>
            </a:r>
            <a:r>
              <a:rPr lang="uk-UA" sz="2000" smtClean="0"/>
              <a:t>практичні</a:t>
            </a:r>
            <a:r>
              <a:rPr lang="uk-UA" sz="2000" smtClean="0"/>
              <a:t> результати проведеної розробки </a:t>
            </a:r>
            <a:r>
              <a:rPr lang="uk-UA" sz="2000" b="1" smtClean="0"/>
              <a:t>для створення </a:t>
            </a:r>
            <a:br>
              <a:rPr lang="uk-UA" sz="2000" b="1" smtClean="0"/>
            </a:br>
            <a:r>
              <a:rPr lang="uk-UA" sz="2000" b="1" smtClean="0"/>
              <a:t>конкурентоспроможних технологій отримання нових </a:t>
            </a:r>
            <a:r>
              <a:rPr lang="uk-UA" sz="2000" b="1" smtClean="0"/>
              <a:t>матеріалів</a:t>
            </a:r>
            <a:r>
              <a:rPr lang="uk-UA" sz="2000" b="1" smtClean="0"/>
              <a:t>, </a:t>
            </a:r>
            <a:br>
              <a:rPr lang="uk-UA" sz="2000" b="1" smtClean="0"/>
            </a:br>
            <a:r>
              <a:rPr lang="uk-UA" sz="2000" b="1" smtClean="0"/>
              <a:t>речовин</a:t>
            </a:r>
            <a:r>
              <a:rPr lang="uk-UA" sz="2000" b="1" smtClean="0"/>
              <a:t>, </a:t>
            </a:r>
            <a:r>
              <a:rPr lang="uk-UA" sz="2000" b="1" smtClean="0"/>
              <a:t>приладів</a:t>
            </a:r>
            <a:r>
              <a:rPr lang="uk-UA" sz="2000" b="1" smtClean="0"/>
              <a:t>, </a:t>
            </a:r>
            <a:r>
              <a:rPr lang="uk-UA" sz="2000" b="1" smtClean="0"/>
              <a:t>пристроїв</a:t>
            </a:r>
            <a:r>
              <a:rPr lang="uk-UA" sz="2000" b="1" smtClean="0"/>
              <a:t>, інших суспільно корисних </a:t>
            </a:r>
            <a:br>
              <a:rPr lang="uk-UA" sz="2000" b="1" smtClean="0"/>
            </a:br>
            <a:r>
              <a:rPr lang="uk-UA" sz="2000" b="1" smtClean="0"/>
              <a:t>результатів</a:t>
            </a:r>
            <a:r>
              <a:rPr lang="uk-UA" sz="2000" smtClean="0"/>
              <a:t>, перспективність </a:t>
            </a:r>
            <a:r>
              <a:rPr lang="uk-UA" sz="2000" smtClean="0"/>
              <a:t>упровадження</a:t>
            </a:r>
            <a:r>
              <a:rPr lang="uk-UA" sz="2000" smtClean="0"/>
              <a:t>, </a:t>
            </a:r>
            <a:r>
              <a:rPr lang="uk-UA" sz="2000" smtClean="0"/>
              <a:t>використання</a:t>
            </a:r>
            <a:r>
              <a:rPr lang="uk-UA" sz="2000" smtClean="0"/>
              <a:t>, патентування та продажу </a:t>
            </a:r>
            <a:r>
              <a:rPr lang="uk-UA" sz="2000" smtClean="0"/>
              <a:t>ліцензій;</a:t>
            </a:r>
            <a:endParaRPr lang="uk-UA" sz="2000" smtClean="0"/>
          </a:p>
          <a:p>
            <a:pPr eaLnBrk="0" hangingPunct="0">
              <a:buFont typeface="Wingdings" pitchFamily="2" charset="2"/>
              <a:buChar char="ü"/>
              <a:defRPr/>
            </a:pPr>
            <a:r>
              <a:rPr lang="uk-UA" sz="2000" b="1" smtClean="0">
                <a:latin typeface="+mn-lt"/>
              </a:rPr>
              <a:t>забезпечують </a:t>
            </a:r>
            <a:r>
              <a:rPr lang="uk-UA" sz="2000" b="1">
                <a:latin typeface="+mn-lt"/>
              </a:rPr>
              <a:t>ефективне використання коштів державного бюджету</a:t>
            </a:r>
            <a:r>
              <a:rPr lang="uk-UA" sz="2000">
                <a:latin typeface="+mn-lt"/>
              </a:rPr>
              <a:t>.</a:t>
            </a:r>
            <a:r>
              <a:rPr lang="uk-UA">
                <a:latin typeface="+mn-lt"/>
              </a:rPr>
              <a:t> </a:t>
            </a:r>
            <a:endParaRPr lang="uk-UA" sz="4400">
              <a:latin typeface="+mn-lt"/>
            </a:endParaRPr>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600" b="1" u="none" strike="noStrike" cap="none" normalizeH="0" baseline="0" dirty="0" smtClean="0">
                <a:ln>
                  <a:noFill/>
                </a:ln>
                <a:solidFill>
                  <a:schemeClr val="tx1"/>
                </a:solidFill>
                <a:latin typeface="Arial" charset="0"/>
              </a:rPr>
              <a:t>4</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uk-UA" sz="3600" dirty="0" smtClean="0"/>
              <a:t>Закон України </a:t>
            </a:r>
            <a:r>
              <a:rPr lang="uk-UA" sz="3600" dirty="0" err="1" smtClean="0"/>
              <a:t>“Про</a:t>
            </a:r>
            <a:r>
              <a:rPr lang="uk-UA" sz="3600" dirty="0" smtClean="0"/>
              <a:t> наукову і науково-технічну </a:t>
            </a:r>
            <a:r>
              <a:rPr lang="uk-UA" sz="3600" dirty="0" err="1" smtClean="0"/>
              <a:t>діяльність”</a:t>
            </a:r>
            <a:r>
              <a:rPr lang="uk-UA" sz="3600" dirty="0" smtClean="0"/>
              <a:t/>
            </a:r>
            <a:br>
              <a:rPr lang="uk-UA" sz="3600" dirty="0" smtClean="0"/>
            </a:br>
            <a:r>
              <a:rPr lang="ru-RU" sz="1400" dirty="0" smtClean="0"/>
              <a:t>(</a:t>
            </a:r>
            <a:r>
              <a:rPr lang="ru-RU" sz="1400" dirty="0" err="1" smtClean="0"/>
              <a:t>від</a:t>
            </a:r>
            <a:r>
              <a:rPr lang="ru-RU" sz="1400" dirty="0" smtClean="0"/>
              <a:t> 26.11.</a:t>
            </a:r>
            <a:r>
              <a:rPr lang="ru-RU" sz="1400" i="1" dirty="0" smtClean="0"/>
              <a:t>2015</a:t>
            </a:r>
            <a:r>
              <a:rPr lang="ru-RU" sz="1400" dirty="0" smtClean="0"/>
              <a:t> № 848-</a:t>
            </a:r>
            <a:r>
              <a:rPr lang="en-US" sz="1400" dirty="0" smtClean="0"/>
              <a:t>VIII</a:t>
            </a:r>
            <a:r>
              <a:rPr lang="uk-UA" sz="1400" dirty="0" smtClean="0"/>
              <a:t>)</a:t>
            </a:r>
            <a:endParaRPr lang="ru-RU" sz="1400" dirty="0" smtClean="0"/>
          </a:p>
        </p:txBody>
      </p:sp>
      <p:sp>
        <p:nvSpPr>
          <p:cNvPr id="9219" name="Содержимое 2"/>
          <p:cNvSpPr>
            <a:spLocks noGrp="1"/>
          </p:cNvSpPr>
          <p:nvPr>
            <p:ph idx="1"/>
          </p:nvPr>
        </p:nvSpPr>
        <p:spPr>
          <a:xfrm>
            <a:off x="457200" y="1981200"/>
            <a:ext cx="8229600" cy="4184650"/>
          </a:xfrm>
        </p:spPr>
        <p:txBody>
          <a:bodyPr/>
          <a:lstStyle/>
          <a:p>
            <a:pPr algn="just"/>
            <a:r>
              <a:rPr lang="uk-UA" sz="2400" b="1" u="sng" dirty="0" smtClean="0">
                <a:solidFill>
                  <a:srgbClr val="7030A0"/>
                </a:solidFill>
              </a:rPr>
              <a:t>фундаментальні наукові дослідження </a:t>
            </a:r>
            <a:r>
              <a:rPr lang="uk-UA" sz="2400" dirty="0" smtClean="0"/>
              <a:t>- теоретичні та експериментальні наукові дослідження, спрямовані на одержання </a:t>
            </a:r>
            <a:r>
              <a:rPr lang="uk-UA" sz="2400" b="1" u="sng" dirty="0" smtClean="0">
                <a:solidFill>
                  <a:srgbClr val="FF0000"/>
                </a:solidFill>
              </a:rPr>
              <a:t>нових знань</a:t>
            </a:r>
            <a:r>
              <a:rPr lang="uk-UA" sz="2400" b="1" dirty="0" smtClean="0">
                <a:solidFill>
                  <a:srgbClr val="FF0000"/>
                </a:solidFill>
              </a:rPr>
              <a:t> </a:t>
            </a:r>
            <a:r>
              <a:rPr lang="uk-UA" sz="2400" dirty="0" smtClean="0"/>
              <a:t>про закономірності організації та розвитку природи, суспільства, людини, їх взаємозв’язків. </a:t>
            </a:r>
          </a:p>
          <a:p>
            <a:pPr algn="just"/>
            <a:r>
              <a:rPr lang="uk-UA" sz="2400" b="1" dirty="0" smtClean="0"/>
              <a:t>Результатом фундаментальних наукових досліджень </a:t>
            </a:r>
            <a:r>
              <a:rPr lang="uk-UA" sz="2400" dirty="0" smtClean="0"/>
              <a:t>є гіпотези, теорії, нові методи пізнання, відкриття законів природи, невідомих раніше явищ і властивостей матерії, виявлення закономірностей розвитку суспільства тощо, які не орієнтовані на безпосереднє практичне використання у сфері економіки.</a:t>
            </a:r>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sz="1600" b="1" dirty="0">
                <a:latin typeface="Arial" charset="0"/>
              </a:rPr>
              <a:t>5</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uk-UA" sz="3600" dirty="0" smtClean="0"/>
              <a:t>Закон України </a:t>
            </a:r>
            <a:r>
              <a:rPr lang="uk-UA" sz="3600" dirty="0" err="1" smtClean="0"/>
              <a:t>“Про</a:t>
            </a:r>
            <a:r>
              <a:rPr lang="uk-UA" sz="3600" dirty="0" smtClean="0"/>
              <a:t> наукову і науково-технічну </a:t>
            </a:r>
            <a:r>
              <a:rPr lang="uk-UA" sz="3600" dirty="0" err="1" smtClean="0"/>
              <a:t>діяльність”</a:t>
            </a:r>
            <a:r>
              <a:rPr lang="uk-UA" sz="3600" dirty="0" smtClean="0"/>
              <a:t/>
            </a:r>
            <a:br>
              <a:rPr lang="uk-UA" sz="3600" dirty="0" smtClean="0"/>
            </a:br>
            <a:r>
              <a:rPr lang="ru-RU" sz="1400" dirty="0" smtClean="0"/>
              <a:t>(</a:t>
            </a:r>
            <a:r>
              <a:rPr lang="ru-RU" sz="1400" dirty="0" err="1" smtClean="0"/>
              <a:t>від</a:t>
            </a:r>
            <a:r>
              <a:rPr lang="ru-RU" sz="1400" dirty="0" smtClean="0"/>
              <a:t> 26.11.</a:t>
            </a:r>
            <a:r>
              <a:rPr lang="ru-RU" sz="1400" i="1" dirty="0" smtClean="0"/>
              <a:t>2015</a:t>
            </a:r>
            <a:r>
              <a:rPr lang="ru-RU" sz="1400" dirty="0" smtClean="0"/>
              <a:t> № 848-</a:t>
            </a:r>
            <a:r>
              <a:rPr lang="en-US" sz="1400" dirty="0" smtClean="0"/>
              <a:t>VIII</a:t>
            </a:r>
            <a:r>
              <a:rPr lang="uk-UA" sz="1400" dirty="0" smtClean="0"/>
              <a:t>)</a:t>
            </a:r>
            <a:endParaRPr lang="ru-RU" sz="1400" dirty="0" smtClean="0"/>
          </a:p>
        </p:txBody>
      </p:sp>
      <p:sp>
        <p:nvSpPr>
          <p:cNvPr id="10243" name="Содержимое 2"/>
          <p:cNvSpPr>
            <a:spLocks noGrp="1"/>
          </p:cNvSpPr>
          <p:nvPr>
            <p:ph idx="1"/>
          </p:nvPr>
        </p:nvSpPr>
        <p:spPr>
          <a:xfrm>
            <a:off x="457200" y="1981200"/>
            <a:ext cx="8229600" cy="4184650"/>
          </a:xfrm>
        </p:spPr>
        <p:txBody>
          <a:bodyPr/>
          <a:lstStyle/>
          <a:p>
            <a:pPr algn="just"/>
            <a:r>
              <a:rPr lang="uk-UA" sz="2400" b="1" u="sng" dirty="0" smtClean="0">
                <a:solidFill>
                  <a:srgbClr val="7030A0"/>
                </a:solidFill>
              </a:rPr>
              <a:t>прикладні наукові дослідження </a:t>
            </a:r>
            <a:r>
              <a:rPr lang="uk-UA" sz="2400" dirty="0" smtClean="0"/>
              <a:t>- теоретичні та експериментальні наукові дослідження, спрямовані на одержання і використання </a:t>
            </a:r>
            <a:r>
              <a:rPr lang="uk-UA" sz="2400" u="sng" dirty="0" smtClean="0">
                <a:solidFill>
                  <a:srgbClr val="FF0000"/>
                </a:solidFill>
              </a:rPr>
              <a:t>нових знань</a:t>
            </a:r>
            <a:r>
              <a:rPr lang="uk-UA" sz="2400" dirty="0" smtClean="0"/>
              <a:t> для практичних цілей. </a:t>
            </a:r>
          </a:p>
          <a:p>
            <a:pPr algn="just"/>
            <a:r>
              <a:rPr lang="uk-UA" sz="2400" b="1" dirty="0" smtClean="0"/>
              <a:t>Результатом прикладних наукових досліджень </a:t>
            </a:r>
            <a:r>
              <a:rPr lang="uk-UA" sz="2400" dirty="0" smtClean="0"/>
              <a:t>є нові знання, призначені для створення нових або вдосконалення існуючих матеріалів, продуктів, пристроїв, методів, систем, технологій, конкретні пропозиції щодо виконання актуальних науково-технічних та суспільних завдань.</a:t>
            </a:r>
          </a:p>
        </p:txBody>
      </p:sp>
      <p:sp>
        <p:nvSpPr>
          <p:cNvPr id="5" name="Овал 4"/>
          <p:cNvSpPr/>
          <p:nvPr/>
        </p:nvSpPr>
        <p:spPr bwMode="auto">
          <a:xfrm>
            <a:off x="8366125" y="6309320"/>
            <a:ext cx="653492" cy="432048"/>
          </a:xfrm>
          <a:prstGeom prst="ellipse">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sz="1600" b="1" dirty="0" smtClean="0">
                <a:latin typeface="Arial" charset="0"/>
              </a:rPr>
              <a:t>6</a:t>
            </a:r>
            <a:endParaRPr kumimoji="0" lang="uk-UA" sz="1600" b="1" u="none" strike="noStrike" cap="none" normalizeH="0" baseline="0" dirty="0" smtClean="0">
              <a:ln>
                <a:noFill/>
              </a:ln>
              <a:solidFill>
                <a:schemeClr val="tx1"/>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4336</Words>
  <Application>Microsoft Office PowerPoint</Application>
  <PresentationFormat>Экран (4:3)</PresentationFormat>
  <Paragraphs>594</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Про особливості підготовки наукових проєктів для участі у конкурсному відборі МОН України, що розпочнуться у 2021 році</vt:lpstr>
      <vt:lpstr>Слайд 2</vt:lpstr>
      <vt:lpstr>Проектна активність підрозділів</vt:lpstr>
      <vt:lpstr>Про особливості підготовки наукових проєктів для участі у конкурсному відборі МОН України, що розпочнуться у 2021 році</vt:lpstr>
      <vt:lpstr>Слайд 5</vt:lpstr>
      <vt:lpstr>Нормативна документація</vt:lpstr>
      <vt:lpstr>Слайд 7</vt:lpstr>
      <vt:lpstr>Закон України “Про наукову і науково-технічну діяльність” (від 26.11.2015 № 848-VIII)</vt:lpstr>
      <vt:lpstr>Закон України “Про наукову і науково-технічну діяльність” (від 26.11.2015 № 848-VIII)</vt:lpstr>
      <vt:lpstr>Закон України “Про наукову і науково-технічну діяльність” (від 26.11.2015 № 848-VIII)</vt:lpstr>
      <vt:lpstr>Слайд 11</vt:lpstr>
      <vt:lpstr>Порядок організації конкурсу на І етапі </vt:lpstr>
      <vt:lpstr>Етапи Конкурсу</vt:lpstr>
      <vt:lpstr>Вимоги до проектів</vt:lpstr>
      <vt:lpstr>Слайд 15</vt:lpstr>
      <vt:lpstr>Слайд 16</vt:lpstr>
      <vt:lpstr>Новації Конкурсу на 2021 рік</vt:lpstr>
      <vt:lpstr>Слайд 18</vt:lpstr>
      <vt:lpstr>Слайд 19</vt:lpstr>
      <vt:lpstr>Слайд 20</vt:lpstr>
      <vt:lpstr>Перелік секцій за фаховими напрямами Наукової ради МОН  (Наказ МОН від № 718 30.06.2016 року)</vt:lpstr>
      <vt:lpstr>Перелік секцій за фаховими напрямами Наукової ради МОН  (Наказ МОН від № 718 30.06.2016 року)</vt:lpstr>
      <vt:lpstr>Перелік секцій за фаховими напрямами Наукової ради МОН  (Наказ МОН від № 718 30.06.2016 року)</vt:lpstr>
      <vt:lpstr>Дослідницька інфраструктура</vt:lpstr>
      <vt:lpstr>Слайд 25</vt:lpstr>
      <vt:lpstr>Центри колективного користування науковим обладнанням</vt:lpstr>
      <vt:lpstr>Центри колективного користування науковим обладнанням (2018)</vt:lpstr>
      <vt:lpstr>Центри колективного користування науковим обладнанням (2019)</vt:lpstr>
      <vt:lpstr>Структура проекту фундаментального або прикладного дослідження</vt:lpstr>
      <vt:lpstr>Слайд 30</vt:lpstr>
      <vt:lpstr>Приклад п.8.1</vt:lpstr>
      <vt:lpstr>Приклад п.8.2</vt:lpstr>
      <vt:lpstr>КАЛЬКУЛЯЦІЯ  кошторисної вартості наукового проекту </vt:lpstr>
      <vt:lpstr>Слайд 34</vt:lpstr>
      <vt:lpstr>Дякую за увагу!</vt:lpstr>
      <vt:lpstr>Додатки</vt:lpstr>
      <vt:lpstr>Назва проекту – до 15 слів</vt:lpstr>
      <vt:lpstr>Назва проекту – до 15 слів</vt:lpstr>
      <vt:lpstr>Терміни виконання проекту – до 3 років, розробки – до 2 років</vt:lpstr>
      <vt:lpstr>Взірець</vt:lpstr>
      <vt:lpstr>Слайд 41</vt:lpstr>
      <vt:lpstr>Слайд 42</vt:lpstr>
      <vt:lpstr>Слайд 43</vt:lpstr>
      <vt:lpstr>Слайд 44</vt:lpstr>
      <vt:lpstr>Слайд 45</vt:lpstr>
      <vt:lpstr>Слайд 46</vt:lpstr>
      <vt:lpstr>5. Підхід, методи, засоби та особливості досліджень за проектом</vt:lpstr>
      <vt:lpstr>Слайд 48</vt:lpstr>
      <vt:lpstr>Слайд 49</vt:lpstr>
      <vt:lpstr>Слайд 50</vt:lpstr>
      <vt:lpstr>Приклад п.8.1</vt:lpstr>
      <vt:lpstr>Приклад п.8.2</vt:lpstr>
      <vt:lpstr>КАЛЬКУЛЯЦІЯ  кошторисної вартості наукового проекту </vt:lpstr>
      <vt:lpstr>Слайд 54</vt:lpstr>
      <vt:lpstr>Слайд 55</vt:lpstr>
      <vt:lpstr>Source Normalized Impact Рer Paper- SNIP журналу</vt:lpstr>
      <vt:lpstr>Слайд 57</vt:lpstr>
      <vt:lpstr>Слайд 58</vt:lpstr>
      <vt:lpstr>Слайд 59</vt:lpstr>
    </vt:vector>
  </TitlesOfParts>
  <Company>RUSSIA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особливості підготовки наукових проектів для участі у конкурсному відборі МОН України, що розпочнуться у 2019 році</dc:title>
  <dc:creator>XP GAME 2009</dc:creator>
  <cp:lastModifiedBy>XP GAME 2009</cp:lastModifiedBy>
  <cp:revision>116</cp:revision>
  <dcterms:created xsi:type="dcterms:W3CDTF">2019-05-17T06:13:06Z</dcterms:created>
  <dcterms:modified xsi:type="dcterms:W3CDTF">2020-11-06T10:25:56Z</dcterms:modified>
</cp:coreProperties>
</file>