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78" r:id="rId11"/>
    <p:sldId id="284" r:id="rId12"/>
    <p:sldId id="282" r:id="rId13"/>
    <p:sldId id="285" r:id="rId14"/>
    <p:sldId id="286" r:id="rId15"/>
    <p:sldId id="283" r:id="rId16"/>
    <p:sldId id="279" r:id="rId17"/>
    <p:sldId id="280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A"/>
    <a:srgbClr val="DFDFDF"/>
    <a:srgbClr val="EAEAEA"/>
    <a:srgbClr val="D5D4CB"/>
    <a:srgbClr val="D0D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7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8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9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738D-59A1-4803-AD00-7BA16DEDBF3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47BE-EA85-4A05-8048-186D371A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8756" y="3032478"/>
            <a:ext cx="6160661" cy="3508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60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ЗВІТ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4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 </a:t>
            </a:r>
            <a:r>
              <a:rPr lang="uk-UA" sz="34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РОБОТУ </a:t>
            </a:r>
            <a:r>
              <a:rPr lang="uk-UA" sz="34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СТУДЕНТСЬКОГО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4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НАУКОВОГО </a:t>
            </a:r>
            <a:r>
              <a:rPr lang="uk-UA" sz="34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ГУРТКА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3400" b="1" cap="all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-202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34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sz="34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3400" i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7090" y="54570"/>
            <a:ext cx="5096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Національний університет біоресурсів </a:t>
            </a:r>
            <a:endParaRPr lang="uk-UA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 </a:t>
            </a:r>
            <a:r>
              <a:rPr lang="uk-UA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природокористування України</a:t>
            </a:r>
            <a:endParaRPr lang="ru-RU" sz="2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5470" y="242011"/>
            <a:ext cx="816057" cy="661598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6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Теоретиків</a:t>
            </a:r>
            <a:endParaRPr lang="ru-RU" sz="3600" dirty="0">
              <a:ln>
                <a:solidFill>
                  <a:schemeClr val="tx2">
                    <a:lumMod val="50000"/>
                  </a:schemeClr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969" y="354822"/>
            <a:ext cx="717034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КЛУБ</a:t>
            </a:r>
          </a:p>
          <a:p>
            <a:pPr algn="ctr"/>
            <a:r>
              <a:rPr lang="uk-UA" sz="4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400" b="1" cap="all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юНИХ</a:t>
            </a:r>
            <a:r>
              <a:rPr lang="uk-UA" sz="4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80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1548" y="6155244"/>
            <a:ext cx="890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Участь у роботі наукових </a:t>
            </a: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конференцій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72" y="2173794"/>
            <a:ext cx="5308600" cy="3981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36" y="177429"/>
            <a:ext cx="5318164" cy="39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1548" y="6155244"/>
            <a:ext cx="890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Участь у роботі наукових </a:t>
            </a: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конференцій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11" y="325944"/>
            <a:ext cx="4122378" cy="582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9" y="335631"/>
            <a:ext cx="4115527" cy="58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8" y="-9687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278" y="5913841"/>
            <a:ext cx="8334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 smtClean="0">
                <a:latin typeface="Century Schoolbook" panose="02040604050505020304" pitchFamily="18" charset="0"/>
              </a:rPr>
              <a:t>«</a:t>
            </a:r>
            <a:r>
              <a:rPr lang="uk-UA" sz="4000" b="1" i="1" dirty="0">
                <a:latin typeface="Century Schoolbook" panose="02040604050505020304" pitchFamily="18" charset="0"/>
              </a:rPr>
              <a:t>Вступ до німецького права» </a:t>
            </a:r>
            <a:endParaRPr lang="uk-UA" sz="4000" b="1" i="1" dirty="0" smtClean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8" y="360449"/>
            <a:ext cx="4543464" cy="2072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8" y="2803540"/>
            <a:ext cx="4543464" cy="2044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52" y="1003864"/>
            <a:ext cx="4506472" cy="2077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50" y="3600366"/>
            <a:ext cx="4506472" cy="20772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52886" y="5013457"/>
            <a:ext cx="4613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latin typeface="Century Schoolbook" panose="02040604050505020304" pitchFamily="18" charset="0"/>
              </a:rPr>
              <a:t>Весняна школа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3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91" y="-9687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2091" y="6058839"/>
            <a:ext cx="9232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Century Schoolbook" panose="02040604050505020304" pitchFamily="18" charset="0"/>
              </a:rPr>
              <a:t>Лекція </a:t>
            </a:r>
            <a:r>
              <a:rPr lang="uk-UA" sz="2400" b="1" i="1" dirty="0" smtClean="0">
                <a:latin typeface="Century Schoolbook" panose="02040604050505020304" pitchFamily="18" charset="0"/>
              </a:rPr>
              <a:t>«</a:t>
            </a:r>
            <a:r>
              <a:rPr lang="uk-UA" sz="2400" b="1" i="1" dirty="0">
                <a:latin typeface="Century Schoolbook" panose="02040604050505020304" pitchFamily="18" charset="0"/>
              </a:rPr>
              <a:t>Договірне право Європейського Союзу</a:t>
            </a:r>
            <a:r>
              <a:rPr lang="uk-UA" sz="2400" b="1" i="1" dirty="0" smtClean="0">
                <a:latin typeface="Century Schoolbook" panose="02040604050505020304" pitchFamily="18" charset="0"/>
              </a:rPr>
              <a:t>», онлайн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8899" y="5350953"/>
            <a:ext cx="4658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latin typeface="Century Schoolbook" panose="02040604050505020304" pitchFamily="18" charset="0"/>
              </a:rPr>
              <a:t>Фредерік </a:t>
            </a:r>
            <a:r>
              <a:rPr lang="uk-UA" sz="4000" b="1" i="1" dirty="0" err="1" smtClean="0">
                <a:latin typeface="Century Schoolbook" panose="02040604050505020304" pitchFamily="18" charset="0"/>
              </a:rPr>
              <a:t>Цолль</a:t>
            </a:r>
            <a:endParaRPr lang="ru-RU" sz="4000" b="1" i="1" dirty="0">
              <a:latin typeface="Century Schoolbook" panose="020406040505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t="9113" b="11518"/>
          <a:stretch/>
        </p:blipFill>
        <p:spPr>
          <a:xfrm>
            <a:off x="1842025" y="136823"/>
            <a:ext cx="3402013" cy="253381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t="12587" b="9914"/>
          <a:stretch/>
        </p:blipFill>
        <p:spPr>
          <a:xfrm>
            <a:off x="5356066" y="136823"/>
            <a:ext cx="3402013" cy="2401247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t="14457" b="11251"/>
          <a:stretch/>
        </p:blipFill>
        <p:spPr>
          <a:xfrm>
            <a:off x="6728644" y="1839348"/>
            <a:ext cx="3402013" cy="245910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980154" y="2291410"/>
            <a:ext cx="3402013" cy="2514388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7"/>
          <a:srcRect t="15259" b="13923"/>
          <a:stretch/>
        </p:blipFill>
        <p:spPr>
          <a:xfrm>
            <a:off x="6235700" y="3962400"/>
            <a:ext cx="4172001" cy="207366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8"/>
          <a:srcRect t="17932" r="7669" b="16595"/>
          <a:stretch/>
        </p:blipFill>
        <p:spPr>
          <a:xfrm>
            <a:off x="1379152" y="3228638"/>
            <a:ext cx="3402013" cy="21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494" y="5876574"/>
            <a:ext cx="9038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за результатами </a:t>
            </a:r>
            <a:r>
              <a:rPr lang="ru-RU" b="1" dirty="0" smtClean="0">
                <a:latin typeface="Century Schoolbook" panose="02040604050505020304" pitchFamily="18" charset="0"/>
              </a:rPr>
              <a:t>ІІ </a:t>
            </a:r>
            <a:r>
              <a:rPr lang="ru-RU" b="1" dirty="0">
                <a:latin typeface="Century Schoolbook" panose="02040604050505020304" pitchFamily="18" charset="0"/>
              </a:rPr>
              <a:t>туру </a:t>
            </a:r>
            <a:r>
              <a:rPr lang="ru-RU" b="1" dirty="0" err="1" smtClean="0">
                <a:latin typeface="Century Schoolbook" panose="02040604050505020304" pitchFamily="18" charset="0"/>
              </a:rPr>
              <a:t>Всеукраїнського</a:t>
            </a:r>
            <a:r>
              <a:rPr lang="ru-RU" b="1" dirty="0" smtClean="0">
                <a:latin typeface="Century Schoolbook" panose="020406040505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конкурсу </a:t>
            </a:r>
            <a:r>
              <a:rPr lang="ru-RU" b="1" dirty="0" err="1">
                <a:latin typeface="Century Schoolbook" panose="02040604050505020304" pitchFamily="18" charset="0"/>
              </a:rPr>
              <a:t>студентських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 smtClean="0">
                <a:latin typeface="Century Schoolbook" panose="02040604050505020304" pitchFamily="18" charset="0"/>
              </a:rPr>
              <a:t>наукови</a:t>
            </a:r>
            <a:r>
              <a:rPr lang="ru-RU" b="1" dirty="0" smtClean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робіт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зі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спеціальності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smtClean="0">
                <a:latin typeface="Century Schoolbook" panose="02040604050505020304" pitchFamily="18" charset="0"/>
              </a:rPr>
              <a:t>«</a:t>
            </a:r>
            <a:r>
              <a:rPr lang="ru-RU" b="1" dirty="0" err="1">
                <a:latin typeface="Century Schoolbook" panose="02040604050505020304" pitchFamily="18" charset="0"/>
              </a:rPr>
              <a:t>Теорія</a:t>
            </a:r>
            <a:r>
              <a:rPr lang="ru-RU" b="1" dirty="0">
                <a:latin typeface="Century Schoolbook" panose="02040604050505020304" pitchFamily="18" charset="0"/>
              </a:rPr>
              <a:t> та </a:t>
            </a:r>
            <a:r>
              <a:rPr lang="ru-RU" b="1" dirty="0" err="1">
                <a:latin typeface="Century Schoolbook" panose="02040604050505020304" pitchFamily="18" charset="0"/>
              </a:rPr>
              <a:t>історія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держави</a:t>
            </a:r>
            <a:r>
              <a:rPr lang="ru-RU" b="1" dirty="0">
                <a:latin typeface="Century Schoolbook" panose="02040604050505020304" pitchFamily="18" charset="0"/>
              </a:rPr>
              <a:t> і права; </a:t>
            </a:r>
            <a:r>
              <a:rPr lang="ru-RU" b="1" dirty="0" err="1">
                <a:latin typeface="Century Schoolbook" panose="02040604050505020304" pitchFamily="18" charset="0"/>
              </a:rPr>
              <a:t>історія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політичних</a:t>
            </a:r>
            <a:r>
              <a:rPr lang="ru-RU" b="1" dirty="0">
                <a:latin typeface="Century Schoolbook" panose="02040604050505020304" pitchFamily="18" charset="0"/>
              </a:rPr>
              <a:t> і </a:t>
            </a:r>
            <a:r>
              <a:rPr lang="ru-RU" b="1" dirty="0" err="1">
                <a:latin typeface="Century Schoolbook" panose="02040604050505020304" pitchFamily="18" charset="0"/>
              </a:rPr>
              <a:t>правових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b="1" dirty="0" err="1">
                <a:latin typeface="Century Schoolbook" panose="02040604050505020304" pitchFamily="18" charset="0"/>
              </a:rPr>
              <a:t>учень</a:t>
            </a:r>
            <a:r>
              <a:rPr lang="ru-RU" b="1" dirty="0">
                <a:latin typeface="Century Schoolbook" panose="02040604050505020304" pitchFamily="18" charset="0"/>
              </a:rPr>
              <a:t>; </a:t>
            </a:r>
            <a:r>
              <a:rPr lang="ru-RU" b="1" dirty="0" err="1">
                <a:latin typeface="Century Schoolbook" panose="02040604050505020304" pitchFamily="18" charset="0"/>
              </a:rPr>
              <a:t>філософія</a:t>
            </a:r>
            <a:r>
              <a:rPr lang="ru-RU" b="1" dirty="0">
                <a:latin typeface="Century Schoolbook" panose="02040604050505020304" pitchFamily="18" charset="0"/>
              </a:rPr>
              <a:t> права» 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754" y="2546277"/>
            <a:ext cx="3034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3E383A"/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Диплом </a:t>
            </a:r>
            <a:endParaRPr lang="uk-UA" sz="4000" b="1" i="1" dirty="0" smtClean="0">
              <a:solidFill>
                <a:srgbClr val="3E383A"/>
              </a:solidFill>
              <a:latin typeface="Century Schoolbook" panose="02040604050505020304" pitchFamily="18" charset="0"/>
              <a:ea typeface="Cambria Math" panose="02040503050406030204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3E383A"/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І </a:t>
            </a:r>
            <a:r>
              <a:rPr lang="uk-UA" sz="4000" b="1" i="1" dirty="0">
                <a:solidFill>
                  <a:srgbClr val="3E383A"/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ступеня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34" y="237871"/>
            <a:ext cx="6147222" cy="55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7004" y="6155244"/>
            <a:ext cx="6077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Публікаційна активність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71" t="9765" r="26250" b="21745"/>
          <a:stretch/>
        </p:blipFill>
        <p:spPr>
          <a:xfrm>
            <a:off x="2730500" y="219443"/>
            <a:ext cx="6353810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053" y="5622573"/>
            <a:ext cx="78646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2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Презентація наукових доповідей </a:t>
            </a:r>
            <a:endParaRPr lang="uk-UA" sz="3200" b="1" i="1" dirty="0" smtClean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  <a:ea typeface="Cambria Math" panose="02040503050406030204" pitchFamily="18" charset="0"/>
            </a:endParaRPr>
          </a:p>
          <a:p>
            <a:pPr lvl="0"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за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результатами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курсових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робіт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72206"/>
            <a:ext cx="5249556" cy="4421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08" y="1692553"/>
            <a:ext cx="4856523" cy="36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0445" y="-152400"/>
            <a:ext cx="842090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перспективи</a:t>
            </a:r>
            <a:endParaRPr kumimoji="0" lang="ru-RU" sz="36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розвитку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309911"/>
            <a:ext cx="8661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Публікація наукових статей у фахових виданнях, підготовка і видання збірників студентських наукових робіт  та участь в різноманітних наукових конкурсах, конференціях, олімпіадах </a:t>
            </a: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тощо.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Започаткувати видання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збірників наукових праць учасників студентського наукового гуртка.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Подання заявок на отримання міжнародних стипендій, грантів для навчання у міжнародних ВЗО, участь у міжнародних літніх школах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sz="3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5833" y="3042173"/>
            <a:ext cx="6238246" cy="101566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Дякуємо за увагу!</a:t>
            </a:r>
            <a:endParaRPr kumimoji="0" lang="ru-RU" sz="6000" b="0" i="1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5470" y="242011"/>
            <a:ext cx="816057" cy="661598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Теоретиків</a:t>
            </a:r>
            <a:endParaRPr kumimoji="0" lang="ru-RU" sz="3600" b="0" i="0" u="none" strike="noStrike" kern="1200" cap="none" spc="0" normalizeH="0" baseline="0" noProof="0" dirty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969" y="354822"/>
            <a:ext cx="717034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КЛУБ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uk-UA" sz="4400" b="1" i="0" u="none" strike="noStrike" kern="1200" cap="all" spc="0" normalizeH="0" baseline="0" noProof="0" dirty="0" err="1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юНИХ</a:t>
            </a:r>
            <a:r>
              <a:rPr kumimoji="0" lang="uk-UA" sz="4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1" y="0"/>
            <a:ext cx="9136744" cy="68676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871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err="1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Керівни</a:t>
            </a: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96422" y="5401729"/>
            <a:ext cx="16940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charset="0"/>
              <a:buNone/>
            </a:pPr>
            <a:r>
              <a:rPr lang="uk-UA" sz="4000" b="1" i="1" dirty="0" smtClean="0">
                <a:solidFill>
                  <a:srgbClr val="021B2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Аліна </a:t>
            </a:r>
            <a:endParaRPr lang="uk-UA" sz="4000" b="1" i="1" dirty="0" smtClean="0">
              <a:solidFill>
                <a:srgbClr val="021B2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14300" indent="0" algn="ctr">
              <a:buFont typeface="Arial" charset="0"/>
              <a:buNone/>
            </a:pPr>
            <a:r>
              <a:rPr lang="uk-UA" sz="4000" b="1" i="1" dirty="0" err="1" smtClean="0">
                <a:solidFill>
                  <a:srgbClr val="021B2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Гузик</a:t>
            </a:r>
            <a:endParaRPr lang="ru-RU" sz="4000" b="1" i="1" dirty="0">
              <a:solidFill>
                <a:srgbClr val="021B2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2" y="314674"/>
            <a:ext cx="3719215" cy="49445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52114" y="5401728"/>
            <a:ext cx="16641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21B2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Віра </a:t>
            </a:r>
            <a:endParaRPr lang="uk-UA" sz="4000" b="1" i="1" dirty="0">
              <a:solidFill>
                <a:srgbClr val="021B2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21B2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Качур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21B2B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85092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секретар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r="11373"/>
          <a:stretch/>
        </p:blipFill>
        <p:spPr>
          <a:xfrm>
            <a:off x="6591301" y="314674"/>
            <a:ext cx="3594100" cy="49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Історична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27160" y="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довідка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666" y="1089154"/>
            <a:ext cx="79925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Діяльність студентського наукового гуртка на кафедрі теорії держави і права здійснюється з березня 2004 року. Саме тоді почав роботу студентський науковий гурток з історії держави і права зарубіжних країн під керівництвом доц. Качур В.О. </a:t>
            </a: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2006-2007 </a:t>
            </a:r>
            <a:r>
              <a:rPr lang="uk-UA" sz="28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під керівництвом останньої здійснює свою діяльність студентський науковий гурток з теорії держави і права.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2016-2017 </a:t>
            </a:r>
            <a:r>
              <a:rPr lang="uk-UA" sz="28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він отримав нову назву – </a:t>
            </a:r>
          </a:p>
          <a:p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«Клуб юних теоретиків».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-1270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88219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cap="all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Офіційна</a:t>
            </a:r>
            <a:endParaRPr kumimoji="0" lang="ru-RU" sz="4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19502" y="-16933"/>
            <a:ext cx="988219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сторінка</a:t>
            </a:r>
            <a:endParaRPr kumimoji="0" lang="ru-RU" sz="4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374" t="10936" r="18126" b="4687"/>
          <a:stretch/>
        </p:blipFill>
        <p:spPr>
          <a:xfrm>
            <a:off x="3141777" y="-32710"/>
            <a:ext cx="6380287" cy="6890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73623" y="-25400"/>
            <a:ext cx="508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https://nubip.edu.ua/node/31073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1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27160" y="0"/>
            <a:ext cx="1170833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5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879" y="-372534"/>
            <a:ext cx="1170833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Мета</a:t>
            </a:r>
            <a:endParaRPr kumimoji="0" lang="ru-RU" sz="5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0399" y="1613975"/>
            <a:ext cx="79078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Реалізація </a:t>
            </a:r>
            <a:r>
              <a:rPr lang="uk-UA" sz="4400" i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наукового і творчого потенціалу талановитих студентів юридичного факультету та  Університету</a:t>
            </a:r>
            <a:endParaRPr lang="ru-RU" sz="4400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87" y="0"/>
            <a:ext cx="9136744" cy="68676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0175" y="-142713"/>
            <a:ext cx="1170833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напрями</a:t>
            </a:r>
            <a:endParaRPr kumimoji="0" lang="ru-RU" sz="5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038" y="1835470"/>
            <a:ext cx="4868967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4326557" y="2205038"/>
            <a:ext cx="3240088" cy="230346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Напрями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endParaRPr lang="ru-RU" sz="4000" b="1" dirty="0">
              <a:ln w="10541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571625" y="333375"/>
            <a:ext cx="2736850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організація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науково-дослідницької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діяльності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571624" y="1844675"/>
            <a:ext cx="2520950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створення умов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для розкриття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наукового та творчого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потенціалу членів Гуртка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740274" y="333375"/>
            <a:ext cx="2665413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залучення до участі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в наукових конференціях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та інших дослідницьких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і просвітницьких заходах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7693024" y="333375"/>
            <a:ext cx="2696710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сприяння фізичному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розвитку студентів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та формування високих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моральних принципів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7837487" y="1844675"/>
            <a:ext cx="2552247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розвиток </a:t>
            </a:r>
            <a:r>
              <a:rPr lang="uk-UA" dirty="0" err="1">
                <a:latin typeface="+mn-lt"/>
              </a:rPr>
              <a:t>взаємозв'яз-</a:t>
            </a:r>
            <a:endParaRPr lang="uk-U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+mn-lt"/>
              </a:rPr>
              <a:t>ків</a:t>
            </a:r>
            <a:r>
              <a:rPr lang="uk-UA" dirty="0">
                <a:latin typeface="+mn-lt"/>
              </a:rPr>
              <a:t> з благодійними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фондами, організаціями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і об'єднаннями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в Україні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та за її межами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7837486" y="3716338"/>
            <a:ext cx="2552247" cy="115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забезпечення 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захист прав та інтересів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членів Гуртка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1571624" y="3213100"/>
            <a:ext cx="2520950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створення сприятливих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умов для активного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залучення студентів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до наукової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діяльності</a:t>
            </a:r>
            <a:r>
              <a:rPr lang="ru-RU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7837487" y="5229225"/>
            <a:ext cx="2552247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участь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громадському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житті</a:t>
            </a:r>
            <a:r>
              <a:rPr lang="ru-RU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університету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4452937" y="5013325"/>
            <a:ext cx="273685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сприяння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інноваційній діяльності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членів Гуртка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571624" y="5013325"/>
            <a:ext cx="2520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сприяння розширенню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студентського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співробітництва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сфері науки та інновацій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 flipV="1">
            <a:off x="5964237" y="14128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7548562" y="2708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58"/>
          <p:cNvSpPr>
            <a:spLocks noChangeShapeType="1"/>
          </p:cNvSpPr>
          <p:nvPr/>
        </p:nvSpPr>
        <p:spPr bwMode="auto">
          <a:xfrm>
            <a:off x="7548562" y="41497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 flipH="1">
            <a:off x="4092574" y="2565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>
            <a:off x="4092574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 flipH="1">
            <a:off x="4092574" y="4508500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5748337" y="4508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6972299" y="4508500"/>
            <a:ext cx="8651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V="1">
            <a:off x="6756399" y="1484313"/>
            <a:ext cx="12969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flipH="1" flipV="1">
            <a:off x="3876674" y="1484313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10859040" y="94456"/>
            <a:ext cx="1170833" cy="6524625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cap="all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роботи</a:t>
            </a:r>
            <a:endParaRPr kumimoji="0" lang="ru-RU" sz="54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27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Учасники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41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гуртка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9570" y="573178"/>
            <a:ext cx="87852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cap="al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членів гуртка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особа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cap="all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cap="all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cap="all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cap="all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b="1" cap="al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студентів, залучених до роботи гуртка (не членів гуртка)</a:t>
            </a:r>
            <a:r>
              <a:rPr lang="uk-UA" cap="al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 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19" y="1056651"/>
            <a:ext cx="6634465" cy="4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842090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План роботи</a:t>
            </a:r>
            <a:endParaRPr kumimoji="0" lang="ru-RU" sz="36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4169" y="144543"/>
            <a:ext cx="842090" cy="65786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2019-2020</a:t>
            </a:r>
            <a:endParaRPr kumimoji="0" lang="ru-RU" sz="36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5252" y="842932"/>
            <a:ext cx="894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Тренінги з розвитку навичок організації та здійснення наукової діяльності.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Участь </a:t>
            </a:r>
            <a:r>
              <a:rPr lang="uk-UA" sz="3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наукових заходах.</a:t>
            </a:r>
            <a:endParaRPr lang="uk-UA" sz="3600" dirty="0" smtClean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Презентація наукових доповідей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результатами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курсових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робіт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sz="36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uk-UA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0" y="0"/>
            <a:ext cx="9136744" cy="686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969" y="-152400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Результати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8769" y="-142713"/>
            <a:ext cx="915122" cy="7010400"/>
          </a:xfrm>
          <a:prstGeom prst="rect">
            <a:avLst/>
          </a:prstGeom>
          <a:ln>
            <a:noFill/>
          </a:ln>
        </p:spPr>
        <p:txBody>
          <a:bodyPr vert="wordArt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роботи</a:t>
            </a:r>
            <a:endParaRPr kumimoji="0" lang="ru-RU" sz="4000" b="0" i="0" u="none" strike="noStrike" kern="1200" cap="none" spc="0" normalizeH="0" baseline="0" noProof="0" dirty="0" smtClean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2555" y="5254830"/>
            <a:ext cx="6955750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3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Тренінги з розвитку навичок </a:t>
            </a:r>
          </a:p>
          <a:p>
            <a:pPr algn="ctr"/>
            <a:r>
              <a:rPr lang="uk-UA" sz="33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організації та здійснення </a:t>
            </a:r>
          </a:p>
          <a:p>
            <a:pPr algn="ctr"/>
            <a:r>
              <a:rPr lang="uk-UA" sz="33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ea typeface="Cambria Math" panose="02040503050406030204" pitchFamily="18" charset="0"/>
              </a:rPr>
              <a:t>наукової діяльності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27000"/>
            <a:ext cx="4182533" cy="313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27000"/>
            <a:ext cx="4178300" cy="3133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0" y="2687697"/>
            <a:ext cx="3504810" cy="2628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78" y="2687697"/>
            <a:ext cx="3504811" cy="26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410</Words>
  <Application>Microsoft Office PowerPoint</Application>
  <PresentationFormat>Широкоэкранный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Century Schoolbook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2018-05-10T07:43:23Z</dcterms:created>
  <dcterms:modified xsi:type="dcterms:W3CDTF">2021-05-14T15:06:21Z</dcterms:modified>
</cp:coreProperties>
</file>