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7" r:id="rId4"/>
    <p:sldId id="260" r:id="rId5"/>
    <p:sldId id="268" r:id="rId6"/>
    <p:sldId id="261" r:id="rId7"/>
    <p:sldId id="270" r:id="rId8"/>
    <p:sldId id="269" r:id="rId9"/>
    <p:sldId id="263" r:id="rId10"/>
    <p:sldId id="271" r:id="rId11"/>
    <p:sldId id="272" r:id="rId12"/>
    <p:sldId id="264" r:id="rId13"/>
    <p:sldId id="265" r:id="rId14"/>
    <p:sldId id="273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C765-3457-4240-A400-3D838DEFBF7F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A4F8-FF78-4CF3-875C-02FFB8C06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9212-1658-4632-BB19-FCE99AEC9826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4AD2-711A-4B61-AFAE-CCBBA2054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77AF-14BA-47D2-8E4D-666B7571F6C9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1891-7893-42CC-89E9-66AF6A26B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48A5-9FFE-4926-926B-033CC2453A69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8F58-B76D-41FC-B26F-4D61E0D99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C81E-6FBE-496C-9051-6EC9B677CA9D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5BBF-14A5-4AE3-B8A4-16840F8BB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2F15-B065-42ED-A1B8-73428D247820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74A3-D9FE-4304-B73D-697739165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2DBB-09F6-4F72-A4AF-B97E5178D584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5F8E-C219-45FB-9179-AD1E61DF9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A7A7-5492-4156-906D-4607580AEDA0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F813-B060-4514-B13E-4C5A8C6A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8750-E690-4F25-A3FC-1146DF821653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4043-CE41-41BF-9E3C-77E22E62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EDF-8032-40D1-8D06-C103F571A65A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909B-A763-4DBD-A638-1A153D1B1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81A6-8F79-4B10-8BEF-67ACE8DE7DF0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C7C7-912D-4576-8486-CB7DA172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FFB91C-0C4B-4012-81EA-A2C2FF60B7C4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D0BC86-13A3-4C10-97A5-420E97950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/>
          <a:srcRect t="35342" b="6776"/>
          <a:stretch>
            <a:fillRect/>
          </a:stretch>
        </p:blipFill>
        <p:spPr bwMode="auto">
          <a:xfrm>
            <a:off x="0" y="0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13300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413" y="422275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Національний університет біоресурсів 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 природокористування України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Юридичний факультет</a:t>
            </a:r>
            <a:r>
              <a:rPr lang="uk-UA" sz="2000" dirty="0" smtClean="0">
                <a:latin typeface="Constantia" panose="02030602050306030303" pitchFamily="18" charset="0"/>
              </a:rPr>
              <a:t/>
            </a:r>
            <a:br>
              <a:rPr lang="uk-UA" sz="2000" dirty="0" smtClean="0">
                <a:latin typeface="Constantia" panose="02030602050306030303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Кафедра теорії та історії держави і права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331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238" y="4495800"/>
            <a:ext cx="2336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975"/>
            <a:ext cx="15589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7463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8"/>
          <p:cNvSpPr>
            <a:spLocks noChangeArrowheads="1"/>
          </p:cNvSpPr>
          <p:nvPr/>
        </p:nvSpPr>
        <p:spPr bwMode="auto">
          <a:xfrm>
            <a:off x="533400" y="2362200"/>
            <a:ext cx="8001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Calibri" pitchFamily="34" charset="0"/>
              </a:rPr>
              <a:t>ІНСТРУКТАЖ </a:t>
            </a:r>
            <a:r>
              <a:rPr lang="ru-RU" sz="3600" b="1">
                <a:latin typeface="Calibri" pitchFamily="34" charset="0"/>
              </a:rPr>
              <a:t>З ОХОРОНИ ПРАЦІ </a:t>
            </a:r>
            <a:r>
              <a:rPr lang="uk-UA" sz="3600" b="1">
                <a:latin typeface="Calibri" pitchFamily="34" charset="0"/>
              </a:rPr>
              <a:t>ТА БЕЗПЕКИ ЖИТТЄДІЯЛЬНОСТІ</a:t>
            </a:r>
            <a:r>
              <a:rPr lang="uk-UA" sz="3200" b="1">
                <a:latin typeface="Calibri" pitchFamily="34" charset="0"/>
              </a:rPr>
              <a:t> </a:t>
            </a:r>
            <a:endParaRPr lang="ru-RU" sz="3200" b="1">
              <a:latin typeface="Calibri" pitchFamily="34" charset="0"/>
            </a:endParaRPr>
          </a:p>
          <a:p>
            <a:pPr algn="ctr"/>
            <a:r>
              <a:rPr lang="ru-RU" sz="3200" b="1">
                <a:latin typeface="Calibri" pitchFamily="34" charset="0"/>
              </a:rPr>
              <a:t>ДЛЯ МАГІСТРІВ 1 РОКУ НАВЧАННЯ, НАПРАВЛЕНИХ НА ПЕДАГОГІЧНУ ПРАКТИКУ</a:t>
            </a:r>
          </a:p>
        </p:txBody>
      </p:sp>
      <p:pic>
        <p:nvPicPr>
          <p:cNvPr id="13318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4495800"/>
            <a:ext cx="22034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38475" y="5834063"/>
            <a:ext cx="29003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03 лютого 2020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Bef>
                <a:spcPts val="495"/>
              </a:spcBef>
              <a:spcAft>
                <a:spcPts val="0"/>
              </a:spcAft>
              <a:buFontTx/>
              <a:buChar char="-"/>
              <a:defRPr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495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правил пересування по території і всередині приміщень підприємства; </a:t>
            </a:r>
          </a:p>
          <a:p>
            <a:pPr eaLnBrk="1" fontAlgn="auto" hangingPunct="1">
              <a:spcBef>
                <a:spcPts val="495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</a:t>
            </a:r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 норм і вимог пожежної безпеки; </a:t>
            </a:r>
          </a:p>
          <a:p>
            <a:pPr eaLnBrk="1" fontAlgn="auto" hangingPunct="1">
              <a:spcBef>
                <a:spcPts val="495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 експлуатацію несправного обладнання, повідомити про це керівника практики; не відновлювати роботи до усунення несправності;</a:t>
            </a:r>
          </a:p>
          <a:p>
            <a:pPr eaLnBrk="1" fontAlgn="auto" hangingPunct="1">
              <a:spcBef>
                <a:spcPts val="495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 керівника практики від університету про будь які перешкоди успішного проходження практики, проблеми і конфлікти, що виникли під час її здійснення;</a:t>
            </a:r>
          </a:p>
          <a:p>
            <a:pPr eaLnBrk="1" fontAlgn="auto" hangingPunct="1">
              <a:spcBef>
                <a:spcPts val="495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 сповіщати свого безпосереднього керівника про будь-яку ситуацію, яка загрожує життю і здоров'ю людей, про кожний нещасний випадок, що стався на під час роботи, або про погіршення стану здоров'я, у тому числі про прояв ознак гострого професійного захворювання (отруєння).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під час </a:t>
            </a:r>
            <a:r>
              <a:rPr lang="uk-UA" b="1" dirty="0" smtClean="0">
                <a:latin typeface="Constantia" panose="02030602050306030303" pitchFamily="18" charset="0"/>
              </a:rPr>
              <a:t>роботи</a:t>
            </a:r>
            <a:endParaRPr lang="ru-RU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практиканту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демонтувати електрообладнання та будь який навчальний інвентар;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 без нагляду включені в мережу електроприлади,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вставати на підвіконня, хиткі конструкції з столів і стільців;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прибирання приміщень із застосуванням бензину, гасу та інших легкозаймистих рідин;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палити в приміщеннях і на території підприємства; - виконувати роботу на висоті.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під час </a:t>
            </a:r>
            <a:r>
              <a:rPr lang="uk-UA" b="1" dirty="0" smtClean="0">
                <a:latin typeface="Constantia" panose="02030602050306030303" pitchFamily="18" charset="0"/>
              </a:rPr>
              <a:t>роботи</a:t>
            </a:r>
            <a:endParaRPr lang="ru-RU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після закінчення </a:t>
            </a:r>
            <a:r>
              <a:rPr lang="uk-UA" b="1" dirty="0" smtClean="0">
                <a:latin typeface="Constantia" panose="02030602050306030303" pitchFamily="18" charset="0"/>
              </a:rPr>
              <a:t>роботи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Завершуючи роботу, практикант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знеструмити необхідне технічне обладнання; - переконатися в збереженні навчального інвентарю;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проконтролювати подальшу зайнятість на практиці згідно графіку;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необхідні санітарно - гігієнічні заходи;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 керівника практики про закінчення роботи.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в аварійних </a:t>
            </a:r>
            <a:r>
              <a:rPr lang="uk-UA" b="1" dirty="0" smtClean="0">
                <a:latin typeface="Constantia" panose="02030602050306030303" pitchFamily="18" charset="0"/>
              </a:rPr>
              <a:t>ситуаціях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виникнення аварійної ситуації практикант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діяти за інструкцією, прийнятої на даному підприємстві;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уникаючи паніки, надати допомогу в евакуації;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 про надзвичайну подію керівника практики від підприємства;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вжити посильні превентивні заходи;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вжити заходів щодо надання першої медичної допомоги та самодопомоги при травмуванні.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ліквідації аварійної ситуації практиканту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необумовлені для даного випадку засоби і матеріали;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 ризику власне здоров'я та здоров'я оточуючих;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 за власною ініціативою місце спільної евакуації.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в аварійних </a:t>
            </a:r>
            <a:r>
              <a:rPr lang="uk-UA" b="1" dirty="0" smtClean="0">
                <a:latin typeface="Constantia" panose="02030602050306030303" pitchFamily="18" charset="0"/>
              </a:rPr>
              <a:t>ситуаціях</a:t>
            </a:r>
            <a:endParaRPr lang="ru-RU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Constantia" pitchFamily="18" charset="0"/>
              </a:rPr>
              <a:t>Дякую за увагу!</a:t>
            </a:r>
            <a:endParaRPr lang="ru-RU" b="1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5"/>
          <p:cNvSpPr>
            <a:spLocks noGrp="1"/>
          </p:cNvSpPr>
          <p:nvPr>
            <p:ph type="title"/>
          </p:nvPr>
        </p:nvSpPr>
        <p:spPr>
          <a:xfrm>
            <a:off x="490538" y="266700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smtClean="0">
                <a:latin typeface="Constantia" pitchFamily="18" charset="0"/>
              </a:rPr>
              <a:t>Питання для ознайомлення</a:t>
            </a:r>
            <a:endParaRPr lang="en-US" sz="4000" b="1" smtClean="0">
              <a:latin typeface="Constantia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2438400" y="16002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0000"/>
                </a:solidFill>
              </a:rPr>
              <a:t>Загальні положення</a:t>
            </a:r>
            <a:endParaRPr lang="uk-UA" b="1" dirty="0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400800" y="1828800"/>
            <a:ext cx="609600" cy="412750"/>
            <a:chOff x="2078" y="1112"/>
            <a:chExt cx="1615" cy="2752"/>
          </a:xfrm>
        </p:grpSpPr>
        <p:sp>
          <p:nvSpPr>
            <p:cNvPr id="14388" name="Oval 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389" name="Oval 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gray">
            <a:xfrm>
              <a:off x="2255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91" name="Oval 7"/>
            <p:cNvSpPr>
              <a:spLocks noChangeArrowheads="1"/>
            </p:cNvSpPr>
            <p:nvPr/>
          </p:nvSpPr>
          <p:spPr bwMode="gray">
            <a:xfrm>
              <a:off x="2254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2339" y="1112"/>
              <a:ext cx="1093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93" name="Oval 9"/>
            <p:cNvSpPr>
              <a:spLocks noChangeArrowheads="1"/>
            </p:cNvSpPr>
            <p:nvPr/>
          </p:nvSpPr>
          <p:spPr bwMode="gray">
            <a:xfrm>
              <a:off x="2337" y="1112"/>
              <a:ext cx="1096" cy="27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</p:grpSp>
      <p:sp>
        <p:nvSpPr>
          <p:cNvPr id="16" name="AutoShape 10"/>
          <p:cNvSpPr>
            <a:spLocks noChangeArrowheads="1"/>
          </p:cNvSpPr>
          <p:nvPr/>
        </p:nvSpPr>
        <p:spPr bwMode="gray">
          <a:xfrm>
            <a:off x="2438400" y="22860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Загальні вимоги безпеки</a:t>
            </a:r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6400800" y="2514600"/>
            <a:ext cx="609600" cy="412750"/>
            <a:chOff x="2078" y="1112"/>
            <a:chExt cx="1615" cy="2752"/>
          </a:xfrm>
        </p:grpSpPr>
        <p:sp>
          <p:nvSpPr>
            <p:cNvPr id="1438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38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2255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85" name="Oval 15"/>
            <p:cNvSpPr>
              <a:spLocks noChangeArrowheads="1"/>
            </p:cNvSpPr>
            <p:nvPr/>
          </p:nvSpPr>
          <p:spPr bwMode="gray">
            <a:xfrm>
              <a:off x="2254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gray">
            <a:xfrm>
              <a:off x="2339" y="1112"/>
              <a:ext cx="1093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87" name="Oval 17"/>
            <p:cNvSpPr>
              <a:spLocks noChangeArrowheads="1"/>
            </p:cNvSpPr>
            <p:nvPr/>
          </p:nvSpPr>
          <p:spPr bwMode="gray">
            <a:xfrm>
              <a:off x="2337" y="1112"/>
              <a:ext cx="1096" cy="2752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</p:grpSp>
      <p:sp>
        <p:nvSpPr>
          <p:cNvPr id="24" name="AutoShape 18"/>
          <p:cNvSpPr>
            <a:spLocks noChangeArrowheads="1"/>
          </p:cNvSpPr>
          <p:nvPr/>
        </p:nvSpPr>
        <p:spPr bwMode="gray">
          <a:xfrm>
            <a:off x="2438400" y="29718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Ознайомлення з внутрішнім трудовим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 розпорядком Університету</a:t>
            </a:r>
          </a:p>
        </p:txBody>
      </p:sp>
      <p:grpSp>
        <p:nvGrpSpPr>
          <p:cNvPr id="14343" name="Group 19"/>
          <p:cNvGrpSpPr>
            <a:grpSpLocks/>
          </p:cNvGrpSpPr>
          <p:nvPr/>
        </p:nvGrpSpPr>
        <p:grpSpPr bwMode="auto">
          <a:xfrm>
            <a:off x="6400800" y="3200400"/>
            <a:ext cx="609600" cy="412750"/>
            <a:chOff x="2078" y="1112"/>
            <a:chExt cx="1615" cy="2752"/>
          </a:xfrm>
        </p:grpSpPr>
        <p:sp>
          <p:nvSpPr>
            <p:cNvPr id="14376" name="Oval 2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377" name="Oval 2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gray">
            <a:xfrm>
              <a:off x="2255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79" name="Oval 23"/>
            <p:cNvSpPr>
              <a:spLocks noChangeArrowheads="1"/>
            </p:cNvSpPr>
            <p:nvPr/>
          </p:nvSpPr>
          <p:spPr bwMode="gray">
            <a:xfrm>
              <a:off x="2254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gray">
            <a:xfrm>
              <a:off x="2339" y="1112"/>
              <a:ext cx="1093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81" name="Oval 25"/>
            <p:cNvSpPr>
              <a:spLocks noChangeArrowheads="1"/>
            </p:cNvSpPr>
            <p:nvPr/>
          </p:nvSpPr>
          <p:spPr bwMode="gray">
            <a:xfrm>
              <a:off x="2337" y="1112"/>
              <a:ext cx="1096" cy="2752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</p:grpSp>
      <p:sp>
        <p:nvSpPr>
          <p:cNvPr id="32" name="AutoShape 26"/>
          <p:cNvSpPr>
            <a:spLocks noChangeArrowheads="1"/>
          </p:cNvSpPr>
          <p:nvPr/>
        </p:nvSpPr>
        <p:spPr bwMode="gray">
          <a:xfrm>
            <a:off x="2438400" y="36576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Вимоги безпеки перед початком роботи</a:t>
            </a:r>
          </a:p>
        </p:txBody>
      </p:sp>
      <p:grpSp>
        <p:nvGrpSpPr>
          <p:cNvPr id="14345" name="Group 27"/>
          <p:cNvGrpSpPr>
            <a:grpSpLocks/>
          </p:cNvGrpSpPr>
          <p:nvPr/>
        </p:nvGrpSpPr>
        <p:grpSpPr bwMode="auto">
          <a:xfrm>
            <a:off x="6400800" y="3886200"/>
            <a:ext cx="609600" cy="412750"/>
            <a:chOff x="2078" y="1112"/>
            <a:chExt cx="1615" cy="2752"/>
          </a:xfrm>
        </p:grpSpPr>
        <p:sp>
          <p:nvSpPr>
            <p:cNvPr id="14370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371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gray">
            <a:xfrm>
              <a:off x="2255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73" name="Oval 31"/>
            <p:cNvSpPr>
              <a:spLocks noChangeArrowheads="1"/>
            </p:cNvSpPr>
            <p:nvPr/>
          </p:nvSpPr>
          <p:spPr bwMode="gray">
            <a:xfrm>
              <a:off x="2254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38" name="Oval 32"/>
            <p:cNvSpPr>
              <a:spLocks noChangeArrowheads="1"/>
            </p:cNvSpPr>
            <p:nvPr/>
          </p:nvSpPr>
          <p:spPr bwMode="gray">
            <a:xfrm>
              <a:off x="2339" y="1112"/>
              <a:ext cx="1093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75" name="Oval 33"/>
            <p:cNvSpPr>
              <a:spLocks noChangeArrowheads="1"/>
            </p:cNvSpPr>
            <p:nvPr/>
          </p:nvSpPr>
          <p:spPr bwMode="gray">
            <a:xfrm>
              <a:off x="2337" y="1112"/>
              <a:ext cx="1096" cy="2752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</p:grpSp>
      <p:sp>
        <p:nvSpPr>
          <p:cNvPr id="40" name="AutoShape 34"/>
          <p:cNvSpPr>
            <a:spLocks noChangeArrowheads="1"/>
          </p:cNvSpPr>
          <p:nvPr/>
        </p:nvSpPr>
        <p:spPr bwMode="gray">
          <a:xfrm>
            <a:off x="2438400" y="43434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Вимоги безпеки під час роботи</a:t>
            </a:r>
          </a:p>
        </p:txBody>
      </p:sp>
      <p:grpSp>
        <p:nvGrpSpPr>
          <p:cNvPr id="14347" name="Group 35"/>
          <p:cNvGrpSpPr>
            <a:grpSpLocks/>
          </p:cNvGrpSpPr>
          <p:nvPr/>
        </p:nvGrpSpPr>
        <p:grpSpPr bwMode="auto">
          <a:xfrm>
            <a:off x="6400800" y="4572000"/>
            <a:ext cx="609600" cy="412750"/>
            <a:chOff x="2078" y="1112"/>
            <a:chExt cx="1615" cy="2752"/>
          </a:xfrm>
        </p:grpSpPr>
        <p:sp>
          <p:nvSpPr>
            <p:cNvPr id="14364" name="Oval 3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365" name="Oval 3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gray">
            <a:xfrm>
              <a:off x="2255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67" name="Oval 39"/>
            <p:cNvSpPr>
              <a:spLocks noChangeArrowheads="1"/>
            </p:cNvSpPr>
            <p:nvPr/>
          </p:nvSpPr>
          <p:spPr bwMode="gray">
            <a:xfrm>
              <a:off x="2254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gray">
            <a:xfrm>
              <a:off x="2339" y="1112"/>
              <a:ext cx="1093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69" name="Oval 41"/>
            <p:cNvSpPr>
              <a:spLocks noChangeArrowheads="1"/>
            </p:cNvSpPr>
            <p:nvPr/>
          </p:nvSpPr>
          <p:spPr bwMode="gray">
            <a:xfrm>
              <a:off x="2337" y="1112"/>
              <a:ext cx="1096" cy="2752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</p:grpSp>
      <p:sp>
        <p:nvSpPr>
          <p:cNvPr id="48" name="AutoShape 34"/>
          <p:cNvSpPr>
            <a:spLocks noChangeArrowheads="1"/>
          </p:cNvSpPr>
          <p:nvPr/>
        </p:nvSpPr>
        <p:spPr bwMode="gray">
          <a:xfrm>
            <a:off x="2470150" y="50292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Вимоги безпеки після закінчення роботи</a:t>
            </a:r>
          </a:p>
        </p:txBody>
      </p:sp>
      <p:sp>
        <p:nvSpPr>
          <p:cNvPr id="49" name="AutoShape 34"/>
          <p:cNvSpPr>
            <a:spLocks noChangeArrowheads="1"/>
          </p:cNvSpPr>
          <p:nvPr/>
        </p:nvSpPr>
        <p:spPr bwMode="gray">
          <a:xfrm>
            <a:off x="2438400" y="5715000"/>
            <a:ext cx="4335463" cy="457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Вимоги безпеки в аварійних ситуаціях</a:t>
            </a:r>
          </a:p>
        </p:txBody>
      </p:sp>
      <p:grpSp>
        <p:nvGrpSpPr>
          <p:cNvPr id="14350" name="Group 3"/>
          <p:cNvGrpSpPr>
            <a:grpSpLocks/>
          </p:cNvGrpSpPr>
          <p:nvPr/>
        </p:nvGrpSpPr>
        <p:grpSpPr bwMode="auto">
          <a:xfrm>
            <a:off x="6415088" y="5295900"/>
            <a:ext cx="609600" cy="412750"/>
            <a:chOff x="2078" y="1112"/>
            <a:chExt cx="1615" cy="2752"/>
          </a:xfrm>
        </p:grpSpPr>
        <p:sp>
          <p:nvSpPr>
            <p:cNvPr id="14358" name="Oval 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359" name="Oval 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gray">
            <a:xfrm>
              <a:off x="2255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61" name="Oval 7"/>
            <p:cNvSpPr>
              <a:spLocks noChangeArrowheads="1"/>
            </p:cNvSpPr>
            <p:nvPr/>
          </p:nvSpPr>
          <p:spPr bwMode="gray">
            <a:xfrm>
              <a:off x="2254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gray">
            <a:xfrm>
              <a:off x="2339" y="1112"/>
              <a:ext cx="1093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63" name="Oval 9"/>
            <p:cNvSpPr>
              <a:spLocks noChangeArrowheads="1"/>
            </p:cNvSpPr>
            <p:nvPr/>
          </p:nvSpPr>
          <p:spPr bwMode="gray">
            <a:xfrm>
              <a:off x="2337" y="1112"/>
              <a:ext cx="1096" cy="27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</p:grpSp>
      <p:grpSp>
        <p:nvGrpSpPr>
          <p:cNvPr id="14351" name="Group 11"/>
          <p:cNvGrpSpPr>
            <a:grpSpLocks/>
          </p:cNvGrpSpPr>
          <p:nvPr/>
        </p:nvGrpSpPr>
        <p:grpSpPr bwMode="auto">
          <a:xfrm>
            <a:off x="6413500" y="5999163"/>
            <a:ext cx="609600" cy="412750"/>
            <a:chOff x="2078" y="1112"/>
            <a:chExt cx="1615" cy="2752"/>
          </a:xfrm>
        </p:grpSpPr>
        <p:sp>
          <p:nvSpPr>
            <p:cNvPr id="1435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1435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74" name="Oval 14"/>
            <p:cNvSpPr>
              <a:spLocks noChangeArrowheads="1"/>
            </p:cNvSpPr>
            <p:nvPr/>
          </p:nvSpPr>
          <p:spPr bwMode="gray">
            <a:xfrm>
              <a:off x="2255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55" name="Oval 15"/>
            <p:cNvSpPr>
              <a:spLocks noChangeArrowheads="1"/>
            </p:cNvSpPr>
            <p:nvPr/>
          </p:nvSpPr>
          <p:spPr bwMode="gray">
            <a:xfrm>
              <a:off x="2254" y="1112"/>
              <a:ext cx="1258" cy="27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  <p:sp>
          <p:nvSpPr>
            <p:cNvPr id="76" name="Oval 16"/>
            <p:cNvSpPr>
              <a:spLocks noChangeArrowheads="1"/>
            </p:cNvSpPr>
            <p:nvPr/>
          </p:nvSpPr>
          <p:spPr bwMode="gray">
            <a:xfrm>
              <a:off x="2339" y="1112"/>
              <a:ext cx="1093" cy="27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b="1" dirty="0">
                <a:latin typeface="+mn-lt"/>
              </a:endParaRPr>
            </a:p>
          </p:txBody>
        </p:sp>
        <p:sp>
          <p:nvSpPr>
            <p:cNvPr id="14357" name="Oval 17"/>
            <p:cNvSpPr>
              <a:spLocks noChangeArrowheads="1"/>
            </p:cNvSpPr>
            <p:nvPr/>
          </p:nvSpPr>
          <p:spPr bwMode="gray">
            <a:xfrm>
              <a:off x="2337" y="1112"/>
              <a:ext cx="1096" cy="2752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457200" y="2332038"/>
            <a:ext cx="8153400" cy="3154362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Мета інструктажу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– ознайомити з вимогами охорони праці магістрів 1 року навчання напряму підготовки 081 «Право», які направлені для проходження педагогічної практики.</a:t>
            </a:r>
          </a:p>
          <a:p>
            <a:pPr eaLnBrk="1" hangingPunct="1"/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b="1" smtClean="0">
                <a:latin typeface="Constantia" pitchFamily="18" charset="0"/>
              </a:rPr>
              <a:t>Загальні положення</a:t>
            </a:r>
            <a:endParaRPr lang="ru-RU" b="1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b="1" smtClean="0">
                <a:latin typeface="Constantia" pitchFamily="18" charset="0"/>
              </a:rPr>
              <a:t>Загальні вимоги безпеки</a:t>
            </a:r>
            <a:endParaRPr lang="ru-RU" smtClean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проходженні педагогічної практики магістри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ознайомитися з розташуванням бази практики, умовами проїзду до місця роботи громадським або іншим транспортом;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прибути на практику у встановлені наказом ректора терміни, програму практики, щоденник із завданням;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вступний інструктаж з охорони праці та інструктаж на робочому місці;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ознайомитись з розташуванням основного і запасних виходів з будівлі бази практики, з планами евакуації, розміщенням засобів пожежогасіння, умовами доступу до міської телефонної мережі;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записати контактні телефони керівників практики.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b="1" smtClean="0">
                <a:latin typeface="Constantia" pitchFamily="18" charset="0"/>
              </a:rPr>
              <a:t>Загальні вимоги безпеки</a:t>
            </a:r>
            <a:endParaRPr lang="ru-RU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066800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latin typeface="Constantia" pitchFamily="18" charset="0"/>
              </a:rPr>
              <a:t>Внутрішній трудовий розпорядок Університету</a:t>
            </a: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0" y="1828800"/>
            <a:ext cx="46482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Правила внутрішнього розпорядку НУБіП України, затверджені Конференцією трудового колективу від 26 лютого 2015 року.</a:t>
            </a:r>
          </a:p>
          <a:p>
            <a:pPr eaLnBrk="1" hangingPunct="1"/>
            <a:endParaRPr lang="uk-UA" sz="3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3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900" b="1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9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b="1" smtClean="0">
                <a:latin typeface="Times New Roman" pitchFamily="18" charset="0"/>
                <a:cs typeface="Times New Roman" pitchFamily="18" charset="0"/>
                <a:hlinkClick r:id="rId2" invalidUrl="https:///"/>
              </a:rPr>
              <a:t>https://</a:t>
            </a:r>
            <a:r>
              <a:rPr lang="en-US" sz="1900" b="1" smtClean="0">
                <a:latin typeface="Times New Roman" pitchFamily="18" charset="0"/>
                <a:cs typeface="Times New Roman" pitchFamily="18" charset="0"/>
                <a:hlinkClick r:id="rId3"/>
              </a:rPr>
              <a:t>nubip.edu.ua/node/13300</a:t>
            </a:r>
            <a:r>
              <a:rPr lang="uk-UA" sz="19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828800"/>
            <a:ext cx="28590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1981200"/>
            <a:ext cx="8229600" cy="41910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 практиканта: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справність електрообладнання, технічних засобів навчання, навчального обладнання та інвентарю;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 в безпечному стані робочого місця, відсутності сторонніх і травмонебезпечних предметів;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 в наявності медичної аптечки, комплектованої засобами надання першої медичної допомоги;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 заздалегідь з керівником практики безпечні варіанти технічних і творчих завдань;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 правилами експлуатації спеціального обладнання , засобами мультимедіа, тощо.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перед початком </a:t>
            </a:r>
            <a:r>
              <a:rPr lang="uk-UA" b="1" dirty="0" smtClean="0">
                <a:latin typeface="Constantia" panose="02030602050306030303" pitchFamily="18" charset="0"/>
              </a:rPr>
              <a:t>роботи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Практиканту заборонено: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приступати до практики у хворобливому стані, під час проходження лікування;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приносити на територію кафедри, корпусу легкозаймисті матеріали, піротехнічні засоби, алкогольні напої;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приводити з собою на територію бази практики сторонніх осіб.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перед початком </a:t>
            </a:r>
            <a:r>
              <a:rPr lang="uk-UA" b="1" dirty="0" smtClean="0">
                <a:latin typeface="Constantia" panose="02030602050306030303" pitchFamily="18" charset="0"/>
              </a:rPr>
              <a:t>роботи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>
                <a:latin typeface="Constantia" panose="02030602050306030303" pitchFamily="18" charset="0"/>
              </a:rPr>
              <a:t>Вимоги безпеки під час </a:t>
            </a:r>
            <a:r>
              <a:rPr lang="uk-UA" b="1" dirty="0" smtClean="0">
                <a:latin typeface="Constantia" panose="02030602050306030303" pitchFamily="18" charset="0"/>
              </a:rPr>
              <a:t>роботи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49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49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практикант </a:t>
            </a: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внутрішнього трудового розпорядку, які встановлені в даній організації, режим праці та відпочинку;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 тільки ту роботу, яка визначена посадовою інструкцією, дотримуючись вимог охорони праці, відповідно до інструкції з охорони праці за професією на види робіт, дотримуючись способів та прийомів безпечного виконання робіт, використання обладнання, транспортних засобів, вантажопідйомних механізмів, пристосувань, інструментів та засобів індивідуального захисту;</a:t>
            </a:r>
          </a:p>
          <a:p>
            <a:pPr marL="0" indent="0" eaLnBrk="1" fontAlgn="auto" hangingPunct="1">
              <a:spcBef>
                <a:spcPts val="49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49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625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Custom Design</vt:lpstr>
      <vt:lpstr>Національний університет біоресурсів  і природокористування України Юридичний факультет Кафедра теорії та історії держави і права</vt:lpstr>
      <vt:lpstr>Питання для ознайомлення</vt:lpstr>
      <vt:lpstr>Загальні положення</vt:lpstr>
      <vt:lpstr>Загальні вимоги безпеки</vt:lpstr>
      <vt:lpstr>Загальні вимоги безпеки</vt:lpstr>
      <vt:lpstr>Внутрішній трудовий розпорядок Університету</vt:lpstr>
      <vt:lpstr>Вимоги безпеки перед початком роботи</vt:lpstr>
      <vt:lpstr>Вимоги безпеки перед початком роботи</vt:lpstr>
      <vt:lpstr>Вимоги безпеки під час роботи</vt:lpstr>
      <vt:lpstr>Вимоги безпеки під час роботи</vt:lpstr>
      <vt:lpstr>Вимоги безпеки під час роботи</vt:lpstr>
      <vt:lpstr>Вимоги безпеки після закінчення роботи</vt:lpstr>
      <vt:lpstr>Вимоги безпеки в аварійних ситуаціях</vt:lpstr>
      <vt:lpstr>Вимоги безпеки в аварійних ситуаціях</vt:lpstr>
      <vt:lpstr>Дякую за увагу!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Віра</cp:lastModifiedBy>
  <cp:revision>14</cp:revision>
  <dcterms:created xsi:type="dcterms:W3CDTF">2014-07-15T22:28:47Z</dcterms:created>
  <dcterms:modified xsi:type="dcterms:W3CDTF">2020-02-03T14:11:14Z</dcterms:modified>
</cp:coreProperties>
</file>