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559675" cy="106918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344" y="-1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667000"/>
            <a:ext cx="39147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2667000"/>
            <a:ext cx="39147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1001844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484280" y="685800"/>
            <a:ext cx="10018440" cy="8123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4842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312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17880" y="429840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84280" y="685800"/>
            <a:ext cx="10018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4842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617880" y="2666880"/>
            <a:ext cx="488880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484280" y="4298400"/>
            <a:ext cx="10018440" cy="1489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0"/>
            <a:ext cx="1122363" cy="5329238"/>
          </a:xfrm>
          <a:custGeom>
            <a:avLst/>
            <a:gdLst/>
            <a:ahLst/>
            <a:cxnLst/>
            <a:rect l="l" t="t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150813" y="0"/>
            <a:ext cx="1117600" cy="5276850"/>
          </a:xfrm>
          <a:custGeom>
            <a:avLst/>
            <a:gdLst/>
            <a:ahLst/>
            <a:cxnLst/>
            <a:rect l="l" t="t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150813" y="5238750"/>
            <a:ext cx="1228725" cy="1619250"/>
          </a:xfrm>
          <a:custGeom>
            <a:avLst/>
            <a:gdLst/>
            <a:ahLst/>
            <a:cxnLst/>
            <a:rect l="l" t="t" r="r" b="b"/>
            <a:pathLst>
              <a:path w="774" h="1020">
                <a:moveTo>
                  <a:pt x="0" y="0"/>
                </a:moveTo>
                <a:lnTo>
                  <a:pt x="740" y="1020"/>
                </a:lnTo>
                <a:lnTo>
                  <a:pt x="774" y="10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4"/>
          <p:cNvSpPr/>
          <p:nvPr/>
        </p:nvSpPr>
        <p:spPr>
          <a:xfrm>
            <a:off x="457200" y="5291138"/>
            <a:ext cx="1495425" cy="1566862"/>
          </a:xfrm>
          <a:custGeom>
            <a:avLst/>
            <a:gdLst/>
            <a:ahLst/>
            <a:cxnLst/>
            <a:rect l="l" t="t" r="r" b="b"/>
            <a:pathLst>
              <a:path w="942" h="987">
                <a:moveTo>
                  <a:pt x="0" y="0"/>
                </a:moveTo>
                <a:lnTo>
                  <a:pt x="909" y="987"/>
                </a:lnTo>
                <a:lnTo>
                  <a:pt x="942" y="9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"/>
          <p:cNvSpPr/>
          <p:nvPr/>
        </p:nvSpPr>
        <p:spPr>
          <a:xfrm>
            <a:off x="457200" y="5286375"/>
            <a:ext cx="2130425" cy="1571625"/>
          </a:xfrm>
          <a:custGeom>
            <a:avLst/>
            <a:gdLst/>
            <a:ahLst/>
            <a:cxnLst/>
            <a:rect l="l" t="t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6"/>
          <p:cNvSpPr/>
          <p:nvPr/>
        </p:nvSpPr>
        <p:spPr>
          <a:xfrm>
            <a:off x="150813" y="5238750"/>
            <a:ext cx="1695450" cy="1619250"/>
          </a:xfrm>
          <a:custGeom>
            <a:avLst/>
            <a:gdLst/>
            <a:ahLst/>
            <a:cxnLst/>
            <a:rect l="l" t="t" r="r" b="b"/>
            <a:pathLst>
              <a:path w="1068" h="1020">
                <a:moveTo>
                  <a:pt x="1068" y="1020"/>
                </a:moveTo>
                <a:lnTo>
                  <a:pt x="184" y="60"/>
                </a:lnTo>
                <a:lnTo>
                  <a:pt x="154" y="27"/>
                </a:lnTo>
                <a:lnTo>
                  <a:pt x="157" y="27"/>
                </a:lnTo>
                <a:lnTo>
                  <a:pt x="157" y="24"/>
                </a:lnTo>
                <a:lnTo>
                  <a:pt x="154" y="24"/>
                </a:lnTo>
                <a:lnTo>
                  <a:pt x="0" y="0"/>
                </a:lnTo>
                <a:lnTo>
                  <a:pt x="0" y="0"/>
                </a:lnTo>
                <a:lnTo>
                  <a:pt x="774" y="1020"/>
                </a:lnTo>
                <a:lnTo>
                  <a:pt x="1068" y="102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PlaceHolder 7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9" name="PlaceHolder 8"/>
          <p:cNvSpPr>
            <a:spLocks noGrp="1"/>
          </p:cNvSpPr>
          <p:nvPr>
            <p:ph type="body"/>
          </p:nvPr>
        </p:nvSpPr>
        <p:spPr>
          <a:xfrm>
            <a:off x="1484313" y="2667000"/>
            <a:ext cx="10018712" cy="3124200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Для правки структуры щёлкните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Четвёртый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r>
              <a:rPr lang="ru-RU"/>
              <a:t>Седьмой уровень структурыОбразец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0" name="PlaceHolder 9"/>
          <p:cNvSpPr>
            <a:spLocks noGrp="1"/>
          </p:cNvSpPr>
          <p:nvPr>
            <p:ph type="dt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10.10.18</a:t>
            </a:r>
            <a:endParaRPr>
              <a:latin typeface="+mn-lt"/>
            </a:endParaRPr>
          </a:p>
        </p:txBody>
      </p:sp>
      <p:sp>
        <p:nvSpPr>
          <p:cNvPr id="61" name="PlaceHolder 10"/>
          <p:cNvSpPr>
            <a:spLocks noGrp="1"/>
          </p:cNvSpPr>
          <p:nvPr>
            <p:ph type="ftr"/>
          </p:nvPr>
        </p:nvSpPr>
        <p:spPr>
          <a:xfrm>
            <a:off x="2571750" y="5883275"/>
            <a:ext cx="7083425" cy="365125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2" name="PlaceHolder 11"/>
          <p:cNvSpPr>
            <a:spLocks noGrp="1"/>
          </p:cNvSpPr>
          <p:nvPr>
            <p:ph type="sldNum"/>
          </p:nvPr>
        </p:nvSpPr>
        <p:spPr>
          <a:xfrm>
            <a:off x="10952163" y="5867400"/>
            <a:ext cx="550862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fld id="{9B9AA0E3-E5C4-4E04-AEEF-4EEFC93796EF}" type="slidenum">
              <a:rPr lang="ru-RU"/>
              <a:pPr>
                <a:defRPr/>
              </a:pPr>
              <a:t>‹#›</a:t>
            </a:fld>
            <a:endParaRPr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928938" y="1379538"/>
            <a:ext cx="8574087" cy="2616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rPr>
              <a:t>Коректне</a:t>
            </a:r>
            <a:r>
              <a:rPr lang="ru-RU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rPr>
              <a:t> </a:t>
            </a:r>
            <a:r>
              <a:rPr lang="ru-RU" sz="6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rPr>
              <a:t>поводження</a:t>
            </a:r>
            <a:r>
              <a:rPr lang="ru-RU" sz="6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rPr>
              <a:t> з </a:t>
            </a:r>
            <a:r>
              <a:rPr lang="ru-RU" sz="6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rPr>
              <a:t>відходами</a:t>
            </a: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514850" y="3995738"/>
            <a:ext cx="6988175" cy="13890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Виконала студентка Національного університету біоресурсів та природокористування України факультету садово-паркового господарства</a:t>
            </a:r>
            <a:endParaRPr>
              <a:latin typeface="+mn-lt"/>
              <a:ea typeface="+mn-ea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Дюльгерова В.О.</a:t>
            </a:r>
            <a:endParaRPr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484313" y="685800"/>
            <a:ext cx="10018712" cy="928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Вартість поділу сміття і його переробки досить висока.</a:t>
            </a: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377950" y="1889125"/>
            <a:ext cx="10018713" cy="15541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Сміттю можна дати другий шанс! Сортуючи сміття, ми захищаємо екосистему від негативного впливу сміттєвих звалищ, сприяємо створенню чистоти навколо себе, дбайливо відносимся до природи, створюємо нові робочі місця.</a:t>
            </a: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33" name="Рисунок 3"/>
          <p:cNvPicPr/>
          <p:nvPr/>
        </p:nvPicPr>
        <p:blipFill>
          <a:blip r:embed="rId2"/>
          <a:srcRect l="13636" t="19102" r="45304" b="18054"/>
          <a:stretch/>
        </p:blipFill>
        <p:spPr>
          <a:xfrm>
            <a:off x="7527925" y="3167063"/>
            <a:ext cx="4130675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4" name="Рисунок 4"/>
          <p:cNvPicPr/>
          <p:nvPr/>
        </p:nvPicPr>
        <p:blipFill>
          <a:blip r:embed="rId3"/>
          <a:stretch/>
        </p:blipFill>
        <p:spPr>
          <a:xfrm>
            <a:off x="1870075" y="3444875"/>
            <a:ext cx="4000500" cy="242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Shape 1"/>
          <p:cNvSpPr txBox="1">
            <a:spLocks noChangeArrowheads="1"/>
          </p:cNvSpPr>
          <p:nvPr/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4578" name="Объект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CustomShape 2"/>
          <p:cNvSpPr/>
          <p:nvPr/>
        </p:nvSpPr>
        <p:spPr>
          <a:xfrm flipH="1">
            <a:off x="3640138" y="4610100"/>
            <a:ext cx="6096000" cy="914400"/>
          </a:xfrm>
          <a:prstGeom prst="rect">
            <a:avLst/>
          </a:prstGeom>
          <a:noFill/>
          <a:ln>
            <a:noFill/>
          </a:ln>
          <a:effectLst>
            <a:outerShdw blurRad="50800" dist="50800" dir="11220000" sx="1000" sy="1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Дякую за увагу!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98488" y="714375"/>
            <a:ext cx="10018712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Проблема</a:t>
            </a: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266825" y="1273175"/>
            <a:ext cx="6032500" cy="4879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+mn-ea"/>
                <a:cs typeface="+mn-cs"/>
              </a:rPr>
              <a:t>
</a:t>
            </a: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Ми щосекунди засмічуємо нашу планету різними відходами, які мають різний термін розкладу. Наприклад, кинутий недопалок проплаває у морі від 1 до 5 років, а пакет з поліетилену – від 10 до 20 років. Вироби з нейлону розкладуться через 30–40 років, консервна бляшанка – через 500, а стандартна скляна пляшка розкладеться лише через 1000 років.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01" name="Рисунок 3"/>
          <p:cNvPicPr/>
          <p:nvPr/>
        </p:nvPicPr>
        <p:blipFill>
          <a:blip r:embed="rId2"/>
          <a:stretch/>
        </p:blipFill>
        <p:spPr>
          <a:xfrm rot="21235200">
            <a:off x="8270875" y="536575"/>
            <a:ext cx="3286125" cy="2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" name="Рисунок 4"/>
          <p:cNvPicPr/>
          <p:nvPr/>
        </p:nvPicPr>
        <p:blipFill>
          <a:blip r:embed="rId3"/>
          <a:stretch/>
        </p:blipFill>
        <p:spPr>
          <a:xfrm rot="990600">
            <a:off x="7389813" y="3746500"/>
            <a:ext cx="4410075" cy="253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652588" y="244475"/>
            <a:ext cx="10017125" cy="7762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Сортування сміття</a:t>
            </a: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773238" y="427038"/>
            <a:ext cx="10018712" cy="31226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процес, при якому відходи поділяються на різні групи. Сортування відходів може відбуватися вручну в побуті за допомогою схеми роздільного збору, або автоматично розділятись в місцях відновлення матеріалів або системах механічного біологічного очищення. Сортування відходів також відбувається у місцях переробки сміття.</a:t>
            </a: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05" name="Рисунок 3"/>
          <p:cNvPicPr/>
          <p:nvPr/>
        </p:nvPicPr>
        <p:blipFill>
          <a:blip r:embed="rId2"/>
          <a:stretch/>
        </p:blipFill>
        <p:spPr>
          <a:xfrm>
            <a:off x="6992938" y="3200400"/>
            <a:ext cx="4676775" cy="343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" name="Рисунок 5"/>
          <p:cNvPicPr/>
          <p:nvPr/>
        </p:nvPicPr>
        <p:blipFill>
          <a:blip r:embed="rId3"/>
          <a:stretch/>
        </p:blipFill>
        <p:spPr>
          <a:xfrm>
            <a:off x="1893888" y="3200400"/>
            <a:ext cx="4156075" cy="278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C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3813" y="476250"/>
            <a:ext cx="7832725" cy="3911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Контейнер для паперу і картону ( Синій або жовтий контейнер)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Можна класти: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газети, каталоги, журнали, рекламні проспекти;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зошити, чистий та використаний папір для нотаток та малювання;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конверти, книжки без твердої обкладинки;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картонні ящики та коробки, паперові пакети та паперову тару.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741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3425" y="4151313"/>
            <a:ext cx="51085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Рисунок 6"/>
          <p:cNvPicPr/>
          <p:nvPr/>
        </p:nvPicPr>
        <p:blipFill>
          <a:blip r:embed="rId3"/>
          <a:stretch/>
        </p:blipFill>
        <p:spPr>
          <a:xfrm>
            <a:off x="8909280" y="0"/>
            <a:ext cx="3282480" cy="243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950" y="4151313"/>
            <a:ext cx="417988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425575" y="363538"/>
            <a:ext cx="8255000" cy="39322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Контейнер для органічних відходів</a:t>
            </a:r>
            <a:r>
              <a:rPr lang="ru-RU" sz="24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 ( Чорний контейнер )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Можна класти: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м’ясні та рибні відходи, овочі і фрукти, лушпиння, хліб, напівфабрикати, кондитерські вироби та інші харчові відходи;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господарський папір, паперові серветки, залишки від чаю і кави;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кімнатні рослини та квіти.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25" y="4078288"/>
            <a:ext cx="45624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6425" y="4078288"/>
            <a:ext cx="44831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Рисунок 5"/>
          <p:cNvPicPr/>
          <p:nvPr/>
        </p:nvPicPr>
        <p:blipFill>
          <a:blip r:embed="rId4"/>
          <a:stretch/>
        </p:blipFill>
        <p:spPr>
          <a:xfrm>
            <a:off x="9506880" y="0"/>
            <a:ext cx="2684880" cy="255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A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84313" y="533400"/>
            <a:ext cx="7789862" cy="36718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Контейнер для тари ( Зелений контейнер )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Можна класти: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пластикову тару: коробки з-під йогурту, пляшки з-під масла, кетчупу, майонезу, пляшки з-під кремів та шампунів, пластиковий посуд та коробки, поліетиленові кульки та плівку;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скляну тару;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металічну тару: консервні банки, металічні кришки, корки від їжі та напоїв.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3263" y="3930650"/>
            <a:ext cx="51387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930650"/>
            <a:ext cx="38496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Рисунок 5"/>
          <p:cNvPicPr/>
          <p:nvPr/>
        </p:nvPicPr>
        <p:blipFill>
          <a:blip r:embed="rId4"/>
          <a:stretch/>
        </p:blipFill>
        <p:spPr>
          <a:xfrm>
            <a:off x="9637560" y="0"/>
            <a:ext cx="2554200" cy="236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5B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544638" y="244475"/>
            <a:ext cx="8528050" cy="4556125"/>
          </a:xfrm>
          <a:prstGeom prst="rect">
            <a:avLst/>
          </a:prstGeom>
          <a:solidFill>
            <a:srgbClr val="8B5B0F"/>
          </a:solidFill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У пункт збору особливо небезпечних відходів слід відвозити 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( Коричневий контейнер) :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залишки масел та масляні фільтри;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рештки клею, фарби, лаку та розчинників;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лампи денного світла;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медичні відходи;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хімікати та пестициди;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ртутні термометри та інші відходи, що містять ртуть;</a:t>
            </a:r>
            <a:endParaRPr>
              <a:latin typeface="+mn-lt"/>
              <a:ea typeface="+mn-ea"/>
              <a:cs typeface="+mn-cs"/>
            </a:endParaRPr>
          </a:p>
          <a:p>
            <a:pPr marL="285840" indent="-285480" fontAlgn="auto">
              <a:spcBef>
                <a:spcPts val="0"/>
              </a:spcBef>
              <a:spcAft>
                <a:spcPts val="0"/>
              </a:spcAft>
              <a:buClr>
                <a:srgbClr val="688727"/>
              </a:buClr>
              <a:buSzPct val="145000"/>
              <a:buFont typeface="Arial"/>
              <a:buChar char="•"/>
              <a:defRPr/>
            </a:pPr>
            <a:r>
              <a:rPr lang="ru-RU" sz="24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- батарейки та акумулятори.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0050" y="4070350"/>
            <a:ext cx="544195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Рисунок 5"/>
          <p:cNvPicPr/>
          <p:nvPr/>
        </p:nvPicPr>
        <p:blipFill>
          <a:blip r:embed="rId3"/>
          <a:stretch/>
        </p:blipFill>
        <p:spPr>
          <a:xfrm>
            <a:off x="9349920" y="0"/>
            <a:ext cx="2895480" cy="226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1575" y="4579938"/>
            <a:ext cx="3036888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D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428750" y="284163"/>
            <a:ext cx="8501063" cy="48974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PMD (Plastic or Metal and Drink cartons) відходи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 ( Померанчевий контейнер) :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Упаковка із пластику або металу і коробки з-під напоїв використовуються у переробці для виготовлення нових упаковок, текстильних волокон, і т. д. Увага: обгортки з масла, пластикові склянки (наприклад, скляночки з-під йогурту), упаковки для небезпечних і отруйних продуктів, пластикові пакети і з алюмінієвої фольги не повинні бути включені у відходи PMD.</a:t>
            </a: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2150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8975" y="4273550"/>
            <a:ext cx="38830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4273550"/>
            <a:ext cx="24987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Рисунок 5"/>
          <p:cNvPicPr/>
          <p:nvPr/>
        </p:nvPicPr>
        <p:blipFill>
          <a:blip r:embed="rId4"/>
          <a:stretch/>
        </p:blipFill>
        <p:spPr>
          <a:xfrm>
            <a:off x="9322560" y="12240"/>
            <a:ext cx="2869200" cy="258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9A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431925" y="258763"/>
            <a:ext cx="7827963" cy="29924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Малонебезпечні відходи або невеликі хімічні відходи ( червоний колір ) :</a:t>
            </a:r>
            <a:endParaRPr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Шприци, люмінесцентні лампи, мийні засоби, косметика, фарби і лаки, відпрацьовані масла, пестициди і подібні шкідливі для здоров'я і довкілля речовини. Вони повинні бути зібрані окремо.</a:t>
            </a: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128" name="Рисунок 3"/>
          <p:cNvPicPr/>
          <p:nvPr/>
        </p:nvPicPr>
        <p:blipFill>
          <a:blip r:embed="rId2"/>
          <a:stretch/>
        </p:blipFill>
        <p:spPr>
          <a:xfrm>
            <a:off x="9260280" y="0"/>
            <a:ext cx="2926440" cy="272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9150" y="3251200"/>
            <a:ext cx="37528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2950" y="3251200"/>
            <a:ext cx="64262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146</TotalTime>
  <Words>403</Words>
  <Application>Microsoft Office PowerPoint</Application>
  <PresentationFormat>Произвольный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DejaVu Sans</vt:lpstr>
      <vt:lpstr>Calibri</vt:lpstr>
      <vt:lpstr>Corbel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Коректне поводження з відходами</dc:title>
  <dc:creator>Вита</dc:creator>
  <cp:lastModifiedBy>Віра</cp:lastModifiedBy>
  <cp:revision>14</cp:revision>
  <dcterms:created xsi:type="dcterms:W3CDTF">2018-09-30T17:31:26Z</dcterms:created>
  <dcterms:modified xsi:type="dcterms:W3CDTF">2018-10-11T09:37:42Z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