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1EBA53-1153-4E3F-9272-99BD977E082A}" type="datetimeFigureOut">
              <a:rPr lang="uk-UA" smtClean="0"/>
              <a:t>28.11.2018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BC548-8190-46E7-A5B1-31045E76C5E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750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4BC548-8190-46E7-A5B1-31045E76C5E5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51213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5FCE3-C0F1-4B0D-922D-545734D33933}" type="datetimeFigureOut">
              <a:rPr lang="uk-UA" smtClean="0"/>
              <a:t>28.11.2018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146A-CB3C-4B89-AE55-57D369AB43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5109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5FCE3-C0F1-4B0D-922D-545734D33933}" type="datetimeFigureOut">
              <a:rPr lang="uk-UA" smtClean="0"/>
              <a:t>28.11.2018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146A-CB3C-4B89-AE55-57D369AB43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52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5FCE3-C0F1-4B0D-922D-545734D33933}" type="datetimeFigureOut">
              <a:rPr lang="uk-UA" smtClean="0"/>
              <a:t>28.11.2018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146A-CB3C-4B89-AE55-57D369AB4378}" type="slidenum">
              <a:rPr lang="uk-UA" smtClean="0"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717271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5FCE3-C0F1-4B0D-922D-545734D33933}" type="datetimeFigureOut">
              <a:rPr lang="uk-UA" smtClean="0"/>
              <a:t>28.11.2018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146A-CB3C-4B89-AE55-57D369AB43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7066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5FCE3-C0F1-4B0D-922D-545734D33933}" type="datetimeFigureOut">
              <a:rPr lang="uk-UA" smtClean="0"/>
              <a:t>28.11.2018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146A-CB3C-4B89-AE55-57D369AB4378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3242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5FCE3-C0F1-4B0D-922D-545734D33933}" type="datetimeFigureOut">
              <a:rPr lang="uk-UA" smtClean="0"/>
              <a:t>28.11.2018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146A-CB3C-4B89-AE55-57D369AB43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51932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5FCE3-C0F1-4B0D-922D-545734D33933}" type="datetimeFigureOut">
              <a:rPr lang="uk-UA" smtClean="0"/>
              <a:t>28.11.2018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146A-CB3C-4B89-AE55-57D369AB43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50405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5FCE3-C0F1-4B0D-922D-545734D33933}" type="datetimeFigureOut">
              <a:rPr lang="uk-UA" smtClean="0"/>
              <a:t>28.11.2018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146A-CB3C-4B89-AE55-57D369AB43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4094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5FCE3-C0F1-4B0D-922D-545734D33933}" type="datetimeFigureOut">
              <a:rPr lang="uk-UA" smtClean="0"/>
              <a:t>28.11.2018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146A-CB3C-4B89-AE55-57D369AB43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4025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5FCE3-C0F1-4B0D-922D-545734D33933}" type="datetimeFigureOut">
              <a:rPr lang="uk-UA" smtClean="0"/>
              <a:t>28.11.2018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146A-CB3C-4B89-AE55-57D369AB43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0620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5FCE3-C0F1-4B0D-922D-545734D33933}" type="datetimeFigureOut">
              <a:rPr lang="uk-UA" smtClean="0"/>
              <a:t>28.11.2018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146A-CB3C-4B89-AE55-57D369AB43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2456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5FCE3-C0F1-4B0D-922D-545734D33933}" type="datetimeFigureOut">
              <a:rPr lang="uk-UA" smtClean="0"/>
              <a:t>28.11.2018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146A-CB3C-4B89-AE55-57D369AB43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6392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5FCE3-C0F1-4B0D-922D-545734D33933}" type="datetimeFigureOut">
              <a:rPr lang="uk-UA" smtClean="0"/>
              <a:t>28.11.2018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146A-CB3C-4B89-AE55-57D369AB43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8647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5FCE3-C0F1-4B0D-922D-545734D33933}" type="datetimeFigureOut">
              <a:rPr lang="uk-UA" smtClean="0"/>
              <a:t>28.11.2018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146A-CB3C-4B89-AE55-57D369AB43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2070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5FCE3-C0F1-4B0D-922D-545734D33933}" type="datetimeFigureOut">
              <a:rPr lang="uk-UA" smtClean="0"/>
              <a:t>28.11.2018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146A-CB3C-4B89-AE55-57D369AB43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0990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5FCE3-C0F1-4B0D-922D-545734D33933}" type="datetimeFigureOut">
              <a:rPr lang="uk-UA" smtClean="0"/>
              <a:t>28.11.2018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146A-CB3C-4B89-AE55-57D369AB43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31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5FCE3-C0F1-4B0D-922D-545734D33933}" type="datetimeFigureOut">
              <a:rPr lang="uk-UA" smtClean="0"/>
              <a:t>28.11.2018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6B8146A-CB3C-4B89-AE55-57D369AB43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8539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66124" y="1858623"/>
            <a:ext cx="7766936" cy="1646302"/>
          </a:xfrm>
        </p:spPr>
        <p:txBody>
          <a:bodyPr/>
          <a:lstStyle/>
          <a:p>
            <a:pPr algn="ctr"/>
            <a:r>
              <a:rPr lang="uk-UA" sz="5000" dirty="0" smtClean="0"/>
              <a:t>Адміністративна процедура відбору претендентів на державну службу</a:t>
            </a:r>
            <a:endParaRPr lang="uk-UA" sz="5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5120" y="4380931"/>
            <a:ext cx="8428504" cy="2172522"/>
          </a:xfrm>
        </p:spPr>
        <p:txBody>
          <a:bodyPr>
            <a:norm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uk-UA" b="1" dirty="0"/>
              <a:t>Кучер </a:t>
            </a:r>
            <a:r>
              <a:rPr lang="uk-UA" b="1" dirty="0" smtClean="0"/>
              <a:t>Владислав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uk-UA" dirty="0"/>
              <a:t>с</a:t>
            </a:r>
            <a:r>
              <a:rPr lang="uk-UA" dirty="0" smtClean="0"/>
              <a:t>тудент групи Прав-1801М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Науковий керівник: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Курило Володимир Іванович</a:t>
            </a:r>
            <a:r>
              <a:rPr lang="uk-UA" dirty="0"/>
              <a:t>, завідувач </a:t>
            </a:r>
            <a:r>
              <a:rPr lang="uk-UA" dirty="0" smtClean="0"/>
              <a:t>кафедри адміністративного та фінансового права, доктор </a:t>
            </a:r>
            <a:r>
              <a:rPr lang="uk-UA" dirty="0"/>
              <a:t>юридичних наук, </a:t>
            </a:r>
            <a:r>
              <a:rPr lang="uk-UA" dirty="0" smtClean="0"/>
              <a:t>професор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93842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794212" cy="1320800"/>
          </a:xfrm>
        </p:spPr>
        <p:txBody>
          <a:bodyPr/>
          <a:lstStyle/>
          <a:p>
            <a:r>
              <a:rPr lang="uk-UA" dirty="0" smtClean="0"/>
              <a:t>Актуальність теми магістерської роботи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91848"/>
            <a:ext cx="9039872" cy="49771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b="1" dirty="0"/>
              <a:t>Розбудова демократичної правової соціальної держави </a:t>
            </a:r>
            <a:r>
              <a:rPr lang="uk-UA" sz="2400" dirty="0"/>
              <a:t>– одне із основних завдань вітчизняної державно-правової реформи в Україні. </a:t>
            </a:r>
            <a:endParaRPr lang="uk-UA" sz="2400" dirty="0" smtClean="0"/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r>
              <a:rPr lang="uk-UA" sz="2400" dirty="0" smtClean="0"/>
              <a:t>Державна служба є </a:t>
            </a:r>
            <a:r>
              <a:rPr lang="uk-UA" sz="2400" i="1" dirty="0"/>
              <a:t>ключовим елементом </a:t>
            </a:r>
            <a:r>
              <a:rPr lang="uk-UA" sz="2400" dirty="0"/>
              <a:t>державного управління, від ефективного функціонування якого залежать послідовність і сталість взаємозв’язку між державою, в особі державних органів, та людиною і громадянином при реалізації останніми своїх конституційних прав, свобод та законних інтересів.</a:t>
            </a:r>
          </a:p>
        </p:txBody>
      </p:sp>
    </p:spTree>
    <p:extLst>
      <p:ext uri="{BB962C8B-B14F-4D97-AF65-F5344CB8AC3E}">
        <p14:creationId xmlns:p14="http://schemas.microsoft.com/office/powerpoint/2010/main" val="2307394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794212" cy="1320800"/>
          </a:xfrm>
        </p:spPr>
        <p:txBody>
          <a:bodyPr/>
          <a:lstStyle/>
          <a:p>
            <a:r>
              <a:rPr lang="uk-UA" dirty="0" smtClean="0"/>
              <a:t>Актуальність теми магістерської роботи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60311"/>
            <a:ext cx="8596668" cy="45810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dirty="0" smtClean="0"/>
              <a:t>У </a:t>
            </a:r>
            <a:r>
              <a:rPr lang="uk-UA" sz="2400" dirty="0"/>
              <a:t>сучасних умовах державотворення акценти в дослідженні правового регулювання конкурсу при прийнятті на посади державних службовців об’єктивно мають бути спрямовані на пошук</a:t>
            </a:r>
            <a:r>
              <a:rPr lang="uk-UA" sz="2400" b="1" dirty="0"/>
              <a:t> шляхів його вдосконалення</a:t>
            </a:r>
            <a:r>
              <a:rPr lang="uk-UA" sz="2400" dirty="0"/>
              <a:t>. </a:t>
            </a:r>
            <a:endParaRPr lang="uk-UA" sz="2400" dirty="0" smtClean="0"/>
          </a:p>
          <a:p>
            <a:pPr marL="0" indent="0">
              <a:buNone/>
            </a:pPr>
            <a:r>
              <a:rPr lang="uk-UA" sz="2400" dirty="0" smtClean="0"/>
              <a:t>Необхідність дослідження </a:t>
            </a:r>
            <a:r>
              <a:rPr lang="uk-UA" sz="2400" dirty="0"/>
              <a:t>зумовлена також існуючими </a:t>
            </a:r>
            <a:r>
              <a:rPr lang="uk-UA" sz="2400" b="1" dirty="0"/>
              <a:t>прогалинами</a:t>
            </a:r>
            <a:r>
              <a:rPr lang="uk-UA" sz="2400" dirty="0"/>
              <a:t> правового регулювання та </a:t>
            </a:r>
            <a:r>
              <a:rPr lang="uk-UA" sz="2400" b="1" dirty="0" err="1"/>
              <a:t>неадаптованістю</a:t>
            </a:r>
            <a:r>
              <a:rPr lang="uk-UA" sz="2400" dirty="0"/>
              <a:t> норм конкурсу при прийнятті на державну службу, що переважно успадковані з радянської доби, і не відповідають сучасним суспільним потребам.</a:t>
            </a:r>
          </a:p>
        </p:txBody>
      </p:sp>
    </p:spTree>
    <p:extLst>
      <p:ext uri="{BB962C8B-B14F-4D97-AF65-F5344CB8AC3E}">
        <p14:creationId xmlns:p14="http://schemas.microsoft.com/office/powerpoint/2010/main" val="42686213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 магістерської роботи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33015"/>
            <a:ext cx="8596668" cy="46083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800" dirty="0"/>
              <a:t>Метою дослідження є теоретико-прикладний аналіз правових засад конкурсного відбору в системі державної служби України, виокремлення основних закономірностей, тенденцій та особливостей відбору державних службовців з урахуванням попереднього історично-правового досвіду, а також обґрунтування оптимальної теоретичної моделі адміністративної процедури при прийнятті на державну службу в контексті євроінтеграційних процесів в Україні.</a:t>
            </a:r>
          </a:p>
          <a:p>
            <a:pPr marL="0" indent="0">
              <a:buNone/>
            </a:pP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72542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0"/>
            <a:ext cx="8596668" cy="1320800"/>
          </a:xfrm>
        </p:spPr>
        <p:txBody>
          <a:bodyPr/>
          <a:lstStyle/>
          <a:p>
            <a:r>
              <a:rPr lang="uk-UA" dirty="0" smtClean="0"/>
              <a:t>Завдання дослідження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899" y="887103"/>
            <a:ext cx="9471545" cy="5800299"/>
          </a:xfrm>
        </p:spPr>
        <p:txBody>
          <a:bodyPr>
            <a:noAutofit/>
          </a:bodyPr>
          <a:lstStyle/>
          <a:p>
            <a:r>
              <a:rPr lang="uk-UA" sz="1900" dirty="0" smtClean="0"/>
              <a:t>з </a:t>
            </a:r>
            <a:r>
              <a:rPr lang="uk-UA" sz="1900" dirty="0"/>
              <a:t>метою визначення комплексності інституту державної служби проаналізувати його адміністративно-правові засади; </a:t>
            </a:r>
          </a:p>
          <a:p>
            <a:r>
              <a:rPr lang="uk-UA" sz="1900" dirty="0" smtClean="0"/>
              <a:t>на </a:t>
            </a:r>
            <a:r>
              <a:rPr lang="uk-UA" sz="1900" dirty="0"/>
              <a:t>підставі аналізу нормативно-правових актів визначити види та особливості процедур відбору претендентів в контексті системи державної служби України; </a:t>
            </a:r>
          </a:p>
          <a:p>
            <a:r>
              <a:rPr lang="uk-UA" sz="1900" dirty="0" smtClean="0"/>
              <a:t>розглянути </a:t>
            </a:r>
            <a:r>
              <a:rPr lang="uk-UA" sz="1900" dirty="0"/>
              <a:t>міжнародний досвід формування професійної компетентності державних службовців для надання пропозицій щодо удосконалення вітчизняного законодавства; </a:t>
            </a:r>
          </a:p>
          <a:p>
            <a:r>
              <a:rPr lang="uk-UA" sz="1900" dirty="0" smtClean="0"/>
              <a:t>дослідити </a:t>
            </a:r>
            <a:r>
              <a:rPr lang="uk-UA" sz="1900" dirty="0"/>
              <a:t>принципи організації публічної </a:t>
            </a:r>
            <a:r>
              <a:rPr lang="uk-UA" sz="1900" dirty="0" smtClean="0"/>
              <a:t>служби, </a:t>
            </a:r>
            <a:r>
              <a:rPr lang="uk-UA" sz="1900" dirty="0"/>
              <a:t>що відображають об’єктивні закономірності розвитку держави і суспільства та найбільш характерні риси функціонування не тільки самої державної служби, а й усієї системи органів державної влади, розкриваючи зміст складних стосунків усередині цієї системи;</a:t>
            </a:r>
          </a:p>
          <a:p>
            <a:r>
              <a:rPr lang="uk-UA" sz="1900" dirty="0" smtClean="0"/>
              <a:t>з’ясувати </a:t>
            </a:r>
            <a:r>
              <a:rPr lang="uk-UA" sz="1900" dirty="0"/>
              <a:t>теоретико-правову природу стадій, процедур і </a:t>
            </a:r>
            <a:r>
              <a:rPr lang="uk-UA" sz="1900" dirty="0" err="1"/>
              <a:t>методик</a:t>
            </a:r>
            <a:r>
              <a:rPr lang="uk-UA" sz="1900" dirty="0"/>
              <a:t> оцінювання конкурсного відбору в системі державної служби України; </a:t>
            </a:r>
          </a:p>
          <a:p>
            <a:r>
              <a:rPr lang="uk-UA" sz="1900" dirty="0" smtClean="0"/>
              <a:t>обґрунтувати </a:t>
            </a:r>
            <a:r>
              <a:rPr lang="uk-UA" sz="1900" dirty="0"/>
              <a:t>основні шляхи підвищення ефективності процедур основних стадій конкурсного відбору в системі державної служби України</a:t>
            </a:r>
            <a:r>
              <a:rPr lang="uk-UA" sz="1900" dirty="0" smtClean="0"/>
              <a:t>.</a:t>
            </a:r>
            <a:endParaRPr lang="uk-UA" sz="1900" dirty="0"/>
          </a:p>
        </p:txBody>
      </p:sp>
    </p:spTree>
    <p:extLst>
      <p:ext uri="{BB962C8B-B14F-4D97-AF65-F5344CB8AC3E}">
        <p14:creationId xmlns:p14="http://schemas.microsoft.com/office/powerpoint/2010/main" val="1024420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09432" y="2404534"/>
            <a:ext cx="9307773" cy="1646302"/>
          </a:xfrm>
        </p:spPr>
        <p:txBody>
          <a:bodyPr/>
          <a:lstStyle/>
          <a:p>
            <a:r>
              <a:rPr lang="uk-UA" sz="8800" dirty="0" smtClean="0"/>
              <a:t>Дякую за увагу!</a:t>
            </a:r>
            <a:endParaRPr lang="uk-UA" sz="8800" dirty="0"/>
          </a:p>
        </p:txBody>
      </p:sp>
    </p:spTree>
    <p:extLst>
      <p:ext uri="{BB962C8B-B14F-4D97-AF65-F5344CB8AC3E}">
        <p14:creationId xmlns:p14="http://schemas.microsoft.com/office/powerpoint/2010/main" val="724335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Синий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317</Words>
  <Application>Microsoft Office PowerPoint</Application>
  <PresentationFormat>Широкоэкранный</PresentationFormat>
  <Paragraphs>22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Trebuchet MS</vt:lpstr>
      <vt:lpstr>Wingdings 3</vt:lpstr>
      <vt:lpstr>Грань</vt:lpstr>
      <vt:lpstr>Адміністративна процедура відбору претендентів на державну службу</vt:lpstr>
      <vt:lpstr>Актуальність теми магістерської роботи</vt:lpstr>
      <vt:lpstr>Актуальність теми магістерської роботи</vt:lpstr>
      <vt:lpstr>Мета магістерської роботи</vt:lpstr>
      <vt:lpstr>Завдання дослідження</vt:lpstr>
      <vt:lpstr>Дякую за увагу!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Адміністративна процедура відбору претендентів на державну службу</dc:title>
  <dc:creator>Vladyslav</dc:creator>
  <cp:lastModifiedBy>Vladyslav</cp:lastModifiedBy>
  <cp:revision>3</cp:revision>
  <dcterms:created xsi:type="dcterms:W3CDTF">2018-11-28T18:29:51Z</dcterms:created>
  <dcterms:modified xsi:type="dcterms:W3CDTF">2018-11-28T18:50:39Z</dcterms:modified>
</cp:coreProperties>
</file>