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62E662A-D656-4832-B097-8CB9031DFD6B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8BA084-844B-4BD5-83D0-6530AF27F76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484784"/>
            <a:ext cx="8458200" cy="3096344"/>
          </a:xfrm>
        </p:spPr>
        <p:txBody>
          <a:bodyPr>
            <a:normAutofit/>
          </a:bodyPr>
          <a:lstStyle/>
          <a:p>
            <a:pPr algn="ctr"/>
            <a:r>
              <a:rPr lang="uk-UA" sz="5400" dirty="0" smtClean="0"/>
              <a:t>Правове забезпечення адміністрування податків в Україні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64088" y="5301208"/>
            <a:ext cx="3779912" cy="2043608"/>
          </a:xfrm>
        </p:spPr>
        <p:txBody>
          <a:bodyPr>
            <a:normAutofit fontScale="62500" lnSpcReduction="20000"/>
          </a:bodyPr>
          <a:lstStyle/>
          <a:p>
            <a:pPr algn="r"/>
            <a:endParaRPr lang="en-US" sz="1600" dirty="0" smtClean="0"/>
          </a:p>
          <a:p>
            <a:pPr algn="r"/>
            <a:endParaRPr lang="en-US" sz="1600" dirty="0" smtClean="0"/>
          </a:p>
          <a:p>
            <a:pPr algn="r"/>
            <a:endParaRPr lang="en-US" sz="2900" dirty="0" smtClean="0"/>
          </a:p>
          <a:p>
            <a:pPr algn="r"/>
            <a:r>
              <a:rPr lang="uk-UA" sz="2900" dirty="0" smtClean="0"/>
              <a:t>Спеціальність </a:t>
            </a:r>
            <a:r>
              <a:rPr lang="uk-UA" sz="2900" dirty="0" err="1" smtClean="0"/>
              <a:t>“Право”</a:t>
            </a:r>
            <a:endParaRPr lang="uk-UA" sz="2900" dirty="0" smtClean="0"/>
          </a:p>
          <a:p>
            <a:pPr algn="r"/>
            <a:r>
              <a:rPr lang="uk-UA" sz="2900" dirty="0" smtClean="0"/>
              <a:t>Виконала</a:t>
            </a:r>
          </a:p>
          <a:p>
            <a:pPr algn="r"/>
            <a:r>
              <a:rPr lang="uk-UA" sz="2900" dirty="0" smtClean="0"/>
              <a:t>студентка магістратури </a:t>
            </a:r>
          </a:p>
          <a:p>
            <a:pPr algn="r"/>
            <a:r>
              <a:rPr lang="uk-UA" sz="2900" dirty="0" smtClean="0"/>
              <a:t>1-го року навчання</a:t>
            </a:r>
          </a:p>
          <a:p>
            <a:pPr algn="r"/>
            <a:r>
              <a:rPr lang="uk-UA" sz="2900" dirty="0" err="1" smtClean="0"/>
              <a:t>Окіпняк</a:t>
            </a:r>
            <a:r>
              <a:rPr lang="uk-UA" sz="2900" dirty="0" smtClean="0"/>
              <a:t> Тетяна</a:t>
            </a:r>
            <a:endParaRPr lang="uk-UA" sz="3400" dirty="0" smtClean="0"/>
          </a:p>
          <a:p>
            <a:pPr algn="r"/>
            <a:endParaRPr lang="uk-UA" dirty="0" smtClean="0"/>
          </a:p>
          <a:p>
            <a:pPr algn="r"/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5657671"/>
            <a:ext cx="4572000" cy="10341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ru-RU" dirty="0" err="1" smtClean="0">
                <a:solidFill>
                  <a:schemeClr val="tx2">
                    <a:shade val="75000"/>
                  </a:schemeClr>
                </a:solidFill>
              </a:rPr>
              <a:t>Кер</a:t>
            </a:r>
            <a:r>
              <a:rPr lang="uk-UA" dirty="0" err="1" smtClean="0">
                <a:solidFill>
                  <a:schemeClr val="tx2">
                    <a:shade val="75000"/>
                  </a:schemeClr>
                </a:solidFill>
              </a:rPr>
              <a:t>івник</a:t>
            </a:r>
            <a:r>
              <a:rPr lang="uk-UA" dirty="0" smtClean="0">
                <a:solidFill>
                  <a:schemeClr val="tx2">
                    <a:shade val="75000"/>
                  </a:schemeClr>
                </a:solidFill>
              </a:rPr>
              <a:t>: </a:t>
            </a:r>
            <a:r>
              <a:rPr lang="uk-UA" dirty="0" err="1" smtClean="0">
                <a:solidFill>
                  <a:schemeClr val="tx2">
                    <a:shade val="75000"/>
                  </a:schemeClr>
                </a:solidFill>
              </a:rPr>
              <a:t>Слюсаренко</a:t>
            </a:r>
            <a:r>
              <a:rPr lang="uk-UA" dirty="0" smtClean="0">
                <a:solidFill>
                  <a:schemeClr val="tx2">
                    <a:shade val="75000"/>
                  </a:schemeClr>
                </a:solidFill>
              </a:rPr>
              <a:t> Сергій Вікторович,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uk-UA" dirty="0" smtClean="0">
                <a:solidFill>
                  <a:schemeClr val="tx2">
                    <a:shade val="75000"/>
                  </a:schemeClr>
                </a:solidFill>
              </a:rPr>
              <a:t>кандидат юридичних наук, доцент, </a:t>
            </a:r>
            <a:r>
              <a:rPr lang="uk-UA" dirty="0" err="1" smtClean="0">
                <a:solidFill>
                  <a:schemeClr val="tx2">
                    <a:shade val="75000"/>
                  </a:schemeClr>
                </a:solidFill>
              </a:rPr>
              <a:t>доцент</a:t>
            </a:r>
            <a:r>
              <a:rPr lang="uk-UA" dirty="0" smtClean="0">
                <a:solidFill>
                  <a:schemeClr val="tx2">
                    <a:shade val="75000"/>
                  </a:schemeClr>
                </a:solidFill>
              </a:rPr>
              <a:t> кафедри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Актуальність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812088" cy="5472608"/>
          </a:xfrm>
        </p:spPr>
        <p:txBody>
          <a:bodyPr>
            <a:normAutofit fontScale="47500" lnSpcReduction="20000"/>
          </a:bodyPr>
          <a:lstStyle/>
          <a:p>
            <a:pPr indent="342900" algn="just">
              <a:buNone/>
            </a:pPr>
            <a:r>
              <a:rPr lang="uk-UA" sz="3400" dirty="0" smtClean="0"/>
              <a:t>Протягом складного періоду 2014–2015 рр. наша держава зіткнулася із явищами стагнації та галопуючої незбалансованої інфляції, що призвело до розвитку в державі досить несприятливого економічного процесу – стагфляції. Єдиним шляхом подолання якої, може стати перехід до політики форсованих інвестицій, розвиток яких може відбуватися тільки за умов  прогресивного розвитку національного ринку та стабільної фінансової системи. В свою чергу, важливу роль у забезпеченні фінансової стабільності держави виконують саме податки, які виступають фінансовою основою її функціонування. </a:t>
            </a:r>
          </a:p>
          <a:p>
            <a:pPr indent="342900" algn="just">
              <a:buNone/>
            </a:pPr>
            <a:r>
              <a:rPr lang="uk-UA" sz="3400" dirty="0" smtClean="0"/>
              <a:t>Податки виступають необхідною складовою фінансового господарства будь-якої сучасної країни, адже за їх рахунок формується переважна частка доходів бюджету, що дозволяє накопичувати фінансові ресурси з метою фінансування здійснення державою своїх функцій. </a:t>
            </a:r>
          </a:p>
          <a:p>
            <a:pPr indent="342900" algn="just">
              <a:buNone/>
            </a:pPr>
            <a:r>
              <a:rPr lang="uk-UA" sz="3400" dirty="0" smtClean="0"/>
              <a:t>Проте, більшість платників податків, прагнучи максимізувати прибутки від своєї діяльності, намагаються будь-якими методами мінімізувати податкові зобов’язання. За таких умов держава змушена вживати певних заходів для підтримки функціонування ефективної системи податкового адміністрування, основним завданням якої є забезпечення своєчасності та повноти податкових надходжень у відповідності до вимог чинного податкового законодавства.</a:t>
            </a:r>
          </a:p>
          <a:p>
            <a:pPr indent="342900" algn="just">
              <a:buNone/>
            </a:pPr>
            <a:r>
              <a:rPr lang="uk-UA" sz="3400" dirty="0" smtClean="0"/>
              <a:t>Але в той же час, платники податків стикаються з проблемами, пов’язаними з незручностями виконання податкового обов’язку, недостатньою прозорістю у діяльності податкових органів, дисбалансом витрат бюджету з його надходженнями тощо. А це деструктивно впливає на ділову, інвестиційно-інноваційну активність суб’єктів господарювання, що в результаті уповільнює процес становлення України як сучасної європейської держави.</a:t>
            </a:r>
          </a:p>
          <a:p>
            <a:pPr indent="342900" algn="just">
              <a:buNone/>
            </a:pPr>
            <a:r>
              <a:rPr lang="uk-UA" sz="3400" dirty="0" smtClean="0"/>
              <a:t>Тому дослідження особливостей правового забезпечення адміністрування податків є особливо актуальне.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en-US" dirty="0" smtClean="0"/>
              <a:t>’</a:t>
            </a:r>
            <a:r>
              <a:rPr lang="uk-UA" dirty="0" err="1" smtClean="0"/>
              <a:t>єкт</a:t>
            </a:r>
            <a:r>
              <a:rPr lang="uk-UA" dirty="0" smtClean="0"/>
              <a:t> та предмет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/>
              <a:t>Об’єктом</a:t>
            </a:r>
            <a:r>
              <a:rPr lang="uk-UA" dirty="0" smtClean="0"/>
              <a:t> дослідження магістерської роботи є економічні відносини між державою і платниками податків з приводу адміністрування податків.</a:t>
            </a:r>
          </a:p>
          <a:p>
            <a:r>
              <a:rPr lang="uk-UA" i="1" dirty="0" smtClean="0"/>
              <a:t>Предметом</a:t>
            </a:r>
            <a:r>
              <a:rPr lang="uk-UA" dirty="0" smtClean="0"/>
              <a:t> дослідження магістерської роботи є правове забезпечення податкового адміністрування в Україні.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та завдання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67941"/>
            <a:ext cx="8758808" cy="5390059"/>
          </a:xfrm>
        </p:spPr>
        <p:txBody>
          <a:bodyPr>
            <a:normAutofit fontScale="47500" lnSpcReduction="20000"/>
          </a:bodyPr>
          <a:lstStyle/>
          <a:p>
            <a:pPr indent="342900">
              <a:buNone/>
            </a:pPr>
            <a:r>
              <a:rPr lang="uk-UA" sz="3800" i="1" dirty="0" smtClean="0"/>
              <a:t>Метою</a:t>
            </a:r>
            <a:r>
              <a:rPr lang="uk-UA" sz="3800" dirty="0" smtClean="0"/>
              <a:t> магістерської роботи є дослідження правового забезпечення податкового адміністрування в Україні. Поставлена мета зумовила вирішення наступних </a:t>
            </a:r>
            <a:r>
              <a:rPr lang="uk-UA" sz="3800" i="1" dirty="0" smtClean="0"/>
              <a:t>завдань</a:t>
            </a:r>
            <a:r>
              <a:rPr lang="uk-UA" sz="3800" dirty="0" smtClean="0"/>
              <a:t>:</a:t>
            </a:r>
          </a:p>
          <a:p>
            <a:pPr indent="342900"/>
            <a:r>
              <a:rPr lang="uk-UA" sz="3800" dirty="0" smtClean="0"/>
              <a:t>з</a:t>
            </a:r>
            <a:r>
              <a:rPr lang="ru-RU" sz="3800" dirty="0" smtClean="0"/>
              <a:t>’</a:t>
            </a:r>
            <a:r>
              <a:rPr lang="uk-UA" sz="3800" dirty="0" smtClean="0"/>
              <a:t>ясувати поняття та місце податкового адміністрування у системі фінансового права;</a:t>
            </a:r>
          </a:p>
          <a:p>
            <a:pPr indent="342900"/>
            <a:r>
              <a:rPr lang="uk-UA" sz="3800" dirty="0" smtClean="0"/>
              <a:t>розглянути сутність, зміст та значення адміністрування податків;</a:t>
            </a:r>
          </a:p>
          <a:p>
            <a:pPr indent="342900"/>
            <a:r>
              <a:rPr lang="uk-UA" sz="3800" dirty="0" smtClean="0"/>
              <a:t>дослідити генезис розвитку законодавства з питань податкового адміністрування;</a:t>
            </a:r>
          </a:p>
          <a:p>
            <a:pPr indent="342900"/>
            <a:r>
              <a:rPr lang="uk-UA" sz="3800" dirty="0" smtClean="0"/>
              <a:t>дати характеристику механізму забезпечення податкового адміністрування;</a:t>
            </a:r>
          </a:p>
          <a:p>
            <a:pPr indent="342900"/>
            <a:r>
              <a:rPr lang="uk-UA" sz="3800" dirty="0" smtClean="0"/>
              <a:t>розглянути особливості правового статусу суб’єктів правового адміністрування;</a:t>
            </a:r>
          </a:p>
          <a:p>
            <a:pPr indent="342900"/>
            <a:r>
              <a:rPr lang="uk-UA" sz="3800" dirty="0" smtClean="0"/>
              <a:t>здійснити правовий аналіз основних форм адміністрування податків;</a:t>
            </a:r>
          </a:p>
          <a:p>
            <a:pPr indent="342900"/>
            <a:r>
              <a:rPr lang="uk-UA" sz="3800" dirty="0" smtClean="0"/>
              <a:t>дослідити зарубіжний досвід податкового адміністрування та можливості його застосування в  Україні;</a:t>
            </a:r>
          </a:p>
          <a:p>
            <a:pPr indent="342900"/>
            <a:r>
              <a:rPr lang="uk-UA" sz="3800" dirty="0" smtClean="0"/>
              <a:t>вивчити проблеми податкового адміністрування в Україні;</a:t>
            </a:r>
          </a:p>
          <a:p>
            <a:pPr indent="342900"/>
            <a:r>
              <a:rPr lang="uk-UA" sz="3800" dirty="0" smtClean="0"/>
              <a:t>запропонувати напрями удосконалення правового забезпечення адміністрування податків.</a:t>
            </a:r>
          </a:p>
          <a:p>
            <a:pPr indent="342900">
              <a:buNone/>
            </a:pP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93</TotalTime>
  <Words>408</Words>
  <Application>Microsoft Office PowerPoint</Application>
  <PresentationFormat>Экран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Правове забезпечення адміністрування податків в Україні</vt:lpstr>
      <vt:lpstr>Актуальність</vt:lpstr>
      <vt:lpstr>Об’єкт та предмет</vt:lpstr>
      <vt:lpstr>Мета та завдання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Правове забезпечення адміністрування податків в Україні</dc:title>
  <dc:creator>Admin</dc:creator>
  <cp:lastModifiedBy>Admin</cp:lastModifiedBy>
  <cp:revision>10</cp:revision>
  <dcterms:created xsi:type="dcterms:W3CDTF">2018-11-28T17:39:03Z</dcterms:created>
  <dcterms:modified xsi:type="dcterms:W3CDTF">2018-11-29T14:50:11Z</dcterms:modified>
</cp:coreProperties>
</file>