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6DEEA"/>
    <a:srgbClr val="385592"/>
    <a:srgbClr val="9F9289"/>
    <a:srgbClr val="E2DEDB"/>
    <a:srgbClr val="F1F1F1"/>
    <a:srgbClr val="003374"/>
    <a:srgbClr val="3A5896"/>
    <a:srgbClr val="173A8D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22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754AE-0AE2-4C87-AE15-C8275FD405E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5F86E5-E6A1-40D2-B354-2C9302DEB21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Для досягнення цієї мети поставлено такі завдання: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7ACF8C-F412-4C12-A191-2C02F24241EA}" type="parTrans" cxnId="{2BA5F265-46BC-441E-AB31-1D0F355520E8}">
      <dgm:prSet/>
      <dgm:spPr/>
      <dgm:t>
        <a:bodyPr/>
        <a:lstStyle/>
        <a:p>
          <a:endParaRPr lang="ru-RU"/>
        </a:p>
      </dgm:t>
    </dgm:pt>
    <dgm:pt modelId="{68215458-D7CD-402E-AD4D-E2FAEC12567A}" type="sibTrans" cxnId="{2BA5F265-46BC-441E-AB31-1D0F355520E8}">
      <dgm:prSet/>
      <dgm:spPr/>
      <dgm:t>
        <a:bodyPr/>
        <a:lstStyle/>
        <a:p>
          <a:endParaRPr lang="ru-RU"/>
        </a:p>
      </dgm:t>
    </dgm:pt>
    <dgm:pt modelId="{A25D480E-585C-442C-BD1B-BDAEBE35422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000" dirty="0" smtClean="0"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 визначити п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оняття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сутніст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ь,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особливості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 та джерела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міжнародного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космічного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права;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F094066-0496-4612-B9B7-89570FA7E72B}" type="parTrans" cxnId="{D0D5BE8F-3E88-4824-9E2D-49B0926C2050}">
      <dgm:prSet/>
      <dgm:spPr/>
      <dgm:t>
        <a:bodyPr/>
        <a:lstStyle/>
        <a:p>
          <a:endParaRPr lang="ru-RU"/>
        </a:p>
      </dgm:t>
    </dgm:pt>
    <dgm:pt modelId="{FB06EC62-C7F1-40C7-AF22-D4B83E326157}" type="sibTrans" cxnId="{D0D5BE8F-3E88-4824-9E2D-49B0926C2050}">
      <dgm:prSet/>
      <dgm:spPr/>
      <dgm:t>
        <a:bodyPr/>
        <a:lstStyle/>
        <a:p>
          <a:endParaRPr lang="ru-RU"/>
        </a:p>
      </dgm:t>
    </dgm:pt>
    <dgm:pt modelId="{0B2CA7AC-676C-4E8B-9DBF-FE37BB4A621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000" dirty="0" smtClean="0"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 дослідити основні етапи розвитку міжнародного космічного права;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D9B8604-8799-4576-AAD4-A5215A4ABE3B}" type="parTrans" cxnId="{B412AB55-44E7-46F7-9B62-1BC6A96FC662}">
      <dgm:prSet/>
      <dgm:spPr/>
      <dgm:t>
        <a:bodyPr/>
        <a:lstStyle/>
        <a:p>
          <a:endParaRPr lang="ru-RU"/>
        </a:p>
      </dgm:t>
    </dgm:pt>
    <dgm:pt modelId="{03CC1715-5411-4C75-A2A0-3A78A3005893}" type="sibTrans" cxnId="{B412AB55-44E7-46F7-9B62-1BC6A96FC662}">
      <dgm:prSet/>
      <dgm:spPr/>
      <dgm:t>
        <a:bodyPr/>
        <a:lstStyle/>
        <a:p>
          <a:endParaRPr lang="ru-RU"/>
        </a:p>
      </dgm:t>
    </dgm:pt>
    <dgm:pt modelId="{B20C6169-B085-47EA-8000-99105C61F82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000" dirty="0" smtClean="0"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  охарактеризувати суб’єкти і об’єкт міжнародного космічного права;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ECEB4C1-B4A0-4AA0-9156-183A086CB335}" type="parTrans" cxnId="{D6A673B1-0A36-42A6-8C31-46B3A80ECAB2}">
      <dgm:prSet/>
      <dgm:spPr/>
      <dgm:t>
        <a:bodyPr/>
        <a:lstStyle/>
        <a:p>
          <a:endParaRPr lang="ru-RU"/>
        </a:p>
      </dgm:t>
    </dgm:pt>
    <dgm:pt modelId="{F49F24C1-F28E-4FFF-92CE-3983491C4572}" type="sibTrans" cxnId="{D6A673B1-0A36-42A6-8C31-46B3A80ECAB2}">
      <dgm:prSet/>
      <dgm:spPr/>
      <dgm:t>
        <a:bodyPr/>
        <a:lstStyle/>
        <a:p>
          <a:endParaRPr lang="ru-RU"/>
        </a:p>
      </dgm:t>
    </dgm:pt>
    <dgm:pt modelId="{F6728387-A292-4D91-9DB2-A7EB347B87F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000" dirty="0" smtClean="0"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   дослідити правовий режим космічного простору і небесних тіл;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2D70BB4-48A8-47BF-BFCB-97712F498A54}" type="parTrans" cxnId="{36125055-140B-4349-9D2B-68893674CF8D}">
      <dgm:prSet/>
      <dgm:spPr/>
      <dgm:t>
        <a:bodyPr/>
        <a:lstStyle/>
        <a:p>
          <a:endParaRPr lang="ru-RU"/>
        </a:p>
      </dgm:t>
    </dgm:pt>
    <dgm:pt modelId="{459BEDE1-E86B-4445-BB39-0B9FC391DE0F}" type="sibTrans" cxnId="{36125055-140B-4349-9D2B-68893674CF8D}">
      <dgm:prSet/>
      <dgm:spPr/>
      <dgm:t>
        <a:bodyPr/>
        <a:lstStyle/>
        <a:p>
          <a:endParaRPr lang="ru-RU"/>
        </a:p>
      </dgm:t>
    </dgm:pt>
    <dgm:pt modelId="{76918544-A3D9-4E47-A961-910EC800FC5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000" dirty="0" smtClean="0"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 охарактеризувати співробітництво у міжнародному космічному праві;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240313B-8FDD-4201-B584-1E7D71965F99}" type="parTrans" cxnId="{05B96929-CB68-4AED-A5E1-DAFB284C6D6C}">
      <dgm:prSet/>
      <dgm:spPr/>
      <dgm:t>
        <a:bodyPr/>
        <a:lstStyle/>
        <a:p>
          <a:endParaRPr lang="ru-RU"/>
        </a:p>
      </dgm:t>
    </dgm:pt>
    <dgm:pt modelId="{80F72F7E-7CBC-45AF-B762-C689180C247A}" type="sibTrans" cxnId="{05B96929-CB68-4AED-A5E1-DAFB284C6D6C}">
      <dgm:prSet/>
      <dgm:spPr/>
      <dgm:t>
        <a:bodyPr/>
        <a:lstStyle/>
        <a:p>
          <a:endParaRPr lang="ru-RU"/>
        </a:p>
      </dgm:t>
    </dgm:pt>
    <dgm:pt modelId="{E10444DE-7D7C-4D72-B99D-6CB786B6E6D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000" dirty="0" smtClean="0"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 дослідити м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іжнародно-правов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регламентаці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умов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космічної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діяльност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і;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6B5031F-729F-4C85-9199-146A4397E89B}" type="parTrans" cxnId="{11A4C5A0-3753-494A-9555-C93621991A97}">
      <dgm:prSet/>
      <dgm:spPr/>
      <dgm:t>
        <a:bodyPr/>
        <a:lstStyle/>
        <a:p>
          <a:endParaRPr lang="ru-RU"/>
        </a:p>
      </dgm:t>
    </dgm:pt>
    <dgm:pt modelId="{1AB6AD9E-2CB9-4C57-949E-9920B93162E9}" type="sibTrans" cxnId="{11A4C5A0-3753-494A-9555-C93621991A97}">
      <dgm:prSet/>
      <dgm:spPr/>
      <dgm:t>
        <a:bodyPr/>
        <a:lstStyle/>
        <a:p>
          <a:endParaRPr lang="ru-RU"/>
        </a:p>
      </dgm:t>
    </dgm:pt>
    <dgm:pt modelId="{9C239AA9-E92C-42AB-8944-38F37E59507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000" dirty="0" smtClean="0"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 виявити позитивні аспекти з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арубіжн</a:t>
          </a:r>
          <a:r>
            <a:rPr lang="uk-UA" sz="2000" dirty="0" err="1" smtClean="0">
              <a:latin typeface="Times New Roman" pitchFamily="18" charset="0"/>
              <a:cs typeface="Times New Roman" pitchFamily="18" charset="0"/>
            </a:rPr>
            <a:t>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досвід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у космічного законодавства та його застосування у законодавстві України.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6940F72-2963-43DF-B5F7-2E0197588E19}" type="parTrans" cxnId="{BB6D8E4F-A32F-4764-9210-F7B6D20DBB6E}">
      <dgm:prSet/>
      <dgm:spPr/>
      <dgm:t>
        <a:bodyPr/>
        <a:lstStyle/>
        <a:p>
          <a:endParaRPr lang="ru-RU"/>
        </a:p>
      </dgm:t>
    </dgm:pt>
    <dgm:pt modelId="{B8DF4DB5-51B7-4615-AB4A-7428BD787BE4}" type="sibTrans" cxnId="{BB6D8E4F-A32F-4764-9210-F7B6D20DBB6E}">
      <dgm:prSet/>
      <dgm:spPr/>
      <dgm:t>
        <a:bodyPr/>
        <a:lstStyle/>
        <a:p>
          <a:endParaRPr lang="ru-RU"/>
        </a:p>
      </dgm:t>
    </dgm:pt>
    <dgm:pt modelId="{69701A13-35BA-4075-A8F4-36C3736AF5C0}" type="pres">
      <dgm:prSet presAssocID="{4CB754AE-0AE2-4C87-AE15-C8275FD405ED}" presName="linear" presStyleCnt="0">
        <dgm:presLayoutVars>
          <dgm:animLvl val="lvl"/>
          <dgm:resizeHandles val="exact"/>
        </dgm:presLayoutVars>
      </dgm:prSet>
      <dgm:spPr/>
    </dgm:pt>
    <dgm:pt modelId="{32D91865-0E71-4C91-93AC-3F21E06CC190}" type="pres">
      <dgm:prSet presAssocID="{B85F86E5-E6A1-40D2-B354-2C9302DEB214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8C2C1F5F-9183-4BFF-B936-370F8EC3C735}" type="pres">
      <dgm:prSet presAssocID="{68215458-D7CD-402E-AD4D-E2FAEC12567A}" presName="spacer" presStyleCnt="0"/>
      <dgm:spPr/>
    </dgm:pt>
    <dgm:pt modelId="{6C12CC0F-A03C-44EC-A70D-4F58EF15F88E}" type="pres">
      <dgm:prSet presAssocID="{A25D480E-585C-442C-BD1B-BDAEBE354222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FBD1531D-53F3-4980-985D-EA4A82EF085C}" type="pres">
      <dgm:prSet presAssocID="{FB06EC62-C7F1-40C7-AF22-D4B83E326157}" presName="spacer" presStyleCnt="0"/>
      <dgm:spPr/>
    </dgm:pt>
    <dgm:pt modelId="{D2067A8F-38E9-4F67-A1CF-57993FEF64F5}" type="pres">
      <dgm:prSet presAssocID="{0B2CA7AC-676C-4E8B-9DBF-FE37BB4A621E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D1DEE7B7-12A8-4662-9BBC-D5085FD0E427}" type="pres">
      <dgm:prSet presAssocID="{03CC1715-5411-4C75-A2A0-3A78A3005893}" presName="spacer" presStyleCnt="0"/>
      <dgm:spPr/>
    </dgm:pt>
    <dgm:pt modelId="{40C89460-B37A-498C-B6DB-DBF0B9B3D684}" type="pres">
      <dgm:prSet presAssocID="{B20C6169-B085-47EA-8000-99105C61F82C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95031A8-8685-458B-B558-3DB8138111AD}" type="pres">
      <dgm:prSet presAssocID="{F49F24C1-F28E-4FFF-92CE-3983491C4572}" presName="spacer" presStyleCnt="0"/>
      <dgm:spPr/>
    </dgm:pt>
    <dgm:pt modelId="{9BDAF7FA-A5AB-44A2-9579-CD16147161C7}" type="pres">
      <dgm:prSet presAssocID="{F6728387-A292-4D91-9DB2-A7EB347B87F6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18DE0746-FAA2-4D24-AF70-F8064DBF7204}" type="pres">
      <dgm:prSet presAssocID="{459BEDE1-E86B-4445-BB39-0B9FC391DE0F}" presName="spacer" presStyleCnt="0"/>
      <dgm:spPr/>
    </dgm:pt>
    <dgm:pt modelId="{F0356042-C8D0-48E0-83D2-2438826ED1AE}" type="pres">
      <dgm:prSet presAssocID="{76918544-A3D9-4E47-A961-910EC800FC51}" presName="parentText" presStyleLbl="node1" presStyleIdx="5" presStyleCnt="8" custLinFactNeighborX="587">
        <dgm:presLayoutVars>
          <dgm:chMax val="0"/>
          <dgm:bulletEnabled val="1"/>
        </dgm:presLayoutVars>
      </dgm:prSet>
      <dgm:spPr/>
    </dgm:pt>
    <dgm:pt modelId="{29AEE62B-093F-4A1C-A95E-5DA754FFE722}" type="pres">
      <dgm:prSet presAssocID="{80F72F7E-7CBC-45AF-B762-C689180C247A}" presName="spacer" presStyleCnt="0"/>
      <dgm:spPr/>
    </dgm:pt>
    <dgm:pt modelId="{C5419521-4EAF-4DEA-87F3-92307F132D92}" type="pres">
      <dgm:prSet presAssocID="{E10444DE-7D7C-4D72-B99D-6CB786B6E6D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817BAB57-DA59-43CD-B5B9-A31BDD5AF0EA}" type="pres">
      <dgm:prSet presAssocID="{1AB6AD9E-2CB9-4C57-949E-9920B93162E9}" presName="spacer" presStyleCnt="0"/>
      <dgm:spPr/>
    </dgm:pt>
    <dgm:pt modelId="{A3082952-DC44-41E6-A03F-8C87287FDDCD}" type="pres">
      <dgm:prSet presAssocID="{9C239AA9-E92C-42AB-8944-38F37E595070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D6A673B1-0A36-42A6-8C31-46B3A80ECAB2}" srcId="{4CB754AE-0AE2-4C87-AE15-C8275FD405ED}" destId="{B20C6169-B085-47EA-8000-99105C61F82C}" srcOrd="3" destOrd="0" parTransId="{CECEB4C1-B4A0-4AA0-9156-183A086CB335}" sibTransId="{F49F24C1-F28E-4FFF-92CE-3983491C4572}"/>
    <dgm:cxn modelId="{B9A208F4-A1EE-4F53-BD7F-037C7A98E27B}" type="presOf" srcId="{A25D480E-585C-442C-BD1B-BDAEBE354222}" destId="{6C12CC0F-A03C-44EC-A70D-4F58EF15F88E}" srcOrd="0" destOrd="0" presId="urn:microsoft.com/office/officeart/2005/8/layout/vList2"/>
    <dgm:cxn modelId="{B412AB55-44E7-46F7-9B62-1BC6A96FC662}" srcId="{4CB754AE-0AE2-4C87-AE15-C8275FD405ED}" destId="{0B2CA7AC-676C-4E8B-9DBF-FE37BB4A621E}" srcOrd="2" destOrd="0" parTransId="{7D9B8604-8799-4576-AAD4-A5215A4ABE3B}" sibTransId="{03CC1715-5411-4C75-A2A0-3A78A3005893}"/>
    <dgm:cxn modelId="{4123A384-5568-4978-96C7-3C90E869AF46}" type="presOf" srcId="{76918544-A3D9-4E47-A961-910EC800FC51}" destId="{F0356042-C8D0-48E0-83D2-2438826ED1AE}" srcOrd="0" destOrd="0" presId="urn:microsoft.com/office/officeart/2005/8/layout/vList2"/>
    <dgm:cxn modelId="{67580AE0-C8EB-4A1B-BB26-D66ED69F80BB}" type="presOf" srcId="{E10444DE-7D7C-4D72-B99D-6CB786B6E6D7}" destId="{C5419521-4EAF-4DEA-87F3-92307F132D92}" srcOrd="0" destOrd="0" presId="urn:microsoft.com/office/officeart/2005/8/layout/vList2"/>
    <dgm:cxn modelId="{2E218223-8925-480B-83A8-413A264DDB38}" type="presOf" srcId="{0B2CA7AC-676C-4E8B-9DBF-FE37BB4A621E}" destId="{D2067A8F-38E9-4F67-A1CF-57993FEF64F5}" srcOrd="0" destOrd="0" presId="urn:microsoft.com/office/officeart/2005/8/layout/vList2"/>
    <dgm:cxn modelId="{11A4C5A0-3753-494A-9555-C93621991A97}" srcId="{4CB754AE-0AE2-4C87-AE15-C8275FD405ED}" destId="{E10444DE-7D7C-4D72-B99D-6CB786B6E6D7}" srcOrd="6" destOrd="0" parTransId="{D6B5031F-729F-4C85-9199-146A4397E89B}" sibTransId="{1AB6AD9E-2CB9-4C57-949E-9920B93162E9}"/>
    <dgm:cxn modelId="{D426EC7F-1816-4C67-BDB4-4C0AB614EE5E}" type="presOf" srcId="{B20C6169-B085-47EA-8000-99105C61F82C}" destId="{40C89460-B37A-498C-B6DB-DBF0B9B3D684}" srcOrd="0" destOrd="0" presId="urn:microsoft.com/office/officeart/2005/8/layout/vList2"/>
    <dgm:cxn modelId="{D7F6415F-600A-448F-87F3-C5A15F14D2C2}" type="presOf" srcId="{9C239AA9-E92C-42AB-8944-38F37E595070}" destId="{A3082952-DC44-41E6-A03F-8C87287FDDCD}" srcOrd="0" destOrd="0" presId="urn:microsoft.com/office/officeart/2005/8/layout/vList2"/>
    <dgm:cxn modelId="{2BA5F265-46BC-441E-AB31-1D0F355520E8}" srcId="{4CB754AE-0AE2-4C87-AE15-C8275FD405ED}" destId="{B85F86E5-E6A1-40D2-B354-2C9302DEB214}" srcOrd="0" destOrd="0" parTransId="{837ACF8C-F412-4C12-A191-2C02F24241EA}" sibTransId="{68215458-D7CD-402E-AD4D-E2FAEC12567A}"/>
    <dgm:cxn modelId="{65994D3C-87A6-4AB0-BCF2-075F889B26BF}" type="presOf" srcId="{4CB754AE-0AE2-4C87-AE15-C8275FD405ED}" destId="{69701A13-35BA-4075-A8F4-36C3736AF5C0}" srcOrd="0" destOrd="0" presId="urn:microsoft.com/office/officeart/2005/8/layout/vList2"/>
    <dgm:cxn modelId="{36125055-140B-4349-9D2B-68893674CF8D}" srcId="{4CB754AE-0AE2-4C87-AE15-C8275FD405ED}" destId="{F6728387-A292-4D91-9DB2-A7EB347B87F6}" srcOrd="4" destOrd="0" parTransId="{A2D70BB4-48A8-47BF-BFCB-97712F498A54}" sibTransId="{459BEDE1-E86B-4445-BB39-0B9FC391DE0F}"/>
    <dgm:cxn modelId="{EF562925-7663-41FC-ADE8-5AA2A33050EF}" type="presOf" srcId="{B85F86E5-E6A1-40D2-B354-2C9302DEB214}" destId="{32D91865-0E71-4C91-93AC-3F21E06CC190}" srcOrd="0" destOrd="0" presId="urn:microsoft.com/office/officeart/2005/8/layout/vList2"/>
    <dgm:cxn modelId="{BB6D8E4F-A32F-4764-9210-F7B6D20DBB6E}" srcId="{4CB754AE-0AE2-4C87-AE15-C8275FD405ED}" destId="{9C239AA9-E92C-42AB-8944-38F37E595070}" srcOrd="7" destOrd="0" parTransId="{46940F72-2963-43DF-B5F7-2E0197588E19}" sibTransId="{B8DF4DB5-51B7-4615-AB4A-7428BD787BE4}"/>
    <dgm:cxn modelId="{05B96929-CB68-4AED-A5E1-DAFB284C6D6C}" srcId="{4CB754AE-0AE2-4C87-AE15-C8275FD405ED}" destId="{76918544-A3D9-4E47-A961-910EC800FC51}" srcOrd="5" destOrd="0" parTransId="{E240313B-8FDD-4201-B584-1E7D71965F99}" sibTransId="{80F72F7E-7CBC-45AF-B762-C689180C247A}"/>
    <dgm:cxn modelId="{A018A885-8458-4BBF-980D-1516097F6AD2}" type="presOf" srcId="{F6728387-A292-4D91-9DB2-A7EB347B87F6}" destId="{9BDAF7FA-A5AB-44A2-9579-CD16147161C7}" srcOrd="0" destOrd="0" presId="urn:microsoft.com/office/officeart/2005/8/layout/vList2"/>
    <dgm:cxn modelId="{D0D5BE8F-3E88-4824-9E2D-49B0926C2050}" srcId="{4CB754AE-0AE2-4C87-AE15-C8275FD405ED}" destId="{A25D480E-585C-442C-BD1B-BDAEBE354222}" srcOrd="1" destOrd="0" parTransId="{8F094066-0496-4612-B9B7-89570FA7E72B}" sibTransId="{FB06EC62-C7F1-40C7-AF22-D4B83E326157}"/>
    <dgm:cxn modelId="{107368A6-C7FC-40C6-8AFD-E3F62C24DD58}" type="presParOf" srcId="{69701A13-35BA-4075-A8F4-36C3736AF5C0}" destId="{32D91865-0E71-4C91-93AC-3F21E06CC190}" srcOrd="0" destOrd="0" presId="urn:microsoft.com/office/officeart/2005/8/layout/vList2"/>
    <dgm:cxn modelId="{326B3046-A5AD-4CCA-B327-9C495FD473A3}" type="presParOf" srcId="{69701A13-35BA-4075-A8F4-36C3736AF5C0}" destId="{8C2C1F5F-9183-4BFF-B936-370F8EC3C735}" srcOrd="1" destOrd="0" presId="urn:microsoft.com/office/officeart/2005/8/layout/vList2"/>
    <dgm:cxn modelId="{E82DEF74-9AA8-403E-A360-6D9D0D16ACFB}" type="presParOf" srcId="{69701A13-35BA-4075-A8F4-36C3736AF5C0}" destId="{6C12CC0F-A03C-44EC-A70D-4F58EF15F88E}" srcOrd="2" destOrd="0" presId="urn:microsoft.com/office/officeart/2005/8/layout/vList2"/>
    <dgm:cxn modelId="{9576154B-DD64-40F4-AD2B-D751B88D686E}" type="presParOf" srcId="{69701A13-35BA-4075-A8F4-36C3736AF5C0}" destId="{FBD1531D-53F3-4980-985D-EA4A82EF085C}" srcOrd="3" destOrd="0" presId="urn:microsoft.com/office/officeart/2005/8/layout/vList2"/>
    <dgm:cxn modelId="{2F5955BA-1A13-490F-B19A-28FFB4249376}" type="presParOf" srcId="{69701A13-35BA-4075-A8F4-36C3736AF5C0}" destId="{D2067A8F-38E9-4F67-A1CF-57993FEF64F5}" srcOrd="4" destOrd="0" presId="urn:microsoft.com/office/officeart/2005/8/layout/vList2"/>
    <dgm:cxn modelId="{5D819747-15FB-4159-AECA-90D3D01F1FE3}" type="presParOf" srcId="{69701A13-35BA-4075-A8F4-36C3736AF5C0}" destId="{D1DEE7B7-12A8-4662-9BBC-D5085FD0E427}" srcOrd="5" destOrd="0" presId="urn:microsoft.com/office/officeart/2005/8/layout/vList2"/>
    <dgm:cxn modelId="{FB529F63-EDAB-4010-93E5-CA968DC197DC}" type="presParOf" srcId="{69701A13-35BA-4075-A8F4-36C3736AF5C0}" destId="{40C89460-B37A-498C-B6DB-DBF0B9B3D684}" srcOrd="6" destOrd="0" presId="urn:microsoft.com/office/officeart/2005/8/layout/vList2"/>
    <dgm:cxn modelId="{785F782C-1C7D-48D8-8E8B-8A185E0A1594}" type="presParOf" srcId="{69701A13-35BA-4075-A8F4-36C3736AF5C0}" destId="{C95031A8-8685-458B-B558-3DB8138111AD}" srcOrd="7" destOrd="0" presId="urn:microsoft.com/office/officeart/2005/8/layout/vList2"/>
    <dgm:cxn modelId="{EAFF43EF-B98F-4219-AFEF-36AD05665A4C}" type="presParOf" srcId="{69701A13-35BA-4075-A8F4-36C3736AF5C0}" destId="{9BDAF7FA-A5AB-44A2-9579-CD16147161C7}" srcOrd="8" destOrd="0" presId="urn:microsoft.com/office/officeart/2005/8/layout/vList2"/>
    <dgm:cxn modelId="{9A89EF3B-53B3-4F1E-A4A6-9FD944B8B3AE}" type="presParOf" srcId="{69701A13-35BA-4075-A8F4-36C3736AF5C0}" destId="{18DE0746-FAA2-4D24-AF70-F8064DBF7204}" srcOrd="9" destOrd="0" presId="urn:microsoft.com/office/officeart/2005/8/layout/vList2"/>
    <dgm:cxn modelId="{90ACE738-0D7F-42AE-AB86-7CEEA7A7D2B9}" type="presParOf" srcId="{69701A13-35BA-4075-A8F4-36C3736AF5C0}" destId="{F0356042-C8D0-48E0-83D2-2438826ED1AE}" srcOrd="10" destOrd="0" presId="urn:microsoft.com/office/officeart/2005/8/layout/vList2"/>
    <dgm:cxn modelId="{7B3C2D13-AEBE-4C54-A07B-2B530037C5AC}" type="presParOf" srcId="{69701A13-35BA-4075-A8F4-36C3736AF5C0}" destId="{29AEE62B-093F-4A1C-A95E-5DA754FFE722}" srcOrd="11" destOrd="0" presId="urn:microsoft.com/office/officeart/2005/8/layout/vList2"/>
    <dgm:cxn modelId="{1D008DDC-DFA1-4FCC-B2B0-712D488BDBA8}" type="presParOf" srcId="{69701A13-35BA-4075-A8F4-36C3736AF5C0}" destId="{C5419521-4EAF-4DEA-87F3-92307F132D92}" srcOrd="12" destOrd="0" presId="urn:microsoft.com/office/officeart/2005/8/layout/vList2"/>
    <dgm:cxn modelId="{DAEB109F-5166-4830-BA24-E2B387D9BA5F}" type="presParOf" srcId="{69701A13-35BA-4075-A8F4-36C3736AF5C0}" destId="{817BAB57-DA59-43CD-B5B9-A31BDD5AF0EA}" srcOrd="13" destOrd="0" presId="urn:microsoft.com/office/officeart/2005/8/layout/vList2"/>
    <dgm:cxn modelId="{8D806B80-66D8-4598-B072-9C918EABE65B}" type="presParOf" srcId="{69701A13-35BA-4075-A8F4-36C3736AF5C0}" destId="{A3082952-DC44-41E6-A03F-8C87287FDDC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32BC62-54F2-47DC-927D-373ED51480E0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9A8610-F6C3-45AA-BA95-0E68F171B80B}">
      <dgm:prSet/>
      <dgm:spPr/>
      <dgm:t>
        <a:bodyPr/>
        <a:lstStyle/>
        <a:p>
          <a:pPr rtl="0"/>
          <a:r>
            <a:rPr lang="uk-UA" b="1" smtClean="0"/>
            <a:t>Об’єкт дослідження </a:t>
          </a:r>
          <a:r>
            <a:rPr lang="uk-UA" smtClean="0"/>
            <a:t>– суспільні відносини, що складаються у міжнародному космічному праві.</a:t>
          </a:r>
          <a:endParaRPr lang="ru-RU"/>
        </a:p>
      </dgm:t>
    </dgm:pt>
    <dgm:pt modelId="{E96F2B47-D66A-4CDB-9D27-E35F179780EC}" type="parTrans" cxnId="{66EDA06B-C784-4957-9CFB-30B6909557A3}">
      <dgm:prSet/>
      <dgm:spPr/>
      <dgm:t>
        <a:bodyPr/>
        <a:lstStyle/>
        <a:p>
          <a:endParaRPr lang="ru-RU"/>
        </a:p>
      </dgm:t>
    </dgm:pt>
    <dgm:pt modelId="{3A3BBD08-8712-4F23-B18D-B46D6CC86734}" type="sibTrans" cxnId="{66EDA06B-C784-4957-9CFB-30B6909557A3}">
      <dgm:prSet/>
      <dgm:spPr/>
      <dgm:t>
        <a:bodyPr/>
        <a:lstStyle/>
        <a:p>
          <a:endParaRPr lang="ru-RU"/>
        </a:p>
      </dgm:t>
    </dgm:pt>
    <dgm:pt modelId="{4F60E734-575B-4080-A53B-98019658D6EA}">
      <dgm:prSet/>
      <dgm:spPr/>
      <dgm:t>
        <a:bodyPr/>
        <a:lstStyle/>
        <a:p>
          <a:pPr rtl="0"/>
          <a:r>
            <a:rPr lang="ru-RU" b="1" dirty="0" smtClean="0"/>
            <a:t>Предмет </a:t>
          </a:r>
          <a:r>
            <a:rPr lang="ru-RU" b="1" dirty="0" err="1" smtClean="0"/>
            <a:t>дослідження</a:t>
          </a:r>
          <a:r>
            <a:rPr lang="ru-RU" b="1" dirty="0" smtClean="0"/>
            <a:t> </a:t>
          </a:r>
          <a:r>
            <a:rPr lang="ru-RU" dirty="0" smtClean="0"/>
            <a:t>– </a:t>
          </a:r>
          <a:r>
            <a:rPr lang="uk-UA" dirty="0" smtClean="0"/>
            <a:t>міжнародне космічне право в системі сучасного міжнародного правопорядку.</a:t>
          </a:r>
          <a:endParaRPr lang="ru-RU" dirty="0"/>
        </a:p>
      </dgm:t>
    </dgm:pt>
    <dgm:pt modelId="{D7E64B8F-7A75-42D4-970E-B59DBCD5BB72}" type="parTrans" cxnId="{22BA978E-9FE9-4EEB-BC43-6449776EF2A7}">
      <dgm:prSet/>
      <dgm:spPr/>
      <dgm:t>
        <a:bodyPr/>
        <a:lstStyle/>
        <a:p>
          <a:endParaRPr lang="ru-RU"/>
        </a:p>
      </dgm:t>
    </dgm:pt>
    <dgm:pt modelId="{E14F5FB5-4BED-4DC1-B7B2-F3BF0DA833E3}" type="sibTrans" cxnId="{22BA978E-9FE9-4EEB-BC43-6449776EF2A7}">
      <dgm:prSet/>
      <dgm:spPr/>
      <dgm:t>
        <a:bodyPr/>
        <a:lstStyle/>
        <a:p>
          <a:endParaRPr lang="ru-RU"/>
        </a:p>
      </dgm:t>
    </dgm:pt>
    <dgm:pt modelId="{DC680911-2625-402D-9DC0-FC818ED435C4}" type="pres">
      <dgm:prSet presAssocID="{ED32BC62-54F2-47DC-927D-373ED51480E0}" presName="compositeShape" presStyleCnt="0">
        <dgm:presLayoutVars>
          <dgm:chMax val="7"/>
          <dgm:dir/>
          <dgm:resizeHandles val="exact"/>
        </dgm:presLayoutVars>
      </dgm:prSet>
      <dgm:spPr/>
    </dgm:pt>
    <dgm:pt modelId="{1B7E7788-EF8A-46E3-86D8-01C165B44C35}" type="pres">
      <dgm:prSet presAssocID="{DB9A8610-F6C3-45AA-BA95-0E68F171B80B}" presName="circ1" presStyleLbl="vennNode1" presStyleIdx="0" presStyleCnt="2"/>
      <dgm:spPr/>
    </dgm:pt>
    <dgm:pt modelId="{157ABE2D-9DE6-4EE9-BC91-8426D9C5EEA8}" type="pres">
      <dgm:prSet presAssocID="{DB9A8610-F6C3-45AA-BA95-0E68F171B80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96B7165-2302-4124-AA71-B4E866FD90B3}" type="pres">
      <dgm:prSet presAssocID="{4F60E734-575B-4080-A53B-98019658D6EA}" presName="circ2" presStyleLbl="vennNode1" presStyleIdx="1" presStyleCnt="2"/>
      <dgm:spPr/>
    </dgm:pt>
    <dgm:pt modelId="{9F0BACA2-3C49-44B1-9CEE-125C9F06ECE7}" type="pres">
      <dgm:prSet presAssocID="{4F60E734-575B-4080-A53B-98019658D6E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6EDA06B-C784-4957-9CFB-30B6909557A3}" srcId="{ED32BC62-54F2-47DC-927D-373ED51480E0}" destId="{DB9A8610-F6C3-45AA-BA95-0E68F171B80B}" srcOrd="0" destOrd="0" parTransId="{E96F2B47-D66A-4CDB-9D27-E35F179780EC}" sibTransId="{3A3BBD08-8712-4F23-B18D-B46D6CC86734}"/>
    <dgm:cxn modelId="{353BFD8C-1C38-4CDE-B6AD-B0D2020805DD}" type="presOf" srcId="{ED32BC62-54F2-47DC-927D-373ED51480E0}" destId="{DC680911-2625-402D-9DC0-FC818ED435C4}" srcOrd="0" destOrd="0" presId="urn:microsoft.com/office/officeart/2005/8/layout/venn1"/>
    <dgm:cxn modelId="{1D52C4C7-206B-442A-B9D7-FCA18F1AC8F9}" type="presOf" srcId="{4F60E734-575B-4080-A53B-98019658D6EA}" destId="{9F0BACA2-3C49-44B1-9CEE-125C9F06ECE7}" srcOrd="1" destOrd="0" presId="urn:microsoft.com/office/officeart/2005/8/layout/venn1"/>
    <dgm:cxn modelId="{1A39FDC7-24BD-44C4-90E0-E74AC8C1FCFB}" type="presOf" srcId="{DB9A8610-F6C3-45AA-BA95-0E68F171B80B}" destId="{157ABE2D-9DE6-4EE9-BC91-8426D9C5EEA8}" srcOrd="1" destOrd="0" presId="urn:microsoft.com/office/officeart/2005/8/layout/venn1"/>
    <dgm:cxn modelId="{A493AC97-6942-47AB-82BC-DEF72C8AAC55}" type="presOf" srcId="{DB9A8610-F6C3-45AA-BA95-0E68F171B80B}" destId="{1B7E7788-EF8A-46E3-86D8-01C165B44C35}" srcOrd="0" destOrd="0" presId="urn:microsoft.com/office/officeart/2005/8/layout/venn1"/>
    <dgm:cxn modelId="{22BA978E-9FE9-4EEB-BC43-6449776EF2A7}" srcId="{ED32BC62-54F2-47DC-927D-373ED51480E0}" destId="{4F60E734-575B-4080-A53B-98019658D6EA}" srcOrd="1" destOrd="0" parTransId="{D7E64B8F-7A75-42D4-970E-B59DBCD5BB72}" sibTransId="{E14F5FB5-4BED-4DC1-B7B2-F3BF0DA833E3}"/>
    <dgm:cxn modelId="{A9A70093-6D0E-4E8A-A72F-E0C46D4D277C}" type="presOf" srcId="{4F60E734-575B-4080-A53B-98019658D6EA}" destId="{896B7165-2302-4124-AA71-B4E866FD90B3}" srcOrd="0" destOrd="0" presId="urn:microsoft.com/office/officeart/2005/8/layout/venn1"/>
    <dgm:cxn modelId="{83B0BB4A-C023-4839-981E-DC5ED5DE5F3D}" type="presParOf" srcId="{DC680911-2625-402D-9DC0-FC818ED435C4}" destId="{1B7E7788-EF8A-46E3-86D8-01C165B44C35}" srcOrd="0" destOrd="0" presId="urn:microsoft.com/office/officeart/2005/8/layout/venn1"/>
    <dgm:cxn modelId="{C1CD9330-503E-4442-99E4-0237E8076D85}" type="presParOf" srcId="{DC680911-2625-402D-9DC0-FC818ED435C4}" destId="{157ABE2D-9DE6-4EE9-BC91-8426D9C5EEA8}" srcOrd="1" destOrd="0" presId="urn:microsoft.com/office/officeart/2005/8/layout/venn1"/>
    <dgm:cxn modelId="{7EA15F66-9572-4B13-A774-B2169657336F}" type="presParOf" srcId="{DC680911-2625-402D-9DC0-FC818ED435C4}" destId="{896B7165-2302-4124-AA71-B4E866FD90B3}" srcOrd="2" destOrd="0" presId="urn:microsoft.com/office/officeart/2005/8/layout/venn1"/>
    <dgm:cxn modelId="{41B001F5-2CB5-40D9-9D27-C80085F1983D}" type="presParOf" srcId="{DC680911-2625-402D-9DC0-FC818ED435C4}" destId="{9F0BACA2-3C49-44B1-9CEE-125C9F06ECE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91865-0E71-4C91-93AC-3F21E06CC190}">
      <dsp:nvSpPr>
        <dsp:cNvPr id="0" name=""/>
        <dsp:cNvSpPr/>
      </dsp:nvSpPr>
      <dsp:spPr>
        <a:xfrm>
          <a:off x="0" y="2116"/>
          <a:ext cx="9090660" cy="693773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Для досягнення цієї мети поставлено такі завдання: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67" y="35983"/>
        <a:ext cx="9022926" cy="626039"/>
      </dsp:txXfrm>
    </dsp:sp>
    <dsp:sp modelId="{6C12CC0F-A03C-44EC-A70D-4F58EF15F88E}">
      <dsp:nvSpPr>
        <dsp:cNvPr id="0" name=""/>
        <dsp:cNvSpPr/>
      </dsp:nvSpPr>
      <dsp:spPr>
        <a:xfrm>
          <a:off x="0" y="710121"/>
          <a:ext cx="9090660" cy="693773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 визначити п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оняття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сутніст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ь,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особливості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 та джерела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міжнародного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космічного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права;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67" y="743988"/>
        <a:ext cx="9022926" cy="626039"/>
      </dsp:txXfrm>
    </dsp:sp>
    <dsp:sp modelId="{D2067A8F-38E9-4F67-A1CF-57993FEF64F5}">
      <dsp:nvSpPr>
        <dsp:cNvPr id="0" name=""/>
        <dsp:cNvSpPr/>
      </dsp:nvSpPr>
      <dsp:spPr>
        <a:xfrm>
          <a:off x="0" y="1418126"/>
          <a:ext cx="9090660" cy="693773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 дослідити основні етапи розвитку міжнародного космічного права;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67" y="1451993"/>
        <a:ext cx="9022926" cy="626039"/>
      </dsp:txXfrm>
    </dsp:sp>
    <dsp:sp modelId="{40C89460-B37A-498C-B6DB-DBF0B9B3D684}">
      <dsp:nvSpPr>
        <dsp:cNvPr id="0" name=""/>
        <dsp:cNvSpPr/>
      </dsp:nvSpPr>
      <dsp:spPr>
        <a:xfrm>
          <a:off x="0" y="2126130"/>
          <a:ext cx="9090660" cy="693773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  охарактеризувати суб’єкти і об’єкт міжнародного космічного права;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67" y="2159997"/>
        <a:ext cx="9022926" cy="626039"/>
      </dsp:txXfrm>
    </dsp:sp>
    <dsp:sp modelId="{9BDAF7FA-A5AB-44A2-9579-CD16147161C7}">
      <dsp:nvSpPr>
        <dsp:cNvPr id="0" name=""/>
        <dsp:cNvSpPr/>
      </dsp:nvSpPr>
      <dsp:spPr>
        <a:xfrm>
          <a:off x="0" y="2834135"/>
          <a:ext cx="9090660" cy="693773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   дослідити правовий режим космічного простору і небесних тіл;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67" y="2868002"/>
        <a:ext cx="9022926" cy="626039"/>
      </dsp:txXfrm>
    </dsp:sp>
    <dsp:sp modelId="{F0356042-C8D0-48E0-83D2-2438826ED1AE}">
      <dsp:nvSpPr>
        <dsp:cNvPr id="0" name=""/>
        <dsp:cNvSpPr/>
      </dsp:nvSpPr>
      <dsp:spPr>
        <a:xfrm>
          <a:off x="0" y="3542140"/>
          <a:ext cx="9090660" cy="693773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 охарактеризувати співробітництво у міжнародному космічному праві;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67" y="3576007"/>
        <a:ext cx="9022926" cy="626039"/>
      </dsp:txXfrm>
    </dsp:sp>
    <dsp:sp modelId="{C5419521-4EAF-4DEA-87F3-92307F132D92}">
      <dsp:nvSpPr>
        <dsp:cNvPr id="0" name=""/>
        <dsp:cNvSpPr/>
      </dsp:nvSpPr>
      <dsp:spPr>
        <a:xfrm>
          <a:off x="0" y="4250145"/>
          <a:ext cx="9090660" cy="693773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 дослідити м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іжнародно-правов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регламентаці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умов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космічної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діяльност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і;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67" y="4284012"/>
        <a:ext cx="9022926" cy="626039"/>
      </dsp:txXfrm>
    </dsp:sp>
    <dsp:sp modelId="{A3082952-DC44-41E6-A03F-8C87287FDDCD}">
      <dsp:nvSpPr>
        <dsp:cNvPr id="0" name=""/>
        <dsp:cNvSpPr/>
      </dsp:nvSpPr>
      <dsp:spPr>
        <a:xfrm>
          <a:off x="0" y="4958149"/>
          <a:ext cx="9090660" cy="693773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 виявити позитивні аспекти з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арубіжн</a:t>
          </a:r>
          <a:r>
            <a:rPr lang="uk-UA" sz="2000" kern="1200" dirty="0" err="1" smtClean="0">
              <a:latin typeface="Times New Roman" pitchFamily="18" charset="0"/>
              <a:cs typeface="Times New Roman" pitchFamily="18" charset="0"/>
            </a:rPr>
            <a:t>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досвід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у космічного законодавства та його застосування у законодавстві України.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67" y="4992016"/>
        <a:ext cx="9022926" cy="626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E7788-EF8A-46E3-86D8-01C165B44C35}">
      <dsp:nvSpPr>
        <dsp:cNvPr id="0" name=""/>
        <dsp:cNvSpPr/>
      </dsp:nvSpPr>
      <dsp:spPr>
        <a:xfrm>
          <a:off x="205740" y="274320"/>
          <a:ext cx="5074920" cy="50749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smtClean="0"/>
            <a:t>Об’єкт дослідження </a:t>
          </a:r>
          <a:r>
            <a:rPr lang="uk-UA" sz="3400" kern="1200" smtClean="0"/>
            <a:t>– суспільні відносини, що складаються у міжнародному космічному праві.</a:t>
          </a:r>
          <a:endParaRPr lang="ru-RU" sz="3400" kern="1200"/>
        </a:p>
      </dsp:txBody>
      <dsp:txXfrm>
        <a:off x="914399" y="872762"/>
        <a:ext cx="2926080" cy="3878035"/>
      </dsp:txXfrm>
    </dsp:sp>
    <dsp:sp modelId="{896B7165-2302-4124-AA71-B4E866FD90B3}">
      <dsp:nvSpPr>
        <dsp:cNvPr id="0" name=""/>
        <dsp:cNvSpPr/>
      </dsp:nvSpPr>
      <dsp:spPr>
        <a:xfrm>
          <a:off x="3863340" y="274320"/>
          <a:ext cx="5074920" cy="50749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Предмет </a:t>
          </a:r>
          <a:r>
            <a:rPr lang="ru-RU" sz="3400" b="1" kern="1200" dirty="0" err="1" smtClean="0"/>
            <a:t>дослідження</a:t>
          </a:r>
          <a:r>
            <a:rPr lang="ru-RU" sz="3400" b="1" kern="1200" dirty="0" smtClean="0"/>
            <a:t> </a:t>
          </a:r>
          <a:r>
            <a:rPr lang="ru-RU" sz="3400" kern="1200" dirty="0" smtClean="0"/>
            <a:t>– </a:t>
          </a:r>
          <a:r>
            <a:rPr lang="uk-UA" sz="3400" kern="1200" dirty="0" smtClean="0"/>
            <a:t>міжнародне космічне право в системі сучасного міжнародного правопорядку.</a:t>
          </a:r>
          <a:endParaRPr lang="ru-RU" sz="3400" kern="1200" dirty="0"/>
        </a:p>
      </dsp:txBody>
      <dsp:txXfrm>
        <a:off x="5303520" y="872762"/>
        <a:ext cx="2926080" cy="3878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7" b="39285"/>
          <a:stretch/>
        </p:blipFill>
        <p:spPr>
          <a:xfrm>
            <a:off x="0" y="0"/>
            <a:ext cx="9144000" cy="1193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4822"/>
            <a:ext cx="7886700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4"/>
          <a:stretch/>
        </p:blipFill>
        <p:spPr>
          <a:xfrm>
            <a:off x="0" y="-99059"/>
            <a:ext cx="9144001" cy="68611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4860" y="0"/>
            <a:ext cx="7772400" cy="2042160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МІСЦЕ І РОЛЬ МІЖНАРОДНОГО КОСМІЧНОГО ПРАВА В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СИСТЕМІ СУЧАСНОГО МІЖНАРОДНОГО ПРАВОПОРЯДКУ</a:t>
            </a:r>
            <a:endParaRPr lang="ru-RU" sz="3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86000" y="4874578"/>
            <a:ext cx="6858000" cy="1655762"/>
          </a:xfrm>
        </p:spPr>
        <p:txBody>
          <a:bodyPr/>
          <a:lstStyle/>
          <a:p>
            <a:r>
              <a:rPr lang="uk-UA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Виконав: студент 1-го курсу ОС </a:t>
            </a:r>
            <a:r>
              <a:rPr lang="uk-UA" dirty="0" smtClean="0">
                <a:solidFill>
                  <a:srgbClr val="FFFFFF"/>
                </a:solidFill>
              </a:rPr>
              <a:t>«</a:t>
            </a:r>
            <a:r>
              <a:rPr lang="uk-UA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Магістр» </a:t>
            </a:r>
            <a:r>
              <a:rPr lang="uk-UA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Околовський</a:t>
            </a:r>
            <a:r>
              <a:rPr lang="uk-UA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Артем</a:t>
            </a:r>
          </a:p>
          <a:p>
            <a:r>
              <a:rPr lang="uk-UA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Науковий керівник: </a:t>
            </a:r>
            <a:r>
              <a:rPr lang="uk-UA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к.ю.н</a:t>
            </a:r>
            <a:r>
              <a:rPr lang="uk-UA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., доцент </a:t>
            </a:r>
            <a:r>
              <a:rPr lang="uk-UA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Кідалов</a:t>
            </a:r>
            <a:r>
              <a:rPr lang="uk-UA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С.О.</a:t>
            </a:r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ЗМ</a:t>
            </a:r>
            <a:r>
              <a:rPr lang="uk-UA" sz="4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ІСТ</a:t>
            </a:r>
            <a:endParaRPr lang="ru-RU" sz="4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340"/>
            <a:ext cx="9144000" cy="566166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ВСТУП</a:t>
            </a:r>
          </a:p>
          <a:p>
            <a:pPr marL="0" indent="0" algn="just"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1. СТАНОВЛЕННЯ МІЖНАРОДНОГО КОСМІЧНОГО ПРАВА В СИСТЕМІ МІЖНАРОДНОГО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ПРАВОПОРЯДКУ</a:t>
            </a:r>
          </a:p>
          <a:p>
            <a:pPr marL="0" indent="0" algn="just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1.1. Основні етапи розвитку міжнародного космічного права</a:t>
            </a:r>
          </a:p>
          <a:p>
            <a:pPr marL="0" indent="0" algn="just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. П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оняття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сутніст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ь,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та джерела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космічного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права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ПРАВОВИЙ РЕЖИМ КОСМІЧНОГО ПРОСТОРУ, НЕБЕСНИХ ТІЛ, КОСМІЧНИХ ОБ'ЄКТІВ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. Суб’єкти і об’єкт міжнародного космічного права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2.2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. Правовий режим космічного простору і небесних тіл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3. СУЧАСНИЙ СТАН ТА ПЕРСПЕКТИВИ РОЗВИТКУ МІЖНАРОДНОГО КОСМІЧНОГО ПРАВА </a:t>
            </a:r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3.1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. Співробітництва у міжнародному космічному праві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3.2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Міжнародно-правова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регламентація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космічної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діяльност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і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3.3. Передовий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досвід зарубіжних країн у галузі космічного права та його застосування у законодавство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України</a:t>
            </a:r>
          </a:p>
          <a:p>
            <a:pPr marL="0" indent="0"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</a:p>
          <a:p>
            <a:pPr marL="0" indent="0"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ВИКОРИСТАНИХ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ДЖЕРЕЛ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04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03960"/>
            <a:ext cx="9083040" cy="56540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dirty="0" smtClean="0"/>
              <a:t> 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Актуальність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теми.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Друга половина ХХ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стала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прориву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космос.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освоєння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космічного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простору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долучається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дедалі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держав,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міжурядових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неурядових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останнім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юридичних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практичний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космічних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біосфері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розвідка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погоди, теле-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радіозв’язок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контроль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роззброєння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0" y="4272646"/>
            <a:ext cx="3901440" cy="258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6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1580"/>
            <a:ext cx="9144000" cy="56464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космічного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права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той факт,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десятиріччя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відбулося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істотне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суспільних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предмет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правового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напрямах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них характерна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регламентація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міжнародним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міждержавної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другого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глибоке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проникнення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регулюючої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міжнародно-правових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норм в сферу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внутрі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шньо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15" y="4608629"/>
            <a:ext cx="3994785" cy="22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" y="1226820"/>
            <a:ext cx="9014460" cy="5547360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Мета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і завдання дослідження.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Метою дослідження є розробка теоретичних положень та практичних рекомендацій щодо місця і ролі міжнародного космічного права в системі міжнародного правопорядку , а також науково-обґрунтованих пропозицій для подальшого розвитку зазначеної сфери.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30" y="4310130"/>
            <a:ext cx="4522470" cy="254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4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772929"/>
              </p:ext>
            </p:extLst>
          </p:nvPr>
        </p:nvGraphicFramePr>
        <p:xfrm>
          <a:off x="0" y="1203960"/>
          <a:ext cx="9090660" cy="565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183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203195"/>
              </p:ext>
            </p:extLst>
          </p:nvPr>
        </p:nvGraphicFramePr>
        <p:xfrm>
          <a:off x="0" y="1234440"/>
          <a:ext cx="9144000" cy="562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357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23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375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МІСЦЕ І РОЛЬ МІЖНАРОДНОГО КОСМІЧНОГО ПРАВА В СИСТЕМІ СУЧАСНОГО МІЖНАРОДНОГО ПРАВОПОРЯДКУ</vt:lpstr>
      <vt:lpstr>ЗМІСТ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Артем</cp:lastModifiedBy>
  <cp:revision>41</cp:revision>
  <dcterms:created xsi:type="dcterms:W3CDTF">2016-11-18T14:12:19Z</dcterms:created>
  <dcterms:modified xsi:type="dcterms:W3CDTF">2018-11-28T21:56:51Z</dcterms:modified>
</cp:coreProperties>
</file>