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1" r:id="rId4"/>
    <p:sldId id="260" r:id="rId5"/>
    <p:sldId id="262" r:id="rId6"/>
    <p:sldId id="263" r:id="rId7"/>
    <p:sldId id="267" r:id="rId8"/>
    <p:sldId id="272" r:id="rId9"/>
    <p:sldId id="273" r:id="rId10"/>
    <p:sldId id="274" r:id="rId11"/>
    <p:sldId id="27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E65"/>
    <a:srgbClr val="3B4A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117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3800E-8972-4122-8E72-781F9C788ECA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B64C5-4026-4961-B346-AEFEBC6C8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6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" y="1"/>
            <a:ext cx="1728788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7319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7319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08133" y="5410202"/>
            <a:ext cx="20574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07318" y="5410202"/>
            <a:ext cx="384366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2684" y="5410200"/>
            <a:ext cx="578317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77634" y="732394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903028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45939" y="3360263"/>
            <a:ext cx="2406551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78160" y="3363435"/>
            <a:ext cx="239687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515" y="2249486"/>
            <a:ext cx="348733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6" y="2249485"/>
            <a:ext cx="348495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4450881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5541" y="609602"/>
            <a:ext cx="2750018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2249486"/>
            <a:ext cx="4450883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0716" y="1"/>
            <a:ext cx="9040416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2550" y="0"/>
            <a:ext cx="7799783" cy="3888482"/>
          </a:xfrm>
        </p:spPr>
        <p:txBody>
          <a:bodyPr>
            <a:normAutofit/>
          </a:bodyPr>
          <a:lstStyle/>
          <a:p>
            <a:r>
              <a:rPr lang="uk-UA" sz="4000" dirty="0" err="1" smtClean="0"/>
              <a:t>Геоінформаційне</a:t>
            </a:r>
            <a:r>
              <a:rPr lang="uk-UA" sz="4000" dirty="0" smtClean="0"/>
              <a:t> забезпечення оцінювання стану земель сільськогосподарського призначення в процесі децентралізації влади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581128"/>
            <a:ext cx="6584776" cy="1487016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err="1"/>
              <a:t>Кохан</a:t>
            </a:r>
            <a:r>
              <a:rPr lang="ru-RU" dirty="0"/>
              <a:t> С.С., </a:t>
            </a:r>
            <a:r>
              <a:rPr lang="ru-RU" dirty="0" err="1"/>
              <a:t>завідувач</a:t>
            </a:r>
            <a:r>
              <a:rPr lang="ru-RU" dirty="0"/>
              <a:t> </a:t>
            </a:r>
            <a:r>
              <a:rPr lang="ru-RU" dirty="0" err="1" smtClean="0"/>
              <a:t>кафедри</a:t>
            </a:r>
            <a:r>
              <a:rPr lang="ru-RU" dirty="0" smtClean="0"/>
              <a:t> </a:t>
            </a:r>
            <a:r>
              <a:rPr lang="ru-RU" dirty="0" err="1" smtClean="0"/>
              <a:t>геоінформаційних</a:t>
            </a:r>
            <a:r>
              <a:rPr lang="ru-RU" dirty="0" smtClean="0"/>
              <a:t> </a:t>
            </a:r>
            <a:r>
              <a:rPr lang="ru-RU" dirty="0"/>
              <a:t>систем і </a:t>
            </a:r>
            <a:r>
              <a:rPr lang="ru-RU" dirty="0" err="1"/>
              <a:t>технологій</a:t>
            </a:r>
            <a:r>
              <a:rPr lang="ru-RU" dirty="0"/>
              <a:t>, д.т.н., доцент</a:t>
            </a:r>
            <a:r>
              <a:rPr lang="ru-RU" dirty="0" smtClean="0"/>
              <a:t>;</a:t>
            </a:r>
          </a:p>
          <a:p>
            <a:pPr algn="l"/>
            <a:r>
              <a:rPr lang="ru-RU" dirty="0" smtClean="0"/>
              <a:t>Москаленко </a:t>
            </a:r>
            <a:r>
              <a:rPr lang="ru-RU" dirty="0"/>
              <a:t>А.А., доцент </a:t>
            </a:r>
            <a:r>
              <a:rPr lang="ru-RU" dirty="0" err="1"/>
              <a:t>кафедри</a:t>
            </a:r>
            <a:r>
              <a:rPr lang="ru-RU" dirty="0"/>
              <a:t> </a:t>
            </a:r>
            <a:r>
              <a:rPr lang="ru-RU" dirty="0" err="1" smtClean="0"/>
              <a:t>геоінформаційних</a:t>
            </a:r>
            <a:r>
              <a:rPr lang="ru-RU" dirty="0" smtClean="0"/>
              <a:t> </a:t>
            </a:r>
            <a:r>
              <a:rPr lang="ru-RU" dirty="0"/>
              <a:t>систем і </a:t>
            </a:r>
            <a:r>
              <a:rPr lang="ru-RU" dirty="0" err="1"/>
              <a:t>технологій</a:t>
            </a:r>
            <a:r>
              <a:rPr lang="ru-RU" dirty="0"/>
              <a:t>, к.т.н.;</a:t>
            </a:r>
          </a:p>
        </p:txBody>
      </p:sp>
    </p:spTree>
    <p:extLst>
      <p:ext uri="{BB962C8B-B14F-4D97-AF65-F5344CB8AC3E}">
        <p14:creationId xmlns:p14="http://schemas.microsoft.com/office/powerpoint/2010/main" val="166144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116632"/>
            <a:ext cx="8313738" cy="137720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FF00"/>
                </a:solidFill>
              </a:rPr>
              <a:t>Шляхи удосконалення використання </a:t>
            </a:r>
            <a:r>
              <a:rPr lang="uk-UA" sz="2400" b="1" dirty="0" err="1">
                <a:solidFill>
                  <a:srgbClr val="FFFF00"/>
                </a:solidFill>
              </a:rPr>
              <a:t>геопросторових</a:t>
            </a:r>
            <a:r>
              <a:rPr lang="uk-UA" sz="2400" b="1" dirty="0">
                <a:solidFill>
                  <a:srgbClr val="FFFF00"/>
                </a:solidFill>
              </a:rPr>
              <a:t> </a:t>
            </a:r>
            <a:r>
              <a:rPr lang="uk-UA" sz="2400" b="1" dirty="0" smtClean="0">
                <a:solidFill>
                  <a:srgbClr val="FFFF00"/>
                </a:solidFill>
              </a:rPr>
              <a:t>даних оцінювання стану земель сільськогосподарського призначення в умовах децентралізації влади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46083" name="Прямоугольник 5"/>
          <p:cNvSpPr>
            <a:spLocks noChangeArrowheads="1"/>
          </p:cNvSpPr>
          <p:nvPr/>
        </p:nvSpPr>
        <p:spPr bwMode="auto">
          <a:xfrm>
            <a:off x="962025" y="3890963"/>
            <a:ext cx="836771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uk-UA" sz="1800">
              <a:solidFill>
                <a:schemeClr val="tx1"/>
              </a:solidFill>
              <a:latin typeface="TimesNewRomanPSM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uk-UA" sz="1800">
              <a:solidFill>
                <a:schemeClr val="tx1"/>
              </a:solidFill>
              <a:latin typeface="TimesNewRomanPSM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uk-UA" sz="1800">
              <a:solidFill>
                <a:schemeClr val="tx1"/>
              </a:solidFill>
              <a:latin typeface="TimesNewRomanPSM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uk-UA" altLang="uk-UA" sz="1800">
              <a:solidFill>
                <a:schemeClr val="tx1"/>
              </a:solidFill>
              <a:latin typeface="Calibri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uk-UA" altLang="uk-UA" sz="18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075" y="1493838"/>
            <a:ext cx="8780463" cy="5247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14313" indent="-214313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sz="2000" dirty="0">
                <a:latin typeface="+mn-lt"/>
                <a:cs typeface="+mn-cs"/>
              </a:rPr>
              <a:t>Перехід до розвитку </a:t>
            </a:r>
            <a:r>
              <a:rPr lang="uk-UA" sz="2000" dirty="0" smtClean="0">
                <a:latin typeface="+mn-lt"/>
                <a:cs typeface="+mn-cs"/>
              </a:rPr>
              <a:t>інфраструктури </a:t>
            </a:r>
            <a:r>
              <a:rPr lang="uk-UA" sz="2000" dirty="0" err="1" smtClean="0">
                <a:latin typeface="+mn-lt"/>
                <a:cs typeface="+mn-cs"/>
              </a:rPr>
              <a:t>геопросторових</a:t>
            </a:r>
            <a:r>
              <a:rPr lang="uk-UA" sz="2000" dirty="0" smtClean="0">
                <a:latin typeface="+mn-lt"/>
                <a:cs typeface="+mn-cs"/>
              </a:rPr>
              <a:t> даних </a:t>
            </a:r>
            <a:r>
              <a:rPr lang="uk-UA" sz="2000" dirty="0">
                <a:latin typeface="+mn-lt"/>
                <a:cs typeface="+mn-cs"/>
              </a:rPr>
              <a:t>забезпечує формування баз </a:t>
            </a:r>
            <a:r>
              <a:rPr lang="uk-UA" sz="2000" dirty="0" err="1">
                <a:latin typeface="+mn-lt"/>
                <a:cs typeface="+mn-cs"/>
              </a:rPr>
              <a:t>геопросторових</a:t>
            </a:r>
            <a:r>
              <a:rPr lang="uk-UA" sz="2000" dirty="0">
                <a:latin typeface="+mn-lt"/>
                <a:cs typeface="+mn-cs"/>
              </a:rPr>
              <a:t> даних </a:t>
            </a:r>
            <a:r>
              <a:rPr lang="uk-UA" sz="2000" dirty="0" smtClean="0">
                <a:latin typeface="+mn-lt"/>
                <a:cs typeface="+mn-cs"/>
              </a:rPr>
              <a:t>для </a:t>
            </a:r>
            <a:r>
              <a:rPr lang="uk-UA" sz="2000" dirty="0">
                <a:latin typeface="+mn-lt"/>
                <a:cs typeface="+mn-cs"/>
              </a:rPr>
              <a:t>їх багатократного та багатогалузевого використання в ГІС, включаючи й підготовлення нових форм і видів різноманітних картографічних матеріалів;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>
              <a:latin typeface="+mn-lt"/>
              <a:cs typeface="+mn-cs"/>
            </a:endParaRPr>
          </a:p>
          <a:p>
            <a:pPr marL="214313" indent="-214313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sz="2000" dirty="0">
                <a:latin typeface="+mn-lt"/>
                <a:cs typeface="+mn-cs"/>
              </a:rPr>
              <a:t>налагодження сталої взаємодії, координації та співпраці  </a:t>
            </a:r>
            <a:r>
              <a:rPr lang="ru-RU" sz="2000" dirty="0" err="1">
                <a:latin typeface="+mn-lt"/>
                <a:cs typeface="+mn-cs"/>
              </a:rPr>
              <a:t>державних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установ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 err="1">
                <a:latin typeface="+mn-lt"/>
                <a:cs typeface="+mn-cs"/>
              </a:rPr>
              <a:t>органів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місцевого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самоврядування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 err="1">
                <a:latin typeface="+mn-lt"/>
                <a:cs typeface="+mn-cs"/>
              </a:rPr>
              <a:t>підприємств</a:t>
            </a:r>
            <a:r>
              <a:rPr lang="ru-RU" sz="2000" dirty="0">
                <a:latin typeface="+mn-lt"/>
                <a:cs typeface="+mn-cs"/>
              </a:rPr>
              <a:t> і </a:t>
            </a:r>
            <a:r>
              <a:rPr lang="ru-RU" sz="2000" dirty="0" err="1">
                <a:latin typeface="+mn-lt"/>
                <a:cs typeface="+mn-cs"/>
              </a:rPr>
              <a:t>організацій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усіх</a:t>
            </a:r>
            <a:r>
              <a:rPr lang="ru-RU" sz="2000" dirty="0">
                <a:latin typeface="+mn-lt"/>
                <a:cs typeface="+mn-cs"/>
              </a:rPr>
              <a:t> форм </a:t>
            </a:r>
            <a:r>
              <a:rPr lang="ru-RU" sz="2000" dirty="0" err="1">
                <a:latin typeface="+mn-lt"/>
                <a:cs typeface="+mn-cs"/>
              </a:rPr>
              <a:t>власності</a:t>
            </a:r>
            <a:r>
              <a:rPr lang="ru-RU" sz="2000" dirty="0">
                <a:latin typeface="+mn-lt"/>
                <a:cs typeface="+mn-cs"/>
              </a:rPr>
              <a:t> в </a:t>
            </a:r>
            <a:r>
              <a:rPr lang="ru-RU" sz="2000" dirty="0" err="1">
                <a:latin typeface="+mn-lt"/>
                <a:cs typeface="+mn-cs"/>
              </a:rPr>
              <a:t>сфері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uk-UA" sz="2000" dirty="0" err="1">
                <a:latin typeface="+mn-lt"/>
                <a:cs typeface="+mn-cs"/>
              </a:rPr>
              <a:t>геоінформаційної</a:t>
            </a:r>
            <a:r>
              <a:rPr lang="uk-UA" sz="2000" dirty="0">
                <a:latin typeface="+mn-lt"/>
                <a:cs typeface="+mn-cs"/>
              </a:rPr>
              <a:t> діяльності з метою мінімізації дублювання </a:t>
            </a:r>
            <a:r>
              <a:rPr lang="ru-RU" sz="2000" dirty="0" err="1">
                <a:latin typeface="+mn-lt"/>
                <a:cs typeface="+mn-cs"/>
              </a:rPr>
              <a:t>робіт</a:t>
            </a:r>
            <a:r>
              <a:rPr lang="ru-RU" sz="2000" dirty="0">
                <a:latin typeface="+mn-lt"/>
                <a:cs typeface="+mn-cs"/>
              </a:rPr>
              <a:t> по </a:t>
            </a:r>
            <a:r>
              <a:rPr lang="ru-RU" sz="2000" dirty="0" err="1">
                <a:latin typeface="+mn-lt"/>
                <a:cs typeface="+mn-cs"/>
              </a:rPr>
              <a:t>збиранню</a:t>
            </a:r>
            <a:r>
              <a:rPr lang="ru-RU" sz="2000" dirty="0">
                <a:latin typeface="+mn-lt"/>
                <a:cs typeface="+mn-cs"/>
              </a:rPr>
              <a:t> та </a:t>
            </a:r>
            <a:r>
              <a:rPr lang="ru-RU" sz="2000" dirty="0" err="1">
                <a:latin typeface="+mn-lt"/>
                <a:cs typeface="+mn-cs"/>
              </a:rPr>
              <a:t>реєстрації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геопросторових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даних</a:t>
            </a:r>
            <a:r>
              <a:rPr lang="ru-RU" sz="2000" dirty="0">
                <a:latin typeface="+mn-lt"/>
                <a:cs typeface="+mn-cs"/>
              </a:rPr>
              <a:t>;</a:t>
            </a:r>
          </a:p>
          <a:p>
            <a:pPr marL="214313" indent="-214313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2000" dirty="0">
              <a:latin typeface="+mn-lt"/>
              <a:cs typeface="+mn-cs"/>
            </a:endParaRPr>
          </a:p>
          <a:p>
            <a:pPr marL="214313" indent="-214313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sz="2000" dirty="0">
                <a:latin typeface="+mn-lt"/>
                <a:cs typeface="+mn-cs"/>
              </a:rPr>
              <a:t>досягнення інформаційної та функціональної сумісності </a:t>
            </a:r>
            <a:r>
              <a:rPr lang="ru-RU" sz="2000" dirty="0" err="1">
                <a:latin typeface="+mn-lt"/>
                <a:cs typeface="+mn-cs"/>
              </a:rPr>
              <a:t>різноманітних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наборів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геопросторових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даних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 err="1">
                <a:latin typeface="+mn-lt"/>
                <a:cs typeface="+mn-cs"/>
              </a:rPr>
              <a:t>що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виробляються</a:t>
            </a:r>
            <a:r>
              <a:rPr lang="ru-RU" sz="2000" dirty="0">
                <a:latin typeface="+mn-lt"/>
                <a:cs typeface="+mn-cs"/>
              </a:rPr>
              <a:t> в </a:t>
            </a:r>
            <a:r>
              <a:rPr lang="ru-RU" sz="2000" dirty="0" err="1">
                <a:latin typeface="+mn-lt"/>
                <a:cs typeface="+mn-cs"/>
              </a:rPr>
              <a:t>різних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галузях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 err="1">
                <a:latin typeface="+mn-lt"/>
                <a:cs typeface="+mn-cs"/>
              </a:rPr>
              <a:t>відомствах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 err="1">
                <a:latin typeface="+mn-lt"/>
                <a:cs typeface="+mn-cs"/>
              </a:rPr>
              <a:t>організаціях</a:t>
            </a:r>
            <a:r>
              <a:rPr lang="ru-RU" sz="2000" dirty="0">
                <a:latin typeface="+mn-lt"/>
                <a:cs typeface="+mn-cs"/>
              </a:rPr>
              <a:t> і </a:t>
            </a:r>
            <a:r>
              <a:rPr lang="ru-RU" sz="2000" dirty="0" err="1">
                <a:latin typeface="+mn-lt"/>
                <a:cs typeface="+mn-cs"/>
              </a:rPr>
              <a:t>підприємствах</a:t>
            </a:r>
            <a:r>
              <a:rPr lang="ru-RU" sz="2000" dirty="0">
                <a:latin typeface="+mn-lt"/>
                <a:cs typeface="+mn-cs"/>
              </a:rPr>
              <a:t>;</a:t>
            </a:r>
          </a:p>
          <a:p>
            <a:pPr marL="214313" indent="-214313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2000" dirty="0">
              <a:latin typeface="+mn-lt"/>
              <a:cs typeface="+mn-cs"/>
            </a:endParaRPr>
          </a:p>
          <a:p>
            <a:pPr marL="214313" indent="-214313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latin typeface="+mn-lt"/>
                <a:cs typeface="+mn-cs"/>
              </a:rPr>
              <a:t>розширення</a:t>
            </a:r>
            <a:r>
              <a:rPr lang="ru-RU" sz="2000" dirty="0">
                <a:latin typeface="+mn-lt"/>
                <a:cs typeface="+mn-cs"/>
              </a:rPr>
              <a:t> та </a:t>
            </a:r>
            <a:r>
              <a:rPr lang="ru-RU" sz="2000" dirty="0" err="1">
                <a:latin typeface="+mn-lt"/>
                <a:cs typeface="+mn-cs"/>
              </a:rPr>
              <a:t>адаптація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 err="1">
                <a:latin typeface="+mn-lt"/>
                <a:cs typeface="+mn-cs"/>
              </a:rPr>
              <a:t>застосувань</a:t>
            </a:r>
            <a:r>
              <a:rPr lang="ru-RU" sz="2000" dirty="0">
                <a:latin typeface="+mn-lt"/>
                <a:cs typeface="+mn-cs"/>
              </a:rPr>
              <a:t> геоінформаційного </a:t>
            </a:r>
            <a:r>
              <a:rPr lang="ru-RU" sz="2000" dirty="0" err="1">
                <a:latin typeface="+mn-lt"/>
                <a:cs typeface="+mn-cs"/>
              </a:rPr>
              <a:t>аналізу</a:t>
            </a:r>
            <a:r>
              <a:rPr lang="ru-RU" sz="2000" dirty="0">
                <a:latin typeface="+mn-lt"/>
                <a:cs typeface="+mn-cs"/>
              </a:rPr>
              <a:t> й </a:t>
            </a:r>
            <a:r>
              <a:rPr lang="ru-RU" sz="2000" dirty="0" err="1" smtClean="0">
                <a:latin typeface="+mn-lt"/>
                <a:cs typeface="+mn-cs"/>
              </a:rPr>
              <a:t>моделювання</a:t>
            </a:r>
            <a:r>
              <a:rPr lang="ru-RU" sz="2000" dirty="0" smtClean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123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3568" y="1916832"/>
            <a:ext cx="7772400" cy="1500187"/>
          </a:xfrm>
        </p:spPr>
        <p:txBody>
          <a:bodyPr/>
          <a:lstStyle/>
          <a:p>
            <a:pPr algn="ctr"/>
            <a:r>
              <a:rPr lang="uk-UA" altLang="ru-RU" sz="4400" b="1" dirty="0" smtClean="0">
                <a:solidFill>
                  <a:schemeClr val="tx1"/>
                </a:solidFill>
              </a:rPr>
              <a:t>ДЯКУЮ ЗА УВАГУ!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6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731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altLang="ru-RU" sz="28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Стислий огляд предметної області</a:t>
            </a:r>
            <a:endParaRPr lang="uk-UA" altLang="ru-RU" sz="3400" b="1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227013" y="3321050"/>
            <a:ext cx="31750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1200"/>
              <a:t>Структура земель</a:t>
            </a:r>
            <a:br>
              <a:rPr lang="uk-UA" altLang="ru-RU" sz="1200"/>
            </a:br>
            <a:r>
              <a:rPr lang="uk-UA" altLang="ru-RU" sz="1200"/>
              <a:t>сільськогосподарського призначення*</a:t>
            </a: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0" y="6602413"/>
            <a:ext cx="4787900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l" eaLnBrk="1" hangingPunct="1">
              <a:lnSpc>
                <a:spcPct val="50000"/>
              </a:lnSpc>
            </a:pPr>
            <a:r>
              <a:rPr lang="uk-UA" altLang="ru-RU" sz="900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* - відповідно до статті 22 Земельного кодексу України</a:t>
            </a:r>
          </a:p>
          <a:p>
            <a:pPr algn="l" eaLnBrk="1" hangingPunct="1">
              <a:lnSpc>
                <a:spcPct val="70000"/>
              </a:lnSpc>
            </a:pPr>
            <a:r>
              <a:rPr lang="uk-UA" altLang="ru-RU" sz="900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** - згідно з додатком 4 Порядку ведення</a:t>
            </a:r>
            <a:r>
              <a:rPr lang="uk-UA" altLang="ru-RU" sz="900" b="0" dirty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altLang="ru-RU" sz="900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Державного</a:t>
            </a:r>
            <a:r>
              <a:rPr lang="uk-UA" altLang="ru-RU" sz="900" b="0" dirty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altLang="ru-RU" sz="900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земельного кадастру</a:t>
            </a:r>
            <a:r>
              <a:rPr lang="uk-UA" altLang="ru-RU" sz="900" b="0" dirty="0"/>
              <a:t> </a:t>
            </a: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152400" y="6021388"/>
            <a:ext cx="3290888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1200"/>
              <a:t>Склад угідь земель</a:t>
            </a:r>
          </a:p>
          <a:p>
            <a:pPr eaLnBrk="1" hangingPunct="1"/>
            <a:r>
              <a:rPr lang="uk-UA" altLang="ru-RU" sz="1200"/>
              <a:t>сільськогосподарського призначення</a:t>
            </a:r>
            <a:r>
              <a:rPr lang="uk-UA" altLang="ru-RU" sz="1200" b="0"/>
              <a:t> **</a:t>
            </a:r>
          </a:p>
        </p:txBody>
      </p:sp>
      <p:grpSp>
        <p:nvGrpSpPr>
          <p:cNvPr id="10247" name="Group 62"/>
          <p:cNvGrpSpPr>
            <a:grpSpLocks noChangeAspect="1"/>
          </p:cNvGrpSpPr>
          <p:nvPr/>
        </p:nvGrpSpPr>
        <p:grpSpPr bwMode="auto">
          <a:xfrm>
            <a:off x="179388" y="3897313"/>
            <a:ext cx="3060700" cy="2149475"/>
            <a:chOff x="3692" y="2446"/>
            <a:chExt cx="5223" cy="3624"/>
          </a:xfrm>
        </p:grpSpPr>
        <p:sp>
          <p:nvSpPr>
            <p:cNvPr id="10282" name="AutoShape 63"/>
            <p:cNvSpPr>
              <a:spLocks noChangeAspect="1" noChangeArrowheads="1"/>
            </p:cNvSpPr>
            <p:nvPr/>
          </p:nvSpPr>
          <p:spPr bwMode="auto">
            <a:xfrm>
              <a:off x="3692" y="2446"/>
              <a:ext cx="5223" cy="3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ru-RU" altLang="ru-RU" sz="1800"/>
            </a:p>
          </p:txBody>
        </p:sp>
        <p:sp>
          <p:nvSpPr>
            <p:cNvPr id="10283" name="Rectangle 64"/>
            <p:cNvSpPr>
              <a:spLocks noChangeArrowheads="1"/>
            </p:cNvSpPr>
            <p:nvPr/>
          </p:nvSpPr>
          <p:spPr bwMode="auto">
            <a:xfrm>
              <a:off x="3692" y="2446"/>
              <a:ext cx="5223" cy="27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Землі сільськогосподарського призначення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sp>
          <p:nvSpPr>
            <p:cNvPr id="10284" name="Rectangle 65"/>
            <p:cNvSpPr>
              <a:spLocks noChangeArrowheads="1"/>
            </p:cNvSpPr>
            <p:nvPr/>
          </p:nvSpPr>
          <p:spPr bwMode="auto">
            <a:xfrm>
              <a:off x="6092" y="3143"/>
              <a:ext cx="1333" cy="125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</a:pPr>
              <a:endParaRPr lang="uk-UA" altLang="ru-RU" sz="900" b="0">
                <a:solidFill>
                  <a:srgbClr val="000000"/>
                </a:solidFill>
                <a:latin typeface="Arial" pitchFamily="34" charset="0"/>
              </a:endParaRPr>
            </a:p>
            <a:p>
              <a:pPr eaLnBrk="1" hangingPunct="1">
                <a:lnSpc>
                  <a:spcPct val="90000"/>
                </a:lnSpc>
              </a:pPr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Землі під об'єктами та спорудами спеціального призначення</a:t>
              </a:r>
            </a:p>
          </p:txBody>
        </p:sp>
        <p:sp>
          <p:nvSpPr>
            <p:cNvPr id="10285" name="Rectangle 66"/>
            <p:cNvSpPr>
              <a:spLocks noChangeArrowheads="1"/>
            </p:cNvSpPr>
            <p:nvPr/>
          </p:nvSpPr>
          <p:spPr bwMode="auto">
            <a:xfrm>
              <a:off x="3692" y="3143"/>
              <a:ext cx="847" cy="125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uk-UA" altLang="ru-RU" sz="900" b="0">
                <a:solidFill>
                  <a:srgbClr val="000000"/>
                </a:solidFill>
                <a:latin typeface="Arial" pitchFamily="34" charset="0"/>
              </a:endParaRPr>
            </a:p>
            <a:p>
              <a:pPr eaLnBrk="1" hangingPunct="1"/>
              <a:endParaRPr lang="uk-UA" altLang="ru-RU" sz="900" b="0">
                <a:solidFill>
                  <a:srgbClr val="000000"/>
                </a:solidFill>
                <a:latin typeface="Arial" pitchFamily="34" charset="0"/>
              </a:endParaRPr>
            </a:p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Рілля</a:t>
              </a:r>
            </a:p>
          </p:txBody>
        </p:sp>
        <p:sp>
          <p:nvSpPr>
            <p:cNvPr id="10286" name="Rectangle 67"/>
            <p:cNvSpPr>
              <a:spLocks noChangeArrowheads="1"/>
            </p:cNvSpPr>
            <p:nvPr/>
          </p:nvSpPr>
          <p:spPr bwMode="auto">
            <a:xfrm>
              <a:off x="3974" y="4676"/>
              <a:ext cx="847" cy="27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Рілля 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sp>
          <p:nvSpPr>
            <p:cNvPr id="10287" name="Rectangle 68"/>
            <p:cNvSpPr>
              <a:spLocks noChangeArrowheads="1"/>
            </p:cNvSpPr>
            <p:nvPr/>
          </p:nvSpPr>
          <p:spPr bwMode="auto">
            <a:xfrm>
              <a:off x="5104" y="5651"/>
              <a:ext cx="1128" cy="417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</a:pPr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Багаторічні насадження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cxnSp>
          <p:nvCxnSpPr>
            <p:cNvPr id="10288" name="AutoShape 69"/>
            <p:cNvCxnSpPr>
              <a:cxnSpLocks noChangeShapeType="1"/>
              <a:stCxn id="10283" idx="2"/>
              <a:endCxn id="10285" idx="0"/>
            </p:cNvCxnSpPr>
            <p:nvPr/>
          </p:nvCxnSpPr>
          <p:spPr bwMode="auto">
            <a:xfrm rot="5400000">
              <a:off x="5001" y="1839"/>
              <a:ext cx="418" cy="2189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89" name="AutoShape 70"/>
            <p:cNvCxnSpPr>
              <a:cxnSpLocks noChangeShapeType="1"/>
              <a:stCxn id="10283" idx="2"/>
              <a:endCxn id="10284" idx="0"/>
            </p:cNvCxnSpPr>
            <p:nvPr/>
          </p:nvCxnSpPr>
          <p:spPr bwMode="auto">
            <a:xfrm rot="16200000" flipH="1">
              <a:off x="6322" y="2707"/>
              <a:ext cx="418" cy="45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0" name="AutoShape 71"/>
            <p:cNvCxnSpPr>
              <a:cxnSpLocks noChangeShapeType="1"/>
              <a:stCxn id="10285" idx="2"/>
              <a:endCxn id="10286" idx="1"/>
            </p:cNvCxnSpPr>
            <p:nvPr/>
          </p:nvCxnSpPr>
          <p:spPr bwMode="auto">
            <a:xfrm rot="5400000">
              <a:off x="3836" y="4535"/>
              <a:ext cx="418" cy="141"/>
            </a:xfrm>
            <a:prstGeom prst="bentConnector4">
              <a:avLst>
                <a:gd name="adj1" fmla="val 30556"/>
                <a:gd name="adj2" fmla="val 262009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91" name="Rectangle 72"/>
            <p:cNvSpPr>
              <a:spLocks noChangeArrowheads="1"/>
            </p:cNvSpPr>
            <p:nvPr/>
          </p:nvSpPr>
          <p:spPr bwMode="auto">
            <a:xfrm>
              <a:off x="5245" y="4815"/>
              <a:ext cx="987" cy="28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Сіножаті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sp>
          <p:nvSpPr>
            <p:cNvPr id="10292" name="Rectangle 73"/>
            <p:cNvSpPr>
              <a:spLocks noChangeArrowheads="1"/>
            </p:cNvSpPr>
            <p:nvPr/>
          </p:nvSpPr>
          <p:spPr bwMode="auto">
            <a:xfrm>
              <a:off x="5245" y="5233"/>
              <a:ext cx="987" cy="27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Пасовища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sp>
          <p:nvSpPr>
            <p:cNvPr id="10293" name="Rectangle 74"/>
            <p:cNvSpPr>
              <a:spLocks noChangeArrowheads="1"/>
            </p:cNvSpPr>
            <p:nvPr/>
          </p:nvSpPr>
          <p:spPr bwMode="auto">
            <a:xfrm>
              <a:off x="3974" y="5094"/>
              <a:ext cx="847" cy="28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Перелоги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cxnSp>
          <p:nvCxnSpPr>
            <p:cNvPr id="10294" name="AutoShape 75"/>
            <p:cNvCxnSpPr>
              <a:cxnSpLocks noChangeShapeType="1"/>
              <a:stCxn id="10285" idx="2"/>
              <a:endCxn id="10293" idx="1"/>
            </p:cNvCxnSpPr>
            <p:nvPr/>
          </p:nvCxnSpPr>
          <p:spPr bwMode="auto">
            <a:xfrm rot="5400000">
              <a:off x="3626" y="4745"/>
              <a:ext cx="838" cy="141"/>
            </a:xfrm>
            <a:prstGeom prst="bentConnector4">
              <a:avLst>
                <a:gd name="adj1" fmla="val 15431"/>
                <a:gd name="adj2" fmla="val 26703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95" name="Rectangle 76"/>
            <p:cNvSpPr>
              <a:spLocks noChangeArrowheads="1"/>
            </p:cNvSpPr>
            <p:nvPr/>
          </p:nvSpPr>
          <p:spPr bwMode="auto">
            <a:xfrm>
              <a:off x="6374" y="5094"/>
              <a:ext cx="2114" cy="97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800" b="0">
                  <a:solidFill>
                    <a:srgbClr val="000000"/>
                  </a:solidFill>
                  <a:latin typeface="Arial" pitchFamily="34" charset="0"/>
                </a:rPr>
                <a:t>Землі, які перебувають у стадії меліоративного освоєння та відновлення родючості</a:t>
              </a:r>
            </a:p>
          </p:txBody>
        </p:sp>
        <p:cxnSp>
          <p:nvCxnSpPr>
            <p:cNvPr id="10296" name="AutoShape 77"/>
            <p:cNvCxnSpPr>
              <a:cxnSpLocks noChangeShapeType="1"/>
              <a:stCxn id="10284" idx="2"/>
              <a:endCxn id="10295" idx="0"/>
            </p:cNvCxnSpPr>
            <p:nvPr/>
          </p:nvCxnSpPr>
          <p:spPr bwMode="auto">
            <a:xfrm rot="16200000" flipH="1">
              <a:off x="6746" y="4409"/>
              <a:ext cx="697" cy="67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97" name="Rectangle 78"/>
            <p:cNvSpPr>
              <a:spLocks noChangeArrowheads="1"/>
            </p:cNvSpPr>
            <p:nvPr/>
          </p:nvSpPr>
          <p:spPr bwMode="auto">
            <a:xfrm>
              <a:off x="4680" y="3143"/>
              <a:ext cx="1271" cy="125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Рослинний покрив земель і ґрунти</a:t>
              </a:r>
            </a:p>
          </p:txBody>
        </p:sp>
        <p:sp>
          <p:nvSpPr>
            <p:cNvPr id="10298" name="Rectangle 79"/>
            <p:cNvSpPr>
              <a:spLocks noChangeArrowheads="1"/>
            </p:cNvSpPr>
            <p:nvPr/>
          </p:nvSpPr>
          <p:spPr bwMode="auto">
            <a:xfrm>
              <a:off x="3833" y="5452"/>
              <a:ext cx="988" cy="61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</a:pPr>
              <a:r>
                <a:rPr lang="uk-UA" altLang="ru-RU" sz="900" b="0">
                  <a:solidFill>
                    <a:srgbClr val="000000"/>
                  </a:solidFill>
                  <a:latin typeface="Times New Roman" pitchFamily="18" charset="0"/>
                </a:rPr>
                <a:t>Парники, оранжереї, теплиці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cxnSp>
          <p:nvCxnSpPr>
            <p:cNvPr id="10299" name="AutoShape 80"/>
            <p:cNvCxnSpPr>
              <a:cxnSpLocks noChangeShapeType="1"/>
              <a:stCxn id="10285" idx="2"/>
              <a:endCxn id="10298" idx="1"/>
            </p:cNvCxnSpPr>
            <p:nvPr/>
          </p:nvCxnSpPr>
          <p:spPr bwMode="auto">
            <a:xfrm rot="5400000">
              <a:off x="3292" y="4938"/>
              <a:ext cx="1363" cy="282"/>
            </a:xfrm>
            <a:prstGeom prst="bentConnector4">
              <a:avLst>
                <a:gd name="adj1" fmla="val 9481"/>
                <a:gd name="adj2" fmla="val 130639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0" name="AutoShape 81"/>
            <p:cNvCxnSpPr>
              <a:cxnSpLocks noChangeShapeType="1"/>
              <a:stCxn id="10297" idx="2"/>
              <a:endCxn id="10291" idx="1"/>
            </p:cNvCxnSpPr>
            <p:nvPr/>
          </p:nvCxnSpPr>
          <p:spPr bwMode="auto">
            <a:xfrm rot="5400000">
              <a:off x="5002" y="4640"/>
              <a:ext cx="558" cy="71"/>
            </a:xfrm>
            <a:prstGeom prst="bentConnector4">
              <a:avLst>
                <a:gd name="adj1" fmla="val 24546"/>
                <a:gd name="adj2" fmla="val 49560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1" name="AutoShape 82"/>
            <p:cNvCxnSpPr>
              <a:cxnSpLocks noChangeShapeType="1"/>
              <a:stCxn id="10297" idx="2"/>
              <a:endCxn id="10292" idx="1"/>
            </p:cNvCxnSpPr>
            <p:nvPr/>
          </p:nvCxnSpPr>
          <p:spPr bwMode="auto">
            <a:xfrm rot="5400000">
              <a:off x="4793" y="4849"/>
              <a:ext cx="975" cy="71"/>
            </a:xfrm>
            <a:prstGeom prst="bentConnector4">
              <a:avLst>
                <a:gd name="adj1" fmla="val 14454"/>
                <a:gd name="adj2" fmla="val 49560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2" name="AutoShape 83"/>
            <p:cNvCxnSpPr>
              <a:cxnSpLocks noChangeShapeType="1"/>
              <a:stCxn id="10297" idx="2"/>
              <a:endCxn id="10287" idx="1"/>
            </p:cNvCxnSpPr>
            <p:nvPr/>
          </p:nvCxnSpPr>
          <p:spPr bwMode="auto">
            <a:xfrm rot="5400000">
              <a:off x="4479" y="5022"/>
              <a:ext cx="1462" cy="212"/>
            </a:xfrm>
            <a:prstGeom prst="bentConnector4">
              <a:avLst>
                <a:gd name="adj1" fmla="val 8949"/>
                <a:gd name="adj2" fmla="val 168264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03" name="Rectangle 84"/>
            <p:cNvSpPr>
              <a:spLocks noChangeArrowheads="1"/>
            </p:cNvSpPr>
            <p:nvPr/>
          </p:nvSpPr>
          <p:spPr bwMode="auto">
            <a:xfrm>
              <a:off x="7503" y="3143"/>
              <a:ext cx="1412" cy="181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Землі під сільськогос</a:t>
              </a:r>
              <a:r>
                <a:rPr lang="ru-RU" altLang="ru-RU" sz="900" b="0">
                  <a:solidFill>
                    <a:srgbClr val="000000"/>
                  </a:solidFill>
                  <a:latin typeface="Arial" pitchFamily="34" charset="0"/>
                </a:rPr>
                <a:t>-</a:t>
              </a:r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подарськими та іншими господарськими будівлями і дворами</a:t>
              </a:r>
            </a:p>
          </p:txBody>
        </p:sp>
        <p:cxnSp>
          <p:nvCxnSpPr>
            <p:cNvPr id="10304" name="AutoShape 85"/>
            <p:cNvCxnSpPr>
              <a:cxnSpLocks noChangeShapeType="1"/>
              <a:stCxn id="10283" idx="2"/>
              <a:endCxn id="10297" idx="0"/>
            </p:cNvCxnSpPr>
            <p:nvPr/>
          </p:nvCxnSpPr>
          <p:spPr bwMode="auto">
            <a:xfrm rot="5400000">
              <a:off x="5601" y="2440"/>
              <a:ext cx="418" cy="98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5" name="AutoShape 86"/>
            <p:cNvCxnSpPr>
              <a:cxnSpLocks noChangeShapeType="1"/>
              <a:stCxn id="10283" idx="2"/>
              <a:endCxn id="10303" idx="0"/>
            </p:cNvCxnSpPr>
            <p:nvPr/>
          </p:nvCxnSpPr>
          <p:spPr bwMode="auto">
            <a:xfrm rot="16200000" flipH="1">
              <a:off x="7048" y="1981"/>
              <a:ext cx="418" cy="190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248" name="Group 116"/>
          <p:cNvGrpSpPr>
            <a:grpSpLocks noChangeAspect="1"/>
          </p:cNvGrpSpPr>
          <p:nvPr/>
        </p:nvGrpSpPr>
        <p:grpSpPr bwMode="auto">
          <a:xfrm>
            <a:off x="179388" y="800100"/>
            <a:ext cx="3095625" cy="2522538"/>
            <a:chOff x="3551" y="2446"/>
            <a:chExt cx="5224" cy="4203"/>
          </a:xfrm>
        </p:grpSpPr>
        <p:sp>
          <p:nvSpPr>
            <p:cNvPr id="10254" name="AutoShape 117"/>
            <p:cNvSpPr>
              <a:spLocks noChangeAspect="1" noChangeArrowheads="1"/>
            </p:cNvSpPr>
            <p:nvPr/>
          </p:nvSpPr>
          <p:spPr bwMode="auto">
            <a:xfrm>
              <a:off x="3551" y="2446"/>
              <a:ext cx="5224" cy="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ru-RU" altLang="ru-RU" sz="1800"/>
            </a:p>
          </p:txBody>
        </p:sp>
        <p:sp>
          <p:nvSpPr>
            <p:cNvPr id="10255" name="Rectangle 118"/>
            <p:cNvSpPr>
              <a:spLocks noChangeArrowheads="1"/>
            </p:cNvSpPr>
            <p:nvPr/>
          </p:nvSpPr>
          <p:spPr bwMode="auto">
            <a:xfrm>
              <a:off x="3551" y="2446"/>
              <a:ext cx="5224" cy="279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1100" b="0">
                  <a:solidFill>
                    <a:srgbClr val="000000"/>
                  </a:solidFill>
                  <a:latin typeface="Times New Roman" pitchFamily="18" charset="0"/>
                </a:rPr>
                <a:t>Землі сільськогосподарського призначення</a:t>
              </a:r>
              <a:endParaRPr lang="uk-UA" altLang="ru-RU" sz="1100" b="0">
                <a:solidFill>
                  <a:srgbClr val="000000"/>
                </a:solidFill>
              </a:endParaRPr>
            </a:p>
          </p:txBody>
        </p:sp>
        <p:sp>
          <p:nvSpPr>
            <p:cNvPr id="10256" name="Rectangle 119"/>
            <p:cNvSpPr>
              <a:spLocks noChangeArrowheads="1"/>
            </p:cNvSpPr>
            <p:nvPr/>
          </p:nvSpPr>
          <p:spPr bwMode="auto">
            <a:xfrm>
              <a:off x="5951" y="3143"/>
              <a:ext cx="2824" cy="55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Несільськогосподарські</a:t>
              </a:r>
            </a:p>
            <a:p>
              <a:pPr eaLnBrk="1" hangingPunct="1"/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угіддя</a:t>
              </a:r>
            </a:p>
          </p:txBody>
        </p:sp>
        <p:sp>
          <p:nvSpPr>
            <p:cNvPr id="10257" name="Rectangle 120"/>
            <p:cNvSpPr>
              <a:spLocks noChangeArrowheads="1"/>
            </p:cNvSpPr>
            <p:nvPr/>
          </p:nvSpPr>
          <p:spPr bwMode="auto">
            <a:xfrm>
              <a:off x="3551" y="3143"/>
              <a:ext cx="2117" cy="55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Сільськогоспо-дарські угіддя</a:t>
              </a:r>
            </a:p>
          </p:txBody>
        </p:sp>
        <p:sp>
          <p:nvSpPr>
            <p:cNvPr id="10258" name="Rectangle 121"/>
            <p:cNvSpPr>
              <a:spLocks noChangeArrowheads="1"/>
            </p:cNvSpPr>
            <p:nvPr/>
          </p:nvSpPr>
          <p:spPr bwMode="auto">
            <a:xfrm>
              <a:off x="3833" y="3979"/>
              <a:ext cx="1334" cy="44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140000"/>
                </a:lnSpc>
                <a:spcBef>
                  <a:spcPts val="600"/>
                </a:spcBef>
              </a:pPr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Рілля </a:t>
              </a:r>
              <a:endParaRPr lang="uk-UA" altLang="ru-RU" sz="1000" b="0">
                <a:solidFill>
                  <a:srgbClr val="000000"/>
                </a:solidFill>
              </a:endParaRPr>
            </a:p>
          </p:txBody>
        </p:sp>
        <p:sp>
          <p:nvSpPr>
            <p:cNvPr id="10259" name="Rectangle 122"/>
            <p:cNvSpPr>
              <a:spLocks noChangeArrowheads="1"/>
            </p:cNvSpPr>
            <p:nvPr/>
          </p:nvSpPr>
          <p:spPr bwMode="auto">
            <a:xfrm>
              <a:off x="3833" y="6210"/>
              <a:ext cx="1334" cy="439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Багаторічні насадження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cxnSp>
          <p:nvCxnSpPr>
            <p:cNvPr id="10260" name="AutoShape 123"/>
            <p:cNvCxnSpPr>
              <a:cxnSpLocks noChangeShapeType="1"/>
              <a:stCxn id="10255" idx="2"/>
              <a:endCxn id="10257" idx="0"/>
            </p:cNvCxnSpPr>
            <p:nvPr/>
          </p:nvCxnSpPr>
          <p:spPr bwMode="auto">
            <a:xfrm rot="5400000">
              <a:off x="5178" y="2157"/>
              <a:ext cx="418" cy="155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1" name="AutoShape 124"/>
            <p:cNvCxnSpPr>
              <a:cxnSpLocks noChangeShapeType="1"/>
              <a:stCxn id="10255" idx="2"/>
              <a:endCxn id="10256" idx="0"/>
            </p:cNvCxnSpPr>
            <p:nvPr/>
          </p:nvCxnSpPr>
          <p:spPr bwMode="auto">
            <a:xfrm rot="16200000" flipH="1">
              <a:off x="6554" y="2334"/>
              <a:ext cx="418" cy="120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2" name="AutoShape 125"/>
            <p:cNvCxnSpPr>
              <a:cxnSpLocks noChangeShapeType="1"/>
              <a:stCxn id="10257" idx="2"/>
              <a:endCxn id="10258" idx="1"/>
            </p:cNvCxnSpPr>
            <p:nvPr/>
          </p:nvCxnSpPr>
          <p:spPr bwMode="auto">
            <a:xfrm rot="5400000">
              <a:off x="3973" y="3561"/>
              <a:ext cx="498" cy="777"/>
            </a:xfrm>
            <a:prstGeom prst="bentConnector4">
              <a:avLst>
                <a:gd name="adj1" fmla="val 27796"/>
                <a:gd name="adj2" fmla="val 136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3" name="AutoShape 126"/>
            <p:cNvCxnSpPr>
              <a:cxnSpLocks noChangeShapeType="1"/>
              <a:stCxn id="10257" idx="2"/>
              <a:endCxn id="10259" idx="1"/>
            </p:cNvCxnSpPr>
            <p:nvPr/>
          </p:nvCxnSpPr>
          <p:spPr bwMode="auto">
            <a:xfrm rot="5400000">
              <a:off x="2857" y="4677"/>
              <a:ext cx="2729" cy="777"/>
            </a:xfrm>
            <a:prstGeom prst="bentConnector4">
              <a:avLst>
                <a:gd name="adj1" fmla="val 4991"/>
                <a:gd name="adj2" fmla="val 136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4" name="Rectangle 127"/>
            <p:cNvSpPr>
              <a:spLocks noChangeArrowheads="1"/>
            </p:cNvSpPr>
            <p:nvPr/>
          </p:nvSpPr>
          <p:spPr bwMode="auto">
            <a:xfrm>
              <a:off x="3833" y="5095"/>
              <a:ext cx="1336" cy="44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140000"/>
                </a:lnSpc>
                <a:spcBef>
                  <a:spcPts val="600"/>
                </a:spcBef>
              </a:pPr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Сіножаті</a:t>
              </a:r>
              <a:endParaRPr lang="uk-UA" altLang="ru-RU" sz="1000" b="0">
                <a:solidFill>
                  <a:srgbClr val="000000"/>
                </a:solidFill>
              </a:endParaRPr>
            </a:p>
          </p:txBody>
        </p:sp>
        <p:sp>
          <p:nvSpPr>
            <p:cNvPr id="10265" name="Rectangle 128"/>
            <p:cNvSpPr>
              <a:spLocks noChangeArrowheads="1"/>
            </p:cNvSpPr>
            <p:nvPr/>
          </p:nvSpPr>
          <p:spPr bwMode="auto">
            <a:xfrm>
              <a:off x="3833" y="5652"/>
              <a:ext cx="1334" cy="44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140000"/>
                </a:lnSpc>
                <a:spcBef>
                  <a:spcPts val="600"/>
                </a:spcBef>
              </a:pPr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Пасовища</a:t>
              </a:r>
              <a:endParaRPr lang="uk-UA" altLang="ru-RU" sz="1000" b="0">
                <a:solidFill>
                  <a:srgbClr val="000000"/>
                </a:solidFill>
              </a:endParaRPr>
            </a:p>
          </p:txBody>
        </p:sp>
        <p:sp>
          <p:nvSpPr>
            <p:cNvPr id="10266" name="Rectangle 129"/>
            <p:cNvSpPr>
              <a:spLocks noChangeArrowheads="1"/>
            </p:cNvSpPr>
            <p:nvPr/>
          </p:nvSpPr>
          <p:spPr bwMode="auto">
            <a:xfrm>
              <a:off x="3833" y="4537"/>
              <a:ext cx="1334" cy="44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140000"/>
                </a:lnSpc>
                <a:spcBef>
                  <a:spcPts val="600"/>
                </a:spcBef>
              </a:pPr>
              <a:r>
                <a:rPr lang="uk-UA" altLang="ru-RU" sz="1000" b="0">
                  <a:solidFill>
                    <a:srgbClr val="000000"/>
                  </a:solidFill>
                  <a:latin typeface="Arial" pitchFamily="34" charset="0"/>
                </a:rPr>
                <a:t>Перелоги</a:t>
              </a:r>
              <a:r>
                <a:rPr lang="uk-UA" altLang="ru-RU" sz="1100" b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endParaRPr lang="uk-UA" altLang="ru-RU" sz="1800" b="0">
                <a:solidFill>
                  <a:srgbClr val="000000"/>
                </a:solidFill>
              </a:endParaRPr>
            </a:p>
          </p:txBody>
        </p:sp>
        <p:cxnSp>
          <p:nvCxnSpPr>
            <p:cNvPr id="10267" name="AutoShape 130"/>
            <p:cNvCxnSpPr>
              <a:cxnSpLocks noChangeShapeType="1"/>
              <a:stCxn id="10257" idx="2"/>
              <a:endCxn id="10264" idx="1"/>
            </p:cNvCxnSpPr>
            <p:nvPr/>
          </p:nvCxnSpPr>
          <p:spPr bwMode="auto">
            <a:xfrm rot="5400000">
              <a:off x="3415" y="4119"/>
              <a:ext cx="1614" cy="777"/>
            </a:xfrm>
            <a:prstGeom prst="bentConnector4">
              <a:avLst>
                <a:gd name="adj1" fmla="val 8630"/>
                <a:gd name="adj2" fmla="val 136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8" name="AutoShape 131"/>
            <p:cNvCxnSpPr>
              <a:cxnSpLocks noChangeShapeType="1"/>
              <a:stCxn id="10257" idx="2"/>
              <a:endCxn id="10265" idx="1"/>
            </p:cNvCxnSpPr>
            <p:nvPr/>
          </p:nvCxnSpPr>
          <p:spPr bwMode="auto">
            <a:xfrm rot="5400000">
              <a:off x="3136" y="4398"/>
              <a:ext cx="2172" cy="777"/>
            </a:xfrm>
            <a:prstGeom prst="bentConnector4">
              <a:avLst>
                <a:gd name="adj1" fmla="val 6523"/>
                <a:gd name="adj2" fmla="val 136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9" name="AutoShape 132"/>
            <p:cNvCxnSpPr>
              <a:cxnSpLocks noChangeShapeType="1"/>
              <a:stCxn id="10257" idx="2"/>
              <a:endCxn id="10266" idx="1"/>
            </p:cNvCxnSpPr>
            <p:nvPr/>
          </p:nvCxnSpPr>
          <p:spPr bwMode="auto">
            <a:xfrm rot="5400000">
              <a:off x="3693" y="3841"/>
              <a:ext cx="1057" cy="777"/>
            </a:xfrm>
            <a:prstGeom prst="bentConnector4">
              <a:avLst>
                <a:gd name="adj1" fmla="val 12894"/>
                <a:gd name="adj2" fmla="val 136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70" name="Rectangle 133"/>
            <p:cNvSpPr>
              <a:spLocks noChangeArrowheads="1"/>
            </p:cNvSpPr>
            <p:nvPr/>
          </p:nvSpPr>
          <p:spPr bwMode="auto">
            <a:xfrm>
              <a:off x="5386" y="3979"/>
              <a:ext cx="3113" cy="35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uk-UA" altLang="ru-RU" sz="700" b="0">
                  <a:solidFill>
                    <a:srgbClr val="000000"/>
                  </a:solidFill>
                  <a:latin typeface="Arial" pitchFamily="34" charset="0"/>
                </a:rPr>
                <a:t>Під господарськими будівлями і дворами</a:t>
              </a:r>
              <a:endParaRPr lang="uk-UA" altLang="ru-RU" sz="700" b="0">
                <a:solidFill>
                  <a:srgbClr val="000000"/>
                </a:solidFill>
              </a:endParaRPr>
            </a:p>
          </p:txBody>
        </p:sp>
        <p:sp>
          <p:nvSpPr>
            <p:cNvPr id="10271" name="Rectangle 134"/>
            <p:cNvSpPr>
              <a:spLocks noChangeArrowheads="1"/>
            </p:cNvSpPr>
            <p:nvPr/>
          </p:nvSpPr>
          <p:spPr bwMode="auto">
            <a:xfrm>
              <a:off x="5386" y="4398"/>
              <a:ext cx="3114" cy="35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uk-UA" altLang="ru-RU" sz="700" b="0">
                  <a:solidFill>
                    <a:srgbClr val="000000"/>
                  </a:solidFill>
                  <a:latin typeface="Arial" pitchFamily="34" charset="0"/>
                </a:rPr>
                <a:t>Під господарськими шляхами і прогонами</a:t>
              </a:r>
              <a:endParaRPr lang="uk-UA" altLang="ru-RU" sz="700" b="0">
                <a:solidFill>
                  <a:srgbClr val="000000"/>
                </a:solidFill>
              </a:endParaRPr>
            </a:p>
          </p:txBody>
        </p:sp>
        <p:sp>
          <p:nvSpPr>
            <p:cNvPr id="10272" name="Rectangle 135"/>
            <p:cNvSpPr>
              <a:spLocks noChangeArrowheads="1"/>
            </p:cNvSpPr>
            <p:nvPr/>
          </p:nvSpPr>
          <p:spPr bwMode="auto">
            <a:xfrm>
              <a:off x="5386" y="4816"/>
              <a:ext cx="3114" cy="592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800" b="0">
                  <a:solidFill>
                    <a:srgbClr val="000000"/>
                  </a:solidFill>
                  <a:latin typeface="Arial" pitchFamily="34" charset="0"/>
                </a:rPr>
                <a:t>Землі, які перебувають у стадії меліоративного будівництва та відновлення родючості</a:t>
              </a:r>
              <a:endParaRPr lang="uk-UA" altLang="ru-RU" sz="800" b="0">
                <a:solidFill>
                  <a:srgbClr val="000000"/>
                </a:solidFill>
              </a:endParaRPr>
            </a:p>
          </p:txBody>
        </p:sp>
        <p:sp>
          <p:nvSpPr>
            <p:cNvPr id="10273" name="Rectangle 136"/>
            <p:cNvSpPr>
              <a:spLocks noChangeArrowheads="1"/>
            </p:cNvSpPr>
            <p:nvPr/>
          </p:nvSpPr>
          <p:spPr bwMode="auto">
            <a:xfrm>
              <a:off x="5386" y="6432"/>
              <a:ext cx="3113" cy="21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900" b="0">
                  <a:solidFill>
                    <a:srgbClr val="000000"/>
                  </a:solidFill>
                  <a:latin typeface="Arial" pitchFamily="34" charset="0"/>
                </a:rPr>
                <a:t>Інші</a:t>
              </a:r>
              <a:endParaRPr lang="uk-UA" altLang="ru-RU" sz="900" b="0">
                <a:solidFill>
                  <a:srgbClr val="000000"/>
                </a:solidFill>
              </a:endParaRPr>
            </a:p>
          </p:txBody>
        </p:sp>
        <p:sp>
          <p:nvSpPr>
            <p:cNvPr id="10274" name="Rectangle 137"/>
            <p:cNvSpPr>
              <a:spLocks noChangeArrowheads="1"/>
            </p:cNvSpPr>
            <p:nvPr/>
          </p:nvSpPr>
          <p:spPr bwMode="auto">
            <a:xfrm>
              <a:off x="5386" y="5738"/>
              <a:ext cx="3114" cy="593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800" b="0">
                  <a:solidFill>
                    <a:srgbClr val="000000"/>
                  </a:solidFill>
                  <a:latin typeface="Arial" pitchFamily="34" charset="0"/>
                </a:rPr>
                <a:t>Забруднені сільськогосподарські угіддя, які не використовуються в сільськогосподарському виробництві</a:t>
              </a:r>
              <a:endParaRPr lang="uk-UA" altLang="ru-RU" sz="800" b="0">
                <a:solidFill>
                  <a:srgbClr val="000000"/>
                </a:solidFill>
              </a:endParaRPr>
            </a:p>
          </p:txBody>
        </p:sp>
        <p:sp>
          <p:nvSpPr>
            <p:cNvPr id="10275" name="Rectangle 138"/>
            <p:cNvSpPr>
              <a:spLocks noChangeArrowheads="1"/>
            </p:cNvSpPr>
            <p:nvPr/>
          </p:nvSpPr>
          <p:spPr bwMode="auto">
            <a:xfrm>
              <a:off x="5386" y="5471"/>
              <a:ext cx="3114" cy="21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Tahoma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uk-UA" altLang="ru-RU" sz="800" b="0">
                  <a:solidFill>
                    <a:srgbClr val="000000"/>
                  </a:solidFill>
                  <a:latin typeface="Arial" pitchFamily="34" charset="0"/>
                </a:rPr>
                <a:t>Землі тимчасової консервації</a:t>
              </a:r>
              <a:endParaRPr lang="uk-UA" altLang="ru-RU" sz="800" b="0">
                <a:solidFill>
                  <a:srgbClr val="000000"/>
                </a:solidFill>
              </a:endParaRPr>
            </a:p>
          </p:txBody>
        </p:sp>
        <p:cxnSp>
          <p:nvCxnSpPr>
            <p:cNvPr id="10276" name="AutoShape 139"/>
            <p:cNvCxnSpPr>
              <a:cxnSpLocks noChangeShapeType="1"/>
              <a:stCxn id="10256" idx="2"/>
              <a:endCxn id="10270" idx="3"/>
            </p:cNvCxnSpPr>
            <p:nvPr/>
          </p:nvCxnSpPr>
          <p:spPr bwMode="auto">
            <a:xfrm rot="16200000" flipH="1">
              <a:off x="7704" y="3360"/>
              <a:ext cx="453" cy="1136"/>
            </a:xfrm>
            <a:prstGeom prst="bentConnector4">
              <a:avLst>
                <a:gd name="adj1" fmla="val 30546"/>
                <a:gd name="adj2" fmla="val 124792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77" name="AutoShape 140"/>
            <p:cNvCxnSpPr>
              <a:cxnSpLocks noChangeShapeType="1"/>
              <a:stCxn id="10256" idx="2"/>
              <a:endCxn id="10271" idx="3"/>
            </p:cNvCxnSpPr>
            <p:nvPr/>
          </p:nvCxnSpPr>
          <p:spPr bwMode="auto">
            <a:xfrm rot="16200000" flipH="1">
              <a:off x="7496" y="3568"/>
              <a:ext cx="872" cy="1137"/>
            </a:xfrm>
            <a:prstGeom prst="bentConnector4">
              <a:avLst>
                <a:gd name="adj1" fmla="val 16606"/>
                <a:gd name="adj2" fmla="val 12484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78" name="AutoShape 141"/>
            <p:cNvCxnSpPr>
              <a:cxnSpLocks noChangeShapeType="1"/>
              <a:stCxn id="10256" idx="2"/>
              <a:endCxn id="10272" idx="3"/>
            </p:cNvCxnSpPr>
            <p:nvPr/>
          </p:nvCxnSpPr>
          <p:spPr bwMode="auto">
            <a:xfrm rot="16200000" flipH="1">
              <a:off x="7226" y="3838"/>
              <a:ext cx="1411" cy="1137"/>
            </a:xfrm>
            <a:prstGeom prst="bentConnector4">
              <a:avLst>
                <a:gd name="adj1" fmla="val 9440"/>
                <a:gd name="adj2" fmla="val 12484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79" name="AutoShape 142"/>
            <p:cNvCxnSpPr>
              <a:cxnSpLocks noChangeShapeType="1"/>
              <a:stCxn id="10256" idx="2"/>
              <a:endCxn id="10275" idx="3"/>
            </p:cNvCxnSpPr>
            <p:nvPr/>
          </p:nvCxnSpPr>
          <p:spPr bwMode="auto">
            <a:xfrm rot="16200000" flipH="1">
              <a:off x="6992" y="4072"/>
              <a:ext cx="1879" cy="1137"/>
            </a:xfrm>
            <a:prstGeom prst="bentConnector4">
              <a:avLst>
                <a:gd name="adj1" fmla="val 7866"/>
                <a:gd name="adj2" fmla="val 12484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80" name="AutoShape 143"/>
            <p:cNvCxnSpPr>
              <a:cxnSpLocks noChangeShapeType="1"/>
              <a:stCxn id="10256" idx="2"/>
              <a:endCxn id="10274" idx="3"/>
            </p:cNvCxnSpPr>
            <p:nvPr/>
          </p:nvCxnSpPr>
          <p:spPr bwMode="auto">
            <a:xfrm rot="16200000" flipH="1">
              <a:off x="6765" y="4299"/>
              <a:ext cx="2334" cy="1137"/>
            </a:xfrm>
            <a:prstGeom prst="bentConnector4">
              <a:avLst>
                <a:gd name="adj1" fmla="val 5806"/>
                <a:gd name="adj2" fmla="val 12484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81" name="AutoShape 144"/>
            <p:cNvCxnSpPr>
              <a:cxnSpLocks noChangeShapeType="1"/>
              <a:stCxn id="10256" idx="2"/>
              <a:endCxn id="10273" idx="3"/>
            </p:cNvCxnSpPr>
            <p:nvPr/>
          </p:nvCxnSpPr>
          <p:spPr bwMode="auto">
            <a:xfrm rot="16200000" flipH="1">
              <a:off x="6511" y="4553"/>
              <a:ext cx="2840" cy="1136"/>
            </a:xfrm>
            <a:prstGeom prst="bentConnector4">
              <a:avLst>
                <a:gd name="adj1" fmla="val 4931"/>
                <a:gd name="adj2" fmla="val 124792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49" name="Text Box 145"/>
          <p:cNvSpPr txBox="1">
            <a:spLocks noChangeArrowheads="1"/>
          </p:cNvSpPr>
          <p:nvPr/>
        </p:nvSpPr>
        <p:spPr bwMode="auto">
          <a:xfrm>
            <a:off x="3419475" y="765175"/>
            <a:ext cx="57245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uk-UA" altLang="ru-RU" sz="1200" b="0" dirty="0">
                <a:latin typeface="Arial" pitchFamily="34" charset="0"/>
              </a:rPr>
              <a:t>Землями </a:t>
            </a:r>
            <a:r>
              <a:rPr lang="uk-UA" altLang="ru-RU" sz="1200" dirty="0">
                <a:latin typeface="Arial" pitchFamily="34" charset="0"/>
              </a:rPr>
              <a:t>сільськогосподарського призначення</a:t>
            </a:r>
            <a:r>
              <a:rPr lang="uk-UA" altLang="ru-RU" sz="1200" b="0" dirty="0">
                <a:latin typeface="Arial" pitchFamily="34" charset="0"/>
              </a:rPr>
              <a:t> визнаються землі, надані для виробництва сільськогосподарської продукції, здійснення </a:t>
            </a:r>
            <a:r>
              <a:rPr lang="uk-UA" altLang="ru-RU" sz="1200" b="0" dirty="0" err="1">
                <a:latin typeface="Arial" pitchFamily="34" charset="0"/>
              </a:rPr>
              <a:t>сільськогос-подарської</a:t>
            </a:r>
            <a:r>
              <a:rPr lang="uk-UA" altLang="ru-RU" sz="1200" b="0" dirty="0">
                <a:latin typeface="Arial" pitchFamily="34" charset="0"/>
              </a:rPr>
              <a:t>, науково-дослідної та навчальної діяльності, розміщення відповідної виробничої інфраструктури або призначені для цих цілей</a:t>
            </a:r>
            <a:r>
              <a:rPr lang="uk-UA" altLang="ru-RU" sz="1200" b="0" dirty="0">
                <a:solidFill>
                  <a:srgbClr val="000000"/>
                </a:solidFill>
                <a:latin typeface="Arial" pitchFamily="34" charset="0"/>
              </a:rPr>
              <a:t>.</a:t>
            </a:r>
            <a:r>
              <a:rPr lang="uk-UA" altLang="ru-RU" sz="1200" b="0" dirty="0">
                <a:latin typeface="Arial" pitchFamily="34" charset="0"/>
              </a:rPr>
              <a:t> </a:t>
            </a:r>
          </a:p>
        </p:txBody>
      </p:sp>
      <p:sp>
        <p:nvSpPr>
          <p:cNvPr id="10250" name="Text Box 62"/>
          <p:cNvSpPr txBox="1">
            <a:spLocks noChangeArrowheads="1"/>
          </p:cNvSpPr>
          <p:nvPr/>
        </p:nvSpPr>
        <p:spPr bwMode="auto">
          <a:xfrm>
            <a:off x="3384550" y="1592263"/>
            <a:ext cx="26638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uk-UA" altLang="ru-RU" sz="1200" dirty="0">
                <a:latin typeface="Arial" pitchFamily="34" charset="0"/>
              </a:rPr>
              <a:t>Якість землі</a:t>
            </a:r>
            <a:r>
              <a:rPr lang="uk-UA" altLang="ru-RU" sz="1200" b="0" dirty="0">
                <a:latin typeface="Arial" pitchFamily="34" charset="0"/>
              </a:rPr>
              <a:t> – характеристика земельних ділянок, що визначається з метою встановлення їхньої придатності для використання у різних сферах життя суспільства</a:t>
            </a:r>
            <a:endParaRPr lang="uk-UA" altLang="ru-RU" sz="1200" b="0" dirty="0"/>
          </a:p>
        </p:txBody>
      </p:sp>
      <p:sp>
        <p:nvSpPr>
          <p:cNvPr id="10251" name="Rectangle 2"/>
          <p:cNvSpPr>
            <a:spLocks noChangeArrowheads="1"/>
          </p:cNvSpPr>
          <p:nvPr/>
        </p:nvSpPr>
        <p:spPr bwMode="auto">
          <a:xfrm>
            <a:off x="4104169" y="6238479"/>
            <a:ext cx="48609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1200" dirty="0"/>
              <a:t>Класифікація видів завдань та користувачів при оцінці якісного стану земель </a:t>
            </a:r>
          </a:p>
        </p:txBody>
      </p:sp>
      <p:sp>
        <p:nvSpPr>
          <p:cNvPr id="10252" name="Rectangle 63"/>
          <p:cNvSpPr>
            <a:spLocks noChangeArrowheads="1"/>
          </p:cNvSpPr>
          <p:nvPr/>
        </p:nvSpPr>
        <p:spPr bwMode="auto">
          <a:xfrm>
            <a:off x="5399088" y="1628775"/>
            <a:ext cx="3744912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57200" eaLnBrk="0" hangingPunct="0"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eaLnBrk="0" hangingPunct="0"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914400" algn="l"/>
              </a:tabLs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uk-UA" altLang="ru-RU" sz="1200" dirty="0">
                <a:latin typeface="Arial" pitchFamily="34" charset="0"/>
              </a:rPr>
              <a:t>Якість земель</a:t>
            </a:r>
            <a:r>
              <a:rPr lang="uk-UA" altLang="ru-RU" sz="1200" b="0" dirty="0">
                <a:latin typeface="Arial" pitchFamily="34" charset="0"/>
              </a:rPr>
              <a:t> оцінюють із таких позицій: </a:t>
            </a:r>
          </a:p>
          <a:p>
            <a:pPr lvl="1" algn="l" eaLnBrk="1" hangingPunct="1">
              <a:buFontTx/>
              <a:buChar char="•"/>
            </a:pPr>
            <a:r>
              <a:rPr lang="uk-UA" altLang="ru-RU" sz="1200" b="0" dirty="0">
                <a:latin typeface="Arial" pitchFamily="34" charset="0"/>
              </a:rPr>
              <a:t> структура земельних угідь; </a:t>
            </a:r>
          </a:p>
          <a:p>
            <a:pPr lvl="1" algn="l" eaLnBrk="1" hangingPunct="1">
              <a:buFontTx/>
              <a:buChar char="•"/>
            </a:pPr>
            <a:r>
              <a:rPr lang="uk-UA" altLang="ru-RU" sz="1200" b="0" dirty="0">
                <a:latin typeface="Arial" pitchFamily="34" charset="0"/>
              </a:rPr>
              <a:t> функціональне використання земель; </a:t>
            </a:r>
          </a:p>
          <a:p>
            <a:pPr lvl="1" algn="l" eaLnBrk="1" hangingPunct="1">
              <a:buFontTx/>
              <a:buChar char="•"/>
            </a:pPr>
            <a:r>
              <a:rPr lang="uk-UA" altLang="ru-RU" sz="1200" b="0" dirty="0">
                <a:latin typeface="Arial" pitchFamily="34" charset="0"/>
              </a:rPr>
              <a:t> результати бонітування ґрунтів; </a:t>
            </a:r>
          </a:p>
          <a:p>
            <a:pPr lvl="1" algn="l" eaLnBrk="1" hangingPunct="1">
              <a:buFontTx/>
              <a:buChar char="•"/>
            </a:pPr>
            <a:r>
              <a:rPr lang="uk-UA" altLang="ru-RU" sz="1200" b="0" dirty="0">
                <a:latin typeface="Arial" pitchFamily="34" charset="0"/>
              </a:rPr>
              <a:t> нормативна грошова оцінка земель.</a:t>
            </a:r>
            <a:r>
              <a:rPr lang="ru-RU" altLang="ru-RU" sz="1200" b="0" dirty="0">
                <a:latin typeface="Arial" pitchFamily="34" charset="0"/>
              </a:rPr>
              <a:t> </a:t>
            </a:r>
          </a:p>
        </p:txBody>
      </p:sp>
      <p:pic>
        <p:nvPicPr>
          <p:cNvPr id="66" name="Picture 17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49" y="2724263"/>
            <a:ext cx="5112245" cy="34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4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12371" y="0"/>
            <a:ext cx="7445830" cy="1412875"/>
          </a:xfrm>
        </p:spPr>
        <p:txBody>
          <a:bodyPr>
            <a:normAutofit fontScale="90000"/>
          </a:bodyPr>
          <a:lstStyle/>
          <a:p>
            <a:r>
              <a:rPr lang="ru-RU" altLang="ru-RU" sz="3000" b="1" dirty="0" err="1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Аналіз</a:t>
            </a:r>
            <a:r>
              <a:rPr lang="ru-RU" altLang="ru-RU" sz="3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altLang="ru-RU" sz="30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стану </a:t>
            </a:r>
            <a:r>
              <a:rPr lang="ru-RU" altLang="ru-RU" sz="3000" b="1" dirty="0" err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стандартизації</a:t>
            </a:r>
            <a:r>
              <a:rPr lang="ru-RU" altLang="ru-RU" sz="30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altLang="ru-RU" sz="3000" b="1" dirty="0" err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геопросторових</a:t>
            </a:r>
            <a:r>
              <a:rPr lang="ru-RU" altLang="ru-RU" sz="30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altLang="ru-RU" sz="3000" b="1" dirty="0" err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даних</a:t>
            </a:r>
            <a:r>
              <a:rPr lang="ru-RU" altLang="ru-RU" sz="30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alt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оцінювання стану</a:t>
            </a:r>
            <a:r>
              <a:rPr lang="uk-UA" altLang="ru-RU" sz="28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altLang="ru-RU" sz="28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земель сільськогосподарського призначення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709057"/>
            <a:ext cx="8893175" cy="4672693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uk-UA" altLang="ru-RU" sz="2000" dirty="0"/>
              <a:t>Оскільки стандарти встановлюють методи, засоби та сервіси керування даними, обробки, аналізу, доступу і подання таких даних у цифровій/електронній формі користувачам і системам, то при розробці моделей системи моніторингу земель сільськогосподарського призначення необхідно застосовувати національні та міжнародні стандарти: </a:t>
            </a:r>
            <a:endParaRPr lang="en-GB" altLang="ru-RU" sz="2000" b="1" dirty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uk-UA" altLang="ru-RU" sz="1700" b="1" dirty="0">
              <a:latin typeface="Arial" pitchFamily="34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uk-UA" altLang="ru-RU" sz="2000" dirty="0"/>
              <a:t>Національний стандарт ДСТУ </a:t>
            </a:r>
            <a:r>
              <a:rPr lang="en-US" altLang="ru-RU" sz="2000" dirty="0"/>
              <a:t>ISO</a:t>
            </a:r>
            <a:r>
              <a:rPr lang="uk-UA" altLang="ru-RU" sz="2000" dirty="0"/>
              <a:t> 19101:2009 «Географічна інформація. Еталонна модель».</a:t>
            </a:r>
          </a:p>
          <a:p>
            <a:pPr marL="609600" indent="-609600">
              <a:lnSpc>
                <a:spcPct val="80000"/>
              </a:lnSpc>
            </a:pPr>
            <a:r>
              <a:rPr lang="en-GB" altLang="ru-RU" sz="2000" dirty="0"/>
              <a:t>ISO</a:t>
            </a:r>
            <a:r>
              <a:rPr lang="uk-UA" altLang="ru-RU" sz="2000" dirty="0"/>
              <a:t> 19103:2005 </a:t>
            </a:r>
            <a:r>
              <a:rPr lang="uk-UA" altLang="ru-RU" sz="2000" dirty="0" err="1"/>
              <a:t>Geographic</a:t>
            </a:r>
            <a:r>
              <a:rPr lang="uk-UA" altLang="ru-RU" sz="2000" dirty="0"/>
              <a:t> </a:t>
            </a:r>
            <a:r>
              <a:rPr lang="uk-UA" altLang="ru-RU" sz="2000" dirty="0" err="1"/>
              <a:t>information</a:t>
            </a:r>
            <a:r>
              <a:rPr lang="uk-UA" altLang="ru-RU" sz="2000" dirty="0"/>
              <a:t> – </a:t>
            </a:r>
            <a:r>
              <a:rPr lang="uk-UA" altLang="ru-RU" sz="2000" dirty="0" err="1"/>
              <a:t>Conceptual</a:t>
            </a:r>
            <a:r>
              <a:rPr lang="uk-UA" altLang="ru-RU" sz="2000" dirty="0"/>
              <a:t> </a:t>
            </a:r>
            <a:r>
              <a:rPr lang="uk-UA" altLang="ru-RU" sz="2000" dirty="0" err="1"/>
              <a:t>schema</a:t>
            </a:r>
            <a:r>
              <a:rPr lang="uk-UA" altLang="ru-RU" sz="2000" dirty="0"/>
              <a:t> </a:t>
            </a:r>
            <a:r>
              <a:rPr lang="uk-UA" altLang="ru-RU" sz="2000" dirty="0" err="1"/>
              <a:t>language</a:t>
            </a:r>
            <a:r>
              <a:rPr lang="uk-UA" altLang="ru-RU" sz="2000" dirty="0"/>
              <a:t> / Мова концептуальної схеми. </a:t>
            </a:r>
          </a:p>
          <a:p>
            <a:pPr marL="609600" indent="-609600">
              <a:lnSpc>
                <a:spcPct val="80000"/>
              </a:lnSpc>
            </a:pPr>
            <a:r>
              <a:rPr lang="uk-UA" altLang="ru-RU" sz="2000" dirty="0"/>
              <a:t>ISO 19107:2003 </a:t>
            </a:r>
            <a:r>
              <a:rPr lang="uk-UA" altLang="ru-RU" sz="2000" dirty="0" err="1"/>
              <a:t>Geographic</a:t>
            </a:r>
            <a:r>
              <a:rPr lang="uk-UA" altLang="ru-RU" sz="2000" dirty="0"/>
              <a:t> </a:t>
            </a:r>
            <a:r>
              <a:rPr lang="uk-UA" altLang="ru-RU" sz="2000" dirty="0" err="1"/>
              <a:t>information</a:t>
            </a:r>
            <a:r>
              <a:rPr lang="uk-UA" altLang="ru-RU" sz="2000" dirty="0"/>
              <a:t> – </a:t>
            </a:r>
            <a:r>
              <a:rPr lang="uk-UA" altLang="ru-RU" sz="2000" dirty="0" err="1"/>
              <a:t>Spatial</a:t>
            </a:r>
            <a:r>
              <a:rPr lang="uk-UA" altLang="ru-RU" sz="2000" dirty="0"/>
              <a:t> </a:t>
            </a:r>
            <a:r>
              <a:rPr lang="uk-UA" altLang="ru-RU" sz="2000" dirty="0" err="1"/>
              <a:t>schema</a:t>
            </a:r>
            <a:r>
              <a:rPr lang="uk-UA" altLang="ru-RU" sz="2000" dirty="0"/>
              <a:t> / Просторова схема. </a:t>
            </a:r>
          </a:p>
          <a:p>
            <a:pPr marL="609600" indent="-609600">
              <a:lnSpc>
                <a:spcPct val="80000"/>
              </a:lnSpc>
            </a:pPr>
            <a:r>
              <a:rPr lang="uk-UA" altLang="ru-RU" sz="2000" dirty="0"/>
              <a:t>ISO 19108:2002 </a:t>
            </a:r>
            <a:r>
              <a:rPr lang="uk-UA" altLang="ru-RU" sz="2000" dirty="0" err="1"/>
              <a:t>Geographic</a:t>
            </a:r>
            <a:r>
              <a:rPr lang="uk-UA" altLang="ru-RU" sz="2000" dirty="0"/>
              <a:t> </a:t>
            </a:r>
            <a:r>
              <a:rPr lang="uk-UA" altLang="ru-RU" sz="2000" dirty="0" err="1"/>
              <a:t>information</a:t>
            </a:r>
            <a:r>
              <a:rPr lang="uk-UA" altLang="ru-RU" sz="2000" dirty="0"/>
              <a:t> – </a:t>
            </a:r>
            <a:r>
              <a:rPr lang="uk-UA" altLang="ru-RU" sz="2000" dirty="0" err="1"/>
              <a:t>Temporal</a:t>
            </a:r>
            <a:r>
              <a:rPr lang="uk-UA" altLang="ru-RU" sz="2000" dirty="0"/>
              <a:t> </a:t>
            </a:r>
            <a:r>
              <a:rPr lang="uk-UA" altLang="ru-RU" sz="2000" dirty="0" err="1"/>
              <a:t>schema</a:t>
            </a:r>
            <a:r>
              <a:rPr lang="uk-UA" altLang="ru-RU" sz="2000" dirty="0"/>
              <a:t> / Часова схема. </a:t>
            </a:r>
            <a:endParaRPr lang="en-GB" altLang="ru-RU" sz="2000" dirty="0"/>
          </a:p>
          <a:p>
            <a:pPr marL="609600" indent="-609600">
              <a:lnSpc>
                <a:spcPct val="80000"/>
              </a:lnSpc>
            </a:pPr>
            <a:r>
              <a:rPr lang="en-GB" altLang="ru-RU" sz="2000" dirty="0"/>
              <a:t>ISO</a:t>
            </a:r>
            <a:r>
              <a:rPr lang="uk-UA" altLang="ru-RU" sz="2000" dirty="0"/>
              <a:t> 19109:2005 </a:t>
            </a:r>
            <a:r>
              <a:rPr lang="en-GB" altLang="ru-RU" sz="2000" dirty="0"/>
              <a:t>Geographic information</a:t>
            </a:r>
            <a:r>
              <a:rPr lang="uk-UA" altLang="ru-RU" sz="2000" dirty="0"/>
              <a:t> – </a:t>
            </a:r>
            <a:r>
              <a:rPr lang="en-GB" altLang="ru-RU" sz="2000" dirty="0"/>
              <a:t>Rules for application schema</a:t>
            </a:r>
            <a:r>
              <a:rPr lang="uk-UA" altLang="ru-RU" sz="2000" dirty="0"/>
              <a:t> / Правила для прикладної схеми. </a:t>
            </a:r>
            <a:endParaRPr lang="en-GB" altLang="ru-RU" sz="2000" dirty="0"/>
          </a:p>
          <a:p>
            <a:pPr marL="609600" indent="-609600">
              <a:lnSpc>
                <a:spcPct val="80000"/>
              </a:lnSpc>
            </a:pPr>
            <a:r>
              <a:rPr lang="en-GB" altLang="ru-RU" sz="2000" dirty="0"/>
              <a:t>ISO</a:t>
            </a:r>
            <a:r>
              <a:rPr lang="uk-UA" altLang="ru-RU" sz="2000" dirty="0"/>
              <a:t> 19115:2003 </a:t>
            </a:r>
            <a:r>
              <a:rPr lang="en-GB" altLang="ru-RU" sz="2000" dirty="0"/>
              <a:t>Geographic information</a:t>
            </a:r>
            <a:r>
              <a:rPr lang="uk-UA" altLang="ru-RU" sz="2000" dirty="0"/>
              <a:t> – </a:t>
            </a:r>
            <a:r>
              <a:rPr lang="en-GB" altLang="ru-RU" sz="2000" dirty="0"/>
              <a:t>Metadata</a:t>
            </a:r>
            <a:r>
              <a:rPr lang="uk-UA" altLang="ru-RU" sz="2000" dirty="0"/>
              <a:t> / Метадані. </a:t>
            </a:r>
          </a:p>
        </p:txBody>
      </p:sp>
      <p:sp>
        <p:nvSpPr>
          <p:cNvPr id="123908" name="Text Box 10"/>
          <p:cNvSpPr txBox="1"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uk-UA" altLang="ru-RU" sz="1900">
                <a:latin typeface="Arial" pitchFamily="34" charset="0"/>
              </a:rPr>
              <a:t>-6-</a:t>
            </a:r>
            <a:endParaRPr lang="ru-RU" altLang="ru-RU" sz="19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97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84660" y="0"/>
            <a:ext cx="7429499" cy="1478570"/>
          </a:xfrm>
        </p:spPr>
        <p:txBody>
          <a:bodyPr/>
          <a:lstStyle/>
          <a:p>
            <a:r>
              <a:rPr lang="uk-UA" altLang="ru-RU" sz="2800" b="1" u="sng" dirty="0" smtClean="0">
                <a:latin typeface="Times New Roman" pitchFamily="18" charset="0"/>
              </a:rPr>
              <a:t>Об</a:t>
            </a:r>
            <a:r>
              <a:rPr lang="en-US" altLang="ru-RU" sz="2800" b="1" u="sng" dirty="0" smtClean="0">
                <a:latin typeface="Times New Roman" pitchFamily="18" charset="0"/>
              </a:rPr>
              <a:t>’</a:t>
            </a:r>
            <a:r>
              <a:rPr lang="uk-UA" altLang="ru-RU" sz="2800" b="1" u="sng" dirty="0" err="1" smtClean="0">
                <a:latin typeface="Times New Roman" pitchFamily="18" charset="0"/>
              </a:rPr>
              <a:t>єктно-орієнтований</a:t>
            </a:r>
            <a:r>
              <a:rPr lang="uk-UA" altLang="ru-RU" sz="2800" b="1" u="sng" dirty="0" smtClean="0">
                <a:latin typeface="Times New Roman" pitchFamily="18" charset="0"/>
              </a:rPr>
              <a:t> </a:t>
            </a:r>
            <a:r>
              <a:rPr lang="uk-UA" altLang="ru-RU" sz="2800" b="1" u="sng" dirty="0">
                <a:latin typeface="Times New Roman" pitchFamily="18" charset="0"/>
              </a:rPr>
              <a:t>підхід в ГІС забезпечує</a:t>
            </a:r>
            <a:endParaRPr lang="ru-RU" altLang="ru-RU" sz="2800" b="1" u="sng" dirty="0">
              <a:latin typeface="Times New Roman" pitchFamily="18" charset="0"/>
            </a:endParaRPr>
          </a:p>
        </p:txBody>
      </p:sp>
      <p:sp>
        <p:nvSpPr>
          <p:cNvPr id="235524" name="Text Box 4"/>
          <p:cNvSpPr txBox="1">
            <a:spLocks noGrp="1" noChangeArrowheads="1"/>
          </p:cNvSpPr>
          <p:nvPr>
            <p:ph idx="1"/>
          </p:nvPr>
        </p:nvSpPr>
        <p:spPr>
          <a:xfrm>
            <a:off x="1084660" y="1196752"/>
            <a:ext cx="7591795" cy="5400599"/>
          </a:xfrm>
          <a:noFill/>
          <a:ln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uk-UA" altLang="ru-RU" sz="2000" dirty="0"/>
              <a:t> </a:t>
            </a:r>
            <a:r>
              <a:rPr lang="uk-UA" altLang="ru-RU" sz="2400" b="1" dirty="0">
                <a:latin typeface="Times New Roman" pitchFamily="18" charset="0"/>
              </a:rPr>
              <a:t>Цілісність даних (доменну, посилальну, топологічну)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Спільний доступ до даних на рівні </a:t>
            </a:r>
            <a:r>
              <a:rPr lang="en-US" altLang="ru-RU" sz="2400" b="1" dirty="0">
                <a:latin typeface="Times New Roman" pitchFamily="18" charset="0"/>
              </a:rPr>
              <a:t>SQL</a:t>
            </a:r>
            <a:endParaRPr lang="uk-UA" altLang="ru-RU" sz="2400" b="1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Розмежування доступу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Масштабованість систем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Незалежність від </a:t>
            </a:r>
            <a:r>
              <a:rPr lang="uk-UA" altLang="ru-RU" sz="2400" b="1" dirty="0" err="1">
                <a:latin typeface="Times New Roman" pitchFamily="18" charset="0"/>
              </a:rPr>
              <a:t>ГІС-платформ</a:t>
            </a:r>
            <a:endParaRPr lang="uk-UA" altLang="ru-RU" sz="2400" b="1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Безпеку даних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Паралельність запитів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</a:t>
            </a:r>
            <a:r>
              <a:rPr lang="uk-UA" altLang="ru-RU" sz="2400" b="1" dirty="0" err="1">
                <a:latin typeface="Times New Roman" pitchFamily="18" charset="0"/>
              </a:rPr>
              <a:t>Розподіленість</a:t>
            </a:r>
            <a:r>
              <a:rPr lang="uk-UA" altLang="ru-RU" sz="2400" b="1" dirty="0">
                <a:latin typeface="Times New Roman" pitchFamily="18" charset="0"/>
              </a:rPr>
              <a:t> баз даних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Реплікацію даних</a:t>
            </a:r>
          </a:p>
          <a:p>
            <a:pPr>
              <a:lnSpc>
                <a:spcPct val="150000"/>
              </a:lnSpc>
            </a:pPr>
            <a:r>
              <a:rPr lang="uk-UA" altLang="ru-RU" sz="2400" b="1" dirty="0">
                <a:latin typeface="Times New Roman" pitchFamily="18" charset="0"/>
              </a:rPr>
              <a:t> Адміністрування даних </a:t>
            </a:r>
            <a:endParaRPr lang="uk-UA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50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02130" y="498443"/>
            <a:ext cx="7309104" cy="4712208"/>
            <a:chOff x="902130" y="498443"/>
            <a:chExt cx="7309104" cy="471220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936171" y="533400"/>
              <a:ext cx="7260772" cy="4669971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902130" y="498443"/>
              <a:ext cx="7309104" cy="4712208"/>
              <a:chOff x="934787" y="476672"/>
              <a:chExt cx="7309104" cy="4712208"/>
            </a:xfrm>
          </p:grpSpPr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4787" y="476672"/>
                <a:ext cx="7309104" cy="4712208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968828" y="1022228"/>
                <a:ext cx="7260772" cy="5760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2400" dirty="0" smtClean="0">
                    <a:solidFill>
                      <a:schemeClr val="bg1"/>
                    </a:solidFill>
                  </a:rPr>
                  <a:t>Землі сільськогосподарського призначення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36171" y="533400"/>
              <a:ext cx="7260772" cy="523220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800" dirty="0" smtClean="0">
                  <a:solidFill>
                    <a:schemeClr val="bg1"/>
                  </a:solidFill>
                </a:rPr>
                <a:t>ІНФОРМАЦІЙНА МОДЕЛЬ</a:t>
              </a:r>
              <a:endParaRPr lang="ru-RU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58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49"/>
            <a:ext cx="9144000" cy="73632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uk-UA" altLang="ru-RU" sz="4000" dirty="0"/>
              <a:t>Узагальнена модель </a:t>
            </a:r>
            <a:r>
              <a:rPr lang="uk-UA" altLang="ru-RU" sz="4000" dirty="0" smtClean="0"/>
              <a:t>системи</a:t>
            </a:r>
            <a:endParaRPr lang="uk-UA" sz="4000" dirty="0" smtClean="0">
              <a:solidFill>
                <a:schemeClr val="tx1"/>
              </a:solidFill>
            </a:endParaRP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549274" y="668672"/>
            <a:ext cx="243658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1200" dirty="0"/>
              <a:t>Граф відображення інформаційного простору проектування </a:t>
            </a:r>
            <a:r>
              <a:rPr lang="uk-UA" altLang="ru-RU" sz="1200" dirty="0" smtClean="0"/>
              <a:t>системи оцінювання стану земель сільськогосподарського призначення </a:t>
            </a:r>
            <a:endParaRPr lang="uk-UA" altLang="ru-RU" sz="1200" dirty="0"/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26886" y="1916832"/>
            <a:ext cx="9150351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uk-UA" altLang="ru-RU" sz="1100" b="0" dirty="0">
                <a:latin typeface="Arial" panose="020B0604020202020204" pitchFamily="34" charset="0"/>
              </a:rPr>
              <a:t>де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Z = {z} – </a:t>
            </a:r>
            <a:r>
              <a:rPr lang="uk-UA" altLang="ru-RU" sz="1100" dirty="0">
                <a:latin typeface="Arial" panose="020B0604020202020204" pitchFamily="34" charset="0"/>
              </a:rPr>
              <a:t>множина земельних ділянок сільськогосподарського призначення; 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Q = {q} – </a:t>
            </a:r>
            <a:r>
              <a:rPr lang="uk-UA" altLang="ru-RU" sz="1100" dirty="0">
                <a:latin typeface="Arial" panose="020B0604020202020204" pitchFamily="34" charset="0"/>
              </a:rPr>
              <a:t>множина об’єктів оцінювання земель сільськогосподарського призначення, при цьому забезпечується  </a:t>
            </a:r>
            <a:r>
              <a:rPr lang="en-US" altLang="ru-RU" sz="1100" dirty="0">
                <a:latin typeface="Arial" panose="020B0604020202020204" pitchFamily="34" charset="0"/>
              </a:rPr>
              <a:t>Q</a:t>
            </a:r>
            <a:r>
              <a:rPr lang="uk-UA" altLang="ru-RU" sz="1100" dirty="0">
                <a:latin typeface="Arial" panose="020B0604020202020204" pitchFamily="34" charset="0"/>
                <a:sym typeface="Symbol" panose="05050102010706020507" pitchFamily="18" charset="2"/>
              </a:rPr>
              <a:t></a:t>
            </a:r>
            <a:r>
              <a:rPr lang="en-US" altLang="ru-RU" sz="1100" dirty="0">
                <a:latin typeface="Arial" panose="020B0604020202020204" pitchFamily="34" charset="0"/>
              </a:rPr>
              <a:t>Z</a:t>
            </a:r>
            <a:r>
              <a:rPr lang="uk-UA" altLang="ru-RU" sz="1100" dirty="0">
                <a:latin typeface="Arial" panose="020B0604020202020204" pitchFamily="34" charset="0"/>
              </a:rPr>
              <a:t>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G = {g} – </a:t>
            </a:r>
            <a:r>
              <a:rPr lang="uk-UA" altLang="ru-RU" sz="1100" dirty="0">
                <a:latin typeface="Arial" panose="020B0604020202020204" pitchFamily="34" charset="0"/>
              </a:rPr>
              <a:t>модель видів просторового подання досліджуваних об’єктів земельних ресурсів;</a:t>
            </a:r>
          </a:p>
          <a:p>
            <a:pPr algn="l" eaLnBrk="1" hangingPunct="1"/>
            <a:r>
              <a:rPr lang="uk-UA" altLang="ru-RU" sz="1100" dirty="0">
                <a:latin typeface="Arial" panose="020B0604020202020204" pitchFamily="34" charset="0"/>
              </a:rPr>
              <a:t>А = {</a:t>
            </a:r>
            <a:r>
              <a:rPr lang="en-US" altLang="ru-RU" sz="1100" dirty="0">
                <a:latin typeface="Arial" panose="020B0604020202020204" pitchFamily="34" charset="0"/>
              </a:rPr>
              <a:t>a} – </a:t>
            </a:r>
            <a:r>
              <a:rPr lang="uk-UA" altLang="ru-RU" sz="1100" dirty="0">
                <a:latin typeface="Arial" panose="020B0604020202020204" pitchFamily="34" charset="0"/>
              </a:rPr>
              <a:t>модель непросторових характеристик (атрибутів) об’єктів;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T = {t} – </a:t>
            </a:r>
            <a:r>
              <a:rPr lang="uk-UA" altLang="ru-RU" sz="1100" dirty="0">
                <a:latin typeface="Arial" panose="020B0604020202020204" pitchFamily="34" charset="0"/>
              </a:rPr>
              <a:t>модель часових аспектів подання просторової інформації;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D = {d} – </a:t>
            </a:r>
            <a:r>
              <a:rPr lang="uk-UA" altLang="ru-RU" sz="1100" dirty="0">
                <a:latin typeface="Arial" panose="020B0604020202020204" pitchFamily="34" charset="0"/>
              </a:rPr>
              <a:t>фізична модель БГД для оцінювання якісного стану земель сільськогосподарського призначення;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K = {k} – </a:t>
            </a:r>
            <a:r>
              <a:rPr lang="uk-UA" altLang="ru-RU" sz="1100" dirty="0">
                <a:latin typeface="Arial" panose="020B0604020202020204" pitchFamily="34" charset="0"/>
              </a:rPr>
              <a:t>модель БЗКД, що описує множину </a:t>
            </a:r>
            <a:r>
              <a:rPr lang="uk-UA" altLang="ru-RU" sz="1100" dirty="0" err="1">
                <a:latin typeface="Arial" panose="020B0604020202020204" pitchFamily="34" charset="0"/>
              </a:rPr>
              <a:t>методик</a:t>
            </a:r>
            <a:r>
              <a:rPr lang="uk-UA" altLang="ru-RU" sz="1100" dirty="0">
                <a:latin typeface="Arial" panose="020B0604020202020204" pitchFamily="34" charset="0"/>
              </a:rPr>
              <a:t> та правил їх послідовного застосування для оцінювання якісного стану земель сільськогосподарського призначення;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P – </a:t>
            </a:r>
            <a:r>
              <a:rPr lang="uk-UA" altLang="ru-RU" sz="1100" dirty="0">
                <a:latin typeface="Arial" panose="020B0604020202020204" pitchFamily="34" charset="0"/>
              </a:rPr>
              <a:t>множина процесів/засобів обробки інформації (моніторинг, моделювання, прогнозування та проектування);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M – </a:t>
            </a:r>
            <a:r>
              <a:rPr lang="uk-UA" altLang="ru-RU" sz="1100" dirty="0">
                <a:latin typeface="Arial" panose="020B0604020202020204" pitchFamily="34" charset="0"/>
              </a:rPr>
              <a:t>множина тематичних карт та інших </a:t>
            </a:r>
            <a:r>
              <a:rPr lang="uk-UA" altLang="ru-RU" sz="1100" dirty="0" err="1">
                <a:latin typeface="Arial" panose="020B0604020202020204" pitchFamily="34" charset="0"/>
              </a:rPr>
              <a:t>геозображень</a:t>
            </a:r>
            <a:r>
              <a:rPr lang="uk-UA" altLang="ru-RU" sz="1100" dirty="0">
                <a:latin typeface="Arial" panose="020B0604020202020204" pitchFamily="34" charset="0"/>
              </a:rPr>
              <a:t>, що детально ілюструють результати оброблення інформації нагромадженої в БГД;</a:t>
            </a: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R = {r} – </a:t>
            </a:r>
            <a:r>
              <a:rPr lang="uk-UA" altLang="ru-RU" sz="1100" dirty="0">
                <a:latin typeface="Arial" panose="020B0604020202020204" pitchFamily="34" charset="0"/>
              </a:rPr>
              <a:t>модель підтримки прийняття рішень.</a:t>
            </a:r>
          </a:p>
          <a:p>
            <a:pPr algn="l" eaLnBrk="1" hangingPunct="1"/>
            <a:endParaRPr lang="uk-UA" altLang="ru-RU" sz="11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uk-UA" altLang="ru-RU" sz="1100" dirty="0">
                <a:latin typeface="Arial" panose="020B0604020202020204" pitchFamily="34" charset="0"/>
              </a:rPr>
              <a:t>Формально систему </a:t>
            </a:r>
            <a:r>
              <a:rPr lang="uk-UA" altLang="ru-RU" sz="1100" dirty="0" err="1">
                <a:latin typeface="Arial" panose="020B0604020202020204" pitchFamily="34" charset="0"/>
              </a:rPr>
              <a:t>геоінформаційного</a:t>
            </a:r>
            <a:r>
              <a:rPr lang="uk-UA" altLang="ru-RU" sz="1100" dirty="0">
                <a:latin typeface="Arial" panose="020B0604020202020204" pitchFamily="34" charset="0"/>
              </a:rPr>
              <a:t> картографування для оцінювання якісного стану земель с/г призначення </a:t>
            </a:r>
            <a:r>
              <a:rPr lang="en-US" altLang="ru-RU" sz="1100" dirty="0">
                <a:latin typeface="Arial" panose="020B0604020202020204" pitchFamily="34" charset="0"/>
              </a:rPr>
              <a:t>S</a:t>
            </a:r>
            <a:r>
              <a:rPr lang="uk-UA" altLang="ru-RU" sz="1100" dirty="0">
                <a:latin typeface="Arial" panose="020B0604020202020204" pitchFamily="34" charset="0"/>
              </a:rPr>
              <a:t> можна записати у вигляді: </a:t>
            </a:r>
            <a:endParaRPr lang="en-US" altLang="ru-RU" sz="1100" dirty="0">
              <a:latin typeface="Arial" panose="020B0604020202020204" pitchFamily="34" charset="0"/>
            </a:endParaRPr>
          </a:p>
          <a:p>
            <a:r>
              <a:rPr lang="en-US" altLang="ru-RU" sz="1100" dirty="0"/>
              <a:t>S</a:t>
            </a:r>
            <a:r>
              <a:rPr lang="uk-UA" altLang="ru-RU" sz="1100" dirty="0"/>
              <a:t> =</a:t>
            </a:r>
            <a:r>
              <a:rPr lang="en-US" altLang="ru-RU" sz="1100" dirty="0"/>
              <a:t> {C</a:t>
            </a:r>
            <a:r>
              <a:rPr lang="uk-UA" altLang="ru-RU" sz="1100" dirty="0"/>
              <a:t>, </a:t>
            </a:r>
            <a:r>
              <a:rPr lang="en-US" altLang="ru-RU" sz="1100" dirty="0"/>
              <a:t>F</a:t>
            </a:r>
            <a:r>
              <a:rPr lang="en-US" altLang="ru-RU" sz="1100" dirty="0">
                <a:sym typeface="Symbol" panose="05050102010706020507" pitchFamily="18" charset="2"/>
              </a:rPr>
              <a:t></a:t>
            </a:r>
            <a:r>
              <a:rPr lang="uk-UA" altLang="ru-RU" sz="1100" dirty="0"/>
              <a:t> С=(</a:t>
            </a:r>
            <a:r>
              <a:rPr lang="en-US" altLang="ru-RU" sz="1100" dirty="0"/>
              <a:t>Z, Q, G, A,</a:t>
            </a:r>
            <a:r>
              <a:rPr lang="uk-UA" altLang="ru-RU" sz="1100" dirty="0"/>
              <a:t> Т,</a:t>
            </a:r>
            <a:r>
              <a:rPr lang="en-US" altLang="ru-RU" sz="1100" dirty="0"/>
              <a:t> D, K</a:t>
            </a:r>
            <a:r>
              <a:rPr lang="uk-UA" altLang="ru-RU" sz="1100" dirty="0"/>
              <a:t>, </a:t>
            </a:r>
            <a:r>
              <a:rPr lang="en-US" altLang="ru-RU" sz="1100" dirty="0"/>
              <a:t>P</a:t>
            </a:r>
            <a:r>
              <a:rPr lang="uk-UA" altLang="ru-RU" sz="1100" dirty="0"/>
              <a:t>,</a:t>
            </a:r>
            <a:r>
              <a:rPr lang="en-US" altLang="ru-RU" sz="1100" dirty="0"/>
              <a:t> M, R</a:t>
            </a:r>
            <a:r>
              <a:rPr lang="uk-UA" altLang="ru-RU" sz="1100" dirty="0"/>
              <a:t>)</a:t>
            </a:r>
            <a:r>
              <a:rPr lang="en-US" altLang="ru-RU" sz="1100" dirty="0"/>
              <a:t>}</a:t>
            </a:r>
            <a:endParaRPr lang="uk-UA" altLang="ru-RU" sz="1100" dirty="0"/>
          </a:p>
          <a:p>
            <a:pPr algn="l" eaLnBrk="1" hangingPunct="1"/>
            <a:r>
              <a:rPr lang="uk-UA" altLang="ru-RU" sz="1100" dirty="0">
                <a:latin typeface="Arial" panose="020B0604020202020204" pitchFamily="34" charset="0"/>
              </a:rPr>
              <a:t>де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uk-UA" altLang="ru-RU" sz="1100" dirty="0">
                <a:latin typeface="Arial" panose="020B0604020202020204" pitchFamily="34" charset="0"/>
              </a:rPr>
              <a:t> – множина функцій перетворення моделей.</a:t>
            </a:r>
          </a:p>
          <a:p>
            <a:pPr algn="l" eaLnBrk="1" hangingPunct="1"/>
            <a:r>
              <a:rPr lang="uk-UA" altLang="ru-RU" sz="1100" dirty="0">
                <a:latin typeface="Arial" panose="020B0604020202020204" pitchFamily="34" charset="0"/>
              </a:rPr>
              <a:t>Тоді,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ZQ</a:t>
            </a:r>
            <a:r>
              <a:rPr lang="uk-UA" altLang="ru-RU" sz="1100" dirty="0">
                <a:latin typeface="Arial" panose="020B0604020202020204" pitchFamily="34" charset="0"/>
              </a:rPr>
              <a:t> – функція формування множини об’єктів </a:t>
            </a:r>
            <a:r>
              <a:rPr lang="uk-UA" altLang="ru-RU" sz="1100" dirty="0" err="1">
                <a:latin typeface="Arial" panose="020B0604020202020204" pitchFamily="34" charset="0"/>
              </a:rPr>
              <a:t>геоінформаційного</a:t>
            </a:r>
            <a:r>
              <a:rPr lang="uk-UA" altLang="ru-RU" sz="1100" dirty="0">
                <a:latin typeface="Arial" panose="020B0604020202020204" pitchFamily="34" charset="0"/>
              </a:rPr>
              <a:t> картографування для оцінювання якісного стану земель сільськогосподарського призначення;</a:t>
            </a:r>
            <a:endParaRPr lang="en-US" altLang="ru-RU" sz="11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QG</a:t>
            </a:r>
            <a:r>
              <a:rPr lang="en-US" altLang="ru-RU" sz="1100" dirty="0">
                <a:latin typeface="Arial" panose="020B0604020202020204" pitchFamily="34" charset="0"/>
              </a:rPr>
              <a:t>, F</a:t>
            </a:r>
            <a:r>
              <a:rPr lang="en-US" altLang="ru-RU" sz="1100" baseline="-25000" dirty="0">
                <a:latin typeface="Arial" panose="020B0604020202020204" pitchFamily="34" charset="0"/>
              </a:rPr>
              <a:t>AG</a:t>
            </a:r>
            <a:r>
              <a:rPr lang="en-US" altLang="ru-RU" sz="1100" dirty="0">
                <a:latin typeface="Arial" panose="020B0604020202020204" pitchFamily="34" charset="0"/>
              </a:rPr>
              <a:t>, F</a:t>
            </a:r>
            <a:r>
              <a:rPr lang="en-US" altLang="ru-RU" sz="1100" baseline="-25000" dirty="0">
                <a:latin typeface="Arial" panose="020B0604020202020204" pitchFamily="34" charset="0"/>
              </a:rPr>
              <a:t>TG</a:t>
            </a:r>
            <a:r>
              <a:rPr lang="uk-UA" altLang="ru-RU" sz="1100" dirty="0">
                <a:latin typeface="Arial" panose="020B0604020202020204" pitchFamily="34" charset="0"/>
              </a:rPr>
              <a:t>– функції формування моделі геометричного подання просторових об’єктів;</a:t>
            </a:r>
            <a:endParaRPr lang="en-US" altLang="ru-RU" sz="11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QA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TA</a:t>
            </a:r>
            <a:r>
              <a:rPr lang="uk-UA" altLang="ru-RU" sz="1100" dirty="0">
                <a:latin typeface="Arial" panose="020B0604020202020204" pitchFamily="34" charset="0"/>
              </a:rPr>
              <a:t> 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GA</a:t>
            </a:r>
            <a:r>
              <a:rPr lang="uk-UA" altLang="ru-RU" sz="1100" dirty="0">
                <a:latin typeface="Arial" panose="020B0604020202020204" pitchFamily="34" charset="0"/>
              </a:rPr>
              <a:t> – функції формування моделі непросторових даних земельних ресурсів;</a:t>
            </a:r>
            <a:endParaRPr lang="en-US" altLang="ru-RU" sz="11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GT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AT</a:t>
            </a:r>
            <a:r>
              <a:rPr lang="uk-UA" altLang="ru-RU" sz="1100" dirty="0">
                <a:latin typeface="Arial" panose="020B0604020202020204" pitchFamily="34" charset="0"/>
              </a:rPr>
              <a:t> – функції</a:t>
            </a:r>
            <a:r>
              <a:rPr lang="en-US" altLang="ru-RU" sz="1100" dirty="0">
                <a:latin typeface="Arial" panose="020B0604020202020204" pitchFamily="34" charset="0"/>
              </a:rPr>
              <a:t> </a:t>
            </a:r>
            <a:r>
              <a:rPr lang="uk-UA" altLang="ru-RU" sz="1100" dirty="0">
                <a:latin typeface="Arial" panose="020B0604020202020204" pitchFamily="34" charset="0"/>
              </a:rPr>
              <a:t>формування моделі рівнів узагальнення досліджуваних об’єктів;</a:t>
            </a:r>
            <a:endParaRPr lang="en-US" altLang="ru-RU" sz="11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GD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uk-UA" altLang="ru-RU" sz="1100" baseline="-25000" dirty="0">
                <a:latin typeface="Arial" panose="020B0604020202020204" pitchFamily="34" charset="0"/>
              </a:rPr>
              <a:t>А</a:t>
            </a:r>
            <a:r>
              <a:rPr lang="en-US" altLang="ru-RU" sz="1100" baseline="-25000" dirty="0">
                <a:latin typeface="Arial" panose="020B0604020202020204" pitchFamily="34" charset="0"/>
              </a:rPr>
              <a:t>D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TD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KD</a:t>
            </a:r>
            <a:r>
              <a:rPr lang="uk-UA" altLang="ru-RU" sz="1100" dirty="0">
                <a:latin typeface="Arial" panose="020B0604020202020204" pitchFamily="34" charset="0"/>
              </a:rPr>
              <a:t> – функції формування фізичної моделі </a:t>
            </a:r>
            <a:r>
              <a:rPr lang="uk-UA" altLang="ru-RU" sz="1100" dirty="0" err="1">
                <a:latin typeface="Arial" panose="020B0604020202020204" pitchFamily="34" charset="0"/>
              </a:rPr>
              <a:t>геопросторових</a:t>
            </a:r>
            <a:r>
              <a:rPr lang="uk-UA" altLang="ru-RU" sz="1100" dirty="0">
                <a:latin typeface="Arial" panose="020B0604020202020204" pitchFamily="34" charset="0"/>
              </a:rPr>
              <a:t> даних;</a:t>
            </a:r>
          </a:p>
          <a:p>
            <a:pPr algn="l" eaLnBrk="1" hangingPunct="1"/>
            <a:r>
              <a:rPr lang="en-US" altLang="ru-RU" sz="1100" dirty="0"/>
              <a:t>F</a:t>
            </a:r>
            <a:r>
              <a:rPr lang="en-US" altLang="ru-RU" sz="1100" baseline="-25000" dirty="0"/>
              <a:t>GK</a:t>
            </a:r>
            <a:r>
              <a:rPr lang="uk-UA" altLang="ru-RU" sz="1100" dirty="0"/>
              <a:t>, </a:t>
            </a:r>
            <a:r>
              <a:rPr lang="en-US" altLang="ru-RU" sz="1100" dirty="0"/>
              <a:t>F</a:t>
            </a:r>
            <a:r>
              <a:rPr lang="uk-UA" altLang="ru-RU" sz="1100" baseline="-25000" dirty="0"/>
              <a:t>А</a:t>
            </a:r>
            <a:r>
              <a:rPr lang="en-US" altLang="ru-RU" sz="1100" baseline="-25000" dirty="0"/>
              <a:t>K</a:t>
            </a:r>
            <a:r>
              <a:rPr lang="uk-UA" altLang="ru-RU" sz="1100" dirty="0"/>
              <a:t>, </a:t>
            </a:r>
            <a:r>
              <a:rPr lang="en-US" altLang="ru-RU" sz="1100" dirty="0"/>
              <a:t>F</a:t>
            </a:r>
            <a:r>
              <a:rPr lang="en-US" altLang="ru-RU" sz="1100" baseline="-25000" dirty="0"/>
              <a:t>TK</a:t>
            </a:r>
            <a:r>
              <a:rPr lang="en-US" altLang="ru-RU" sz="1100" dirty="0">
                <a:latin typeface="Arial" panose="020B0604020202020204" pitchFamily="34" charset="0"/>
              </a:rPr>
              <a:t>, F</a:t>
            </a:r>
            <a:r>
              <a:rPr lang="en-US" altLang="ru-RU" sz="1100" baseline="-25000" dirty="0">
                <a:latin typeface="Arial" panose="020B0604020202020204" pitchFamily="34" charset="0"/>
              </a:rPr>
              <a:t>DK</a:t>
            </a:r>
            <a:r>
              <a:rPr lang="uk-UA" altLang="ru-RU" sz="1100" dirty="0">
                <a:latin typeface="Arial" panose="020B0604020202020204" pitchFamily="34" charset="0"/>
              </a:rPr>
              <a:t> </a:t>
            </a:r>
            <a:r>
              <a:rPr lang="uk-UA" altLang="ru-RU" sz="1100" baseline="-25000" dirty="0"/>
              <a:t> </a:t>
            </a:r>
            <a:r>
              <a:rPr lang="uk-UA" altLang="ru-RU" sz="1100" dirty="0">
                <a:latin typeface="Arial" panose="020B0604020202020204" pitchFamily="34" charset="0"/>
              </a:rPr>
              <a:t>– функції формування моделі бази знань картографічних даних; </a:t>
            </a:r>
            <a:endParaRPr lang="en-US" altLang="ru-RU" sz="11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DP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PM</a:t>
            </a:r>
            <a:r>
              <a:rPr lang="uk-UA" altLang="ru-RU" sz="1100" dirty="0">
                <a:latin typeface="Arial" panose="020B0604020202020204" pitchFamily="34" charset="0"/>
              </a:rPr>
              <a:t>, </a:t>
            </a:r>
            <a:r>
              <a:rPr lang="en-US" altLang="ru-RU" sz="1100" dirty="0">
                <a:latin typeface="Arial" panose="020B0604020202020204" pitchFamily="34" charset="0"/>
              </a:rPr>
              <a:t>F</a:t>
            </a:r>
            <a:r>
              <a:rPr lang="en-US" altLang="ru-RU" sz="1100" baseline="-25000" dirty="0">
                <a:latin typeface="Arial" panose="020B0604020202020204" pitchFamily="34" charset="0"/>
              </a:rPr>
              <a:t>P</a:t>
            </a:r>
            <a:r>
              <a:rPr lang="uk-UA" altLang="ru-RU" sz="1100" dirty="0">
                <a:latin typeface="Arial" panose="020B0604020202020204" pitchFamily="34" charset="0"/>
              </a:rPr>
              <a:t> – функції аналізу просторової та атрибутивної інформації;</a:t>
            </a:r>
          </a:p>
          <a:p>
            <a:pPr algn="l" eaLnBrk="1" hangingPunct="1"/>
            <a:r>
              <a:rPr lang="en-US" altLang="ru-RU" sz="1100" dirty="0"/>
              <a:t>F</a:t>
            </a:r>
            <a:r>
              <a:rPr lang="uk-UA" altLang="ru-RU" sz="1100" baseline="-25000" dirty="0"/>
              <a:t>К</a:t>
            </a:r>
            <a:r>
              <a:rPr lang="en-US" altLang="ru-RU" sz="1100" baseline="-25000" dirty="0"/>
              <a:t>M</a:t>
            </a:r>
            <a:r>
              <a:rPr lang="uk-UA" altLang="ru-RU" sz="1100" dirty="0"/>
              <a:t>, </a:t>
            </a:r>
            <a:r>
              <a:rPr lang="en-US" altLang="ru-RU" sz="1100" dirty="0"/>
              <a:t>F</a:t>
            </a:r>
            <a:r>
              <a:rPr lang="en-US" altLang="ru-RU" sz="1100" baseline="-25000" dirty="0"/>
              <a:t>PM</a:t>
            </a:r>
            <a:r>
              <a:rPr lang="uk-UA" altLang="ru-RU" sz="1100" baseline="-25000" dirty="0"/>
              <a:t> </a:t>
            </a:r>
            <a:r>
              <a:rPr lang="uk-UA" altLang="ru-RU" sz="1100" dirty="0">
                <a:latin typeface="Arial" panose="020B0604020202020204" pitchFamily="34" charset="0"/>
              </a:rPr>
              <a:t>– функції формування тематичних карт;</a:t>
            </a:r>
          </a:p>
          <a:p>
            <a:pPr algn="l" eaLnBrk="1" hangingPunct="1"/>
            <a:r>
              <a:rPr lang="en-US" altLang="ru-RU" sz="1100" dirty="0"/>
              <a:t>F</a:t>
            </a:r>
            <a:r>
              <a:rPr lang="en-US" altLang="ru-RU" sz="1100" baseline="-25000" dirty="0"/>
              <a:t>MR</a:t>
            </a:r>
            <a:r>
              <a:rPr lang="uk-UA" altLang="ru-RU" sz="1100" baseline="-25000" dirty="0"/>
              <a:t> </a:t>
            </a:r>
            <a:r>
              <a:rPr lang="uk-UA" altLang="ru-RU" sz="1100" dirty="0">
                <a:latin typeface="Arial" panose="020B0604020202020204" pitchFamily="34" charset="0"/>
              </a:rPr>
              <a:t>– функції формування рекомендацій. </a:t>
            </a:r>
          </a:p>
        </p:txBody>
      </p:sp>
      <p:sp>
        <p:nvSpPr>
          <p:cNvPr id="15367" name="Rectangle 4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536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5" y="668672"/>
            <a:ext cx="5940425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98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altLang="ru-RU" sz="2400" dirty="0">
                <a:solidFill>
                  <a:schemeClr val="tx1"/>
                </a:solidFill>
                <a:latin typeface="Arial" pitchFamily="34" charset="0"/>
              </a:rPr>
              <a:t>UML</a:t>
            </a:r>
            <a:r>
              <a:rPr lang="ru-RU" altLang="ru-RU" sz="2400" dirty="0">
                <a:solidFill>
                  <a:schemeClr val="tx1"/>
                </a:solidFill>
                <a:latin typeface="Arial" pitchFamily="34" charset="0"/>
              </a:rPr>
              <a:t>-</a:t>
            </a:r>
            <a:r>
              <a:rPr lang="uk-UA" altLang="ru-RU" sz="2400" dirty="0">
                <a:solidFill>
                  <a:schemeClr val="tx1"/>
                </a:solidFill>
                <a:latin typeface="Arial" pitchFamily="34" charset="0"/>
              </a:rPr>
              <a:t>модель класифікації базових об’єктів </a:t>
            </a:r>
            <a:r>
              <a:rPr lang="ru-RU" altLang="ru-RU" sz="2400" dirty="0" err="1" smtClean="0">
                <a:solidFill>
                  <a:schemeClr val="tx1"/>
                </a:solidFill>
                <a:latin typeface="Arial" pitchFamily="34" charset="0"/>
              </a:rPr>
              <a:t>оцінювання</a:t>
            </a:r>
            <a:r>
              <a:rPr lang="ru-RU" altLang="ru-RU" sz="24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latin typeface="Arial" pitchFamily="34" charset="0"/>
              </a:rPr>
              <a:t>якісного</a:t>
            </a:r>
            <a:r>
              <a:rPr lang="ru-RU" altLang="ru-RU" sz="2400" dirty="0" smtClean="0">
                <a:solidFill>
                  <a:schemeClr val="tx1"/>
                </a:solidFill>
                <a:latin typeface="Arial" pitchFamily="34" charset="0"/>
              </a:rPr>
              <a:t> стану </a:t>
            </a:r>
            <a:r>
              <a:rPr lang="ru-RU" altLang="ru-RU" sz="2400" dirty="0">
                <a:solidFill>
                  <a:schemeClr val="tx1"/>
                </a:solidFill>
                <a:latin typeface="Arial" pitchFamily="34" charset="0"/>
              </a:rPr>
              <a:t>земель </a:t>
            </a:r>
            <a:r>
              <a:rPr lang="ru-RU" altLang="ru-RU" sz="2400" dirty="0" err="1">
                <a:solidFill>
                  <a:schemeClr val="tx1"/>
                </a:solidFill>
                <a:latin typeface="Arial" pitchFamily="34" charset="0"/>
              </a:rPr>
              <a:t>сільськогосподарського</a:t>
            </a:r>
            <a:r>
              <a:rPr lang="ru-RU" altLang="ru-RU" sz="2400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latin typeface="Arial" pitchFamily="34" charset="0"/>
              </a:rPr>
              <a:t>призначення</a:t>
            </a:r>
            <a:endParaRPr lang="uk-UA" altLang="ru-RU" sz="2400" dirty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64871" name="Picture 7" descr="Fig_2_5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8785225" cy="493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45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K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3488"/>
            <a:ext cx="1836738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Ks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1187450"/>
            <a:ext cx="17938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8"/>
          <p:cNvSpPr txBox="1">
            <a:spLocks noChangeArrowheads="1"/>
          </p:cNvSpPr>
          <p:nvPr/>
        </p:nvSpPr>
        <p:spPr bwMode="auto">
          <a:xfrm>
            <a:off x="0" y="800100"/>
            <a:ext cx="4572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>
                <a:latin typeface="Arial" pitchFamily="34" charset="0"/>
              </a:rPr>
              <a:t>Коефіцієнт екологічної стабільності землекористування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26629" name="Text Box 9"/>
          <p:cNvSpPr txBox="1">
            <a:spLocks noChangeArrowheads="1"/>
          </p:cNvSpPr>
          <p:nvPr/>
        </p:nvSpPr>
        <p:spPr bwMode="auto">
          <a:xfrm>
            <a:off x="4716463" y="873125"/>
            <a:ext cx="4176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>
                <a:latin typeface="Arial" pitchFamily="34" charset="0"/>
              </a:rPr>
              <a:t>Коефіцієнт стійкості агроландшафту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75119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2400" dirty="0" err="1">
                <a:latin typeface="Arial" pitchFamily="34" charset="0"/>
              </a:rPr>
              <a:t>Геоінформаційний</a:t>
            </a:r>
            <a:r>
              <a:rPr lang="uk-UA" altLang="ru-RU" sz="2400" dirty="0">
                <a:latin typeface="Arial" pitchFamily="34" charset="0"/>
              </a:rPr>
              <a:t> аналіз просторового розподілу показників екологічного стану </a:t>
            </a:r>
            <a:r>
              <a:rPr lang="uk-UA" altLang="ru-RU" sz="2400" dirty="0" smtClean="0">
                <a:latin typeface="Arial" pitchFamily="34" charset="0"/>
              </a:rPr>
              <a:t>земель </a:t>
            </a:r>
            <a:endParaRPr lang="uk-UA" altLang="ru-RU" sz="2400" dirty="0">
              <a:latin typeface="Arial" pitchFamily="34" charset="0"/>
            </a:endParaRPr>
          </a:p>
        </p:txBody>
      </p:sp>
      <p:sp>
        <p:nvSpPr>
          <p:cNvPr id="175124" name="Text Box 5"/>
          <p:cNvSpPr txBox="1">
            <a:spLocks noChangeArrowheads="1"/>
          </p:cNvSpPr>
          <p:nvPr/>
        </p:nvSpPr>
        <p:spPr bwMode="auto">
          <a:xfrm>
            <a:off x="0" y="3575050"/>
            <a:ext cx="4067175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l" eaLnBrk="1" hangingPunct="1">
              <a:buSzPct val="65000"/>
              <a:defRPr/>
            </a:pPr>
            <a:r>
              <a:rPr lang="uk-UA" altLang="ru-RU" dirty="0" smtClean="0">
                <a:latin typeface="Arial" charset="0"/>
              </a:rPr>
              <a:t>Критерії:</a:t>
            </a:r>
            <a:r>
              <a:rPr lang="uk-UA" altLang="ru-RU" b="0" dirty="0" smtClean="0">
                <a:latin typeface="Arial" charset="0"/>
              </a:rPr>
              <a:t> </a:t>
            </a:r>
          </a:p>
          <a:p>
            <a:pPr algn="l" eaLnBrk="1" hangingPunct="1">
              <a:buSzPct val="65000"/>
              <a:defRPr/>
            </a:pPr>
            <a:r>
              <a:rPr lang="uk-UA" altLang="ru-RU" sz="1400" b="0" dirty="0" smtClean="0">
                <a:latin typeface="Arial" charset="0"/>
              </a:rPr>
              <a:t>1) вплив людини на стан довкілля і на земельні ресурси характеризується коефіцієнтом антропогенного навантаження;</a:t>
            </a:r>
          </a:p>
          <a:p>
            <a:pPr algn="l" eaLnBrk="1" hangingPunct="1">
              <a:buSzPct val="65000"/>
              <a:defRPr/>
            </a:pPr>
            <a:r>
              <a:rPr lang="uk-UA" altLang="ru-RU" sz="1400" b="0" dirty="0" smtClean="0">
                <a:latin typeface="Arial" charset="0"/>
              </a:rPr>
              <a:t>2) вплив складу угідь на екологічну стабільність території характеризується коефіцієнтом екологічної стабільності;</a:t>
            </a:r>
          </a:p>
          <a:p>
            <a:pPr algn="l" eaLnBrk="1" hangingPunct="1">
              <a:buSzPct val="65000"/>
              <a:defRPr/>
            </a:pPr>
            <a:r>
              <a:rPr lang="uk-UA" altLang="ru-RU" sz="1400" b="0" dirty="0" smtClean="0">
                <a:latin typeface="Arial" charset="0"/>
              </a:rPr>
              <a:t>3) відношення суми площ екологічно стійких угідь (сіножатей, пасовищ, перелогів, лісів, боліт) і земель, відведених під реабілітацію та регенерацію, до сумарної площі орних земель і багаторічних насаджень – коефіцієнт стійкості </a:t>
            </a:r>
            <a:r>
              <a:rPr lang="uk-UA" altLang="ru-RU" sz="1400" b="0" dirty="0" err="1" smtClean="0">
                <a:latin typeface="Arial" charset="0"/>
              </a:rPr>
              <a:t>агроландшафту</a:t>
            </a:r>
            <a:r>
              <a:rPr lang="ru-RU" altLang="ru-RU" sz="1400" b="0" dirty="0" smtClean="0">
                <a:latin typeface="Arial" charset="0"/>
              </a:rPr>
              <a:t>;</a:t>
            </a:r>
          </a:p>
        </p:txBody>
      </p:sp>
      <p:pic>
        <p:nvPicPr>
          <p:cNvPr id="26633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223963"/>
            <a:ext cx="2843212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304925"/>
            <a:ext cx="287655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Text Box 26"/>
          <p:cNvSpPr txBox="1">
            <a:spLocks noChangeArrowheads="1"/>
          </p:cNvSpPr>
          <p:nvPr/>
        </p:nvSpPr>
        <p:spPr bwMode="auto">
          <a:xfrm>
            <a:off x="1908175" y="2889250"/>
            <a:ext cx="2559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1200">
                <a:latin typeface="Arial" pitchFamily="34" charset="0"/>
              </a:rPr>
              <a:t>графік розподілу коефіцієнтів</a:t>
            </a:r>
            <a:r>
              <a:rPr lang="ru-RU" altLang="ru-RU" sz="1800" b="0"/>
              <a:t> </a:t>
            </a:r>
          </a:p>
        </p:txBody>
      </p:sp>
      <p:sp>
        <p:nvSpPr>
          <p:cNvPr id="26636" name="Text Box 28"/>
          <p:cNvSpPr txBox="1">
            <a:spLocks noChangeArrowheads="1"/>
          </p:cNvSpPr>
          <p:nvPr/>
        </p:nvSpPr>
        <p:spPr bwMode="auto">
          <a:xfrm>
            <a:off x="0" y="3213100"/>
            <a:ext cx="1979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1200">
                <a:latin typeface="Arial" pitchFamily="34" charset="0"/>
              </a:rPr>
              <a:t>картографічне подання</a:t>
            </a:r>
            <a:r>
              <a:rPr lang="ru-RU" altLang="ru-RU" sz="1800" b="0"/>
              <a:t> </a:t>
            </a:r>
          </a:p>
        </p:txBody>
      </p:sp>
      <p:sp>
        <p:nvSpPr>
          <p:cNvPr id="26637" name="Text Box 29"/>
          <p:cNvSpPr txBox="1">
            <a:spLocks noChangeArrowheads="1"/>
          </p:cNvSpPr>
          <p:nvPr/>
        </p:nvSpPr>
        <p:spPr bwMode="auto">
          <a:xfrm>
            <a:off x="6584950" y="2962275"/>
            <a:ext cx="2559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1200">
                <a:latin typeface="Arial" pitchFamily="34" charset="0"/>
              </a:rPr>
              <a:t>графік розподілу коефіцієнтів</a:t>
            </a:r>
            <a:r>
              <a:rPr lang="ru-RU" altLang="ru-RU" sz="1800" b="0"/>
              <a:t> </a:t>
            </a:r>
          </a:p>
        </p:txBody>
      </p:sp>
      <p:sp>
        <p:nvSpPr>
          <p:cNvPr id="26638" name="Text Box 30"/>
          <p:cNvSpPr txBox="1">
            <a:spLocks noChangeArrowheads="1"/>
          </p:cNvSpPr>
          <p:nvPr/>
        </p:nvSpPr>
        <p:spPr bwMode="auto">
          <a:xfrm>
            <a:off x="4572000" y="3213100"/>
            <a:ext cx="1979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1200">
                <a:latin typeface="Arial" pitchFamily="34" charset="0"/>
              </a:rPr>
              <a:t>картографічне подання</a:t>
            </a:r>
            <a:r>
              <a:rPr lang="ru-RU" altLang="ru-RU" sz="1800" b="0"/>
              <a:t> </a:t>
            </a:r>
          </a:p>
        </p:txBody>
      </p:sp>
      <p:pic>
        <p:nvPicPr>
          <p:cNvPr id="26639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897313"/>
            <a:ext cx="2178050" cy="296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40" name="Text Box 18"/>
          <p:cNvSpPr txBox="1">
            <a:spLocks noChangeArrowheads="1"/>
          </p:cNvSpPr>
          <p:nvPr/>
        </p:nvSpPr>
        <p:spPr bwMode="auto">
          <a:xfrm>
            <a:off x="4211638" y="3681413"/>
            <a:ext cx="4932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1200" dirty="0">
                <a:latin typeface="Arial" pitchFamily="34" charset="0"/>
              </a:rPr>
              <a:t>Картографічне подання порівняльного аналізу розораності  земель та перевищення припустимої розораності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56325" y="4149725"/>
            <a:ext cx="298767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l" eaLnBrk="1" hangingPunct="1">
              <a:buSzPct val="65000"/>
              <a:defRPr/>
            </a:pPr>
            <a:r>
              <a:rPr lang="uk-UA" altLang="ru-RU" dirty="0" smtClean="0">
                <a:latin typeface="Arial" charset="0"/>
              </a:rPr>
              <a:t>Критерії:</a:t>
            </a:r>
            <a:r>
              <a:rPr lang="uk-UA" altLang="ru-RU" b="0" dirty="0" smtClean="0">
                <a:latin typeface="Arial" charset="0"/>
              </a:rPr>
              <a:t> </a:t>
            </a:r>
          </a:p>
          <a:p>
            <a:pPr algn="l" eaLnBrk="1" hangingPunct="1">
              <a:buSzPct val="65000"/>
              <a:defRPr/>
            </a:pPr>
            <a:r>
              <a:rPr lang="uk-UA" altLang="ru-RU" b="0" dirty="0" smtClean="0">
                <a:latin typeface="Arial" charset="0"/>
              </a:rPr>
              <a:t>1) розповсюдження деградованих і малопродуктивних земель;</a:t>
            </a:r>
          </a:p>
          <a:p>
            <a:pPr algn="l" eaLnBrk="1" hangingPunct="1">
              <a:buSzPct val="65000"/>
              <a:defRPr/>
            </a:pPr>
            <a:r>
              <a:rPr lang="uk-UA" altLang="ru-RU" b="0" dirty="0" smtClean="0">
                <a:latin typeface="Arial" charset="0"/>
              </a:rPr>
              <a:t>2) визначення орнопридатних земель**;</a:t>
            </a:r>
          </a:p>
          <a:p>
            <a:pPr algn="l" eaLnBrk="1" hangingPunct="1">
              <a:buSzPct val="65000"/>
              <a:defRPr/>
            </a:pPr>
            <a:r>
              <a:rPr lang="uk-UA" altLang="ru-RU" b="0" dirty="0" smtClean="0">
                <a:latin typeface="Arial" charset="0"/>
              </a:rPr>
              <a:t>3) оцінювання припустимої розораності і фактичної;</a:t>
            </a:r>
          </a:p>
          <a:p>
            <a:pPr algn="l" eaLnBrk="1" hangingPunct="1">
              <a:buSzPct val="65000"/>
              <a:defRPr/>
            </a:pPr>
            <a:r>
              <a:rPr lang="uk-UA" altLang="ru-RU" b="0" dirty="0" smtClean="0">
                <a:latin typeface="Arial" charset="0"/>
              </a:rPr>
              <a:t>4) порівняльний аналіз розораності  земель та перевищення припустимої розораності.</a:t>
            </a:r>
          </a:p>
        </p:txBody>
      </p:sp>
      <p:sp>
        <p:nvSpPr>
          <p:cNvPr id="137610" name="Text Box 394"/>
          <p:cNvSpPr txBox="1">
            <a:spLocks noChangeArrowheads="1"/>
          </p:cNvSpPr>
          <p:nvPr/>
        </p:nvSpPr>
        <p:spPr bwMode="auto">
          <a:xfrm>
            <a:off x="4189140" y="6603182"/>
            <a:ext cx="41767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uk-UA" sz="1200" b="0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** - за Добряком Д.С.</a:t>
            </a:r>
          </a:p>
        </p:txBody>
      </p:sp>
    </p:spTree>
    <p:extLst>
      <p:ext uri="{BB962C8B-B14F-4D97-AF65-F5344CB8AC3E}">
        <p14:creationId xmlns:p14="http://schemas.microsoft.com/office/powerpoint/2010/main" val="307915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60" name="Text Box 20"/>
          <p:cNvSpPr txBox="1">
            <a:spLocks noChangeArrowheads="1"/>
          </p:cNvSpPr>
          <p:nvPr/>
        </p:nvSpPr>
        <p:spPr bwMode="auto">
          <a:xfrm>
            <a:off x="0" y="24721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sz="2400" dirty="0" err="1">
                <a:latin typeface="Arial" pitchFamily="34" charset="0"/>
              </a:rPr>
              <a:t>Геоінформаційний</a:t>
            </a:r>
            <a:r>
              <a:rPr lang="uk-UA" altLang="ru-RU" sz="2400" dirty="0">
                <a:latin typeface="Arial" pitchFamily="34" charset="0"/>
              </a:rPr>
              <a:t> аналіз придатності ґрунтів для вирощування основних сільськогосподарських культур</a:t>
            </a:r>
            <a:endParaRPr lang="ru-RU" altLang="ru-RU" sz="2400" dirty="0">
              <a:latin typeface="Arial" pitchFamily="34" charset="0"/>
            </a:endParaRPr>
          </a:p>
        </p:txBody>
      </p:sp>
      <p:pic>
        <p:nvPicPr>
          <p:cNvPr id="28676" name="Picture 22" descr="7_озима пшениц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785938"/>
            <a:ext cx="191611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25" descr="7_кукурудз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25" y="1784350"/>
            <a:ext cx="1928813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26" descr="7_цукрові_буря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306888"/>
            <a:ext cx="1928813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27" descr="7_соняшни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4305300"/>
            <a:ext cx="1928812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Text Box 30"/>
          <p:cNvSpPr txBox="1">
            <a:spLocks noChangeArrowheads="1"/>
          </p:cNvSpPr>
          <p:nvPr/>
        </p:nvSpPr>
        <p:spPr bwMode="auto">
          <a:xfrm>
            <a:off x="5365750" y="3983038"/>
            <a:ext cx="1468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b="0">
                <a:latin typeface="Arial" pitchFamily="34" charset="0"/>
              </a:rPr>
              <a:t>озима пшениця</a:t>
            </a:r>
            <a:endParaRPr lang="ru-RU" altLang="ru-RU" sz="1800" b="0"/>
          </a:p>
        </p:txBody>
      </p:sp>
      <p:sp>
        <p:nvSpPr>
          <p:cNvPr id="28681" name="Text Box 34"/>
          <p:cNvSpPr txBox="1">
            <a:spLocks noChangeArrowheads="1"/>
          </p:cNvSpPr>
          <p:nvPr/>
        </p:nvSpPr>
        <p:spPr bwMode="auto">
          <a:xfrm>
            <a:off x="7494588" y="4003675"/>
            <a:ext cx="987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b="0">
                <a:latin typeface="Arial" pitchFamily="34" charset="0"/>
              </a:rPr>
              <a:t>кукурудза</a:t>
            </a:r>
            <a:endParaRPr lang="ru-RU" altLang="ru-RU" sz="1800" b="0"/>
          </a:p>
        </p:txBody>
      </p:sp>
      <p:sp>
        <p:nvSpPr>
          <p:cNvPr id="28682" name="Text Box 35"/>
          <p:cNvSpPr txBox="1">
            <a:spLocks noChangeArrowheads="1"/>
          </p:cNvSpPr>
          <p:nvPr/>
        </p:nvSpPr>
        <p:spPr bwMode="auto">
          <a:xfrm>
            <a:off x="5437188" y="6530975"/>
            <a:ext cx="1397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b="0">
                <a:latin typeface="Arial" pitchFamily="34" charset="0"/>
              </a:rPr>
              <a:t>цукрові буряки</a:t>
            </a:r>
            <a:endParaRPr lang="ru-RU" altLang="ru-RU" sz="1800" b="0"/>
          </a:p>
        </p:txBody>
      </p:sp>
      <p:sp>
        <p:nvSpPr>
          <p:cNvPr id="28683" name="Text Box 36"/>
          <p:cNvSpPr txBox="1">
            <a:spLocks noChangeArrowheads="1"/>
          </p:cNvSpPr>
          <p:nvPr/>
        </p:nvSpPr>
        <p:spPr bwMode="auto">
          <a:xfrm>
            <a:off x="7583488" y="6553200"/>
            <a:ext cx="985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uk-UA" altLang="ru-RU" b="0">
                <a:latin typeface="Arial" pitchFamily="34" charset="0"/>
              </a:rPr>
              <a:t>соняшник</a:t>
            </a:r>
            <a:endParaRPr lang="ru-RU" altLang="ru-RU" sz="1800" b="0"/>
          </a:p>
        </p:txBody>
      </p:sp>
      <p:sp>
        <p:nvSpPr>
          <p:cNvPr id="138269" name="Text Box 5"/>
          <p:cNvSpPr txBox="1">
            <a:spLocks noChangeArrowheads="1"/>
          </p:cNvSpPr>
          <p:nvPr/>
        </p:nvSpPr>
        <p:spPr bwMode="auto">
          <a:xfrm>
            <a:off x="2376488" y="4041775"/>
            <a:ext cx="251936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l" eaLnBrk="1" hangingPunct="1">
              <a:buSzPct val="65000"/>
              <a:defRPr/>
            </a:pPr>
            <a:r>
              <a:rPr lang="uk-UA" altLang="ru-RU" dirty="0" smtClean="0">
                <a:latin typeface="Arial" charset="0"/>
              </a:rPr>
              <a:t>Шкали придатності земель установлено за такими градаціями:</a:t>
            </a:r>
          </a:p>
          <a:p>
            <a:pPr algn="l" eaLnBrk="1" hangingPunct="1">
              <a:buSzPct val="65000"/>
              <a:defRPr/>
            </a:pPr>
            <a:r>
              <a:rPr lang="en-US" altLang="ru-RU" b="0" dirty="0" smtClean="0">
                <a:latin typeface="Arial" charset="0"/>
              </a:rPr>
              <a:t>I – </a:t>
            </a:r>
            <a:r>
              <a:rPr lang="uk-UA" altLang="ru-RU" b="0" dirty="0" smtClean="0">
                <a:latin typeface="Arial" charset="0"/>
              </a:rPr>
              <a:t>найпридатніші землі;</a:t>
            </a:r>
            <a:endParaRPr lang="en-US" altLang="ru-RU" b="0" dirty="0" smtClean="0">
              <a:latin typeface="Arial" charset="0"/>
            </a:endParaRPr>
          </a:p>
          <a:p>
            <a:pPr algn="l" eaLnBrk="1" hangingPunct="1">
              <a:buSzPct val="65000"/>
              <a:defRPr/>
            </a:pPr>
            <a:r>
              <a:rPr lang="ru-RU" altLang="ru-RU" b="0" dirty="0" smtClean="0">
                <a:latin typeface="Arial" charset="0"/>
              </a:rPr>
              <a:t>I</a:t>
            </a:r>
            <a:r>
              <a:rPr lang="en-US" altLang="ru-RU" b="0" dirty="0" smtClean="0">
                <a:latin typeface="Arial" charset="0"/>
              </a:rPr>
              <a:t>I – </a:t>
            </a:r>
            <a:r>
              <a:rPr lang="uk-UA" altLang="ru-RU" b="0" dirty="0" smtClean="0">
                <a:latin typeface="Arial" charset="0"/>
              </a:rPr>
              <a:t>землі середньої придатності;</a:t>
            </a:r>
            <a:endParaRPr lang="en-US" altLang="ru-RU" b="0" dirty="0" smtClean="0">
              <a:latin typeface="Arial" charset="0"/>
            </a:endParaRPr>
          </a:p>
          <a:p>
            <a:pPr algn="l" eaLnBrk="1" hangingPunct="1">
              <a:buSzPct val="65000"/>
              <a:defRPr/>
            </a:pPr>
            <a:r>
              <a:rPr lang="ru-RU" altLang="ru-RU" b="0" dirty="0" smtClean="0">
                <a:latin typeface="Arial" charset="0"/>
              </a:rPr>
              <a:t>I</a:t>
            </a:r>
            <a:r>
              <a:rPr lang="en-US" altLang="ru-RU" b="0" dirty="0" smtClean="0">
                <a:latin typeface="Arial" charset="0"/>
              </a:rPr>
              <a:t>I</a:t>
            </a:r>
            <a:r>
              <a:rPr lang="ru-RU" altLang="ru-RU" b="0" dirty="0" smtClean="0">
                <a:latin typeface="Arial" charset="0"/>
              </a:rPr>
              <a:t>I</a:t>
            </a:r>
            <a:r>
              <a:rPr lang="en-US" altLang="ru-RU" b="0" dirty="0" smtClean="0">
                <a:latin typeface="Arial" charset="0"/>
              </a:rPr>
              <a:t> – </a:t>
            </a:r>
            <a:r>
              <a:rPr lang="uk-UA" altLang="ru-RU" b="0" dirty="0" smtClean="0">
                <a:latin typeface="Arial" charset="0"/>
              </a:rPr>
              <a:t>обмежено придатні землі;</a:t>
            </a:r>
            <a:endParaRPr lang="en-US" altLang="ru-RU" b="0" dirty="0" smtClean="0">
              <a:latin typeface="Arial" charset="0"/>
            </a:endParaRPr>
          </a:p>
          <a:p>
            <a:pPr algn="l" eaLnBrk="1" hangingPunct="1">
              <a:buSzPct val="65000"/>
              <a:defRPr/>
            </a:pPr>
            <a:r>
              <a:rPr lang="ru-RU" altLang="ru-RU" b="0" dirty="0" smtClean="0">
                <a:latin typeface="Arial" charset="0"/>
              </a:rPr>
              <a:t>I</a:t>
            </a:r>
            <a:r>
              <a:rPr lang="en-US" altLang="ru-RU" b="0" dirty="0" smtClean="0">
                <a:latin typeface="Arial" charset="0"/>
              </a:rPr>
              <a:t>V – </a:t>
            </a:r>
            <a:r>
              <a:rPr lang="uk-UA" altLang="ru-RU" b="0" dirty="0" smtClean="0">
                <a:latin typeface="Arial" charset="0"/>
              </a:rPr>
              <a:t>землі низької придатності;</a:t>
            </a:r>
            <a:endParaRPr lang="en-US" altLang="ru-RU" b="0" dirty="0" smtClean="0">
              <a:latin typeface="Arial" charset="0"/>
            </a:endParaRPr>
          </a:p>
          <a:p>
            <a:pPr algn="l" eaLnBrk="1" hangingPunct="1">
              <a:buSzPct val="65000"/>
              <a:defRPr/>
            </a:pPr>
            <a:r>
              <a:rPr lang="ru-RU" altLang="ru-RU" b="0" dirty="0" smtClean="0">
                <a:latin typeface="Arial" charset="0"/>
              </a:rPr>
              <a:t>V</a:t>
            </a:r>
            <a:r>
              <a:rPr lang="en-US" altLang="ru-RU" b="0" dirty="0" smtClean="0">
                <a:latin typeface="Arial" charset="0"/>
              </a:rPr>
              <a:t> – </a:t>
            </a:r>
            <a:r>
              <a:rPr lang="uk-UA" altLang="ru-RU" b="0" dirty="0" smtClean="0">
                <a:latin typeface="Arial" charset="0"/>
              </a:rPr>
              <a:t>непридатні землі.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1125538"/>
            <a:ext cx="255587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l" eaLnBrk="1" hangingPunct="1">
              <a:buSzPct val="65000"/>
              <a:defRPr/>
            </a:pPr>
            <a:r>
              <a:rPr lang="uk-UA" alt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Критерії:</a:t>
            </a:r>
            <a:r>
              <a:rPr lang="uk-UA" alt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</a:p>
          <a:p>
            <a:pPr algn="l" eaLnBrk="1" hangingPunct="1">
              <a:buSzPct val="65000"/>
              <a:defRPr/>
            </a:pPr>
            <a:r>
              <a:rPr lang="uk-UA" alt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1) максимальне охоплення території по вирощуванню основних сільськогосподарських культур;</a:t>
            </a:r>
          </a:p>
          <a:p>
            <a:pPr algn="l" eaLnBrk="1" hangingPunct="1">
              <a:buSzPct val="65000"/>
              <a:defRPr/>
            </a:pPr>
            <a:r>
              <a:rPr lang="uk-UA" alt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2) врахування  крутизни схилів;</a:t>
            </a:r>
          </a:p>
          <a:p>
            <a:pPr algn="l" eaLnBrk="1" hangingPunct="1">
              <a:buSzPct val="65000"/>
              <a:defRPr/>
            </a:pPr>
            <a:r>
              <a:rPr lang="uk-UA" alt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3) врахування контурів </a:t>
            </a:r>
            <a:r>
              <a:rPr lang="uk-UA" altLang="ru-RU" sz="14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агровиробничих</a:t>
            </a:r>
            <a:r>
              <a:rPr lang="uk-UA" alt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груп ґрунтів.</a:t>
            </a:r>
          </a:p>
        </p:txBody>
      </p:sp>
      <p:pic>
        <p:nvPicPr>
          <p:cNvPr id="28686" name="Picture 22" descr="7_a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897313"/>
            <a:ext cx="22240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7" name="Text Box 6"/>
          <p:cNvSpPr txBox="1">
            <a:spLocks noChangeArrowheads="1"/>
          </p:cNvSpPr>
          <p:nvPr/>
        </p:nvSpPr>
        <p:spPr bwMode="auto">
          <a:xfrm>
            <a:off x="2339975" y="3392488"/>
            <a:ext cx="2417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1200">
                <a:latin typeface="Arial" pitchFamily="34" charset="0"/>
              </a:rPr>
              <a:t>Цифрова модель рельєфу</a:t>
            </a:r>
            <a:endParaRPr lang="ru-RU" altLang="ru-RU" sz="1200">
              <a:latin typeface="Arial" pitchFamily="34" charset="0"/>
            </a:endParaRPr>
          </a:p>
        </p:txBody>
      </p:sp>
      <p:pic>
        <p:nvPicPr>
          <p:cNvPr id="28688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836613"/>
            <a:ext cx="24288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9" name="Text Box 15"/>
          <p:cNvSpPr txBox="1">
            <a:spLocks noChangeArrowheads="1"/>
          </p:cNvSpPr>
          <p:nvPr/>
        </p:nvSpPr>
        <p:spPr bwMode="auto">
          <a:xfrm>
            <a:off x="4500563" y="765175"/>
            <a:ext cx="47879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uk-UA" altLang="ru-RU" sz="1200" dirty="0">
                <a:latin typeface="Arial" pitchFamily="34" charset="0"/>
              </a:rPr>
              <a:t>Придатність ґрунтів </a:t>
            </a:r>
            <a:r>
              <a:rPr lang="uk-UA" altLang="ru-RU" sz="1200" b="0" dirty="0">
                <a:latin typeface="Arial" pitchFamily="34" charset="0"/>
              </a:rPr>
              <a:t>– відображення диференційованих ознак  і властивостей ґрунтів, а також класифікаційні позиції залежно від провінційних умов (сільськогосподарського районування) та можливості деградації ґрунтів при інтенсивному використанні для вирощування основних сільськогосподарських культур.</a:t>
            </a:r>
          </a:p>
        </p:txBody>
      </p:sp>
      <p:sp>
        <p:nvSpPr>
          <p:cNvPr id="28690" name="Text Box 6"/>
          <p:cNvSpPr txBox="1">
            <a:spLocks noChangeArrowheads="1"/>
          </p:cNvSpPr>
          <p:nvPr/>
        </p:nvSpPr>
        <p:spPr bwMode="auto">
          <a:xfrm>
            <a:off x="0" y="6583363"/>
            <a:ext cx="23399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1200">
                <a:latin typeface="Arial" pitchFamily="34" charset="0"/>
              </a:rPr>
              <a:t>Картограма крутизни схилів</a:t>
            </a:r>
            <a:endParaRPr lang="ru-RU" altLang="ru-RU" sz="12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66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6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142578CA-DEC9-49C3-80AF-C113973CC9A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173</TotalTime>
  <Words>1192</Words>
  <Application>Microsoft Office PowerPoint</Application>
  <PresentationFormat>Экран (4:3)</PresentationFormat>
  <Paragraphs>145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Контур</vt:lpstr>
      <vt:lpstr>Геоінформаційне забезпечення оцінювання стану земель сільськогосподарського призначення в процесі децентралізації влади</vt:lpstr>
      <vt:lpstr>Стислий огляд предметної області</vt:lpstr>
      <vt:lpstr>Аналіз стану стандартизації геопросторових даних  оцінювання стану земель сільськогосподарського призначення</vt:lpstr>
      <vt:lpstr>Об’єктно-орієнтований підхід в ГІС забезпечує</vt:lpstr>
      <vt:lpstr>Презентация PowerPoint</vt:lpstr>
      <vt:lpstr>Узагальнена модель системи</vt:lpstr>
      <vt:lpstr>UML-модель класифікації базових об’єктів оцінювання якісного стану земель сільськогосподарського призначення</vt:lpstr>
      <vt:lpstr>Презентация PowerPoint</vt:lpstr>
      <vt:lpstr>Презентация PowerPoint</vt:lpstr>
      <vt:lpstr>Шляхи удосконалення використання геопросторових даних оцінювання стану земель сільськогосподарського призначення в умовах децентралізації влади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Геоінформаційне забезпечення оцінювання стану земель сільськогосподарського призначення в процесі децентралізації влади</dc:title>
  <dc:creator>RePack by Diakov</dc:creator>
  <cp:lastModifiedBy>admin</cp:lastModifiedBy>
  <cp:revision>11</cp:revision>
  <dcterms:created xsi:type="dcterms:W3CDTF">2015-11-18T20:08:56Z</dcterms:created>
  <dcterms:modified xsi:type="dcterms:W3CDTF">2015-11-19T11:29:45Z</dcterms:modified>
</cp:coreProperties>
</file>