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93" r:id="rId3"/>
    <p:sldId id="303" r:id="rId4"/>
    <p:sldId id="281" r:id="rId5"/>
    <p:sldId id="282" r:id="rId6"/>
    <p:sldId id="307" r:id="rId7"/>
    <p:sldId id="306" r:id="rId8"/>
    <p:sldId id="312" r:id="rId9"/>
    <p:sldId id="299" r:id="rId10"/>
    <p:sldId id="321" r:id="rId11"/>
    <p:sldId id="259" r:id="rId12"/>
    <p:sldId id="322" r:id="rId13"/>
    <p:sldId id="313" r:id="rId14"/>
    <p:sldId id="314" r:id="rId15"/>
    <p:sldId id="316" r:id="rId16"/>
    <p:sldId id="320" r:id="rId17"/>
    <p:sldId id="315" r:id="rId18"/>
    <p:sldId id="323" r:id="rId19"/>
    <p:sldId id="317" r:id="rId20"/>
    <p:sldId id="318" r:id="rId21"/>
    <p:sldId id="324" r:id="rId22"/>
  </p:sldIdLst>
  <p:sldSz cx="12192000" cy="6858000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40B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2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B7C19A3-4A0A-40E3-826C-40E38399FF31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52E570A-E2EF-419C-9E79-D89FBE1D8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592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A7692-B2FB-4A9D-86ED-25D9AB6923E6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C59D1-8E52-4DBE-A3FE-0BAB7EC6C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E48B7-1C60-4674-A001-73E114BF383C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B40B1-3DCE-4BB6-A23D-A65B61FD8D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B61C7-5A9B-4D36-A6E7-0BFAE4EF705D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23A24-9C89-493A-A961-F24560C426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8A01A-981F-45FF-B3ED-251DA2179E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A64D6-B942-4D3B-8257-2800E2D7C5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71BA5-CB59-4137-A864-3D0C456E8C71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7D8C-DAB4-4CD0-968C-E96FC479A7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05CFA-4871-4F0E-9A6C-2A9E5E07EAAE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65C1B-C09F-4070-A887-5807042FF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2958B-2E0B-49D8-B5CA-97FC7F04F54B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456BA-241C-474D-A0D7-2AD86BCC3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E871C-9437-4738-A0A1-BA945F0EF588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2E853-76F6-40BB-8585-46D2B5FC1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D9A3D-F15B-4676-8D5A-1F184F6AAB33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D9C4D-8311-4966-927E-EA5911890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DA024-5E6A-44F6-8450-0AC976D68544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6E32E-4A4F-47C7-AA48-336112186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8AEA4-3DAC-47B8-A3A8-E7F5ED39D105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4E4B4-60D1-4FDF-B7C2-935E5E119A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E6CBF-2693-4F72-ABD7-96911B87DE35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F7396-E37B-4C42-8FBE-4B5478E3B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DE16C1-8751-4B80-B633-A0F5C76077A6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2C2DFA-A54F-42CC-946C-36A2D5F79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27.jpeg"/><Relationship Id="rId5" Type="http://schemas.openxmlformats.org/officeDocument/2006/relationships/image" Target="../media/image35.jpe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44.emf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7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7.jpeg"/><Relationship Id="rId5" Type="http://schemas.openxmlformats.org/officeDocument/2006/relationships/image" Target="../media/image48.emf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jpeg"/><Relationship Id="rId5" Type="http://schemas.openxmlformats.org/officeDocument/2006/relationships/image" Target="../media/image1.jpe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jpeg"/><Relationship Id="rId5" Type="http://schemas.openxmlformats.org/officeDocument/2006/relationships/image" Target="../media/image1.jpeg"/><Relationship Id="rId4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7.jpeg"/><Relationship Id="rId4" Type="http://schemas.openxmlformats.org/officeDocument/2006/relationships/image" Target="../media/image2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1.png"/><Relationship Id="rId5" Type="http://schemas.openxmlformats.org/officeDocument/2006/relationships/oleObject" Target="../embeddings/oleObject7.bin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1463" y="180975"/>
            <a:ext cx="9794875" cy="10191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D40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НАЦІОНАЛЬНИЙ УНІВЕРСИТЕТ БІОРЕСУРСІВ І ПРИРОДОКОРИСТУВАННЯ УКРАЇНИ</a:t>
            </a:r>
            <a:endParaRPr lang="ru-RU" sz="3600" b="1" dirty="0">
              <a:solidFill>
                <a:srgbClr val="0D40B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3138" y="1938338"/>
            <a:ext cx="10929937" cy="1216025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Соціально-економічні наслідки від продажу власниками земельних паїв</a:t>
            </a:r>
            <a:endParaRPr lang="ru-RU" altLang="ru-RU" sz="4000" b="1" smtClean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55863" y="4398963"/>
            <a:ext cx="9144000" cy="60007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uk-UA" sz="3500" b="1">
                <a:solidFill>
                  <a:srgbClr val="0D40B3"/>
                </a:solidFill>
                <a:latin typeface="Arial" charset="0"/>
              </a:rPr>
              <a:t>проф. Діброва А.Д.</a:t>
            </a:r>
            <a:endParaRPr lang="ru-RU" sz="3500" b="1">
              <a:solidFill>
                <a:srgbClr val="0D40B3"/>
              </a:solidFill>
              <a:latin typeface="Arial" charset="0"/>
            </a:endParaRPr>
          </a:p>
        </p:txBody>
      </p:sp>
      <p:pic>
        <p:nvPicPr>
          <p:cNvPr id="16388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589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Подзаголовок 2"/>
          <p:cNvSpPr txBox="1">
            <a:spLocks/>
          </p:cNvSpPr>
          <p:nvPr/>
        </p:nvSpPr>
        <p:spPr bwMode="auto">
          <a:xfrm>
            <a:off x="1260475" y="5389563"/>
            <a:ext cx="109315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uk-UA" altLang="ru-RU" sz="2800" b="1">
                <a:latin typeface="Arial" charset="0"/>
              </a:rPr>
              <a:t>Київ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uk-UA" altLang="ru-RU" sz="2800" b="1">
                <a:latin typeface="Arial" charset="0"/>
              </a:rPr>
              <a:t>19 листопада 2015 р.</a:t>
            </a:r>
            <a:endParaRPr lang="ru-RU" altLang="ru-RU" sz="2800" b="1">
              <a:latin typeface="Arial" charset="0"/>
            </a:endParaRPr>
          </a:p>
        </p:txBody>
      </p:sp>
      <p:pic>
        <p:nvPicPr>
          <p:cNvPr id="16390" name="Picture 8" descr="00e004380bb85dc5182ece336ceb75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0" y="4373563"/>
            <a:ext cx="36195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9" name="Group 3"/>
          <p:cNvGraphicFramePr>
            <a:graphicFrameLocks noGrp="1"/>
          </p:cNvGraphicFramePr>
          <p:nvPr/>
        </p:nvGraphicFramePr>
        <p:xfrm>
          <a:off x="1611313" y="1065213"/>
          <a:ext cx="8252876" cy="5675439"/>
        </p:xfrm>
        <a:graphic>
          <a:graphicData uri="http://schemas.openxmlformats.org/drawingml/2006/table">
            <a:tbl>
              <a:tblPr/>
              <a:tblGrid>
                <a:gridCol w="2016316"/>
                <a:gridCol w="3870336"/>
                <a:gridCol w="2366224"/>
              </a:tblGrid>
              <a:tr h="629097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Країна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Власні землі, %</a:t>
                      </a:r>
                      <a:endParaRPr kumimoji="0" lang="uk-UA" alt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Орендовані землі, %</a:t>
                      </a:r>
                      <a:endParaRPr kumimoji="0" lang="uk-UA" alt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Данія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Польща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Австрія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Іспанія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Італія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Нідерланди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kumimoji="0" lang="uk-UA" alt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Великобританія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Швеція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Естонія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Німеччина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Бельгія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Франція 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Чехія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4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Словаччина</a:t>
                      </a:r>
                      <a:endParaRPr kumimoji="0" lang="uk-UA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FF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uk-UA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kumimoji="0" lang="uk-UA" alt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63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64" name="Rectangle 5"/>
          <p:cNvSpPr txBox="1">
            <a:spLocks/>
          </p:cNvSpPr>
          <p:nvPr/>
        </p:nvSpPr>
        <p:spPr bwMode="auto">
          <a:xfrm>
            <a:off x="806450" y="0"/>
            <a:ext cx="10787063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uk-UA" altLang="ru-RU" sz="2800" b="1">
                <a:solidFill>
                  <a:srgbClr val="0D40B3"/>
                </a:solidFill>
                <a:latin typeface="Arial" charset="0"/>
              </a:rPr>
              <a:t>Питома вага власних і орендованих земель фермерами ЄС (у % до загальної площі с.-г. земель)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1082675" y="88900"/>
            <a:ext cx="10950575" cy="1111250"/>
          </a:xfrm>
        </p:spPr>
        <p:txBody>
          <a:bodyPr/>
          <a:lstStyle/>
          <a:p>
            <a:pPr algn="ctr" eaLnBrk="1" hangingPunct="1"/>
            <a:r>
              <a:rPr lang="uk-UA" altLang="ru-RU" sz="3600" b="1" smtClean="0">
                <a:solidFill>
                  <a:srgbClr val="0D40B3"/>
                </a:solidFill>
                <a:latin typeface="Arial" charset="0"/>
                <a:cs typeface="Arial" charset="0"/>
              </a:rPr>
              <a:t>Ціна 1 га земель сільськогосподарського призначення у деяких країнах світу, </a:t>
            </a:r>
            <a:r>
              <a:rPr lang="en-US" altLang="ru-RU" sz="3600" b="1" smtClean="0">
                <a:solidFill>
                  <a:srgbClr val="0D40B3"/>
                </a:solidFill>
                <a:latin typeface="Arial" charset="0"/>
                <a:cs typeface="Arial" charset="0"/>
              </a:rPr>
              <a:t>$</a:t>
            </a:r>
            <a:r>
              <a:rPr lang="uk-UA" altLang="ru-RU" sz="3600" b="1" smtClean="0">
                <a:solidFill>
                  <a:srgbClr val="0D40B3"/>
                </a:solidFill>
                <a:latin typeface="Arial" charset="0"/>
                <a:cs typeface="Arial" charset="0"/>
              </a:rPr>
              <a:t>/га</a:t>
            </a:r>
            <a:endParaRPr lang="ru-RU" altLang="ru-RU" sz="3600" b="1" smtClean="0">
              <a:solidFill>
                <a:srgbClr val="0D40B3"/>
              </a:solidFill>
              <a:latin typeface="Arial" charset="0"/>
              <a:cs typeface="Arial" charset="0"/>
            </a:endParaRPr>
          </a:p>
        </p:txBody>
      </p:sp>
      <p:pic>
        <p:nvPicPr>
          <p:cNvPr id="30722" name="Picture 7" descr="orna$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" y="1266825"/>
            <a:ext cx="5133975" cy="516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AutoShape 13" descr="Результат пошуку зображень за запитом &quot;прапор росії&quot;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uk-UA"/>
          </a:p>
        </p:txBody>
      </p:sp>
      <p:sp>
        <p:nvSpPr>
          <p:cNvPr id="30724" name="AutoShape 15" descr="Результат пошуку зображень за запитом &quot;прапор росії&quot;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uk-UA"/>
          </a:p>
        </p:txBody>
      </p:sp>
      <p:sp>
        <p:nvSpPr>
          <p:cNvPr id="30725" name="AutoShape 17" descr="Результат пошуку зображень за запитом &quot;прапор росії&quot;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uk-UA"/>
          </a:p>
        </p:txBody>
      </p:sp>
      <p:pic>
        <p:nvPicPr>
          <p:cNvPr id="30726" name="Picture 18" descr="Р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50" y="1284288"/>
            <a:ext cx="140493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 Box 19"/>
          <p:cNvSpPr txBox="1">
            <a:spLocks noChangeArrowheads="1"/>
          </p:cNvSpPr>
          <p:nvPr/>
        </p:nvSpPr>
        <p:spPr bwMode="auto">
          <a:xfrm>
            <a:off x="6832600" y="1416050"/>
            <a:ext cx="1512888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uk-UA" altLang="ru-RU" b="1">
                <a:solidFill>
                  <a:srgbClr val="FF0000"/>
                </a:solidFill>
                <a:latin typeface="Arial" charset="0"/>
              </a:rPr>
              <a:t>Росія</a:t>
            </a:r>
          </a:p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ru-RU" b="1">
                <a:latin typeface="Arial" charset="0"/>
              </a:rPr>
              <a:t>$</a:t>
            </a:r>
            <a:r>
              <a:rPr lang="uk-UA" altLang="ru-RU" b="1">
                <a:latin typeface="Arial" charset="0"/>
              </a:rPr>
              <a:t>300-1000</a:t>
            </a:r>
          </a:p>
        </p:txBody>
      </p:sp>
      <p:pic>
        <p:nvPicPr>
          <p:cNvPr id="30728" name="Picture 20" descr="Румуні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2214563"/>
            <a:ext cx="140493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Text Box 21"/>
          <p:cNvSpPr txBox="1">
            <a:spLocks noChangeArrowheads="1"/>
          </p:cNvSpPr>
          <p:nvPr/>
        </p:nvSpPr>
        <p:spPr bwMode="auto">
          <a:xfrm>
            <a:off x="6970713" y="2395538"/>
            <a:ext cx="1512887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uk-UA" altLang="ru-RU" b="1">
                <a:solidFill>
                  <a:srgbClr val="FF0000"/>
                </a:solidFill>
                <a:latin typeface="Arial" charset="0"/>
              </a:rPr>
              <a:t>Румунія</a:t>
            </a:r>
          </a:p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ru-RU" b="1">
                <a:latin typeface="Arial" charset="0"/>
              </a:rPr>
              <a:t>$</a:t>
            </a:r>
            <a:r>
              <a:rPr lang="uk-UA" altLang="ru-RU" b="1">
                <a:latin typeface="Arial" charset="0"/>
              </a:rPr>
              <a:t>1578-3288</a:t>
            </a:r>
          </a:p>
        </p:txBody>
      </p:sp>
      <p:pic>
        <p:nvPicPr>
          <p:cNvPr id="30730" name="Picture 24" descr="Канад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4988" y="3341688"/>
            <a:ext cx="149066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1" name="Text Box 25"/>
          <p:cNvSpPr txBox="1">
            <a:spLocks noChangeArrowheads="1"/>
          </p:cNvSpPr>
          <p:nvPr/>
        </p:nvSpPr>
        <p:spPr bwMode="auto">
          <a:xfrm>
            <a:off x="7045325" y="3429000"/>
            <a:ext cx="1512888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uk-UA" altLang="ru-RU" b="1">
                <a:solidFill>
                  <a:srgbClr val="FF0000"/>
                </a:solidFill>
                <a:latin typeface="Arial" charset="0"/>
              </a:rPr>
              <a:t>Канада</a:t>
            </a:r>
          </a:p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ru-RU" b="1">
                <a:latin typeface="Arial" charset="0"/>
              </a:rPr>
              <a:t>$</a:t>
            </a:r>
            <a:r>
              <a:rPr lang="uk-UA" altLang="ru-RU" b="1">
                <a:latin typeface="Arial" charset="0"/>
              </a:rPr>
              <a:t>1350-12750</a:t>
            </a:r>
          </a:p>
        </p:txBody>
      </p:sp>
      <p:pic>
        <p:nvPicPr>
          <p:cNvPr id="30732" name="Picture 26" descr="Бразилі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6888" y="4349750"/>
            <a:ext cx="154305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3" name="Text Box 27"/>
          <p:cNvSpPr txBox="1">
            <a:spLocks noChangeArrowheads="1"/>
          </p:cNvSpPr>
          <p:nvPr/>
        </p:nvSpPr>
        <p:spPr bwMode="auto">
          <a:xfrm>
            <a:off x="7077075" y="4357688"/>
            <a:ext cx="1512888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uk-UA" altLang="ru-RU" b="1">
                <a:solidFill>
                  <a:srgbClr val="FF0000"/>
                </a:solidFill>
                <a:latin typeface="Arial" charset="0"/>
              </a:rPr>
              <a:t>Бразилія</a:t>
            </a:r>
          </a:p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ru-RU" b="1">
                <a:latin typeface="Arial" charset="0"/>
              </a:rPr>
              <a:t>$</a:t>
            </a:r>
            <a:r>
              <a:rPr lang="uk-UA" altLang="ru-RU" b="1">
                <a:latin typeface="Arial" charset="0"/>
              </a:rPr>
              <a:t>6072-12145</a:t>
            </a:r>
          </a:p>
        </p:txBody>
      </p:sp>
      <p:pic>
        <p:nvPicPr>
          <p:cNvPr id="30734" name="Picture 28" descr="Нова Зеланді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55038" y="1270000"/>
            <a:ext cx="1512887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5" name="Text Box 29"/>
          <p:cNvSpPr txBox="1">
            <a:spLocks noChangeArrowheads="1"/>
          </p:cNvSpPr>
          <p:nvPr/>
        </p:nvSpPr>
        <p:spPr bwMode="auto">
          <a:xfrm>
            <a:off x="10106025" y="1263650"/>
            <a:ext cx="1512888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uk-UA" altLang="ru-RU" b="1">
                <a:solidFill>
                  <a:srgbClr val="FF0000"/>
                </a:solidFill>
                <a:latin typeface="Arial" charset="0"/>
              </a:rPr>
              <a:t>Нова Зеландія</a:t>
            </a:r>
          </a:p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ru-RU" b="1">
                <a:latin typeface="Arial" charset="0"/>
              </a:rPr>
              <a:t>$</a:t>
            </a:r>
            <a:r>
              <a:rPr lang="uk-UA" altLang="ru-RU" b="1">
                <a:latin typeface="Arial" charset="0"/>
              </a:rPr>
              <a:t>23280</a:t>
            </a:r>
          </a:p>
        </p:txBody>
      </p:sp>
      <p:pic>
        <p:nvPicPr>
          <p:cNvPr id="30736" name="Picture 31" descr="Австралія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0913" y="2254250"/>
            <a:ext cx="1490662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7" name="Text Box 32"/>
          <p:cNvSpPr txBox="1">
            <a:spLocks noChangeArrowheads="1"/>
          </p:cNvSpPr>
          <p:nvPr/>
        </p:nvSpPr>
        <p:spPr bwMode="auto">
          <a:xfrm>
            <a:off x="10147300" y="2332038"/>
            <a:ext cx="1512888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uk-UA" altLang="ru-RU" b="1">
                <a:solidFill>
                  <a:srgbClr val="FF0000"/>
                </a:solidFill>
                <a:latin typeface="Arial" charset="0"/>
              </a:rPr>
              <a:t>Австралія</a:t>
            </a:r>
          </a:p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ru-RU" b="1">
                <a:latin typeface="Arial" charset="0"/>
              </a:rPr>
              <a:t>$</a:t>
            </a:r>
            <a:r>
              <a:rPr lang="uk-UA" altLang="ru-RU" b="1">
                <a:latin typeface="Arial" charset="0"/>
              </a:rPr>
              <a:t>3000-7000</a:t>
            </a:r>
          </a:p>
        </p:txBody>
      </p:sp>
      <p:pic>
        <p:nvPicPr>
          <p:cNvPr id="30738" name="Picture 34" descr="lfysz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50275" y="3216275"/>
            <a:ext cx="1524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9" name="Text Box 35"/>
          <p:cNvSpPr txBox="1">
            <a:spLocks noChangeArrowheads="1"/>
          </p:cNvSpPr>
          <p:nvPr/>
        </p:nvSpPr>
        <p:spPr bwMode="auto">
          <a:xfrm>
            <a:off x="10171113" y="3346450"/>
            <a:ext cx="1512887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uk-UA" altLang="ru-RU" b="1">
                <a:solidFill>
                  <a:srgbClr val="FF0000"/>
                </a:solidFill>
                <a:latin typeface="Arial" charset="0"/>
              </a:rPr>
              <a:t>Данія</a:t>
            </a:r>
          </a:p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ru-RU" b="1">
                <a:latin typeface="Arial" charset="0"/>
              </a:rPr>
              <a:t>$</a:t>
            </a:r>
            <a:r>
              <a:rPr lang="uk-UA" altLang="ru-RU" b="1">
                <a:latin typeface="Arial" charset="0"/>
              </a:rPr>
              <a:t>27000</a:t>
            </a:r>
          </a:p>
        </p:txBody>
      </p:sp>
      <p:pic>
        <p:nvPicPr>
          <p:cNvPr id="30740" name="Picture 37" descr="ніждер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42338" y="4360863"/>
            <a:ext cx="15748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1" name="Text Box 38"/>
          <p:cNvSpPr txBox="1">
            <a:spLocks noChangeArrowheads="1"/>
          </p:cNvSpPr>
          <p:nvPr/>
        </p:nvSpPr>
        <p:spPr bwMode="auto">
          <a:xfrm>
            <a:off x="10123488" y="4521200"/>
            <a:ext cx="1741487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uk-UA" altLang="ru-RU" b="1">
                <a:solidFill>
                  <a:srgbClr val="FF0000"/>
                </a:solidFill>
                <a:latin typeface="Arial" charset="0"/>
              </a:rPr>
              <a:t>Нідерланди</a:t>
            </a:r>
          </a:p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ru-RU" b="1">
                <a:latin typeface="Arial" charset="0"/>
              </a:rPr>
              <a:t>$</a:t>
            </a:r>
            <a:r>
              <a:rPr lang="uk-UA" altLang="ru-RU" b="1">
                <a:latin typeface="Arial" charset="0"/>
              </a:rPr>
              <a:t>56000-75000</a:t>
            </a:r>
          </a:p>
        </p:txBody>
      </p:sp>
      <p:pic>
        <p:nvPicPr>
          <p:cNvPr id="30742" name="Picture 15" descr="logo - E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808162" y="5939406"/>
            <a:ext cx="1162050" cy="39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865188" y="0"/>
            <a:ext cx="10515600" cy="1325563"/>
          </a:xfrm>
        </p:spPr>
        <p:txBody>
          <a:bodyPr/>
          <a:lstStyle/>
          <a:p>
            <a:pPr algn="ctr" eaLnBrk="1" hangingPunct="1"/>
            <a:r>
              <a:rPr lang="uk-UA" altLang="ru-RU" sz="4000" b="1" smtClean="0">
                <a:solidFill>
                  <a:srgbClr val="0D40B3"/>
                </a:solidFill>
                <a:latin typeface="Arial" charset="0"/>
              </a:rPr>
              <a:t>Фактори формування низької ціни на землі с.-г. призначення</a:t>
            </a:r>
          </a:p>
        </p:txBody>
      </p:sp>
      <p:pic>
        <p:nvPicPr>
          <p:cNvPr id="3174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75" y="2363788"/>
            <a:ext cx="4621213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5" descr="Тарифи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9963" y="4173538"/>
            <a:ext cx="3602037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тарифи-слайд-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6975" y="4006850"/>
            <a:ext cx="3673475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3838" y="1665288"/>
            <a:ext cx="4535487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15" descr="logo - E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9" descr="depozyty_2_bankograf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77325" y="1916113"/>
            <a:ext cx="2473325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13" descr="8065E621-38BA-40FF-8F8A-AE16BCD2D59D_mw1024_s_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29163" y="1676400"/>
            <a:ext cx="3814762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50" name="Заголовок 1"/>
          <p:cNvSpPr>
            <a:spLocks noGrp="1"/>
          </p:cNvSpPr>
          <p:nvPr>
            <p:ph type="title"/>
          </p:nvPr>
        </p:nvSpPr>
        <p:spPr>
          <a:xfrm>
            <a:off x="7104063" y="57150"/>
            <a:ext cx="4802187" cy="1111250"/>
          </a:xfrm>
        </p:spPr>
        <p:txBody>
          <a:bodyPr/>
          <a:lstStyle/>
          <a:p>
            <a:pPr algn="ctr" eaLnBrk="1" hangingPunct="1"/>
            <a:r>
              <a:rPr lang="uk-UA" altLang="ru-RU" b="1" smtClean="0">
                <a:solidFill>
                  <a:srgbClr val="0D40B3"/>
                </a:solidFill>
                <a:latin typeface="Arial" charset="0"/>
                <a:cs typeface="Arial" charset="0"/>
              </a:rPr>
              <a:t>Ціна землі </a:t>
            </a:r>
            <a:endParaRPr lang="ru-RU" altLang="ru-RU" b="1" smtClean="0">
              <a:solidFill>
                <a:srgbClr val="0D40B3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7" name="Object 45"/>
          <p:cNvGraphicFramePr>
            <a:graphicFrameLocks/>
          </p:cNvGraphicFramePr>
          <p:nvPr/>
        </p:nvGraphicFramePr>
        <p:xfrm>
          <a:off x="6983413" y="1052513"/>
          <a:ext cx="4668837" cy="480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0" name="Уравнение" r:id="rId3" imgW="1219200" imgH="1346200" progId="Equation.3">
                  <p:embed/>
                </p:oleObj>
              </mc:Choice>
              <mc:Fallback>
                <p:oleObj name="Уравнение" r:id="rId3" imgW="1219200" imgH="1346200" progId="Equation.3">
                  <p:embed/>
                  <p:pic>
                    <p:nvPicPr>
                      <p:cNvPr id="0" name="Picture 4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3413" y="1052513"/>
                        <a:ext cx="4668837" cy="4805362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6861175" y="3213100"/>
            <a:ext cx="1827213" cy="1911350"/>
            <a:chOff x="518" y="2208"/>
            <a:chExt cx="999" cy="1204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518" y="2762"/>
              <a:ext cx="999" cy="65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uk-UA" altLang="ru-RU" sz="2800" b="1">
                  <a:solidFill>
                    <a:srgbClr val="0D40B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Орендна </a:t>
              </a:r>
            </a:p>
            <a:p>
              <a:pPr>
                <a:spcBef>
                  <a:spcPct val="20000"/>
                </a:spcBef>
              </a:pPr>
              <a:r>
                <a:rPr lang="uk-UA" altLang="ru-RU" sz="2800" b="1">
                  <a:solidFill>
                    <a:srgbClr val="0D40B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плата</a:t>
              </a:r>
              <a:endParaRPr lang="en-GB" altLang="ru-RU" sz="2800" b="1" baseline="-25000">
                <a:solidFill>
                  <a:srgbClr val="0D40B3"/>
                </a:solidFill>
                <a:latin typeface="Arial" charset="0"/>
              </a:endParaRPr>
            </a:p>
          </p:txBody>
        </p:sp>
        <p:sp>
          <p:nvSpPr>
            <p:cNvPr id="21563" name="Line 9"/>
            <p:cNvSpPr>
              <a:spLocks noChangeShapeType="1"/>
            </p:cNvSpPr>
            <p:nvPr/>
          </p:nvSpPr>
          <p:spPr bwMode="auto">
            <a:xfrm flipV="1">
              <a:off x="1008" y="2208"/>
              <a:ext cx="144" cy="48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12" name="Group 7"/>
          <p:cNvGrpSpPr>
            <a:grpSpLocks/>
          </p:cNvGrpSpPr>
          <p:nvPr/>
        </p:nvGrpSpPr>
        <p:grpSpPr bwMode="auto">
          <a:xfrm>
            <a:off x="6456363" y="4143375"/>
            <a:ext cx="5351462" cy="2198688"/>
            <a:chOff x="1008" y="2208"/>
            <a:chExt cx="2924" cy="1385"/>
          </a:xfrm>
        </p:grpSpPr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1606" y="2943"/>
              <a:ext cx="2326" cy="65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uk-UA" altLang="ru-RU" sz="2800" b="1">
                  <a:solidFill>
                    <a:srgbClr val="0D40B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Процентна ставка по </a:t>
              </a:r>
            </a:p>
            <a:p>
              <a:pPr>
                <a:spcBef>
                  <a:spcPct val="20000"/>
                </a:spcBef>
              </a:pPr>
              <a:r>
                <a:rPr lang="uk-UA" altLang="ru-RU" sz="2800" b="1">
                  <a:solidFill>
                    <a:srgbClr val="0D40B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депозитах, коефіцієнт</a:t>
              </a:r>
              <a:endParaRPr lang="en-GB" altLang="ru-RU" sz="2800" b="1" baseline="-25000">
                <a:solidFill>
                  <a:srgbClr val="0D40B3"/>
                </a:solidFill>
                <a:latin typeface="Arial" charset="0"/>
              </a:endParaRPr>
            </a:p>
          </p:txBody>
        </p:sp>
        <p:sp>
          <p:nvSpPr>
            <p:cNvPr id="21561" name="Line 9"/>
            <p:cNvSpPr>
              <a:spLocks noChangeShapeType="1"/>
            </p:cNvSpPr>
            <p:nvPr/>
          </p:nvSpPr>
          <p:spPr bwMode="auto">
            <a:xfrm flipV="1">
              <a:off x="1008" y="2208"/>
              <a:ext cx="144" cy="48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7527925" y="1627188"/>
            <a:ext cx="1022350" cy="234791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 flipH="1" flipV="1">
            <a:off x="8670925" y="2424113"/>
            <a:ext cx="157163" cy="29241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55" name="Прямоугольник 2"/>
          <p:cNvSpPr>
            <a:spLocks noChangeArrowheads="1"/>
          </p:cNvSpPr>
          <p:nvPr/>
        </p:nvSpPr>
        <p:spPr bwMode="auto">
          <a:xfrm>
            <a:off x="155575" y="153988"/>
            <a:ext cx="6677025" cy="637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altLang="ru-RU" sz="2400">
                <a:latin typeface="Arial" charset="0"/>
              </a:rPr>
              <a:t>	У світовій практиці ціну землі визначають через капіталізацію  орендної плати діленням її величини на дисконтну ставку. </a:t>
            </a:r>
          </a:p>
          <a:p>
            <a:pPr algn="just"/>
            <a:r>
              <a:rPr lang="uk-UA" altLang="ru-RU" sz="2400">
                <a:latin typeface="Arial" charset="0"/>
              </a:rPr>
              <a:t>	Це означає, що раціональний орендодавець погоджується на таку величину річної орендної плати, нижня межа якої еквівалентна процентному доходу від збереження готівки на депозитному рахунку в банку в сумі, що дорівнює ціні одного гектара, зданого в оренду. </a:t>
            </a:r>
          </a:p>
          <a:p>
            <a:pPr algn="just"/>
            <a:r>
              <a:rPr lang="uk-UA" altLang="ru-RU" sz="2400">
                <a:latin typeface="Arial" charset="0"/>
              </a:rPr>
              <a:t>	Тобто мається на увазі, що якби орендодавець продав свою земельну ділянку і поклав гроші на депозит у банк, то він отримав би депозитний прибуток, який дорівнює величині, не меншій сумі річної орендної плати.</a:t>
            </a:r>
          </a:p>
        </p:txBody>
      </p:sp>
      <p:grpSp>
        <p:nvGrpSpPr>
          <p:cNvPr id="18" name="Group 7"/>
          <p:cNvGrpSpPr>
            <a:grpSpLocks/>
          </p:cNvGrpSpPr>
          <p:nvPr/>
        </p:nvGrpSpPr>
        <p:grpSpPr bwMode="auto">
          <a:xfrm>
            <a:off x="8966200" y="2143125"/>
            <a:ext cx="3116263" cy="1849438"/>
            <a:chOff x="518" y="2208"/>
            <a:chExt cx="2133" cy="1165"/>
          </a:xfrm>
        </p:grpSpPr>
        <p:sp>
          <p:nvSpPr>
            <p:cNvPr id="19" name="Text Box 8"/>
            <p:cNvSpPr txBox="1">
              <a:spLocks noChangeArrowheads="1"/>
            </p:cNvSpPr>
            <p:nvPr/>
          </p:nvSpPr>
          <p:spPr bwMode="auto">
            <a:xfrm>
              <a:off x="518" y="3046"/>
              <a:ext cx="2133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uk-UA" altLang="ru-RU" sz="2800" b="1">
                  <a:solidFill>
                    <a:srgbClr val="0D40B3"/>
                  </a:solidFill>
                  <a:latin typeface="Arial" charset="0"/>
                </a:rPr>
                <a:t>Термін депозиту</a:t>
              </a:r>
              <a:endParaRPr lang="en-GB" altLang="ru-RU" sz="2800" b="1" baseline="-25000">
                <a:solidFill>
                  <a:srgbClr val="0D40B3"/>
                </a:solidFill>
                <a:latin typeface="Arial" charset="0"/>
              </a:endParaRPr>
            </a:p>
          </p:txBody>
        </p:sp>
        <p:sp>
          <p:nvSpPr>
            <p:cNvPr id="21559" name="Line 9"/>
            <p:cNvSpPr>
              <a:spLocks noChangeShapeType="1"/>
            </p:cNvSpPr>
            <p:nvPr/>
          </p:nvSpPr>
          <p:spPr bwMode="auto">
            <a:xfrm flipV="1">
              <a:off x="1008" y="2208"/>
              <a:ext cx="144" cy="48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sp>
        <p:nvSpPr>
          <p:cNvPr id="21" name="Line 19"/>
          <p:cNvSpPr>
            <a:spLocks noChangeShapeType="1"/>
          </p:cNvSpPr>
          <p:nvPr/>
        </p:nvSpPr>
        <p:spPr bwMode="auto">
          <a:xfrm flipH="1" flipV="1">
            <a:off x="9766300" y="2181225"/>
            <a:ext cx="620713" cy="13303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5"/>
          <p:cNvSpPr txBox="1">
            <a:spLocks noChangeArrowheads="1"/>
          </p:cNvSpPr>
          <p:nvPr/>
        </p:nvSpPr>
        <p:spPr bwMode="auto">
          <a:xfrm>
            <a:off x="403225" y="452438"/>
            <a:ext cx="11434763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3600" b="1">
                <a:solidFill>
                  <a:srgbClr val="0D40B3"/>
                </a:solidFill>
                <a:latin typeface="Arial" charset="0"/>
              </a:rPr>
              <a:t>		</a:t>
            </a:r>
          </a:p>
          <a:p>
            <a:pPr algn="ctr"/>
            <a:endParaRPr lang="uk-UA" altLang="ru-RU" sz="3600" b="1">
              <a:solidFill>
                <a:srgbClr val="0D40B3"/>
              </a:solidFill>
              <a:latin typeface="Arial" charset="0"/>
            </a:endParaRPr>
          </a:p>
          <a:p>
            <a:pPr algn="ctr"/>
            <a:r>
              <a:rPr lang="uk-UA" altLang="ru-RU" sz="3600" b="1">
                <a:solidFill>
                  <a:srgbClr val="0D40B3"/>
                </a:solidFill>
                <a:latin typeface="Arial" charset="0"/>
              </a:rPr>
              <a:t>Цз=664 грн / 25%*100%=2656 *5 =</a:t>
            </a:r>
          </a:p>
          <a:p>
            <a:pPr algn="ctr"/>
            <a:r>
              <a:rPr lang="uk-UA" altLang="ru-RU" sz="3600" b="1">
                <a:solidFill>
                  <a:srgbClr val="0D40B3"/>
                </a:solidFill>
                <a:latin typeface="Arial" charset="0"/>
              </a:rPr>
              <a:t>13280 грн (≈</a:t>
            </a:r>
            <a:r>
              <a:rPr lang="en-US" altLang="ru-RU" sz="3600" b="1">
                <a:solidFill>
                  <a:srgbClr val="0D40B3"/>
                </a:solidFill>
                <a:latin typeface="Arial" charset="0"/>
              </a:rPr>
              <a:t>$</a:t>
            </a:r>
            <a:r>
              <a:rPr lang="uk-UA" altLang="ru-RU" sz="3600" b="1">
                <a:solidFill>
                  <a:srgbClr val="0D40B3"/>
                </a:solidFill>
                <a:latin typeface="Arial" charset="0"/>
              </a:rPr>
              <a:t>580)</a:t>
            </a:r>
          </a:p>
          <a:p>
            <a:endParaRPr lang="uk-UA" altLang="ru-RU" sz="3600">
              <a:latin typeface="Arial" charset="0"/>
            </a:endParaRPr>
          </a:p>
          <a:p>
            <a:pPr algn="ctr"/>
            <a:r>
              <a:rPr lang="uk-UA" altLang="ru-RU" sz="3600">
                <a:latin typeface="Arial" charset="0"/>
              </a:rPr>
              <a:t>Якщо середня величина 1 пая  3,62 га, то орендодавець зразу може отримати 48073 грн або доход за 20 років, який можна примножити поклавши в банк на депозит.</a:t>
            </a:r>
          </a:p>
          <a:p>
            <a:r>
              <a:rPr lang="uk-UA" altLang="ru-RU" sz="3600">
                <a:latin typeface="Arial" charset="0"/>
              </a:rPr>
              <a:t>	</a:t>
            </a:r>
          </a:p>
          <a:p>
            <a:endParaRPr lang="ru-RU" altLang="ru-RU" sz="3600">
              <a:latin typeface="Arial" charset="0"/>
            </a:endParaRPr>
          </a:p>
        </p:txBody>
      </p:sp>
      <p:pic>
        <p:nvPicPr>
          <p:cNvPr id="34818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88" name="Заголовок 1"/>
          <p:cNvSpPr>
            <a:spLocks noGrp="1"/>
          </p:cNvSpPr>
          <p:nvPr>
            <p:ph type="title"/>
          </p:nvPr>
        </p:nvSpPr>
        <p:spPr>
          <a:xfrm>
            <a:off x="1028700" y="139700"/>
            <a:ext cx="10839450" cy="854075"/>
          </a:xfrm>
        </p:spPr>
        <p:txBody>
          <a:bodyPr/>
          <a:lstStyle/>
          <a:p>
            <a:pPr algn="ctr" eaLnBrk="1" hangingPunct="1"/>
            <a:r>
              <a:rPr lang="uk-UA" altLang="ru-RU" sz="3600" b="1" smtClean="0">
                <a:solidFill>
                  <a:srgbClr val="0D40B3"/>
                </a:solidFill>
                <a:latin typeface="Arial" charset="0"/>
                <a:cs typeface="Arial" charset="0"/>
              </a:rPr>
              <a:t>Прогнозована ціна 1 га земель с.-г. призначення в Україні, грн</a:t>
            </a:r>
            <a:endParaRPr lang="ru-RU" altLang="ru-RU" sz="3600" b="1" smtClean="0">
              <a:solidFill>
                <a:srgbClr val="0D40B3"/>
              </a:solidFill>
              <a:latin typeface="Arial" charset="0"/>
              <a:cs typeface="Arial" charset="0"/>
            </a:endParaRPr>
          </a:p>
        </p:txBody>
      </p:sp>
      <p:pic>
        <p:nvPicPr>
          <p:cNvPr id="23589" name="Рисунок 5" descr="new_image_2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21763" y="1209675"/>
            <a:ext cx="2922587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587" name="Object 35"/>
          <p:cNvGraphicFramePr>
            <a:graphicFrameLocks noChangeAspect="1"/>
          </p:cNvGraphicFramePr>
          <p:nvPr/>
        </p:nvGraphicFramePr>
        <p:xfrm>
          <a:off x="0" y="471488"/>
          <a:ext cx="10928350" cy="638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8" name="Диаграмма" r:id="rId4" imgW="8848745" imgH="5172120" progId="Excel.Chart.8">
                  <p:embed/>
                </p:oleObj>
              </mc:Choice>
              <mc:Fallback>
                <p:oleObj name="Диаграмма" r:id="rId4" imgW="8848745" imgH="5172120" progId="Excel.Chart.8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71488"/>
                        <a:ext cx="10928350" cy="6386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90" name="Picture 15" descr="logo - E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838200" y="366713"/>
            <a:ext cx="10821988" cy="649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 eaLnBrk="0" hangingPunct="0"/>
            <a:r>
              <a:rPr lang="uk-UA" sz="3200">
                <a:latin typeface="Arial" charset="0"/>
                <a:cs typeface="Times New Roman" pitchFamily="18" charset="0"/>
              </a:rPr>
              <a:t>За опитуваннями близько </a:t>
            </a:r>
            <a:r>
              <a:rPr lang="uk-UA" sz="3200">
                <a:solidFill>
                  <a:srgbClr val="0D40B3"/>
                </a:solidFill>
                <a:latin typeface="Arial" charset="0"/>
                <a:cs typeface="Times New Roman" pitchFamily="18" charset="0"/>
              </a:rPr>
              <a:t>10-15%</a:t>
            </a:r>
            <a:r>
              <a:rPr lang="uk-UA" sz="3200">
                <a:latin typeface="Arial" charset="0"/>
                <a:cs typeface="Times New Roman" pitchFamily="18" charset="0"/>
              </a:rPr>
              <a:t> власників збираються продавати свої ділянки, що еквівалентно </a:t>
            </a:r>
            <a:r>
              <a:rPr lang="uk-UA" sz="3200">
                <a:solidFill>
                  <a:srgbClr val="0D40B3"/>
                </a:solidFill>
                <a:latin typeface="Arial" charset="0"/>
                <a:cs typeface="Times New Roman" pitchFamily="18" charset="0"/>
              </a:rPr>
              <a:t>3-4 млн га. </a:t>
            </a:r>
            <a:r>
              <a:rPr lang="uk-UA" sz="3200">
                <a:latin typeface="Arial" charset="0"/>
                <a:cs typeface="Times New Roman" pitchFamily="18" charset="0"/>
              </a:rPr>
              <a:t>При ціні на землю </a:t>
            </a:r>
            <a:r>
              <a:rPr lang="uk-UA" sz="320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$ 500-1000 </a:t>
            </a:r>
            <a:r>
              <a:rPr lang="uk-UA" sz="3200">
                <a:latin typeface="Arial" charset="0"/>
                <a:cs typeface="Times New Roman" pitchFamily="18" charset="0"/>
              </a:rPr>
              <a:t>ринковий попит повинен бути на рівні близько </a:t>
            </a:r>
            <a:r>
              <a:rPr lang="uk-UA" sz="3200">
                <a:solidFill>
                  <a:srgbClr val="0D40B3"/>
                </a:solidFill>
                <a:latin typeface="Arial" charset="0"/>
                <a:cs typeface="Times New Roman" pitchFamily="18" charset="0"/>
              </a:rPr>
              <a:t>$ 3 млрд, </a:t>
            </a:r>
            <a:r>
              <a:rPr lang="uk-UA" sz="3200">
                <a:latin typeface="Arial" charset="0"/>
                <a:cs typeface="Times New Roman" pitchFamily="18" charset="0"/>
              </a:rPr>
              <a:t>що виглядає малоймовірним.</a:t>
            </a:r>
          </a:p>
          <a:p>
            <a:pPr indent="449263" algn="just" eaLnBrk="0" hangingPunct="0"/>
            <a:r>
              <a:rPr lang="uk-UA" sz="3200">
                <a:latin typeface="Arial" charset="0"/>
                <a:cs typeface="Times New Roman" pitchFamily="18" charset="0"/>
              </a:rPr>
              <a:t>Виробники (якщо їх допустять на ринок) навряд чи здатні вивести таку суму зі свого оборотного капіталу або заощаджень (для порівняння: державна статистика свідчить про прибуток аграрного сектора в </a:t>
            </a:r>
            <a:r>
              <a:rPr lang="uk-UA" sz="3200">
                <a:solidFill>
                  <a:srgbClr val="0D40B3"/>
                </a:solidFill>
                <a:latin typeface="Arial" charset="0"/>
                <a:cs typeface="Times New Roman" pitchFamily="18" charset="0"/>
              </a:rPr>
              <a:t>$ 1,8 млрд в 2013 р.</a:t>
            </a:r>
            <a:r>
              <a:rPr lang="uk-UA" sz="3200">
                <a:latin typeface="Arial" charset="0"/>
                <a:cs typeface="Times New Roman" pitchFamily="18" charset="0"/>
              </a:rPr>
              <a:t> (до кризи); загальна сума профінансованих банківськими кредитами капітальних інвестицій у всі галузі становила </a:t>
            </a:r>
            <a:r>
              <a:rPr lang="en-US" sz="3200">
                <a:solidFill>
                  <a:srgbClr val="0D40B3"/>
                </a:solidFill>
                <a:latin typeface="Arial" charset="0"/>
                <a:cs typeface="Times New Roman" pitchFamily="18" charset="0"/>
              </a:rPr>
              <a:t>$</a:t>
            </a:r>
            <a:r>
              <a:rPr lang="uk-UA" sz="3200">
                <a:solidFill>
                  <a:srgbClr val="0D40B3"/>
                </a:solidFill>
                <a:latin typeface="Arial" charset="0"/>
                <a:cs typeface="Times New Roman" pitchFamily="18" charset="0"/>
              </a:rPr>
              <a:t>1,8 млрд; </a:t>
            </a:r>
            <a:r>
              <a:rPr lang="uk-UA" sz="3200">
                <a:latin typeface="Arial" charset="0"/>
                <a:cs typeface="Times New Roman" pitchFamily="18" charset="0"/>
              </a:rPr>
              <a:t>в 2014 р. цей показник знизився до </a:t>
            </a:r>
            <a:r>
              <a:rPr lang="uk-UA" sz="3200">
                <a:solidFill>
                  <a:srgbClr val="0D40B3"/>
                </a:solidFill>
                <a:latin typeface="Arial" charset="0"/>
                <a:cs typeface="Times New Roman" pitchFamily="18" charset="0"/>
              </a:rPr>
              <a:t>$ 0,8 млрд</a:t>
            </a:r>
            <a:r>
              <a:rPr lang="uk-UA" sz="3200">
                <a:latin typeface="Arial" charset="0"/>
                <a:cs typeface="Times New Roman" pitchFamily="18" charset="0"/>
              </a:rPr>
              <a:t>)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779463" y="188913"/>
            <a:ext cx="10515600" cy="735012"/>
          </a:xfrm>
        </p:spPr>
        <p:txBody>
          <a:bodyPr/>
          <a:lstStyle/>
          <a:p>
            <a:pPr algn="ctr" eaLnBrk="1" hangingPunct="1"/>
            <a:r>
              <a:rPr lang="uk-UA" altLang="ru-RU" b="1" smtClean="0">
                <a:solidFill>
                  <a:srgbClr val="0D40B3"/>
                </a:solidFill>
                <a:latin typeface="Arial" charset="0"/>
                <a:cs typeface="Arial" charset="0"/>
              </a:rPr>
              <a:t>Висновки</a:t>
            </a:r>
            <a:endParaRPr lang="ru-RU" altLang="ru-RU" b="1" smtClean="0">
              <a:solidFill>
                <a:srgbClr val="0D40B3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00" y="846138"/>
            <a:ext cx="11503025" cy="5721350"/>
          </a:xfrm>
        </p:spPr>
        <p:txBody>
          <a:bodyPr rtlCol="0">
            <a:normAutofit fontScale="92500" lnSpcReduction="2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1) не спрогнозувавши наслідки і в першу чергу, ціну за якою буде </a:t>
            </a:r>
            <a:r>
              <a:rPr lang="uk-UA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здійснюватись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купівля-продаж землі і яка кількість землі буде запропоновано до продажу, </a:t>
            </a:r>
            <a:r>
              <a:rPr lang="uk-UA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знімати мораторій не доцільно</a:t>
            </a:r>
            <a:r>
              <a:rPr lang="uk-UA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2) найбільш вагомими чинниками формування низької ціни на землю є: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	брак в достатніх обсягах фінансових ресурсів у вітчизняних сільськогосподарських підприємств в умовах кризи, стійкої тенденції до зниження цін на с.-г. сировинну на зовнішніх ринках;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надто високі процентні ставки за користування капіталом;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основна маса селян працездатного віку нині не в змозі купити землю і розшири своє виробництво;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3) через значну пропозицію селяни можуть продати свої паї за заниженими цінами, при цьому позбудуться землі та не матимуть можливості надалі отримувати від неї дохід;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4) для запобігання спекуляції земельними ділянками варто встановити граничний термін протягом якого забороняється перепродаж куплених у власність земельних ділянок</a:t>
            </a:r>
            <a:endParaRPr lang="uk-U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915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31850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779463" y="188913"/>
            <a:ext cx="10515600" cy="735012"/>
          </a:xfrm>
        </p:spPr>
        <p:txBody>
          <a:bodyPr/>
          <a:lstStyle/>
          <a:p>
            <a:pPr algn="ctr" eaLnBrk="1" hangingPunct="1"/>
            <a:r>
              <a:rPr lang="uk-UA" altLang="ru-RU" b="1" smtClean="0">
                <a:solidFill>
                  <a:srgbClr val="0D40B3"/>
                </a:solidFill>
                <a:latin typeface="Arial" charset="0"/>
                <a:cs typeface="Arial" charset="0"/>
              </a:rPr>
              <a:t>Висновки</a:t>
            </a:r>
            <a:endParaRPr lang="ru-RU" altLang="ru-RU" b="1" smtClean="0">
              <a:solidFill>
                <a:srgbClr val="0D40B3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00" y="846138"/>
            <a:ext cx="11503025" cy="572135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 о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рендна плата  1 гектару земельних паїв повинна бути на рівні не менше 2 тис. грн;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6) ринок землі необхідно формувати у два етапи: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надати можливість громадянам України купувати землі державної власності;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ерез 2-3 роки дозволити вийти на ринок власникам земельних паїв.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uk-U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uk-U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939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31850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0900"/>
          </a:xfrm>
        </p:spPr>
        <p:txBody>
          <a:bodyPr/>
          <a:lstStyle/>
          <a:p>
            <a:pPr algn="ctr" eaLnBrk="1" hangingPunct="1"/>
            <a:r>
              <a:rPr lang="uk-UA" altLang="ru-RU" sz="4000" b="1" smtClean="0">
                <a:solidFill>
                  <a:srgbClr val="0D40B3"/>
                </a:solidFill>
                <a:latin typeface="Arial" charset="0"/>
              </a:rPr>
              <a:t>Хто виграє від відкриття ринку</a:t>
            </a:r>
            <a:r>
              <a:rPr lang="uk-UA" altLang="ru-RU" sz="4000" smtClean="0">
                <a:solidFill>
                  <a:srgbClr val="0D40B3"/>
                </a:solidFill>
                <a:latin typeface="Arial" charset="0"/>
              </a:rPr>
              <a:t/>
            </a:r>
            <a:br>
              <a:rPr lang="uk-UA" altLang="ru-RU" sz="4000" smtClean="0">
                <a:solidFill>
                  <a:srgbClr val="0D40B3"/>
                </a:solidFill>
                <a:latin typeface="Arial" charset="0"/>
              </a:rPr>
            </a:br>
            <a:endParaRPr lang="uk-UA" altLang="ru-RU" sz="4000" smtClean="0">
              <a:solidFill>
                <a:srgbClr val="0D40B3"/>
              </a:solidFill>
              <a:latin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>
          <a:xfrm>
            <a:off x="407988" y="1236663"/>
            <a:ext cx="11569700" cy="4940300"/>
          </a:xfrm>
        </p:spPr>
        <p:txBody>
          <a:bodyPr/>
          <a:lstStyle/>
          <a:p>
            <a:pPr eaLnBrk="1" hangingPunct="1"/>
            <a:r>
              <a:rPr lang="uk-UA" altLang="ru-RU" b="1" smtClean="0"/>
              <a:t>	</a:t>
            </a:r>
            <a:r>
              <a:rPr lang="uk-UA" altLang="ru-RU" smtClean="0">
                <a:latin typeface="Arial" charset="0"/>
              </a:rPr>
              <a:t>Найбільшу вигоду отримають власники паїв, бо вони стануть повноцінними господарями свого активу.</a:t>
            </a:r>
          </a:p>
          <a:p>
            <a:pPr eaLnBrk="1" hangingPunct="1"/>
            <a:r>
              <a:rPr lang="uk-UA" altLang="ru-RU" smtClean="0">
                <a:latin typeface="Arial" charset="0"/>
              </a:rPr>
              <a:t>Виграють виробники, які готові конкурувати за рахунок використання технологій і підвищення продуктивності праці, а не доступу до дешевої оренді.</a:t>
            </a:r>
          </a:p>
          <a:p>
            <a:pPr eaLnBrk="1" hangingPunct="1"/>
            <a:r>
              <a:rPr lang="uk-UA" altLang="ru-RU" smtClean="0">
                <a:latin typeface="Arial" charset="0"/>
              </a:rPr>
              <a:t>Учасники ринку отримають якісні активи, під які зможуть брати кредити.</a:t>
            </a:r>
          </a:p>
          <a:p>
            <a:pPr eaLnBrk="1" hangingPunct="1"/>
            <a:r>
              <a:rPr lang="uk-UA" altLang="ru-RU" smtClean="0">
                <a:latin typeface="Arial" charset="0"/>
              </a:rPr>
              <a:t>Виграє банківська система і економіка в цілому, тому в оборот будуть введені нові активи вартістю в десятки мільярдів доларів.</a:t>
            </a:r>
          </a:p>
        </p:txBody>
      </p:sp>
      <p:pic>
        <p:nvPicPr>
          <p:cNvPr id="40963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1374775" y="88900"/>
            <a:ext cx="10515600" cy="1155700"/>
          </a:xfrm>
        </p:spPr>
        <p:txBody>
          <a:bodyPr/>
          <a:lstStyle/>
          <a:p>
            <a:pPr algn="ctr" eaLnBrk="1" hangingPunct="1"/>
            <a:r>
              <a:rPr lang="uk-UA" altLang="ru-RU" sz="3600" b="1" smtClean="0">
                <a:solidFill>
                  <a:srgbClr val="0D40B3"/>
                </a:solidFill>
                <a:latin typeface="Arial" charset="0"/>
                <a:cs typeface="Arial" charset="0"/>
              </a:rPr>
              <a:t>Соціально-економічна характеристика українського села</a:t>
            </a:r>
            <a:endParaRPr lang="ru-RU" altLang="ru-RU" sz="3600" b="1" smtClean="0">
              <a:solidFill>
                <a:srgbClr val="0D40B3"/>
              </a:solidFill>
              <a:latin typeface="Arial" charset="0"/>
              <a:cs typeface="Arial" charset="0"/>
            </a:endParaRPr>
          </a:p>
        </p:txBody>
      </p:sp>
      <p:pic>
        <p:nvPicPr>
          <p:cNvPr id="17410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20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92075" y="3148013"/>
            <a:ext cx="24669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32% </a:t>
            </a:r>
            <a:r>
              <a:rPr lang="uk-UA" altLang="ru-RU" sz="2000" b="1">
                <a:latin typeface="Arial" charset="0"/>
              </a:rPr>
              <a:t>населення України проживає у селах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17412" name="TextBox 9"/>
          <p:cNvSpPr txBox="1">
            <a:spLocks noChangeArrowheads="1"/>
          </p:cNvSpPr>
          <p:nvPr/>
        </p:nvSpPr>
        <p:spPr bwMode="auto">
          <a:xfrm>
            <a:off x="5095875" y="3217863"/>
            <a:ext cx="2751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sz="2000" b="1">
                <a:solidFill>
                  <a:srgbClr val="0D40B3"/>
                </a:solidFill>
                <a:latin typeface="Arial" charset="0"/>
              </a:rPr>
              <a:t>57,2 </a:t>
            </a:r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%</a:t>
            </a:r>
            <a:r>
              <a:rPr lang="uk-UA" altLang="ru-RU" sz="2000" b="1">
                <a:latin typeface="Arial" charset="0"/>
              </a:rPr>
              <a:t> рівень зайнятості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17413" name="TextBox 11"/>
          <p:cNvSpPr txBox="1">
            <a:spLocks noChangeArrowheads="1"/>
          </p:cNvSpPr>
          <p:nvPr/>
        </p:nvSpPr>
        <p:spPr bwMode="auto">
          <a:xfrm>
            <a:off x="2865438" y="3211513"/>
            <a:ext cx="1677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40% </a:t>
            </a:r>
            <a:r>
              <a:rPr lang="uk-UA" altLang="ru-RU" sz="2000" b="1">
                <a:latin typeface="Arial" charset="0"/>
              </a:rPr>
              <a:t>селян - пенсіонери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17414" name="TextBox 13"/>
          <p:cNvSpPr txBox="1">
            <a:spLocks noChangeArrowheads="1"/>
          </p:cNvSpPr>
          <p:nvPr/>
        </p:nvSpPr>
        <p:spPr bwMode="auto">
          <a:xfrm>
            <a:off x="8545513" y="5937250"/>
            <a:ext cx="35258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latin typeface="Arial" charset="0"/>
              </a:rPr>
              <a:t>Незадовільний стан шкіл, лікарень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17415" name="TextBox 15"/>
          <p:cNvSpPr txBox="1">
            <a:spLocks noChangeArrowheads="1"/>
          </p:cNvSpPr>
          <p:nvPr/>
        </p:nvSpPr>
        <p:spPr bwMode="auto">
          <a:xfrm>
            <a:off x="9796463" y="2922588"/>
            <a:ext cx="23955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latin typeface="Arial" charset="0"/>
              </a:rPr>
              <a:t>Незадовільний стан інфраструктури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17416" name="TextBox 20"/>
          <p:cNvSpPr txBox="1">
            <a:spLocks noChangeArrowheads="1"/>
          </p:cNvSpPr>
          <p:nvPr/>
        </p:nvSpPr>
        <p:spPr bwMode="auto">
          <a:xfrm>
            <a:off x="280988" y="5937250"/>
            <a:ext cx="27940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74,6% </a:t>
            </a:r>
            <a:r>
              <a:rPr lang="uk-UA" altLang="ru-RU" sz="2000" b="1">
                <a:latin typeface="Arial" charset="0"/>
              </a:rPr>
              <a:t>с.-г. земель приватизовано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17417" name="TextBox 23"/>
          <p:cNvSpPr txBox="1">
            <a:spLocks noChangeArrowheads="1"/>
          </p:cNvSpPr>
          <p:nvPr/>
        </p:nvSpPr>
        <p:spPr bwMode="auto">
          <a:xfrm>
            <a:off x="2914650" y="593725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latin typeface="Arial" charset="0"/>
              </a:rPr>
              <a:t>Орендна плата </a:t>
            </a:r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664 грн/га</a:t>
            </a:r>
            <a:endParaRPr lang="ru-RU" altLang="ru-RU" sz="2000" b="1">
              <a:solidFill>
                <a:srgbClr val="0D40B3"/>
              </a:solidFill>
              <a:latin typeface="Arial" charset="0"/>
            </a:endParaRPr>
          </a:p>
        </p:txBody>
      </p:sp>
      <p:sp>
        <p:nvSpPr>
          <p:cNvPr id="17418" name="TextBox 24"/>
          <p:cNvSpPr txBox="1">
            <a:spLocks noChangeArrowheads="1"/>
          </p:cNvSpPr>
          <p:nvPr/>
        </p:nvSpPr>
        <p:spPr bwMode="auto">
          <a:xfrm>
            <a:off x="4989513" y="5937250"/>
            <a:ext cx="35560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55,7% </a:t>
            </a:r>
            <a:r>
              <a:rPr lang="uk-UA" altLang="ru-RU" sz="2000" b="1">
                <a:latin typeface="Arial" charset="0"/>
              </a:rPr>
              <a:t>виплат здійснюється продукцією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17419" name="TextBox 22"/>
          <p:cNvSpPr txBox="1">
            <a:spLocks noChangeArrowheads="1"/>
          </p:cNvSpPr>
          <p:nvPr/>
        </p:nvSpPr>
        <p:spPr bwMode="auto">
          <a:xfrm>
            <a:off x="7335838" y="3270250"/>
            <a:ext cx="2881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2476 грн </a:t>
            </a:r>
            <a:r>
              <a:rPr lang="uk-UA" altLang="ru-RU" sz="2000" b="1">
                <a:latin typeface="Arial" charset="0"/>
              </a:rPr>
              <a:t>– 2014 р.</a:t>
            </a:r>
            <a:endParaRPr lang="ru-RU" altLang="ru-RU" sz="2000" b="1">
              <a:latin typeface="Arial" charset="0"/>
            </a:endParaRPr>
          </a:p>
        </p:txBody>
      </p:sp>
      <p:pic>
        <p:nvPicPr>
          <p:cNvPr id="17420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6325" y="1344613"/>
            <a:ext cx="2741613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72088" y="1331913"/>
            <a:ext cx="2366962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0200" y="1316038"/>
            <a:ext cx="1835150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Рисунок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53075" y="4198938"/>
            <a:ext cx="2428875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Рисунок 1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09888" y="4219575"/>
            <a:ext cx="25273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Рисунок 1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4488" y="4170363"/>
            <a:ext cx="20272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Рисунок 2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945688" y="1314450"/>
            <a:ext cx="2136775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Рисунок 3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872538" y="4117975"/>
            <a:ext cx="2290762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24" descr="Tab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4300" y="1354138"/>
            <a:ext cx="2119313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0900"/>
          </a:xfrm>
        </p:spPr>
        <p:txBody>
          <a:bodyPr/>
          <a:lstStyle/>
          <a:p>
            <a:pPr algn="ctr" eaLnBrk="1" hangingPunct="1"/>
            <a:r>
              <a:rPr lang="uk-UA" altLang="ru-RU" sz="4000" b="1" smtClean="0">
                <a:solidFill>
                  <a:srgbClr val="0D40B3"/>
                </a:solidFill>
                <a:latin typeface="Arial" charset="0"/>
              </a:rPr>
              <a:t>Хто втратить від відкриття ринку</a:t>
            </a:r>
            <a:r>
              <a:rPr lang="uk-UA" altLang="ru-RU" sz="4000" smtClean="0">
                <a:solidFill>
                  <a:srgbClr val="0D40B3"/>
                </a:solidFill>
                <a:latin typeface="Arial" charset="0"/>
              </a:rPr>
              <a:t/>
            </a:r>
            <a:br>
              <a:rPr lang="uk-UA" altLang="ru-RU" sz="4000" smtClean="0">
                <a:solidFill>
                  <a:srgbClr val="0D40B3"/>
                </a:solidFill>
                <a:latin typeface="Arial" charset="0"/>
              </a:rPr>
            </a:br>
            <a:endParaRPr lang="uk-UA" altLang="ru-RU" sz="4000" smtClean="0">
              <a:solidFill>
                <a:srgbClr val="0D40B3"/>
              </a:solidFill>
              <a:latin typeface="Arial" charset="0"/>
            </a:endParaRPr>
          </a:p>
        </p:txBody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>
          <a:xfrm>
            <a:off x="407988" y="1236663"/>
            <a:ext cx="11569700" cy="5194300"/>
          </a:xfrm>
        </p:spPr>
        <p:txBody>
          <a:bodyPr/>
          <a:lstStyle/>
          <a:p>
            <a:pPr eaLnBrk="1" hangingPunct="1"/>
            <a:r>
              <a:rPr lang="uk-UA" altLang="ru-RU" b="1" smtClean="0">
                <a:latin typeface="Arial" charset="0"/>
              </a:rPr>
              <a:t>	</a:t>
            </a:r>
            <a:r>
              <a:rPr lang="uk-UA" altLang="ru-RU" smtClean="0">
                <a:latin typeface="Arial" charset="0"/>
              </a:rPr>
              <a:t>Більше всіх втратять нинішні орендарі, які зараз сплачують відносно невисоку орендну плату і мають сильну позицію при переговорах з власниками землі.</a:t>
            </a:r>
          </a:p>
          <a:p>
            <a:pPr eaLnBrk="1" hangingPunct="1"/>
            <a:r>
              <a:rPr lang="uk-UA" altLang="ru-RU" smtClean="0">
                <a:latin typeface="Arial" charset="0"/>
              </a:rPr>
              <a:t>Невигідно відкриття ринку агрохолдингам, яким можуть не дозволити володіти такою ж кількістю землі, як вони зараз орендують. </a:t>
            </a:r>
          </a:p>
        </p:txBody>
      </p:sp>
      <p:pic>
        <p:nvPicPr>
          <p:cNvPr id="41987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908050" y="2633663"/>
            <a:ext cx="10515600" cy="1624012"/>
          </a:xfrm>
        </p:spPr>
        <p:txBody>
          <a:bodyPr/>
          <a:lstStyle/>
          <a:p>
            <a:pPr algn="ctr" eaLnBrk="1" hangingPunct="1"/>
            <a:r>
              <a:rPr lang="uk-UA" altLang="ru-RU" sz="5400" b="1" smtClean="0">
                <a:solidFill>
                  <a:srgbClr val="0D40B3"/>
                </a:solidFill>
                <a:latin typeface="Arial" charset="0"/>
                <a:cs typeface="Arial" charset="0"/>
              </a:rPr>
              <a:t>Дякую за увагу!</a:t>
            </a:r>
            <a:r>
              <a:rPr lang="uk-UA" altLang="ru-RU" sz="5400" smtClean="0">
                <a:solidFill>
                  <a:srgbClr val="0D40B3"/>
                </a:solidFill>
                <a:latin typeface="Arial" charset="0"/>
                <a:cs typeface="Arial" charset="0"/>
              </a:rPr>
              <a:t/>
            </a:r>
            <a:br>
              <a:rPr lang="uk-UA" altLang="ru-RU" sz="5400" smtClean="0">
                <a:solidFill>
                  <a:srgbClr val="0D40B3"/>
                </a:solidFill>
                <a:latin typeface="Arial" charset="0"/>
                <a:cs typeface="Arial" charset="0"/>
              </a:rPr>
            </a:br>
            <a:endParaRPr lang="uk-UA" altLang="ru-RU" sz="5400" smtClean="0">
              <a:solidFill>
                <a:srgbClr val="0D40B3"/>
              </a:solidFill>
              <a:latin typeface="Arial" charset="0"/>
              <a:cs typeface="Arial" charset="0"/>
            </a:endParaRPr>
          </a:p>
        </p:txBody>
      </p:sp>
      <p:pic>
        <p:nvPicPr>
          <p:cNvPr id="43010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3" y="138113"/>
            <a:ext cx="11387137" cy="74295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D40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середньостатистичного землевласника в Україні</a:t>
            </a:r>
            <a:endParaRPr lang="ru-RU" sz="3600" b="1" dirty="0">
              <a:solidFill>
                <a:srgbClr val="0D40B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4" name="TextBox 6"/>
          <p:cNvSpPr txBox="1">
            <a:spLocks noChangeArrowheads="1"/>
          </p:cNvSpPr>
          <p:nvPr/>
        </p:nvSpPr>
        <p:spPr bwMode="auto">
          <a:xfrm>
            <a:off x="5818188" y="2840038"/>
            <a:ext cx="30067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90% </a:t>
            </a:r>
          </a:p>
          <a:p>
            <a:pPr algn="ctr"/>
            <a:r>
              <a:rPr lang="uk-UA" altLang="ru-RU" sz="2000" b="1">
                <a:latin typeface="Arial" charset="0"/>
              </a:rPr>
              <a:t>власників володіють одним паєм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075" y="2740025"/>
            <a:ext cx="3192463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solidFill>
                  <a:srgbClr val="0D40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6,8 млн. громадян </a:t>
            </a:r>
            <a:r>
              <a:rPr lang="uk-UA" alt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отримали сертифікати на право на земельну частку (пай)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TextBox 9"/>
          <p:cNvSpPr txBox="1">
            <a:spLocks noChangeArrowheads="1"/>
          </p:cNvSpPr>
          <p:nvPr/>
        </p:nvSpPr>
        <p:spPr bwMode="auto">
          <a:xfrm>
            <a:off x="9058275" y="2840038"/>
            <a:ext cx="23447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3,62 га </a:t>
            </a:r>
            <a:r>
              <a:rPr lang="uk-UA" altLang="ru-RU" sz="2000" b="1">
                <a:latin typeface="Arial" charset="0"/>
              </a:rPr>
              <a:t>– середній розмір одного паю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28677" name="TextBox 10"/>
          <p:cNvSpPr txBox="1">
            <a:spLocks noChangeArrowheads="1"/>
          </p:cNvSpPr>
          <p:nvPr/>
        </p:nvSpPr>
        <p:spPr bwMode="auto">
          <a:xfrm>
            <a:off x="3517900" y="2886075"/>
            <a:ext cx="18367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57 років </a:t>
            </a:r>
            <a:r>
              <a:rPr lang="uk-UA" altLang="ru-RU" sz="2000" b="1">
                <a:latin typeface="Arial" charset="0"/>
              </a:rPr>
              <a:t>– середній вік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28678" name="TextBox 11"/>
          <p:cNvSpPr txBox="1">
            <a:spLocks noChangeArrowheads="1"/>
          </p:cNvSpPr>
          <p:nvPr/>
        </p:nvSpPr>
        <p:spPr bwMode="auto">
          <a:xfrm>
            <a:off x="2990850" y="6018213"/>
            <a:ext cx="18367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50,3% </a:t>
            </a:r>
            <a:r>
              <a:rPr lang="uk-UA" altLang="ru-RU" sz="2000" b="1">
                <a:latin typeface="Arial" charset="0"/>
              </a:rPr>
              <a:t>– пенсіонери</a:t>
            </a:r>
            <a:endParaRPr lang="ru-RU" altLang="ru-RU" sz="2000" b="1">
              <a:latin typeface="Arial" charset="0"/>
            </a:endParaRPr>
          </a:p>
        </p:txBody>
      </p:sp>
      <p:sp>
        <p:nvSpPr>
          <p:cNvPr id="28679" name="TextBox 12"/>
          <p:cNvSpPr txBox="1">
            <a:spLocks noChangeArrowheads="1"/>
          </p:cNvSpPr>
          <p:nvPr/>
        </p:nvSpPr>
        <p:spPr bwMode="auto">
          <a:xfrm>
            <a:off x="4976813" y="6002338"/>
            <a:ext cx="1835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000" b="1">
                <a:solidFill>
                  <a:srgbClr val="0D40B3"/>
                </a:solidFill>
                <a:latin typeface="Arial" charset="0"/>
              </a:rPr>
              <a:t>10,3% </a:t>
            </a:r>
            <a:r>
              <a:rPr lang="uk-UA" altLang="ru-RU" sz="2000" b="1">
                <a:latin typeface="Arial" charset="0"/>
              </a:rPr>
              <a:t>– безробітні</a:t>
            </a:r>
            <a:endParaRPr lang="ru-RU" altLang="ru-RU" sz="2000" b="1">
              <a:latin typeface="Arial" charset="0"/>
            </a:endParaRPr>
          </a:p>
        </p:txBody>
      </p:sp>
      <p:graphicFrame>
        <p:nvGraphicFramePr>
          <p:cNvPr id="16" name="Объект 3"/>
          <p:cNvGraphicFramePr>
            <a:graphicFrameLocks/>
          </p:cNvGraphicFramePr>
          <p:nvPr/>
        </p:nvGraphicFramePr>
        <p:xfrm>
          <a:off x="407988" y="5949950"/>
          <a:ext cx="1155700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57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60 % </a:t>
                      </a:r>
                      <a:r>
                        <a:rPr lang="uk-UA" dirty="0" smtClean="0"/>
                        <a:t>паїв</a:t>
                      </a:r>
                      <a:endParaRPr lang="ru-RU" dirty="0"/>
                    </a:p>
                  </a:txBody>
                  <a:tcPr marL="91535" marR="91535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чоловіки</a:t>
                      </a:r>
                      <a:endParaRPr lang="ru-RU" dirty="0"/>
                    </a:p>
                  </a:txBody>
                  <a:tcPr marL="91535" marR="91535"/>
                </a:tc>
              </a:tr>
            </a:tbl>
          </a:graphicData>
        </a:graphic>
      </p:graphicFrame>
      <p:graphicFrame>
        <p:nvGraphicFramePr>
          <p:cNvPr id="17" name="Объект 3"/>
          <p:cNvGraphicFramePr>
            <a:graphicFrameLocks/>
          </p:cNvGraphicFramePr>
          <p:nvPr/>
        </p:nvGraphicFramePr>
        <p:xfrm>
          <a:off x="1717675" y="5948363"/>
          <a:ext cx="1128713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713"/>
              </a:tblGrid>
              <a:tr h="0"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r>
                        <a:rPr lang="en-US" dirty="0" smtClean="0"/>
                        <a:t>0 % </a:t>
                      </a:r>
                      <a:r>
                        <a:rPr lang="uk-UA" dirty="0" smtClean="0"/>
                        <a:t>паїв</a:t>
                      </a:r>
                      <a:endParaRPr lang="ru-RU" dirty="0"/>
                    </a:p>
                  </a:txBody>
                  <a:tcPr marL="91431" marR="91431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жінки</a:t>
                      </a:r>
                      <a:endParaRPr lang="ru-RU" dirty="0"/>
                    </a:p>
                  </a:txBody>
                  <a:tcPr marL="91431" marR="91431"/>
                </a:tc>
              </a:tr>
            </a:tbl>
          </a:graphicData>
        </a:graphic>
      </p:graphicFrame>
      <p:pic>
        <p:nvPicPr>
          <p:cNvPr id="2869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7588" y="4064000"/>
            <a:ext cx="2417762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7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8163" y="974725"/>
            <a:ext cx="2754312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8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563" y="4032250"/>
            <a:ext cx="1127125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9" name="Рисунок 1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7675" y="4046538"/>
            <a:ext cx="1128713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0" name="Рисунок 1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8163" y="4064000"/>
            <a:ext cx="1662112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1" name="Рисунок 19" descr="new_image2_30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17025" y="990600"/>
            <a:ext cx="159702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2" name="Рисунок 2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50" y="989013"/>
            <a:ext cx="22225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3" name="Рисунок 22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84900" y="990600"/>
            <a:ext cx="2522538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4" name="Рисунок 24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487025" y="3990975"/>
            <a:ext cx="16113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7321550" y="4068763"/>
          <a:ext cx="3608388" cy="1922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1993"/>
                <a:gridCol w="1086395"/>
              </a:tblGrid>
              <a:tr h="365574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Освіта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%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</a:tr>
              <a:tr h="389222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Вища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15,2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</a:tr>
              <a:tr h="389222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Середня спеціальна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35,6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</a:tr>
              <a:tr h="389222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Повна середня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32,5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</a:tr>
              <a:tr h="389222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Неповна середня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16,7</a:t>
                      </a:r>
                      <a:endParaRPr lang="ru-RU" sz="1800" dirty="0"/>
                    </a:p>
                  </a:txBody>
                  <a:tcPr marL="91435" marR="91435" marT="45697" marB="45697"/>
                </a:tc>
              </a:tr>
            </a:tbl>
          </a:graphicData>
        </a:graphic>
      </p:graphicFrame>
      <p:pic>
        <p:nvPicPr>
          <p:cNvPr id="28725" name="Picture 15" descr="logo - E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620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726" name="TextBox 28"/>
          <p:cNvSpPr txBox="1">
            <a:spLocks noChangeArrowheads="1"/>
          </p:cNvSpPr>
          <p:nvPr/>
        </p:nvSpPr>
        <p:spPr bwMode="auto">
          <a:xfrm>
            <a:off x="7245350" y="6049963"/>
            <a:ext cx="4651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1400" b="1">
                <a:latin typeface="Arial" charset="0"/>
              </a:rPr>
              <a:t>Джерело: Центр соцекспертиз Інституту соціології НАН України опитано 5164 власника з 13 областей</a:t>
            </a:r>
            <a:endParaRPr lang="ru-RU" altLang="ru-RU" sz="1400" b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927350" y="1660525"/>
          <a:ext cx="8828088" cy="524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r:id="rId3" imgW="8827773" imgH="5249111" progId="Excel.Chart.8">
                  <p:embed/>
                </p:oleObj>
              </mc:Choice>
              <mc:Fallback>
                <p:oleObj r:id="rId3" imgW="8827773" imgH="5249111" progId="Excel.Chart.8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350" y="1660525"/>
                        <a:ext cx="8828088" cy="5248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8" name="Заголовок 1"/>
          <p:cNvSpPr txBox="1">
            <a:spLocks/>
          </p:cNvSpPr>
          <p:nvPr/>
        </p:nvSpPr>
        <p:spPr bwMode="auto">
          <a:xfrm>
            <a:off x="771525" y="0"/>
            <a:ext cx="11420475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uk-UA" altLang="ru-RU" sz="3500" b="1">
                <a:solidFill>
                  <a:srgbClr val="0D40B3"/>
                </a:solidFill>
                <a:latin typeface="Arial" charset="0"/>
              </a:rPr>
              <a:t>Структура розпайованих сільськогосподарських угідь України за способом їх використання</a:t>
            </a:r>
            <a:endParaRPr lang="ru-RU" altLang="ru-RU" sz="3500">
              <a:solidFill>
                <a:srgbClr val="0D40B3"/>
              </a:solidFill>
              <a:latin typeface="Arial" charset="0"/>
            </a:endParaRPr>
          </a:p>
        </p:txBody>
      </p:sp>
      <p:pic>
        <p:nvPicPr>
          <p:cNvPr id="19459" name="Picture 15" descr="logo - E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163" y="0"/>
            <a:ext cx="9620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1241425"/>
            <a:ext cx="3175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6" name="Object 36"/>
          <p:cNvGraphicFramePr>
            <a:graphicFrameLocks noGrp="1" noChangeAspect="1"/>
          </p:cNvGraphicFramePr>
          <p:nvPr>
            <p:ph idx="1"/>
          </p:nvPr>
        </p:nvGraphicFramePr>
        <p:xfrm>
          <a:off x="107950" y="1149350"/>
          <a:ext cx="8256588" cy="550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7" name="Диаграмма" r:id="rId3" imgW="6448245" imgH="4591003" progId="Excel.Chart.8">
                  <p:embed/>
                </p:oleObj>
              </mc:Choice>
              <mc:Fallback>
                <p:oleObj name="Диаграмма" r:id="rId3" imgW="6448245" imgH="4591003" progId="Excel.Chart.8">
                  <p:embed/>
                  <p:pic>
                    <p:nvPicPr>
                      <p:cNvPr id="0" name="Picture 3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1149350"/>
                        <a:ext cx="8256588" cy="550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7" name="AutoShape 8"/>
          <p:cNvSpPr>
            <a:spLocks noChangeArrowheads="1"/>
          </p:cNvSpPr>
          <p:nvPr/>
        </p:nvSpPr>
        <p:spPr bwMode="auto">
          <a:xfrm>
            <a:off x="8477250" y="1385888"/>
            <a:ext cx="3636963" cy="25209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5000"/>
              </a:lnSpc>
            </a:pPr>
            <a:r>
              <a:rPr lang="uk-UA" altLang="ru-RU" sz="2000"/>
              <a:t>В Україні до ОСГ </a:t>
            </a:r>
          </a:p>
          <a:p>
            <a:pPr algn="ctr">
              <a:lnSpc>
                <a:spcPct val="145000"/>
              </a:lnSpc>
            </a:pPr>
            <a:r>
              <a:rPr lang="uk-UA" altLang="ru-RU" sz="2000"/>
              <a:t>(без створення юридичної </a:t>
            </a:r>
          </a:p>
          <a:p>
            <a:pPr algn="ctr">
              <a:lnSpc>
                <a:spcPct val="145000"/>
              </a:lnSpc>
            </a:pPr>
            <a:r>
              <a:rPr lang="uk-UA" altLang="ru-RU" sz="2000"/>
              <a:t>особи) приєднано </a:t>
            </a:r>
            <a:r>
              <a:rPr lang="uk-UA" altLang="ru-RU" sz="2400" u="sng">
                <a:solidFill>
                  <a:srgbClr val="FF0000"/>
                </a:solidFill>
              </a:rPr>
              <a:t>17,3%</a:t>
            </a:r>
            <a:r>
              <a:rPr lang="uk-UA" altLang="ru-RU" sz="2000"/>
              <a:t> </a:t>
            </a:r>
          </a:p>
          <a:p>
            <a:pPr algn="ctr">
              <a:lnSpc>
                <a:spcPct val="145000"/>
              </a:lnSpc>
            </a:pPr>
            <a:r>
              <a:rPr lang="uk-UA" altLang="ru-RU" sz="2000"/>
              <a:t>розпайованих земель,</a:t>
            </a:r>
          </a:p>
          <a:p>
            <a:pPr algn="ctr">
              <a:lnSpc>
                <a:spcPct val="145000"/>
              </a:lnSpc>
            </a:pPr>
            <a:r>
              <a:rPr lang="uk-UA" altLang="ru-RU" sz="2000"/>
              <a:t>площею </a:t>
            </a:r>
            <a:r>
              <a:rPr lang="uk-UA" altLang="ru-RU" sz="2200" u="sng">
                <a:solidFill>
                  <a:srgbClr val="FF0000"/>
                </a:solidFill>
              </a:rPr>
              <a:t>4,7 млн га</a:t>
            </a:r>
            <a:endParaRPr lang="ru-RU" altLang="ru-RU" sz="2200" u="sng">
              <a:solidFill>
                <a:srgbClr val="FF0000"/>
              </a:solidFill>
            </a:endParaRPr>
          </a:p>
        </p:txBody>
      </p:sp>
      <p:sp>
        <p:nvSpPr>
          <p:cNvPr id="10278" name="AutoShape 10"/>
          <p:cNvSpPr>
            <a:spLocks noChangeArrowheads="1"/>
          </p:cNvSpPr>
          <p:nvPr/>
        </p:nvSpPr>
        <p:spPr bwMode="auto">
          <a:xfrm>
            <a:off x="8477250" y="4156075"/>
            <a:ext cx="3636963" cy="19446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5000"/>
              </a:lnSpc>
            </a:pPr>
            <a:r>
              <a:rPr lang="uk-UA" altLang="ru-RU" sz="2000"/>
              <a:t>Самостійно господарювати</a:t>
            </a:r>
          </a:p>
          <a:p>
            <a:pPr algn="ctr">
              <a:lnSpc>
                <a:spcPct val="145000"/>
              </a:lnSpc>
            </a:pPr>
            <a:r>
              <a:rPr lang="uk-UA" altLang="ru-RU" sz="2000"/>
              <a:t>на землі виявили бажання</a:t>
            </a:r>
          </a:p>
          <a:p>
            <a:pPr algn="ctr">
              <a:lnSpc>
                <a:spcPct val="145000"/>
              </a:lnSpc>
            </a:pPr>
            <a:r>
              <a:rPr lang="uk-UA" altLang="ru-RU" sz="2000"/>
              <a:t> </a:t>
            </a:r>
            <a:r>
              <a:rPr lang="uk-UA" altLang="ru-RU" sz="2200" u="sng">
                <a:solidFill>
                  <a:srgbClr val="FF0000"/>
                </a:solidFill>
              </a:rPr>
              <a:t>1,2 млн га</a:t>
            </a:r>
            <a:r>
              <a:rPr lang="uk-UA" altLang="ru-RU" sz="2200">
                <a:solidFill>
                  <a:srgbClr val="FF0000"/>
                </a:solidFill>
              </a:rPr>
              <a:t>  </a:t>
            </a:r>
            <a:r>
              <a:rPr lang="uk-UA" altLang="ru-RU" sz="2200"/>
              <a:t>власників </a:t>
            </a:r>
          </a:p>
          <a:p>
            <a:pPr algn="ctr">
              <a:lnSpc>
                <a:spcPct val="145000"/>
              </a:lnSpc>
            </a:pPr>
            <a:r>
              <a:rPr lang="uk-UA" altLang="ru-RU" sz="2200"/>
              <a:t>земельних паїв</a:t>
            </a:r>
            <a:endParaRPr lang="ru-RU" altLang="ru-RU" sz="2200"/>
          </a:p>
        </p:txBody>
      </p:sp>
      <p:pic>
        <p:nvPicPr>
          <p:cNvPr id="10279" name="Picture 15" descr="logo - E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163" y="0"/>
            <a:ext cx="9620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0" name="Заголовок 1"/>
          <p:cNvSpPr txBox="1">
            <a:spLocks/>
          </p:cNvSpPr>
          <p:nvPr/>
        </p:nvSpPr>
        <p:spPr bwMode="auto">
          <a:xfrm>
            <a:off x="830263" y="-95250"/>
            <a:ext cx="11361737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uk-UA" altLang="ru-RU" sz="3600" b="1">
                <a:solidFill>
                  <a:srgbClr val="0D40B3"/>
                </a:solidFill>
                <a:latin typeface="Arial" charset="0"/>
              </a:rPr>
              <a:t>Частка розпайованих земель, приєднаних до ОСГ без створення юридичної особи, % (2014 р.)</a:t>
            </a:r>
            <a:endParaRPr lang="ru-RU" altLang="ru-RU" sz="3600">
              <a:solidFill>
                <a:srgbClr val="0D40B3"/>
              </a:solidFill>
              <a:latin typeface="Arial" charset="0"/>
            </a:endParaRPr>
          </a:p>
        </p:txBody>
      </p:sp>
      <p:pic>
        <p:nvPicPr>
          <p:cNvPr id="10281" name="Рисунок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40300" y="3711575"/>
            <a:ext cx="32893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2" name="TextBox 1"/>
          <p:cNvSpPr txBox="1">
            <a:spLocks noChangeArrowheads="1"/>
          </p:cNvSpPr>
          <p:nvPr/>
        </p:nvSpPr>
        <p:spPr bwMode="auto">
          <a:xfrm>
            <a:off x="587375" y="6380163"/>
            <a:ext cx="9404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/>
              <a:t>Джерело: Ходаківська О.В. Розвиток земельних відносин у сільському господарстві України </a:t>
            </a: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4" name="Rectangle 2"/>
          <p:cNvSpPr>
            <a:spLocks noChangeArrowheads="1"/>
          </p:cNvSpPr>
          <p:nvPr/>
        </p:nvSpPr>
        <p:spPr bwMode="auto">
          <a:xfrm>
            <a:off x="6981825" y="5694363"/>
            <a:ext cx="4500563" cy="765175"/>
          </a:xfrm>
          <a:prstGeom prst="rect">
            <a:avLst/>
          </a:prstGeom>
          <a:solidFill>
            <a:srgbClr val="FF3D3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altLang="ru-RU" sz="1600">
                <a:solidFill>
                  <a:schemeClr val="bg1"/>
                </a:solidFill>
              </a:rPr>
              <a:t>  Частка орендної плати за земельні паї</a:t>
            </a:r>
          </a:p>
          <a:p>
            <a:r>
              <a:rPr lang="uk-UA" altLang="ru-RU" sz="1600">
                <a:solidFill>
                  <a:schemeClr val="bg1"/>
                </a:solidFill>
              </a:rPr>
              <a:t>  від їх нормативної грошової оцінки, %</a:t>
            </a:r>
            <a:endParaRPr lang="ru-RU" altLang="ru-RU" sz="1600">
              <a:solidFill>
                <a:schemeClr val="bg1"/>
              </a:solidFill>
            </a:endParaRPr>
          </a:p>
        </p:txBody>
      </p:sp>
      <p:graphicFrame>
        <p:nvGraphicFramePr>
          <p:cNvPr id="12352" name="Object 6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25500" y="12700"/>
          <a:ext cx="4737100" cy="578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4" name="Диаграмма" r:id="rId3" imgW="4714915" imgH="5600828" progId="Excel.Chart.8">
                  <p:embed/>
                </p:oleObj>
              </mc:Choice>
              <mc:Fallback>
                <p:oleObj name="Диаграмма" r:id="rId3" imgW="4714915" imgH="5600828" progId="Excel.Chart.8">
                  <p:embed/>
                  <p:pic>
                    <p:nvPicPr>
                      <p:cNvPr id="0" name="Picture 6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7352" r="2451"/>
                      <a:stretch>
                        <a:fillRect/>
                      </a:stretch>
                    </p:blipFill>
                    <p:spPr bwMode="auto">
                      <a:xfrm>
                        <a:off x="825500" y="12700"/>
                        <a:ext cx="4737100" cy="5789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53" name="Object 6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196013" y="-50800"/>
          <a:ext cx="4346575" cy="576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5" name="Диаграмма" r:id="rId5" imgW="4610013" imgH="6114935" progId="Excel.Chart.8">
                  <p:embed/>
                </p:oleObj>
              </mc:Choice>
              <mc:Fallback>
                <p:oleObj name="Диаграмма" r:id="rId5" imgW="4610013" imgH="6114935" progId="Excel.Chart.8">
                  <p:embed/>
                  <p:pic>
                    <p:nvPicPr>
                      <p:cNvPr id="0" name="Picture 6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715" t="1418" r="2287"/>
                      <a:stretch>
                        <a:fillRect/>
                      </a:stretch>
                    </p:blipFill>
                    <p:spPr bwMode="auto">
                      <a:xfrm>
                        <a:off x="6196013" y="-50800"/>
                        <a:ext cx="4346575" cy="5764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55" name="AutoShape 6"/>
          <p:cNvSpPr>
            <a:spLocks noChangeArrowheads="1"/>
          </p:cNvSpPr>
          <p:nvPr/>
        </p:nvSpPr>
        <p:spPr bwMode="auto">
          <a:xfrm>
            <a:off x="10542588" y="4178300"/>
            <a:ext cx="1520825" cy="1231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2225">
            <a:solidFill>
              <a:srgbClr val="FF4545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altLang="ru-RU" sz="1100"/>
              <a:t>В середньому</a:t>
            </a:r>
          </a:p>
          <a:p>
            <a:pPr algn="ctr"/>
            <a:r>
              <a:rPr lang="uk-UA" altLang="ru-RU" sz="1100"/>
              <a:t>по Україні частка </a:t>
            </a:r>
          </a:p>
          <a:p>
            <a:pPr algn="ctr"/>
            <a:r>
              <a:rPr lang="uk-UA" altLang="ru-RU" sz="1100"/>
              <a:t>орендної плати</a:t>
            </a:r>
          </a:p>
          <a:p>
            <a:pPr algn="ctr"/>
            <a:r>
              <a:rPr lang="uk-UA" altLang="ru-RU" sz="1100"/>
              <a:t>У 2014 році </a:t>
            </a:r>
          </a:p>
          <a:p>
            <a:pPr algn="ctr"/>
            <a:r>
              <a:rPr lang="uk-UA" altLang="ru-RU" sz="1100"/>
              <a:t>складає </a:t>
            </a:r>
            <a:r>
              <a:rPr lang="uk-UA" altLang="ru-RU" sz="1200"/>
              <a:t>2,9% </a:t>
            </a:r>
          </a:p>
          <a:p>
            <a:pPr algn="ctr"/>
            <a:r>
              <a:rPr lang="uk-UA" altLang="ru-RU" sz="1200"/>
              <a:t>від НГО</a:t>
            </a:r>
            <a:r>
              <a:rPr lang="uk-UA" altLang="ru-RU" sz="1100"/>
              <a:t> </a:t>
            </a:r>
            <a:endParaRPr lang="ru-RU" altLang="ru-RU" sz="1100"/>
          </a:p>
        </p:txBody>
      </p:sp>
      <p:sp>
        <p:nvSpPr>
          <p:cNvPr id="12356" name="AutoShape 7"/>
          <p:cNvSpPr>
            <a:spLocks noChangeArrowheads="1"/>
          </p:cNvSpPr>
          <p:nvPr/>
        </p:nvSpPr>
        <p:spPr bwMode="auto">
          <a:xfrm>
            <a:off x="4313238" y="4381500"/>
            <a:ext cx="1781175" cy="1089025"/>
          </a:xfrm>
          <a:prstGeom prst="roundRect">
            <a:avLst>
              <a:gd name="adj" fmla="val 16667"/>
            </a:avLst>
          </a:prstGeom>
          <a:noFill/>
          <a:ln w="22225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altLang="ru-RU" sz="1100"/>
              <a:t>НГО ріллі по Україні </a:t>
            </a:r>
          </a:p>
          <a:p>
            <a:pPr algn="ctr"/>
            <a:r>
              <a:rPr lang="uk-UA" altLang="ru-RU" sz="1100"/>
              <a:t>у 2015 р. становила</a:t>
            </a:r>
          </a:p>
          <a:p>
            <a:pPr algn="ctr"/>
            <a:r>
              <a:rPr lang="uk-UA" altLang="ru-RU" sz="1200"/>
              <a:t>25773 грн/га</a:t>
            </a:r>
            <a:endParaRPr lang="ru-RU" altLang="ru-RU" sz="1200"/>
          </a:p>
        </p:txBody>
      </p:sp>
      <p:sp>
        <p:nvSpPr>
          <p:cNvPr id="12357" name="Rectangle 8"/>
          <p:cNvSpPr>
            <a:spLocks noChangeArrowheads="1"/>
          </p:cNvSpPr>
          <p:nvPr/>
        </p:nvSpPr>
        <p:spPr bwMode="auto">
          <a:xfrm>
            <a:off x="1049338" y="5708650"/>
            <a:ext cx="4616450" cy="765175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altLang="ru-RU" sz="1600">
                <a:solidFill>
                  <a:schemeClr val="bg1"/>
                </a:solidFill>
              </a:rPr>
              <a:t>Нормативна грошова оцінка орних земель </a:t>
            </a:r>
          </a:p>
          <a:p>
            <a:pPr algn="ctr"/>
            <a:r>
              <a:rPr lang="uk-UA" altLang="ru-RU" sz="1600">
                <a:solidFill>
                  <a:schemeClr val="bg1"/>
                </a:solidFill>
              </a:rPr>
              <a:t>України, грн/га (2015 р.)</a:t>
            </a:r>
            <a:endParaRPr lang="ru-RU" altLang="ru-RU" sz="1600">
              <a:solidFill>
                <a:schemeClr val="bg1"/>
              </a:solidFill>
            </a:endParaRPr>
          </a:p>
        </p:txBody>
      </p:sp>
      <p:pic>
        <p:nvPicPr>
          <p:cNvPr id="12358" name="Picture 15" descr="logo - E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270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59" name="TextBox 8"/>
          <p:cNvSpPr txBox="1">
            <a:spLocks noChangeArrowheads="1"/>
          </p:cNvSpPr>
          <p:nvPr/>
        </p:nvSpPr>
        <p:spPr bwMode="auto">
          <a:xfrm>
            <a:off x="722313" y="6469063"/>
            <a:ext cx="9404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/>
              <a:t>Джерело: Ходаківська О.В. Розвиток земельних відносин у сільському господарстві України 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49" name="Object 37"/>
          <p:cNvGraphicFramePr>
            <a:graphicFrameLocks noGrp="1" noChangeAspect="1"/>
          </p:cNvGraphicFramePr>
          <p:nvPr>
            <p:ph/>
          </p:nvPr>
        </p:nvGraphicFramePr>
        <p:xfrm>
          <a:off x="360363" y="833438"/>
          <a:ext cx="7700962" cy="602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" name="Диаграмма" r:id="rId3" imgW="5686279" imgH="5200739" progId="Excel.Chart.8">
                  <p:embed/>
                </p:oleObj>
              </mc:Choice>
              <mc:Fallback>
                <p:oleObj name="Диаграмма" r:id="rId3" imgW="5686279" imgH="5200739" progId="Excel.Chart.8">
                  <p:embed/>
                  <p:pic>
                    <p:nvPicPr>
                      <p:cNvPr id="0" name="Picture 3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63" y="833438"/>
                        <a:ext cx="7700962" cy="6024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50" name="AutoShape 4"/>
          <p:cNvSpPr>
            <a:spLocks/>
          </p:cNvSpPr>
          <p:nvPr/>
        </p:nvSpPr>
        <p:spPr bwMode="auto">
          <a:xfrm>
            <a:off x="4211638" y="5922963"/>
            <a:ext cx="225425" cy="449262"/>
          </a:xfrm>
          <a:prstGeom prst="rightBrace">
            <a:avLst>
              <a:gd name="adj1" fmla="val 16608"/>
              <a:gd name="adj2" fmla="val 50000"/>
            </a:avLst>
          </a:prstGeom>
          <a:noFill/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uk-UA" altLang="ru-RU"/>
          </a:p>
        </p:txBody>
      </p:sp>
      <p:sp>
        <p:nvSpPr>
          <p:cNvPr id="13351" name="AutoShape 5"/>
          <p:cNvSpPr>
            <a:spLocks/>
          </p:cNvSpPr>
          <p:nvPr/>
        </p:nvSpPr>
        <p:spPr bwMode="auto">
          <a:xfrm>
            <a:off x="7270750" y="1041400"/>
            <a:ext cx="225425" cy="449263"/>
          </a:xfrm>
          <a:prstGeom prst="rightBrace">
            <a:avLst>
              <a:gd name="adj1" fmla="val 16608"/>
              <a:gd name="adj2" fmla="val 50000"/>
            </a:avLst>
          </a:prstGeom>
          <a:noFill/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uk-UA" altLang="ru-RU"/>
          </a:p>
        </p:txBody>
      </p:sp>
      <p:sp>
        <p:nvSpPr>
          <p:cNvPr id="13352" name="AutoShape 7"/>
          <p:cNvSpPr>
            <a:spLocks noChangeArrowheads="1"/>
          </p:cNvSpPr>
          <p:nvPr/>
        </p:nvSpPr>
        <p:spPr bwMode="auto">
          <a:xfrm>
            <a:off x="5786438" y="1576388"/>
            <a:ext cx="3419475" cy="21971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</a:pPr>
            <a:r>
              <a:rPr lang="uk-UA" altLang="ru-RU" sz="2200"/>
              <a:t>Станом на 1.01.2015 р.</a:t>
            </a:r>
          </a:p>
          <a:p>
            <a:pPr algn="ctr">
              <a:lnSpc>
                <a:spcPct val="140000"/>
              </a:lnSpc>
            </a:pPr>
            <a:r>
              <a:rPr lang="uk-UA" altLang="ru-RU" sz="2200"/>
              <a:t> розмір орендної плати</a:t>
            </a:r>
          </a:p>
          <a:p>
            <a:pPr algn="ctr">
              <a:lnSpc>
                <a:spcPct val="140000"/>
              </a:lnSpc>
            </a:pPr>
            <a:r>
              <a:rPr lang="uk-UA" altLang="ru-RU" sz="2200"/>
              <a:t> по Україні склав</a:t>
            </a:r>
          </a:p>
          <a:p>
            <a:pPr algn="ctr">
              <a:lnSpc>
                <a:spcPct val="140000"/>
              </a:lnSpc>
            </a:pPr>
            <a:r>
              <a:rPr lang="uk-UA" altLang="ru-RU" sz="2200"/>
              <a:t> </a:t>
            </a:r>
            <a:r>
              <a:rPr lang="uk-UA" altLang="ru-RU" sz="2200" u="sng"/>
              <a:t>664 грн/га (або </a:t>
            </a:r>
            <a:r>
              <a:rPr lang="en-US" altLang="ru-RU" sz="2200" u="sng"/>
              <a:t>$</a:t>
            </a:r>
            <a:r>
              <a:rPr lang="uk-UA" altLang="ru-RU" sz="2200" u="sng"/>
              <a:t>30</a:t>
            </a:r>
            <a:r>
              <a:rPr lang="en-US" altLang="ru-RU" sz="2200" u="sng"/>
              <a:t>)</a:t>
            </a:r>
            <a:endParaRPr lang="ru-RU" altLang="ru-RU" sz="2200" u="sng"/>
          </a:p>
        </p:txBody>
      </p:sp>
      <p:pic>
        <p:nvPicPr>
          <p:cNvPr id="13353" name="Picture 15" descr="logo - E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70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5922963" y="3784600"/>
            <a:ext cx="3282950" cy="2587625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200" dirty="0"/>
              <a:t>Оренда 1 га/рік, </a:t>
            </a:r>
            <a:r>
              <a:rPr lang="en-US" altLang="ru-RU" sz="2200" dirty="0"/>
              <a:t>$</a:t>
            </a:r>
          </a:p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200" dirty="0"/>
              <a:t>Нідерланди – 1536</a:t>
            </a:r>
          </a:p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200" dirty="0"/>
              <a:t>Велика Британія – 480</a:t>
            </a:r>
          </a:p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200" dirty="0"/>
              <a:t>США – 347</a:t>
            </a:r>
          </a:p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200" dirty="0"/>
              <a:t>Польща – 219</a:t>
            </a:r>
          </a:p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2200" dirty="0"/>
              <a:t>Румунія - 120</a:t>
            </a:r>
            <a:endParaRPr lang="ru-RU" altLang="ru-RU" sz="2200" dirty="0"/>
          </a:p>
        </p:txBody>
      </p:sp>
      <p:sp>
        <p:nvSpPr>
          <p:cNvPr id="13355" name="Заголовок 1"/>
          <p:cNvSpPr txBox="1">
            <a:spLocks/>
          </p:cNvSpPr>
          <p:nvPr/>
        </p:nvSpPr>
        <p:spPr bwMode="auto">
          <a:xfrm>
            <a:off x="360363" y="176213"/>
            <a:ext cx="114204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uk-UA" altLang="ru-RU" sz="3500" b="1">
                <a:solidFill>
                  <a:srgbClr val="0D40B3"/>
                </a:solidFill>
                <a:latin typeface="Arial" charset="0"/>
              </a:rPr>
              <a:t>Розмір орендної плати за земельні паї в Україна на 1.01.2015 р.</a:t>
            </a:r>
            <a:endParaRPr lang="ru-RU" altLang="ru-RU" sz="3500">
              <a:solidFill>
                <a:srgbClr val="0D40B3"/>
              </a:solidFill>
              <a:latin typeface="Arial" charset="0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9205913" y="1587500"/>
            <a:ext cx="2873375" cy="4879975"/>
          </a:xfrm>
          <a:prstGeom prst="flowChartAlternateProcess">
            <a:avLst/>
          </a:prstGeom>
          <a:solidFill>
            <a:srgbClr val="008080"/>
          </a:solidFill>
          <a:ln w="3175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altLang="ru-RU" sz="2200">
                <a:solidFill>
                  <a:schemeClr val="bg1"/>
                </a:solidFill>
                <a:latin typeface="Arial" charset="0"/>
              </a:rPr>
              <a:t>Станом на 1.01. 2015 р. в Україні укладено 4,8 млн договорів оренди земельних часток (паїв), у грошовому еквіваленті річна орендна плата за цими угодами складає 12,5 млрд. грн.</a:t>
            </a:r>
            <a:endParaRPr lang="uk-UA" altLang="ru-RU" sz="440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1073150" y="104775"/>
            <a:ext cx="10952163" cy="1111250"/>
          </a:xfrm>
        </p:spPr>
        <p:txBody>
          <a:bodyPr/>
          <a:lstStyle/>
          <a:p>
            <a:pPr algn="ctr" eaLnBrk="1" hangingPunct="1"/>
            <a:r>
              <a:rPr lang="uk-UA" altLang="ru-RU" sz="3600" b="1" smtClean="0">
                <a:solidFill>
                  <a:srgbClr val="0D40B3"/>
                </a:solidFill>
                <a:latin typeface="Arial" charset="0"/>
                <a:cs typeface="Arial" charset="0"/>
              </a:rPr>
              <a:t>Структура укладених договорів оренди за строком їх дії в Україні, % </a:t>
            </a:r>
            <a:endParaRPr lang="ru-RU" altLang="ru-RU" sz="3600" b="1" smtClean="0">
              <a:solidFill>
                <a:srgbClr val="0D40B3"/>
              </a:solidFill>
              <a:latin typeface="Arial" charset="0"/>
              <a:cs typeface="Arial" charset="0"/>
            </a:endParaRPr>
          </a:p>
        </p:txBody>
      </p:sp>
      <p:pic>
        <p:nvPicPr>
          <p:cNvPr id="26626" name="Picture 15" descr="logo - 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6025" y="1125538"/>
            <a:ext cx="9494838" cy="579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3150" y="104775"/>
            <a:ext cx="10952163" cy="1325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uk-UA" sz="3200" b="1" smtClean="0">
                <a:solidFill>
                  <a:srgbClr val="0D40B3"/>
                </a:solidFill>
                <a:latin typeface="Arial" charset="0"/>
                <a:cs typeface="Arial" charset="0"/>
              </a:rPr>
              <a:t>Частка орендної плати за земельні паї у структурі витрат на виробництво продукції сільського господарства в аграрних підприємствах, % </a:t>
            </a:r>
            <a:endParaRPr lang="ru-RU" sz="3200" b="1" smtClean="0">
              <a:solidFill>
                <a:srgbClr val="0D40B3"/>
              </a:solidFill>
              <a:latin typeface="Arial" charset="0"/>
              <a:cs typeface="Arial" charset="0"/>
            </a:endParaRPr>
          </a:p>
        </p:txBody>
      </p:sp>
      <p:sp>
        <p:nvSpPr>
          <p:cNvPr id="18482" name="TextBox 5"/>
          <p:cNvSpPr txBox="1">
            <a:spLocks noChangeArrowheads="1"/>
          </p:cNvSpPr>
          <p:nvPr/>
        </p:nvSpPr>
        <p:spPr bwMode="auto">
          <a:xfrm>
            <a:off x="8131175" y="5988050"/>
            <a:ext cx="23987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3600" b="1">
                <a:solidFill>
                  <a:srgbClr val="0D40B3"/>
                </a:solidFill>
                <a:latin typeface="Arial" charset="0"/>
              </a:rPr>
              <a:t>2014 р.</a:t>
            </a:r>
            <a:endParaRPr lang="ru-RU" altLang="ru-RU" sz="3600" b="1">
              <a:solidFill>
                <a:srgbClr val="0D40B3"/>
              </a:solidFill>
              <a:latin typeface="Arial" charset="0"/>
            </a:endParaRPr>
          </a:p>
        </p:txBody>
      </p:sp>
      <p:sp>
        <p:nvSpPr>
          <p:cNvPr id="18483" name="TextBox 6"/>
          <p:cNvSpPr txBox="1">
            <a:spLocks noChangeArrowheads="1"/>
          </p:cNvSpPr>
          <p:nvPr/>
        </p:nvSpPr>
        <p:spPr bwMode="auto">
          <a:xfrm>
            <a:off x="2581275" y="6072188"/>
            <a:ext cx="23987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3600" b="1">
                <a:solidFill>
                  <a:srgbClr val="0D40B3"/>
                </a:solidFill>
                <a:latin typeface="Arial" charset="0"/>
              </a:rPr>
              <a:t>2012 р.</a:t>
            </a:r>
            <a:endParaRPr lang="ru-RU" altLang="ru-RU" sz="3600" b="1">
              <a:solidFill>
                <a:srgbClr val="0D40B3"/>
              </a:solidFill>
              <a:latin typeface="Arial" charset="0"/>
            </a:endParaRPr>
          </a:p>
        </p:txBody>
      </p:sp>
      <p:graphicFrame>
        <p:nvGraphicFramePr>
          <p:cNvPr id="18480" name="Object 48"/>
          <p:cNvGraphicFramePr>
            <a:graphicFrameLocks/>
          </p:cNvGraphicFramePr>
          <p:nvPr/>
        </p:nvGraphicFramePr>
        <p:xfrm>
          <a:off x="5592763" y="1531938"/>
          <a:ext cx="6483350" cy="484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5" name="Диаграмма" r:id="rId3" imgW="6486706" imgH="4852837" progId="Excel.Sheet.8">
                  <p:embed/>
                </p:oleObj>
              </mc:Choice>
              <mc:Fallback>
                <p:oleObj name="Диаграмма" r:id="rId3" imgW="6486706" imgH="4852837" progId="Excel.Sheet.8">
                  <p:embed/>
                  <p:pic>
                    <p:nvPicPr>
                      <p:cNvPr id="0" name="Picture 4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2763" y="1531938"/>
                        <a:ext cx="6483350" cy="4849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84" name="Диаграмма 8"/>
          <p:cNvGraphicFramePr>
            <a:graphicFrameLocks/>
          </p:cNvGraphicFramePr>
          <p:nvPr/>
        </p:nvGraphicFramePr>
        <p:xfrm>
          <a:off x="155575" y="1728788"/>
          <a:ext cx="6167438" cy="439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6" r:id="rId5" imgW="6163590" imgH="4389500" progId="Excel.Chart.8">
                  <p:embed/>
                </p:oleObj>
              </mc:Choice>
              <mc:Fallback>
                <p:oleObj r:id="rId5" imgW="6163590" imgH="4389500" progId="Excel.Char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5" y="1728788"/>
                        <a:ext cx="6167438" cy="439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85" name="Picture 15" descr="logo - E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2700"/>
            <a:ext cx="722313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</TotalTime>
  <Words>795</Words>
  <Application>Microsoft Office PowerPoint</Application>
  <PresentationFormat>Широкоэкранный</PresentationFormat>
  <Paragraphs>186</Paragraphs>
  <Slides>21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Office</vt:lpstr>
      <vt:lpstr>Диаграмма Microsoft Excel</vt:lpstr>
      <vt:lpstr>Диаграмма</vt:lpstr>
      <vt:lpstr>Уравнение</vt:lpstr>
      <vt:lpstr>НАЦІОНАЛЬНИЙ УНІВЕРСИТЕТ БІОРЕСУРСІВ І ПРИРОДОКОРИСТУВАННЯ УКРАЇНИ</vt:lpstr>
      <vt:lpstr>Соціально-економічна характеристика українського села</vt:lpstr>
      <vt:lpstr>Характеристика середньостатистичного землевласника в Україні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укладених договорів оренди за строком їх дії в Україні, % </vt:lpstr>
      <vt:lpstr>Частка орендної плати за земельні паї у структурі витрат на виробництво продукції сільського господарства в аграрних підприємствах, % </vt:lpstr>
      <vt:lpstr>Презентация PowerPoint</vt:lpstr>
      <vt:lpstr>Ціна 1 га земель сільськогосподарського призначення у деяких країнах світу, $/га</vt:lpstr>
      <vt:lpstr>Фактори формування низької ціни на землі с.-г. призначення</vt:lpstr>
      <vt:lpstr>Ціна землі </vt:lpstr>
      <vt:lpstr>Презентация PowerPoint</vt:lpstr>
      <vt:lpstr>Прогнозована ціна 1 га земель с.-г. призначення в Україні, грн</vt:lpstr>
      <vt:lpstr>Презентация PowerPoint</vt:lpstr>
      <vt:lpstr>Висновки</vt:lpstr>
      <vt:lpstr>Висновки</vt:lpstr>
      <vt:lpstr>Хто виграє від відкриття ринку </vt:lpstr>
      <vt:lpstr>Хто втратить від відкриття ринку </vt:lpstr>
      <vt:lpstr>Дякую за увагу!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НАЦІОНАЛЬНИЙ УНІВЕРСИТЕТ БІОРЕСУРСІВ І ПРИРОДОКОРИСТУВАННЯ УКРАЇНИ</dc:title>
  <dc:creator>user</dc:creator>
  <cp:lastModifiedBy>user</cp:lastModifiedBy>
  <cp:revision>151</cp:revision>
  <cp:lastPrinted>2015-11-16T10:08:07Z</cp:lastPrinted>
  <dcterms:created xsi:type="dcterms:W3CDTF">2015-11-09T09:13:13Z</dcterms:created>
  <dcterms:modified xsi:type="dcterms:W3CDTF">2015-11-19T06:45:50Z</dcterms:modified>
</cp:coreProperties>
</file>