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mbria Math" panose="02040503050406030204" pitchFamily="18" charset="0"/>
      <p:regular r:id="rId19"/>
    </p:embeddedFont>
    <p:embeddedFont>
      <p:font typeface="Montserrat" panose="020B0604020202020204" charset="-52"/>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30"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A49A-8307-4F25-B058-92E2CB2AD074}" type="datetimeFigureOut">
              <a:rPr lang="uk-UA" smtClean="0"/>
              <a:t>10.12.2024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CC518-DDA1-4BA3-9C78-41BA98CA8CF0}" type="slidenum">
              <a:rPr lang="uk-UA" smtClean="0"/>
              <a:t>‹№›</a:t>
            </a:fld>
            <a:endParaRPr lang="uk-UA" dirty="0"/>
          </a:p>
        </p:txBody>
      </p:sp>
    </p:spTree>
    <p:extLst>
      <p:ext uri="{BB962C8B-B14F-4D97-AF65-F5344CB8AC3E}">
        <p14:creationId xmlns:p14="http://schemas.microsoft.com/office/powerpoint/2010/main" val="248894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A25CC518-DDA1-4BA3-9C78-41BA98CA8CF0}" type="slidenum">
              <a:rPr lang="uk-UA" smtClean="0"/>
              <a:t>1</a:t>
            </a:fld>
            <a:endParaRPr lang="uk-UA" dirty="0"/>
          </a:p>
        </p:txBody>
      </p:sp>
    </p:spTree>
    <p:extLst>
      <p:ext uri="{BB962C8B-B14F-4D97-AF65-F5344CB8AC3E}">
        <p14:creationId xmlns:p14="http://schemas.microsoft.com/office/powerpoint/2010/main" val="14171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A25CC518-DDA1-4BA3-9C78-41BA98CA8CF0}" type="slidenum">
              <a:rPr lang="uk-UA" smtClean="0"/>
              <a:t>4</a:t>
            </a:fld>
            <a:endParaRPr lang="uk-UA" dirty="0"/>
          </a:p>
        </p:txBody>
      </p:sp>
    </p:spTree>
    <p:extLst>
      <p:ext uri="{BB962C8B-B14F-4D97-AF65-F5344CB8AC3E}">
        <p14:creationId xmlns:p14="http://schemas.microsoft.com/office/powerpoint/2010/main" val="139807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BB8B"/>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sp>
        <p:nvSpPr>
          <p:cNvPr id="5" name="TextBox 5"/>
          <p:cNvSpPr txBox="1"/>
          <p:nvPr/>
        </p:nvSpPr>
        <p:spPr>
          <a:xfrm>
            <a:off x="1174472" y="2158204"/>
            <a:ext cx="16230600" cy="1532727"/>
          </a:xfrm>
          <a:prstGeom prst="rect">
            <a:avLst/>
          </a:prstGeom>
        </p:spPr>
        <p:txBody>
          <a:bodyPr lIns="0" tIns="0" rIns="0" bIns="0" rtlCol="0" anchor="t">
            <a:spAutoFit/>
          </a:bodyPr>
          <a:lstStyle/>
          <a:p>
            <a:pPr algn="ctr">
              <a:lnSpc>
                <a:spcPct val="150000"/>
              </a:lnSpc>
            </a:pPr>
            <a:r>
              <a:rPr lang="uk-UA" sz="3600" dirty="0">
                <a:solidFill>
                  <a:srgbClr val="DEFFD9"/>
                </a:solidFill>
                <a:latin typeface="Gungsuh" panose="02030600000101010101" pitchFamily="18" charset="-127"/>
                <a:ea typeface="Gungsuh" panose="02030600000101010101" pitchFamily="18" charset="-127"/>
              </a:rPr>
              <a:t>Наукова робота</a:t>
            </a:r>
          </a:p>
          <a:p>
            <a:pPr algn="ctr">
              <a:lnSpc>
                <a:spcPct val="150000"/>
              </a:lnSpc>
            </a:pPr>
            <a:r>
              <a:rPr lang="ru-RU" sz="3600" dirty="0">
                <a:solidFill>
                  <a:srgbClr val="DEFFD9"/>
                </a:solidFill>
                <a:latin typeface="Gungsuh" panose="02030600000101010101" pitchFamily="18" charset="-127"/>
                <a:ea typeface="Gungsuh" panose="02030600000101010101" pitchFamily="18" charset="-127"/>
              </a:rPr>
              <a:t>зі спеціальності 126 «Інформаційні системи та технології»</a:t>
            </a:r>
            <a:r>
              <a:rPr lang="uk-UA" sz="3600" dirty="0">
                <a:solidFill>
                  <a:srgbClr val="DEFFD9"/>
                </a:solidFill>
                <a:latin typeface="Gungsuh" panose="02030600000101010101" pitchFamily="18" charset="-127"/>
                <a:ea typeface="Gungsuh" panose="02030600000101010101" pitchFamily="18" charset="-127"/>
              </a:rPr>
              <a:t>  </a:t>
            </a:r>
            <a:endParaRPr lang="en-US" sz="3600" dirty="0">
              <a:solidFill>
                <a:srgbClr val="DEFFD9"/>
              </a:solidFill>
              <a:latin typeface="Gungsuh" panose="02030600000101010101" pitchFamily="18" charset="-127"/>
              <a:ea typeface="Gungsuh" panose="02030600000101010101" pitchFamily="18" charset="-127"/>
            </a:endParaRPr>
          </a:p>
        </p:txBody>
      </p:sp>
      <p:sp>
        <p:nvSpPr>
          <p:cNvPr id="6" name="TextBox 6"/>
          <p:cNvSpPr txBox="1"/>
          <p:nvPr/>
        </p:nvSpPr>
        <p:spPr>
          <a:xfrm>
            <a:off x="1326872" y="4216868"/>
            <a:ext cx="15925800" cy="1107996"/>
          </a:xfrm>
          <a:prstGeom prst="rect">
            <a:avLst/>
          </a:prstGeom>
        </p:spPr>
        <p:txBody>
          <a:bodyPr wrap="square" lIns="0" tIns="0" rIns="0" bIns="0" rtlCol="0" anchor="t">
            <a:spAutoFit/>
          </a:bodyPr>
          <a:lstStyle/>
          <a:p>
            <a:pPr algn="ctr"/>
            <a:r>
              <a:rPr lang="ru-RU" sz="3600" dirty="0">
                <a:solidFill>
                  <a:srgbClr val="DEFFD9"/>
                </a:solidFill>
                <a:latin typeface="Gungsuh" panose="02030600000101010101" pitchFamily="18" charset="-127"/>
                <a:ea typeface="Gungsuh" panose="02030600000101010101" pitchFamily="18" charset="-127"/>
              </a:rPr>
              <a:t>РОЗРОБКА ІНФОРМАЦІЙНОЇ СИСТЕМИ АНАЛІЗУ СТАНУ РОСЛИН</a:t>
            </a:r>
          </a:p>
          <a:p>
            <a:pPr algn="ctr"/>
            <a:r>
              <a:rPr lang="ru-RU" sz="3600" dirty="0">
                <a:solidFill>
                  <a:srgbClr val="DEFFD9"/>
                </a:solidFill>
                <a:latin typeface="Gungsuh" panose="02030600000101010101" pitchFamily="18" charset="-127"/>
                <a:ea typeface="Gungsuh" panose="02030600000101010101" pitchFamily="18" charset="-127"/>
              </a:rPr>
              <a:t>Виконав: студент групи ІСТ-21017б О.О. Іскоростенський</a:t>
            </a:r>
            <a:endParaRPr lang="en-US" sz="3600" dirty="0">
              <a:solidFill>
                <a:srgbClr val="DEFFD9"/>
              </a:solidFill>
              <a:latin typeface="Gungsuh" panose="02030600000101010101" pitchFamily="18" charset="-127"/>
              <a:ea typeface="Gungsuh" panose="02030600000101010101" pitchFamily="18" charset="-127"/>
            </a:endParaRPr>
          </a:p>
        </p:txBody>
      </p:sp>
      <p:sp>
        <p:nvSpPr>
          <p:cNvPr id="7" name="Freeform 7"/>
          <p:cNvSpPr/>
          <p:nvPr/>
        </p:nvSpPr>
        <p:spPr>
          <a:xfrm rot="5400000">
            <a:off x="5982812" y="1410814"/>
            <a:ext cx="3922073" cy="13830300"/>
          </a:xfrm>
          <a:custGeom>
            <a:avLst/>
            <a:gdLst/>
            <a:ahLst/>
            <a:cxnLst/>
            <a:rect l="l" t="t" r="r" b="b"/>
            <a:pathLst>
              <a:path w="3475664" h="10266826">
                <a:moveTo>
                  <a:pt x="0" y="0"/>
                </a:moveTo>
                <a:lnTo>
                  <a:pt x="3475664" y="0"/>
                </a:lnTo>
                <a:lnTo>
                  <a:pt x="3475664" y="10266826"/>
                </a:lnTo>
                <a:lnTo>
                  <a:pt x="0" y="10266826"/>
                </a:lnTo>
                <a:lnTo>
                  <a:pt x="0" y="0"/>
                </a:lnTo>
                <a:close/>
              </a:path>
            </a:pathLst>
          </a:custGeom>
          <a:blipFill>
            <a:blip r:embed="rId3"/>
            <a:stretch>
              <a:fillRect l="-9388" r="-6183"/>
            </a:stretch>
          </a:blipFill>
        </p:spPr>
        <p:txBody>
          <a:bodyPr/>
          <a:lstStyle/>
          <a:p>
            <a:endParaRPr lang="uk-UA"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9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a:solidFill>
            <a:schemeClr val="tx1">
              <a:lumMod val="75000"/>
              <a:lumOff val="25000"/>
            </a:schemeClr>
          </a:solidFill>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grp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grpFill/>
          </p:spPr>
          <p:txBody>
            <a:bodyPr/>
            <a:lstStyle/>
            <a:p>
              <a:endParaRPr lang="uk-UA" dirty="0"/>
            </a:p>
          </p:txBody>
        </p:sp>
      </p:grpSp>
      <p:grpSp>
        <p:nvGrpSpPr>
          <p:cNvPr id="5" name="Group 5"/>
          <p:cNvGrpSpPr/>
          <p:nvPr/>
        </p:nvGrpSpPr>
        <p:grpSpPr>
          <a:xfrm>
            <a:off x="1028700" y="1028700"/>
            <a:ext cx="16230600" cy="8229600"/>
            <a:chOff x="0" y="0"/>
            <a:chExt cx="2142268754" cy="1086220777"/>
          </a:xfrm>
        </p:grpSpPr>
        <p:sp>
          <p:nvSpPr>
            <p:cNvPr id="6" name="Freeform 6"/>
            <p:cNvSpPr/>
            <p:nvPr/>
          </p:nvSpPr>
          <p:spPr>
            <a:xfrm>
              <a:off x="72390" y="72390"/>
              <a:ext cx="2142123923" cy="1086075961"/>
            </a:xfrm>
            <a:custGeom>
              <a:avLst/>
              <a:gdLst/>
              <a:ahLst/>
              <a:cxnLst/>
              <a:rect l="l" t="t" r="r" b="b"/>
              <a:pathLst>
                <a:path w="2142123923" h="1086075961">
                  <a:moveTo>
                    <a:pt x="0" y="0"/>
                  </a:moveTo>
                  <a:lnTo>
                    <a:pt x="2142123922" y="0"/>
                  </a:lnTo>
                  <a:lnTo>
                    <a:pt x="2142123922" y="1086075961"/>
                  </a:lnTo>
                  <a:lnTo>
                    <a:pt x="0" y="1086075961"/>
                  </a:lnTo>
                  <a:lnTo>
                    <a:pt x="0" y="0"/>
                  </a:lnTo>
                  <a:close/>
                </a:path>
              </a:pathLst>
            </a:custGeom>
            <a:solidFill>
              <a:srgbClr val="000000">
                <a:alpha val="0"/>
              </a:srgbClr>
            </a:solidFill>
          </p:spPr>
          <p:txBody>
            <a:bodyPr/>
            <a:lstStyle/>
            <a:p>
              <a:endParaRPr lang="uk-UA" dirty="0"/>
            </a:p>
          </p:txBody>
        </p:sp>
        <p:sp>
          <p:nvSpPr>
            <p:cNvPr id="7" name="Freeform 7"/>
            <p:cNvSpPr/>
            <p:nvPr/>
          </p:nvSpPr>
          <p:spPr>
            <a:xfrm>
              <a:off x="0" y="0"/>
              <a:ext cx="2142268742" cy="1086220780"/>
            </a:xfrm>
            <a:custGeom>
              <a:avLst/>
              <a:gdLst/>
              <a:ahLst/>
              <a:cxnLst/>
              <a:rect l="l" t="t" r="r" b="b"/>
              <a:pathLst>
                <a:path w="2142268742" h="1086220780">
                  <a:moveTo>
                    <a:pt x="2142124081" y="1086076020"/>
                  </a:moveTo>
                  <a:lnTo>
                    <a:pt x="2142268742" y="1086076020"/>
                  </a:lnTo>
                  <a:lnTo>
                    <a:pt x="2142268742" y="1086220780"/>
                  </a:lnTo>
                  <a:lnTo>
                    <a:pt x="2142124081" y="1086220780"/>
                  </a:lnTo>
                  <a:lnTo>
                    <a:pt x="2142124081" y="1086076020"/>
                  </a:lnTo>
                  <a:close/>
                  <a:moveTo>
                    <a:pt x="0" y="144780"/>
                  </a:moveTo>
                  <a:lnTo>
                    <a:pt x="144780" y="144780"/>
                  </a:lnTo>
                  <a:lnTo>
                    <a:pt x="144780" y="1086076020"/>
                  </a:lnTo>
                  <a:lnTo>
                    <a:pt x="0" y="1086076020"/>
                  </a:lnTo>
                  <a:lnTo>
                    <a:pt x="0" y="144780"/>
                  </a:lnTo>
                  <a:close/>
                  <a:moveTo>
                    <a:pt x="0" y="1086076020"/>
                  </a:moveTo>
                  <a:lnTo>
                    <a:pt x="144780" y="1086076020"/>
                  </a:lnTo>
                  <a:lnTo>
                    <a:pt x="144780" y="1086220780"/>
                  </a:lnTo>
                  <a:lnTo>
                    <a:pt x="0" y="1086220780"/>
                  </a:lnTo>
                  <a:lnTo>
                    <a:pt x="0" y="1086076020"/>
                  </a:lnTo>
                  <a:close/>
                  <a:moveTo>
                    <a:pt x="2142124081" y="144780"/>
                  </a:moveTo>
                  <a:lnTo>
                    <a:pt x="2142268742" y="144780"/>
                  </a:lnTo>
                  <a:lnTo>
                    <a:pt x="2142268742" y="1086076020"/>
                  </a:lnTo>
                  <a:lnTo>
                    <a:pt x="2142124081" y="1086076020"/>
                  </a:lnTo>
                  <a:lnTo>
                    <a:pt x="2142124081" y="144780"/>
                  </a:lnTo>
                  <a:close/>
                  <a:moveTo>
                    <a:pt x="144780" y="1086076020"/>
                  </a:moveTo>
                  <a:lnTo>
                    <a:pt x="2142124081" y="1086076020"/>
                  </a:lnTo>
                  <a:lnTo>
                    <a:pt x="2142124081" y="1086220780"/>
                  </a:lnTo>
                  <a:lnTo>
                    <a:pt x="144780" y="1086220780"/>
                  </a:lnTo>
                  <a:lnTo>
                    <a:pt x="144780" y="1086076020"/>
                  </a:lnTo>
                  <a:close/>
                  <a:moveTo>
                    <a:pt x="2142124081" y="0"/>
                  </a:moveTo>
                  <a:lnTo>
                    <a:pt x="2142268742" y="0"/>
                  </a:lnTo>
                  <a:lnTo>
                    <a:pt x="2142268742" y="144780"/>
                  </a:lnTo>
                  <a:lnTo>
                    <a:pt x="2142124081" y="144780"/>
                  </a:lnTo>
                  <a:lnTo>
                    <a:pt x="2142124081" y="0"/>
                  </a:lnTo>
                  <a:close/>
                  <a:moveTo>
                    <a:pt x="0" y="0"/>
                  </a:moveTo>
                  <a:lnTo>
                    <a:pt x="144780" y="0"/>
                  </a:lnTo>
                  <a:lnTo>
                    <a:pt x="144780" y="144780"/>
                  </a:lnTo>
                  <a:lnTo>
                    <a:pt x="0" y="144780"/>
                  </a:lnTo>
                  <a:lnTo>
                    <a:pt x="0" y="0"/>
                  </a:lnTo>
                  <a:close/>
                  <a:moveTo>
                    <a:pt x="144780" y="0"/>
                  </a:moveTo>
                  <a:lnTo>
                    <a:pt x="2142124081" y="0"/>
                  </a:lnTo>
                  <a:lnTo>
                    <a:pt x="2142124081" y="144780"/>
                  </a:lnTo>
                  <a:lnTo>
                    <a:pt x="144780" y="144780"/>
                  </a:lnTo>
                  <a:lnTo>
                    <a:pt x="144780" y="0"/>
                  </a:lnTo>
                  <a:close/>
                </a:path>
              </a:pathLst>
            </a:custGeom>
            <a:solidFill>
              <a:srgbClr val="05522D"/>
            </a:solidFill>
          </p:spPr>
          <p:txBody>
            <a:bodyPr/>
            <a:lstStyle/>
            <a:p>
              <a:endParaRPr lang="uk-UA" dirty="0"/>
            </a:p>
          </p:txBody>
        </p:sp>
      </p:grpSp>
      <p:sp>
        <p:nvSpPr>
          <p:cNvPr id="8" name="TextBox 8"/>
          <p:cNvSpPr txBox="1"/>
          <p:nvPr/>
        </p:nvSpPr>
        <p:spPr>
          <a:xfrm>
            <a:off x="7928499" y="2220594"/>
            <a:ext cx="8835501" cy="6750053"/>
          </a:xfrm>
          <a:prstGeom prst="rect">
            <a:avLst/>
          </a:prstGeom>
        </p:spPr>
        <p:txBody>
          <a:bodyPr wrap="square" lIns="0" tIns="0" rIns="0" bIns="0" rtlCol="0" anchor="t">
            <a:spAutoFit/>
          </a:bodyPr>
          <a:lstStyle/>
          <a:p>
            <a:pPr algn="just">
              <a:lnSpc>
                <a:spcPct val="150000"/>
              </a:lnSpc>
              <a:spcBef>
                <a:spcPct val="0"/>
              </a:spcBef>
            </a:pPr>
            <a:r>
              <a:rPr lang="uk-UA" sz="1400" b="1" dirty="0">
                <a:solidFill>
                  <a:srgbClr val="FFFFFF"/>
                </a:solidFill>
                <a:latin typeface="Montserrat"/>
              </a:rPr>
              <a:t>Актори:</a:t>
            </a:r>
            <a:endParaRPr lang="uk-UA" sz="1400" dirty="0">
              <a:solidFill>
                <a:srgbClr val="FFFFFF"/>
              </a:solidFill>
              <a:latin typeface="Montserrat"/>
            </a:endParaRPr>
          </a:p>
          <a:p>
            <a:pPr algn="just">
              <a:lnSpc>
                <a:spcPct val="150000"/>
              </a:lnSpc>
              <a:spcBef>
                <a:spcPct val="0"/>
              </a:spcBef>
            </a:pPr>
            <a:r>
              <a:rPr lang="uk-UA" sz="1400" dirty="0">
                <a:solidFill>
                  <a:srgbClr val="FFFFFF"/>
                </a:solidFill>
                <a:latin typeface="Montserrat"/>
              </a:rPr>
              <a:t>Замовник: Зацікавлена особа, суб’єкт господарської діяльності.</a:t>
            </a:r>
          </a:p>
          <a:p>
            <a:pPr algn="just">
              <a:lnSpc>
                <a:spcPct val="150000"/>
              </a:lnSpc>
              <a:spcBef>
                <a:spcPct val="0"/>
              </a:spcBef>
            </a:pPr>
            <a:r>
              <a:rPr lang="uk-UA" sz="1400" dirty="0">
                <a:solidFill>
                  <a:srgbClr val="FFFFFF"/>
                </a:solidFill>
                <a:latin typeface="Montserrat"/>
              </a:rPr>
              <a:t>Експерт: Фахівець зі статистичними даними про процеси господарювання та умови навколишнього середовища.</a:t>
            </a:r>
          </a:p>
          <a:p>
            <a:pPr algn="just">
              <a:lnSpc>
                <a:spcPct val="150000"/>
              </a:lnSpc>
              <a:spcBef>
                <a:spcPct val="0"/>
              </a:spcBef>
            </a:pPr>
            <a:r>
              <a:rPr lang="uk-UA" sz="1400" dirty="0">
                <a:solidFill>
                  <a:srgbClr val="FFFFFF"/>
                </a:solidFill>
                <a:latin typeface="Montserrat"/>
              </a:rPr>
              <a:t>Рослина: Об'єкт аналізу.</a:t>
            </a:r>
          </a:p>
          <a:p>
            <a:pPr algn="just">
              <a:lnSpc>
                <a:spcPct val="150000"/>
              </a:lnSpc>
              <a:spcBef>
                <a:spcPct val="0"/>
              </a:spcBef>
            </a:pPr>
            <a:r>
              <a:rPr lang="uk-UA" sz="1400" dirty="0">
                <a:solidFill>
                  <a:srgbClr val="FFFFFF"/>
                </a:solidFill>
                <a:latin typeface="Montserrat"/>
              </a:rPr>
              <a:t>Обладнання: Може бути агродроном або людиною, яка виконує методики аналізу стану рослини та надає рекомендації щодо догляду.</a:t>
            </a:r>
          </a:p>
          <a:p>
            <a:pPr algn="just">
              <a:lnSpc>
                <a:spcPct val="150000"/>
              </a:lnSpc>
              <a:spcBef>
                <a:spcPct val="0"/>
              </a:spcBef>
            </a:pPr>
            <a:endParaRPr lang="uk-UA" sz="1400" dirty="0">
              <a:solidFill>
                <a:srgbClr val="FFFFFF"/>
              </a:solidFill>
              <a:latin typeface="Montserrat"/>
            </a:endParaRPr>
          </a:p>
          <a:p>
            <a:pPr algn="just">
              <a:lnSpc>
                <a:spcPct val="150000"/>
              </a:lnSpc>
              <a:spcBef>
                <a:spcPct val="0"/>
              </a:spcBef>
            </a:pPr>
            <a:r>
              <a:rPr lang="uk-UA" sz="1400" b="1" dirty="0">
                <a:solidFill>
                  <a:srgbClr val="FFFFFF"/>
                </a:solidFill>
                <a:latin typeface="Montserrat"/>
              </a:rPr>
              <a:t>Прецеденти:</a:t>
            </a:r>
            <a:endParaRPr lang="uk-UA" sz="1400" dirty="0">
              <a:solidFill>
                <a:srgbClr val="FFFFFF"/>
              </a:solidFill>
              <a:latin typeface="Montserrat"/>
            </a:endParaRPr>
          </a:p>
          <a:p>
            <a:pPr algn="just">
              <a:lnSpc>
                <a:spcPct val="150000"/>
              </a:lnSpc>
              <a:spcBef>
                <a:spcPct val="0"/>
              </a:spcBef>
            </a:pPr>
            <a:r>
              <a:rPr lang="uk-UA" sz="1400" dirty="0">
                <a:solidFill>
                  <a:srgbClr val="FFFFFF"/>
                </a:solidFill>
                <a:latin typeface="Montserrat"/>
              </a:rPr>
              <a:t>Збір статистичних даних про об'єкт господарювання та умови навколишнього середовища.</a:t>
            </a:r>
          </a:p>
          <a:p>
            <a:pPr algn="just">
              <a:lnSpc>
                <a:spcPct val="150000"/>
              </a:lnSpc>
              <a:spcBef>
                <a:spcPct val="0"/>
              </a:spcBef>
            </a:pPr>
            <a:r>
              <a:rPr lang="uk-UA" sz="1400" dirty="0">
                <a:solidFill>
                  <a:srgbClr val="FFFFFF"/>
                </a:solidFill>
                <a:latin typeface="Montserrat"/>
              </a:rPr>
              <a:t>Обробка та зберігання цих даних.</a:t>
            </a:r>
          </a:p>
          <a:p>
            <a:pPr algn="just">
              <a:lnSpc>
                <a:spcPct val="150000"/>
              </a:lnSpc>
              <a:spcBef>
                <a:spcPct val="0"/>
              </a:spcBef>
            </a:pPr>
            <a:r>
              <a:rPr lang="uk-UA" sz="1400" dirty="0">
                <a:solidFill>
                  <a:srgbClr val="FFFFFF"/>
                </a:solidFill>
                <a:latin typeface="Montserrat"/>
              </a:rPr>
              <a:t>Фіксація залежностей між параметрами розвитку рослин, умовами середовища, властивостями ґрунту та методиками обробки.</a:t>
            </a:r>
          </a:p>
          <a:p>
            <a:pPr algn="just">
              <a:lnSpc>
                <a:spcPct val="150000"/>
              </a:lnSpc>
              <a:spcBef>
                <a:spcPct val="0"/>
              </a:spcBef>
            </a:pPr>
            <a:r>
              <a:rPr lang="uk-UA" sz="1400" dirty="0">
                <a:solidFill>
                  <a:srgbClr val="FFFFFF"/>
                </a:solidFill>
                <a:latin typeface="Montserrat"/>
              </a:rPr>
              <a:t>Побудова математичних моделей для експертної системи аналізу стану рослин.</a:t>
            </a:r>
          </a:p>
          <a:p>
            <a:pPr algn="just">
              <a:lnSpc>
                <a:spcPct val="150000"/>
              </a:lnSpc>
              <a:spcBef>
                <a:spcPct val="0"/>
              </a:spcBef>
            </a:pPr>
            <a:endParaRPr lang="uk-UA" sz="1400" b="1" dirty="0">
              <a:solidFill>
                <a:srgbClr val="FFFFFF"/>
              </a:solidFill>
              <a:latin typeface="Montserrat"/>
            </a:endParaRPr>
          </a:p>
          <a:p>
            <a:pPr algn="just">
              <a:lnSpc>
                <a:spcPct val="150000"/>
              </a:lnSpc>
              <a:spcBef>
                <a:spcPct val="0"/>
              </a:spcBef>
            </a:pPr>
            <a:r>
              <a:rPr lang="uk-UA" sz="1400" b="1" dirty="0">
                <a:solidFill>
                  <a:srgbClr val="FFFFFF"/>
                </a:solidFill>
                <a:latin typeface="Montserrat"/>
              </a:rPr>
              <a:t>Зв'язки між акторами та прецедентами:</a:t>
            </a:r>
          </a:p>
          <a:p>
            <a:pPr algn="just">
              <a:lnSpc>
                <a:spcPct val="150000"/>
              </a:lnSpc>
              <a:spcBef>
                <a:spcPct val="0"/>
              </a:spcBef>
            </a:pPr>
            <a:r>
              <a:rPr lang="uk-UA" sz="1400" dirty="0">
                <a:solidFill>
                  <a:srgbClr val="FFFFFF"/>
                </a:solidFill>
                <a:latin typeface="Montserrat"/>
              </a:rPr>
              <a:t>Взаємодія замовника з експертом для збору та аналізу даних.</a:t>
            </a:r>
          </a:p>
          <a:p>
            <a:pPr algn="just">
              <a:lnSpc>
                <a:spcPct val="150000"/>
              </a:lnSpc>
              <a:spcBef>
                <a:spcPct val="0"/>
              </a:spcBef>
            </a:pPr>
            <a:r>
              <a:rPr lang="uk-UA" sz="1400" dirty="0">
                <a:solidFill>
                  <a:srgbClr val="FFFFFF"/>
                </a:solidFill>
                <a:latin typeface="Montserrat"/>
              </a:rPr>
              <a:t>Використання обладнання (агродрону або людини) для збору даних та виконання аналізу стану рослин.</a:t>
            </a:r>
          </a:p>
          <a:p>
            <a:pPr algn="just">
              <a:lnSpc>
                <a:spcPct val="150000"/>
              </a:lnSpc>
              <a:spcBef>
                <a:spcPct val="0"/>
              </a:spcBef>
            </a:pPr>
            <a:r>
              <a:rPr lang="uk-UA" sz="1400" dirty="0">
                <a:solidFill>
                  <a:srgbClr val="FFFFFF"/>
                </a:solidFill>
                <a:latin typeface="Montserrat"/>
              </a:rPr>
              <a:t>Обробка та аналіз даних експертом для виведення рекомендацій щодо догляду за рослинами.</a:t>
            </a:r>
          </a:p>
        </p:txBody>
      </p:sp>
      <p:sp>
        <p:nvSpPr>
          <p:cNvPr id="10" name="TextBox 10"/>
          <p:cNvSpPr txBox="1"/>
          <p:nvPr/>
        </p:nvSpPr>
        <p:spPr>
          <a:xfrm>
            <a:off x="3078122" y="539125"/>
            <a:ext cx="12131756" cy="1329723"/>
          </a:xfrm>
          <a:prstGeom prst="rect">
            <a:avLst/>
          </a:prstGeom>
        </p:spPr>
        <p:txBody>
          <a:bodyPr wrap="square" lIns="0" tIns="0" rIns="0" bIns="0" rtlCol="0" anchor="t">
            <a:spAutoFit/>
          </a:bodyPr>
          <a:lstStyle/>
          <a:p>
            <a:pPr algn="ctr">
              <a:lnSpc>
                <a:spcPts val="11899"/>
              </a:lnSpc>
              <a:spcBef>
                <a:spcPct val="0"/>
              </a:spcBef>
            </a:pPr>
            <a:r>
              <a:rPr lang="en-US" sz="8499" dirty="0">
                <a:solidFill>
                  <a:srgbClr val="FFFFFF"/>
                </a:solidFill>
                <a:latin typeface="Gungsuh" panose="02030600000101010101" pitchFamily="18" charset="-127"/>
                <a:ea typeface="Gungsuh" panose="02030600000101010101" pitchFamily="18" charset="-127"/>
              </a:rPr>
              <a:t>Use-case </a:t>
            </a:r>
            <a:r>
              <a:rPr lang="uk-UA" sz="8499" dirty="0">
                <a:solidFill>
                  <a:srgbClr val="FFFFFF"/>
                </a:solidFill>
                <a:latin typeface="Gungsuh" panose="02030600000101010101" pitchFamily="18" charset="-127"/>
                <a:ea typeface="Gungsuh" panose="02030600000101010101" pitchFamily="18" charset="-127"/>
              </a:rPr>
              <a:t>діаграма</a:t>
            </a:r>
            <a:endParaRPr lang="en-US" sz="8499" dirty="0">
              <a:solidFill>
                <a:srgbClr val="FFFFFF"/>
              </a:solidFill>
              <a:latin typeface="Gungsuh" panose="02030600000101010101" pitchFamily="18" charset="-127"/>
              <a:ea typeface="Gungsuh" panose="02030600000101010101" pitchFamily="18" charset="-127"/>
            </a:endParaRPr>
          </a:p>
        </p:txBody>
      </p:sp>
      <p:pic>
        <p:nvPicPr>
          <p:cNvPr id="13" name="Рисунок 12">
            <a:extLst>
              <a:ext uri="{FF2B5EF4-FFF2-40B4-BE49-F238E27FC236}">
                <a16:creationId xmlns:a16="http://schemas.microsoft.com/office/drawing/2014/main" id="{8BC31938-4C63-4DF2-FD9C-74FE54E8B2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368" y="2155952"/>
            <a:ext cx="6453011" cy="6885306"/>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8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3" cy="690159672"/>
          </a:xfrm>
        </p:grpSpPr>
        <p:sp>
          <p:nvSpPr>
            <p:cNvPr id="3" name="Freeform 3"/>
            <p:cNvSpPr/>
            <p:nvPr/>
          </p:nvSpPr>
          <p:spPr>
            <a:xfrm>
              <a:off x="72374" y="72374"/>
              <a:ext cx="1272440525" cy="690014909"/>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AACD94"/>
            </a:solidFill>
          </p:spPr>
          <p:txBody>
            <a:bodyPr/>
            <a:lstStyle/>
            <a:p>
              <a:pPr algn="ctr"/>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pPr algn="ctr"/>
              <a:endParaRPr lang="uk-UA" dirty="0"/>
            </a:p>
          </p:txBody>
        </p:sp>
      </p:grpSp>
      <p:sp>
        <p:nvSpPr>
          <p:cNvPr id="6" name="TextBox 6"/>
          <p:cNvSpPr txBox="1"/>
          <p:nvPr/>
        </p:nvSpPr>
        <p:spPr>
          <a:xfrm>
            <a:off x="3202928" y="800100"/>
            <a:ext cx="9498849" cy="1136145"/>
          </a:xfrm>
          <a:prstGeom prst="rect">
            <a:avLst/>
          </a:prstGeom>
        </p:spPr>
        <p:txBody>
          <a:bodyPr wrap="square" lIns="0" tIns="0" rIns="0" bIns="0" rtlCol="0" anchor="t">
            <a:spAutoFit/>
          </a:bodyPr>
          <a:lstStyle/>
          <a:p>
            <a:pPr algn="ctr">
              <a:lnSpc>
                <a:spcPts val="10029"/>
              </a:lnSpc>
            </a:pPr>
            <a:r>
              <a:rPr lang="en-US" sz="7200" dirty="0">
                <a:solidFill>
                  <a:srgbClr val="000000"/>
                </a:solidFill>
                <a:latin typeface="Gungsuh" panose="02030600000101010101" pitchFamily="18" charset="-127"/>
                <a:ea typeface="Gungsuh" panose="02030600000101010101" pitchFamily="18" charset="-127"/>
              </a:rPr>
              <a:t> BPMN </a:t>
            </a:r>
            <a:r>
              <a:rPr lang="uk-UA" sz="7200" dirty="0">
                <a:solidFill>
                  <a:srgbClr val="000000"/>
                </a:solidFill>
                <a:latin typeface="Gungsuh" panose="02030600000101010101" pitchFamily="18" charset="-127"/>
                <a:ea typeface="Gungsuh" panose="02030600000101010101" pitchFamily="18" charset="-127"/>
              </a:rPr>
              <a:t>діаграма</a:t>
            </a:r>
            <a:endParaRPr lang="en-US" sz="7200" dirty="0">
              <a:solidFill>
                <a:srgbClr val="000000"/>
              </a:solidFill>
              <a:latin typeface="Gungsuh" panose="02030600000101010101" pitchFamily="18" charset="-127"/>
              <a:ea typeface="Gungsuh" panose="02030600000101010101" pitchFamily="18" charset="-127"/>
            </a:endParaRPr>
          </a:p>
        </p:txBody>
      </p:sp>
      <p:sp>
        <p:nvSpPr>
          <p:cNvPr id="7" name="TextBox 7"/>
          <p:cNvSpPr txBox="1"/>
          <p:nvPr/>
        </p:nvSpPr>
        <p:spPr>
          <a:xfrm>
            <a:off x="1600200" y="1817733"/>
            <a:ext cx="15853774" cy="2422971"/>
          </a:xfrm>
          <a:prstGeom prst="rect">
            <a:avLst/>
          </a:prstGeom>
        </p:spPr>
        <p:txBody>
          <a:bodyPr wrap="square" lIns="0" tIns="0" rIns="0" bIns="0" rtlCol="0" anchor="t">
            <a:spAutoFit/>
          </a:bodyPr>
          <a:lstStyle/>
          <a:p>
            <a:pPr algn="just">
              <a:lnSpc>
                <a:spcPts val="4900"/>
              </a:lnSpc>
              <a:spcBef>
                <a:spcPct val="0"/>
              </a:spcBef>
            </a:pPr>
            <a:r>
              <a:rPr lang="ru-RU" sz="2000" b="1" dirty="0">
                <a:solidFill>
                  <a:srgbClr val="560216"/>
                </a:solidFill>
                <a:latin typeface="Montserrat"/>
              </a:rPr>
              <a:t>Процес "Обробка запиту на дослідження рослини":</a:t>
            </a:r>
          </a:p>
          <a:p>
            <a:pPr algn="just">
              <a:lnSpc>
                <a:spcPct val="150000"/>
              </a:lnSpc>
              <a:spcBef>
                <a:spcPct val="0"/>
              </a:spcBef>
            </a:pPr>
            <a:r>
              <a:rPr lang="ru-RU" sz="2000" dirty="0">
                <a:solidFill>
                  <a:srgbClr val="560216"/>
                </a:solidFill>
                <a:latin typeface="Montserrat"/>
              </a:rPr>
              <a:t>-З'ясування умов замовлення та оплати.</a:t>
            </a:r>
          </a:p>
          <a:p>
            <a:pPr algn="just">
              <a:lnSpc>
                <a:spcPct val="150000"/>
              </a:lnSpc>
              <a:spcBef>
                <a:spcPct val="0"/>
              </a:spcBef>
            </a:pPr>
            <a:r>
              <a:rPr lang="ru-RU" sz="2000" dirty="0">
                <a:solidFill>
                  <a:srgbClr val="560216"/>
                </a:solidFill>
                <a:latin typeface="Montserrat"/>
              </a:rPr>
              <a:t>-Передача піддослідного матеріалу.</a:t>
            </a:r>
          </a:p>
          <a:p>
            <a:pPr algn="just">
              <a:lnSpc>
                <a:spcPct val="150000"/>
              </a:lnSpc>
              <a:spcBef>
                <a:spcPct val="0"/>
              </a:spcBef>
            </a:pPr>
            <a:r>
              <a:rPr lang="ru-RU" sz="2000" dirty="0">
                <a:solidFill>
                  <a:srgbClr val="560216"/>
                </a:solidFill>
                <a:latin typeface="Montserrat"/>
              </a:rPr>
              <a:t>-Створення інформаційного забезпечення в базі даних.</a:t>
            </a:r>
          </a:p>
          <a:p>
            <a:pPr algn="just">
              <a:lnSpc>
                <a:spcPct val="150000"/>
              </a:lnSpc>
              <a:spcBef>
                <a:spcPct val="0"/>
              </a:spcBef>
            </a:pPr>
            <a:r>
              <a:rPr lang="ru-RU" sz="2000" dirty="0">
                <a:solidFill>
                  <a:srgbClr val="560216"/>
                </a:solidFill>
                <a:latin typeface="Montserrat"/>
              </a:rPr>
              <a:t>-Генерація сценарію дослідницької діяльності щодо впровадження рослини в аграрне виробництво.</a:t>
            </a:r>
          </a:p>
        </p:txBody>
      </p:sp>
      <p:pic>
        <p:nvPicPr>
          <p:cNvPr id="5" name="Рисунок 4">
            <a:extLst>
              <a:ext uri="{FF2B5EF4-FFF2-40B4-BE49-F238E27FC236}">
                <a16:creationId xmlns:a16="http://schemas.microsoft.com/office/drawing/2014/main" id="{8C50D040-9FF1-BD38-BFC5-F165ADF00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928" y="4240704"/>
            <a:ext cx="11891374" cy="4450744"/>
          </a:xfrm>
          <a:prstGeom prst="rect">
            <a:avLst/>
          </a:prstGeom>
        </p:spPr>
      </p:pic>
    </p:spTree>
    <p:extLst>
      <p:ext uri="{BB962C8B-B14F-4D97-AF65-F5344CB8AC3E}">
        <p14:creationId xmlns:p14="http://schemas.microsoft.com/office/powerpoint/2010/main" val="41399811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3" cy="690159672"/>
          </a:xfrm>
        </p:grpSpPr>
        <p:sp>
          <p:nvSpPr>
            <p:cNvPr id="3" name="Freeform 3"/>
            <p:cNvSpPr/>
            <p:nvPr/>
          </p:nvSpPr>
          <p:spPr>
            <a:xfrm>
              <a:off x="72374" y="72374"/>
              <a:ext cx="1272440525" cy="690014909"/>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AACD94"/>
            </a:solidFill>
          </p:spPr>
          <p:txBody>
            <a:bodyPr/>
            <a:lstStyle/>
            <a:p>
              <a:pPr algn="ctr"/>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pPr algn="ctr"/>
              <a:endParaRPr lang="uk-UA" dirty="0"/>
            </a:p>
          </p:txBody>
        </p:sp>
      </p:grpSp>
      <p:sp>
        <p:nvSpPr>
          <p:cNvPr id="6" name="TextBox 6"/>
          <p:cNvSpPr txBox="1"/>
          <p:nvPr/>
        </p:nvSpPr>
        <p:spPr>
          <a:xfrm>
            <a:off x="3202928" y="800100"/>
            <a:ext cx="9498849" cy="1136145"/>
          </a:xfrm>
          <a:prstGeom prst="rect">
            <a:avLst/>
          </a:prstGeom>
        </p:spPr>
        <p:txBody>
          <a:bodyPr wrap="square" lIns="0" tIns="0" rIns="0" bIns="0" rtlCol="0" anchor="t">
            <a:spAutoFit/>
          </a:bodyPr>
          <a:lstStyle/>
          <a:p>
            <a:pPr algn="ctr">
              <a:lnSpc>
                <a:spcPts val="10029"/>
              </a:lnSpc>
            </a:pPr>
            <a:r>
              <a:rPr lang="en-US" sz="7200" dirty="0">
                <a:solidFill>
                  <a:srgbClr val="000000"/>
                </a:solidFill>
                <a:latin typeface="Gungsuh" panose="02030600000101010101" pitchFamily="18" charset="-127"/>
                <a:ea typeface="Gungsuh" panose="02030600000101010101" pitchFamily="18" charset="-127"/>
              </a:rPr>
              <a:t> BPMN </a:t>
            </a:r>
            <a:r>
              <a:rPr lang="uk-UA" sz="7200" dirty="0">
                <a:solidFill>
                  <a:srgbClr val="000000"/>
                </a:solidFill>
                <a:latin typeface="Gungsuh" panose="02030600000101010101" pitchFamily="18" charset="-127"/>
                <a:ea typeface="Gungsuh" panose="02030600000101010101" pitchFamily="18" charset="-127"/>
              </a:rPr>
              <a:t>діаграма</a:t>
            </a:r>
            <a:endParaRPr lang="en-US" sz="7200" dirty="0">
              <a:solidFill>
                <a:srgbClr val="000000"/>
              </a:solidFill>
              <a:latin typeface="Gungsuh" panose="02030600000101010101" pitchFamily="18" charset="-127"/>
              <a:ea typeface="Gungsuh" panose="02030600000101010101" pitchFamily="18" charset="-127"/>
            </a:endParaRPr>
          </a:p>
        </p:txBody>
      </p:sp>
      <p:sp>
        <p:nvSpPr>
          <p:cNvPr id="7" name="TextBox 7"/>
          <p:cNvSpPr txBox="1"/>
          <p:nvPr/>
        </p:nvSpPr>
        <p:spPr>
          <a:xfrm>
            <a:off x="1600200" y="1817733"/>
            <a:ext cx="15853774" cy="1791388"/>
          </a:xfrm>
          <a:prstGeom prst="rect">
            <a:avLst/>
          </a:prstGeom>
        </p:spPr>
        <p:txBody>
          <a:bodyPr wrap="square" lIns="0" tIns="0" rIns="0" bIns="0" rtlCol="0" anchor="t">
            <a:spAutoFit/>
          </a:bodyPr>
          <a:lstStyle/>
          <a:p>
            <a:pPr algn="just">
              <a:lnSpc>
                <a:spcPts val="4900"/>
              </a:lnSpc>
              <a:spcBef>
                <a:spcPct val="0"/>
              </a:spcBef>
            </a:pPr>
            <a:r>
              <a:rPr lang="ru-RU" sz="2000" b="1" dirty="0">
                <a:solidFill>
                  <a:srgbClr val="560216"/>
                </a:solidFill>
                <a:latin typeface="Montserrat"/>
              </a:rPr>
              <a:t>Процес "Обробка інформації про стан і регламенти роботи обладнання":</a:t>
            </a:r>
          </a:p>
          <a:p>
            <a:pPr algn="just">
              <a:lnSpc>
                <a:spcPts val="4900"/>
              </a:lnSpc>
              <a:spcBef>
                <a:spcPct val="0"/>
              </a:spcBef>
            </a:pPr>
            <a:r>
              <a:rPr lang="ru-RU" sz="2000" dirty="0">
                <a:solidFill>
                  <a:srgbClr val="560216"/>
                </a:solidFill>
                <a:latin typeface="Montserrat"/>
              </a:rPr>
              <a:t>-Фіксація зовнішніх умов і можливе їх підналаштування під потреби рослин.</a:t>
            </a:r>
          </a:p>
          <a:p>
            <a:pPr algn="just">
              <a:lnSpc>
                <a:spcPts val="4900"/>
              </a:lnSpc>
              <a:spcBef>
                <a:spcPct val="0"/>
              </a:spcBef>
            </a:pPr>
            <a:r>
              <a:rPr lang="ru-RU" sz="2000" dirty="0">
                <a:solidFill>
                  <a:srgbClr val="560216"/>
                </a:solidFill>
                <a:latin typeface="Montserrat"/>
              </a:rPr>
              <a:t>-Залучення фахівців-експертів для визначення стану рослин.</a:t>
            </a:r>
          </a:p>
        </p:txBody>
      </p:sp>
      <p:pic>
        <p:nvPicPr>
          <p:cNvPr id="8" name="Рисунок 7">
            <a:extLst>
              <a:ext uri="{FF2B5EF4-FFF2-40B4-BE49-F238E27FC236}">
                <a16:creationId xmlns:a16="http://schemas.microsoft.com/office/drawing/2014/main" id="{E62C9B97-3548-468D-7EDF-F3E428985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269" y="4076700"/>
            <a:ext cx="11935462" cy="4614820"/>
          </a:xfrm>
          <a:prstGeom prst="rect">
            <a:avLst/>
          </a:prstGeom>
        </p:spPr>
      </p:pic>
    </p:spTree>
    <p:extLst>
      <p:ext uri="{BB962C8B-B14F-4D97-AF65-F5344CB8AC3E}">
        <p14:creationId xmlns:p14="http://schemas.microsoft.com/office/powerpoint/2010/main" val="25431839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9954"/>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3" cy="690159672"/>
          </a:xfrm>
        </p:grpSpPr>
        <p:sp>
          <p:nvSpPr>
            <p:cNvPr id="3" name="Freeform 3"/>
            <p:cNvSpPr/>
            <p:nvPr/>
          </p:nvSpPr>
          <p:spPr>
            <a:xfrm>
              <a:off x="72374" y="72374"/>
              <a:ext cx="1272440525" cy="690014909"/>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AACD94"/>
            </a:solidFill>
          </p:spPr>
          <p:txBody>
            <a:bodyPr/>
            <a:lstStyle/>
            <a:p>
              <a:pPr algn="ctr"/>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pPr algn="ctr"/>
              <a:endParaRPr lang="uk-UA" dirty="0"/>
            </a:p>
          </p:txBody>
        </p:sp>
      </p:grpSp>
      <p:sp>
        <p:nvSpPr>
          <p:cNvPr id="6" name="TextBox 6"/>
          <p:cNvSpPr txBox="1"/>
          <p:nvPr/>
        </p:nvSpPr>
        <p:spPr>
          <a:xfrm>
            <a:off x="4394574" y="560433"/>
            <a:ext cx="9498849" cy="1136145"/>
          </a:xfrm>
          <a:prstGeom prst="rect">
            <a:avLst/>
          </a:prstGeom>
        </p:spPr>
        <p:txBody>
          <a:bodyPr wrap="square" lIns="0" tIns="0" rIns="0" bIns="0" rtlCol="0" anchor="t">
            <a:spAutoFit/>
          </a:bodyPr>
          <a:lstStyle/>
          <a:p>
            <a:pPr algn="ctr">
              <a:lnSpc>
                <a:spcPts val="10029"/>
              </a:lnSpc>
            </a:pPr>
            <a:r>
              <a:rPr lang="en-US" sz="7200" dirty="0">
                <a:solidFill>
                  <a:srgbClr val="000000"/>
                </a:solidFill>
                <a:latin typeface="Gungsuh" panose="02030600000101010101" pitchFamily="18" charset="-127"/>
                <a:ea typeface="Gungsuh" panose="02030600000101010101" pitchFamily="18" charset="-127"/>
              </a:rPr>
              <a:t> BPMN </a:t>
            </a:r>
            <a:r>
              <a:rPr lang="uk-UA" sz="7200" dirty="0">
                <a:solidFill>
                  <a:srgbClr val="000000"/>
                </a:solidFill>
                <a:latin typeface="Gungsuh" panose="02030600000101010101" pitchFamily="18" charset="-127"/>
                <a:ea typeface="Gungsuh" panose="02030600000101010101" pitchFamily="18" charset="-127"/>
              </a:rPr>
              <a:t>діаграма</a:t>
            </a:r>
            <a:endParaRPr lang="en-US" sz="7200" dirty="0">
              <a:solidFill>
                <a:srgbClr val="000000"/>
              </a:solidFill>
              <a:latin typeface="Gungsuh" panose="02030600000101010101" pitchFamily="18" charset="-127"/>
              <a:ea typeface="Gungsuh" panose="02030600000101010101" pitchFamily="18" charset="-127"/>
            </a:endParaRPr>
          </a:p>
        </p:txBody>
      </p:sp>
      <p:sp>
        <p:nvSpPr>
          <p:cNvPr id="7" name="TextBox 7"/>
          <p:cNvSpPr txBox="1"/>
          <p:nvPr/>
        </p:nvSpPr>
        <p:spPr>
          <a:xfrm>
            <a:off x="1600200" y="1842835"/>
            <a:ext cx="15853774" cy="3048142"/>
          </a:xfrm>
          <a:prstGeom prst="rect">
            <a:avLst/>
          </a:prstGeom>
        </p:spPr>
        <p:txBody>
          <a:bodyPr wrap="square" lIns="0" tIns="0" rIns="0" bIns="0" rtlCol="0" anchor="t">
            <a:spAutoFit/>
          </a:bodyPr>
          <a:lstStyle/>
          <a:p>
            <a:pPr algn="just">
              <a:lnSpc>
                <a:spcPts val="4900"/>
              </a:lnSpc>
              <a:spcBef>
                <a:spcPct val="0"/>
              </a:spcBef>
            </a:pPr>
            <a:r>
              <a:rPr lang="ru-RU" sz="2000" b="1" dirty="0">
                <a:solidFill>
                  <a:srgbClr val="560216"/>
                </a:solidFill>
                <a:latin typeface="Montserrat"/>
              </a:rPr>
              <a:t>Процес "Фіналізація досліджень":</a:t>
            </a:r>
          </a:p>
          <a:p>
            <a:pPr algn="just">
              <a:lnSpc>
                <a:spcPts val="4900"/>
              </a:lnSpc>
              <a:spcBef>
                <a:spcPct val="0"/>
              </a:spcBef>
            </a:pPr>
            <a:r>
              <a:rPr lang="ru-RU" sz="2000" dirty="0">
                <a:solidFill>
                  <a:srgbClr val="560216"/>
                </a:solidFill>
                <a:latin typeface="Montserrat"/>
              </a:rPr>
              <a:t>Визначення результатів нормального розвитку рослини або її загибелі.</a:t>
            </a:r>
          </a:p>
          <a:p>
            <a:pPr algn="just">
              <a:lnSpc>
                <a:spcPts val="4900"/>
              </a:lnSpc>
              <a:spcBef>
                <a:spcPct val="0"/>
              </a:spcBef>
            </a:pPr>
            <a:r>
              <a:rPr lang="ru-RU" sz="2000" dirty="0">
                <a:solidFill>
                  <a:srgbClr val="560216"/>
                </a:solidFill>
                <a:latin typeface="Montserrat"/>
              </a:rPr>
              <a:t>Оцінка продуктивності рослин та виявлення наявності хвороб.</a:t>
            </a:r>
          </a:p>
          <a:p>
            <a:pPr algn="just">
              <a:lnSpc>
                <a:spcPts val="4900"/>
              </a:lnSpc>
              <a:spcBef>
                <a:spcPct val="0"/>
              </a:spcBef>
            </a:pPr>
            <a:r>
              <a:rPr lang="ru-RU" sz="2000" dirty="0">
                <a:solidFill>
                  <a:srgbClr val="560216"/>
                </a:solidFill>
                <a:latin typeface="Montserrat"/>
              </a:rPr>
              <a:t>Відслідковування факторів зовнішнього середовища для подальшої фіксації та обробки інформаційних потоків у відповідних розділах бази даних.</a:t>
            </a:r>
          </a:p>
        </p:txBody>
      </p:sp>
      <p:pic>
        <p:nvPicPr>
          <p:cNvPr id="5" name="Рисунок 4">
            <a:extLst>
              <a:ext uri="{FF2B5EF4-FFF2-40B4-BE49-F238E27FC236}">
                <a16:creationId xmlns:a16="http://schemas.microsoft.com/office/drawing/2014/main" id="{0C825AFA-2E3F-0F2D-2A33-C426F5F87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533900"/>
            <a:ext cx="10744433" cy="4876800"/>
          </a:xfrm>
          <a:prstGeom prst="rect">
            <a:avLst/>
          </a:prstGeom>
        </p:spPr>
      </p:pic>
    </p:spTree>
    <p:extLst>
      <p:ext uri="{BB962C8B-B14F-4D97-AF65-F5344CB8AC3E}">
        <p14:creationId xmlns:p14="http://schemas.microsoft.com/office/powerpoint/2010/main" val="16912485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9954"/>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3" cy="690159672"/>
          </a:xfrm>
        </p:grpSpPr>
        <p:sp>
          <p:nvSpPr>
            <p:cNvPr id="3" name="Freeform 3"/>
            <p:cNvSpPr/>
            <p:nvPr/>
          </p:nvSpPr>
          <p:spPr>
            <a:xfrm>
              <a:off x="72374" y="72374"/>
              <a:ext cx="1272440525" cy="690014909"/>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AACD94"/>
            </a:solidFill>
          </p:spPr>
          <p:txBody>
            <a:bodyPr/>
            <a:lstStyle/>
            <a:p>
              <a:pPr algn="ctr"/>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pPr algn="ctr"/>
              <a:endParaRPr lang="uk-UA" dirty="0"/>
            </a:p>
          </p:txBody>
        </p:sp>
      </p:grpSp>
      <p:sp>
        <p:nvSpPr>
          <p:cNvPr id="6" name="TextBox 6"/>
          <p:cNvSpPr txBox="1"/>
          <p:nvPr/>
        </p:nvSpPr>
        <p:spPr>
          <a:xfrm>
            <a:off x="3835586" y="523302"/>
            <a:ext cx="10616826" cy="1118704"/>
          </a:xfrm>
          <a:prstGeom prst="rect">
            <a:avLst/>
          </a:prstGeom>
        </p:spPr>
        <p:txBody>
          <a:bodyPr wrap="square" lIns="0" tIns="0" rIns="0" bIns="0" rtlCol="0" anchor="t">
            <a:spAutoFit/>
          </a:bodyPr>
          <a:lstStyle/>
          <a:p>
            <a:pPr algn="ctr">
              <a:lnSpc>
                <a:spcPts val="10029"/>
              </a:lnSpc>
            </a:pPr>
            <a:r>
              <a:rPr lang="en-US" sz="7200" dirty="0">
                <a:solidFill>
                  <a:srgbClr val="000000"/>
                </a:solidFill>
                <a:latin typeface="Gungsuh" panose="02030600000101010101" pitchFamily="18" charset="-127"/>
                <a:ea typeface="Gungsuh" panose="02030600000101010101" pitchFamily="18" charset="-127"/>
              </a:rPr>
              <a:t> Dataflow </a:t>
            </a:r>
            <a:r>
              <a:rPr lang="uk-UA" sz="7200" dirty="0">
                <a:solidFill>
                  <a:srgbClr val="000000"/>
                </a:solidFill>
                <a:latin typeface="Gungsuh" panose="02030600000101010101" pitchFamily="18" charset="-127"/>
                <a:ea typeface="Gungsuh" panose="02030600000101010101" pitchFamily="18" charset="-127"/>
              </a:rPr>
              <a:t>діаграма</a:t>
            </a:r>
            <a:endParaRPr lang="en-US" sz="7200" dirty="0">
              <a:solidFill>
                <a:srgbClr val="000000"/>
              </a:solidFill>
              <a:latin typeface="Gungsuh" panose="02030600000101010101" pitchFamily="18" charset="-127"/>
              <a:ea typeface="Gungsuh" panose="02030600000101010101" pitchFamily="18" charset="-127"/>
            </a:endParaRPr>
          </a:p>
        </p:txBody>
      </p:sp>
      <p:sp>
        <p:nvSpPr>
          <p:cNvPr id="7" name="TextBox 7"/>
          <p:cNvSpPr txBox="1"/>
          <p:nvPr/>
        </p:nvSpPr>
        <p:spPr>
          <a:xfrm>
            <a:off x="1276746" y="2171700"/>
            <a:ext cx="5968136" cy="5561651"/>
          </a:xfrm>
          <a:prstGeom prst="rect">
            <a:avLst/>
          </a:prstGeom>
        </p:spPr>
        <p:txBody>
          <a:bodyPr wrap="square" lIns="0" tIns="0" rIns="0" bIns="0" rtlCol="0" anchor="t">
            <a:spAutoFit/>
          </a:bodyPr>
          <a:lstStyle/>
          <a:p>
            <a:pPr algn="just">
              <a:lnSpc>
                <a:spcPts val="4900"/>
              </a:lnSpc>
              <a:spcBef>
                <a:spcPct val="0"/>
              </a:spcBef>
            </a:pPr>
            <a:r>
              <a:rPr lang="ru-RU" sz="2000" b="1" dirty="0">
                <a:solidFill>
                  <a:srgbClr val="560216"/>
                </a:solidFill>
                <a:latin typeface="Montserrat"/>
              </a:rPr>
              <a:t>Діаграма потоків даних</a:t>
            </a:r>
            <a:r>
              <a:rPr lang="ru-RU" sz="2000" dirty="0">
                <a:solidFill>
                  <a:srgbClr val="560216"/>
                </a:solidFill>
                <a:latin typeface="Montserrat"/>
              </a:rPr>
              <a:t> відображає наявні потоки даних в розобляємій ІС та їх використання різними сутностями, зокрема детальна увага приділена спостереженням за станом рослин та фіксації отриманих результатів з допомогою обладнання та фіксації певних поточних результатів з передачею даних аналізу замовнику досліджень.</a:t>
            </a:r>
          </a:p>
        </p:txBody>
      </p:sp>
      <p:pic>
        <p:nvPicPr>
          <p:cNvPr id="8" name="Рисунок 7">
            <a:extLst>
              <a:ext uri="{FF2B5EF4-FFF2-40B4-BE49-F238E27FC236}">
                <a16:creationId xmlns:a16="http://schemas.microsoft.com/office/drawing/2014/main" id="{17CB9781-732A-6074-A61D-5145A0AA4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847" y="2171700"/>
            <a:ext cx="9677400" cy="6991528"/>
          </a:xfrm>
          <a:prstGeom prst="rect">
            <a:avLst/>
          </a:prstGeom>
        </p:spPr>
      </p:pic>
    </p:spTree>
    <p:extLst>
      <p:ext uri="{BB962C8B-B14F-4D97-AF65-F5344CB8AC3E}">
        <p14:creationId xmlns:p14="http://schemas.microsoft.com/office/powerpoint/2010/main" val="3653767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9954"/>
        </a:solidFill>
        <a:effectLst/>
      </p:bgPr>
    </p:bg>
    <p:spTree>
      <p:nvGrpSpPr>
        <p:cNvPr id="1" name=""/>
        <p:cNvGrpSpPr/>
        <p:nvPr/>
      </p:nvGrpSpPr>
      <p:grpSpPr>
        <a:xfrm>
          <a:off x="0" y="0"/>
          <a:ext cx="0" cy="0"/>
          <a:chOff x="0" y="0"/>
          <a:chExt cx="0" cy="0"/>
        </a:xfrm>
      </p:grpSpPr>
      <p:grpSp>
        <p:nvGrpSpPr>
          <p:cNvPr id="2" name="Group 2"/>
          <p:cNvGrpSpPr/>
          <p:nvPr/>
        </p:nvGrpSpPr>
        <p:grpSpPr>
          <a:xfrm>
            <a:off x="198150" y="159088"/>
            <a:ext cx="17839434" cy="9906000"/>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grpSp>
        <p:nvGrpSpPr>
          <p:cNvPr id="5" name="Group 5"/>
          <p:cNvGrpSpPr/>
          <p:nvPr/>
        </p:nvGrpSpPr>
        <p:grpSpPr>
          <a:xfrm>
            <a:off x="212324" y="62688"/>
            <a:ext cx="18089849" cy="10425979"/>
            <a:chOff x="0" y="0"/>
            <a:chExt cx="1246180866" cy="643824667"/>
          </a:xfrm>
        </p:grpSpPr>
        <p:sp>
          <p:nvSpPr>
            <p:cNvPr id="6" name="Freeform 6"/>
            <p:cNvSpPr/>
            <p:nvPr/>
          </p:nvSpPr>
          <p:spPr>
            <a:xfrm>
              <a:off x="1121228" y="12598141"/>
              <a:ext cx="1245059638" cy="631226526"/>
            </a:xfrm>
            <a:custGeom>
              <a:avLst/>
              <a:gdLst/>
              <a:ahLst/>
              <a:cxnLst/>
              <a:rect l="l" t="t" r="r" b="b"/>
              <a:pathLst>
                <a:path w="1245059720" h="631226503">
                  <a:moveTo>
                    <a:pt x="0" y="0"/>
                  </a:moveTo>
                  <a:lnTo>
                    <a:pt x="1245059720" y="0"/>
                  </a:lnTo>
                  <a:lnTo>
                    <a:pt x="1245059720" y="631226503"/>
                  </a:lnTo>
                  <a:lnTo>
                    <a:pt x="0" y="631226503"/>
                  </a:lnTo>
                  <a:lnTo>
                    <a:pt x="0" y="0"/>
                  </a:lnTo>
                  <a:close/>
                </a:path>
              </a:pathLst>
            </a:custGeom>
            <a:solidFill>
              <a:srgbClr val="000000">
                <a:alpha val="0"/>
              </a:srgbClr>
            </a:solidFill>
          </p:spPr>
          <p:txBody>
            <a:bodyPr/>
            <a:lstStyle/>
            <a:p>
              <a:pPr algn="just"/>
              <a:endParaRPr lang="uk-UA" dirty="0"/>
            </a:p>
          </p:txBody>
        </p:sp>
        <p:sp>
          <p:nvSpPr>
            <p:cNvPr id="7" name="Freeform 7"/>
            <p:cNvSpPr/>
            <p:nvPr/>
          </p:nvSpPr>
          <p:spPr>
            <a:xfrm>
              <a:off x="0" y="0"/>
              <a:ext cx="1245204441" cy="631371273"/>
            </a:xfrm>
            <a:custGeom>
              <a:avLst/>
              <a:gdLst/>
              <a:ahLst/>
              <a:cxnLst/>
              <a:rect l="l" t="t" r="r" b="b"/>
              <a:pathLst>
                <a:path w="1245204441" h="631371273">
                  <a:moveTo>
                    <a:pt x="1245059680" y="631226512"/>
                  </a:moveTo>
                  <a:lnTo>
                    <a:pt x="1245204441" y="631226512"/>
                  </a:lnTo>
                  <a:lnTo>
                    <a:pt x="1245204441" y="631371273"/>
                  </a:lnTo>
                  <a:lnTo>
                    <a:pt x="1245059680" y="631371273"/>
                  </a:lnTo>
                  <a:lnTo>
                    <a:pt x="1245059680" y="631226512"/>
                  </a:lnTo>
                  <a:close/>
                  <a:moveTo>
                    <a:pt x="0" y="144780"/>
                  </a:moveTo>
                  <a:lnTo>
                    <a:pt x="144780" y="144780"/>
                  </a:lnTo>
                  <a:lnTo>
                    <a:pt x="144780" y="631226512"/>
                  </a:lnTo>
                  <a:lnTo>
                    <a:pt x="0" y="631226512"/>
                  </a:lnTo>
                  <a:lnTo>
                    <a:pt x="0" y="144780"/>
                  </a:lnTo>
                  <a:close/>
                  <a:moveTo>
                    <a:pt x="0" y="631226512"/>
                  </a:moveTo>
                  <a:lnTo>
                    <a:pt x="144780" y="631226512"/>
                  </a:lnTo>
                  <a:lnTo>
                    <a:pt x="144780" y="631371273"/>
                  </a:lnTo>
                  <a:lnTo>
                    <a:pt x="0" y="631371273"/>
                  </a:lnTo>
                  <a:lnTo>
                    <a:pt x="0" y="631226512"/>
                  </a:lnTo>
                  <a:close/>
                  <a:moveTo>
                    <a:pt x="1245059680" y="144780"/>
                  </a:moveTo>
                  <a:lnTo>
                    <a:pt x="1245204441" y="144780"/>
                  </a:lnTo>
                  <a:lnTo>
                    <a:pt x="1245204441" y="631226512"/>
                  </a:lnTo>
                  <a:lnTo>
                    <a:pt x="1245059680" y="631226512"/>
                  </a:lnTo>
                  <a:lnTo>
                    <a:pt x="1245059680" y="144780"/>
                  </a:lnTo>
                  <a:close/>
                  <a:moveTo>
                    <a:pt x="144780" y="631226512"/>
                  </a:moveTo>
                  <a:lnTo>
                    <a:pt x="1245059680" y="631226512"/>
                  </a:lnTo>
                  <a:lnTo>
                    <a:pt x="1245059680" y="631371273"/>
                  </a:lnTo>
                  <a:lnTo>
                    <a:pt x="144780" y="631371273"/>
                  </a:lnTo>
                  <a:lnTo>
                    <a:pt x="144780" y="631226512"/>
                  </a:lnTo>
                  <a:close/>
                  <a:moveTo>
                    <a:pt x="1245059680" y="0"/>
                  </a:moveTo>
                  <a:lnTo>
                    <a:pt x="1245204441" y="0"/>
                  </a:lnTo>
                  <a:lnTo>
                    <a:pt x="1245204441" y="144780"/>
                  </a:lnTo>
                  <a:lnTo>
                    <a:pt x="1245059680" y="144780"/>
                  </a:lnTo>
                  <a:lnTo>
                    <a:pt x="1245059680" y="0"/>
                  </a:lnTo>
                  <a:close/>
                  <a:moveTo>
                    <a:pt x="0" y="0"/>
                  </a:moveTo>
                  <a:lnTo>
                    <a:pt x="144780" y="0"/>
                  </a:lnTo>
                  <a:lnTo>
                    <a:pt x="144780" y="144780"/>
                  </a:lnTo>
                  <a:lnTo>
                    <a:pt x="0" y="144780"/>
                  </a:lnTo>
                  <a:lnTo>
                    <a:pt x="0" y="0"/>
                  </a:lnTo>
                  <a:close/>
                  <a:moveTo>
                    <a:pt x="144780" y="0"/>
                  </a:moveTo>
                  <a:lnTo>
                    <a:pt x="1245059680" y="0"/>
                  </a:lnTo>
                  <a:lnTo>
                    <a:pt x="1245059680" y="144780"/>
                  </a:lnTo>
                  <a:lnTo>
                    <a:pt x="144780" y="144780"/>
                  </a:lnTo>
                  <a:lnTo>
                    <a:pt x="144780" y="0"/>
                  </a:lnTo>
                  <a:close/>
                </a:path>
              </a:pathLst>
            </a:custGeom>
            <a:solidFill>
              <a:srgbClr val="05522D"/>
            </a:solidFill>
          </p:spPr>
          <p:txBody>
            <a:bodyPr/>
            <a:lstStyle/>
            <a:p>
              <a:pPr algn="just"/>
              <a:endParaRPr lang="uk-UA" dirty="0"/>
            </a:p>
          </p:txBody>
        </p:sp>
      </p:grpSp>
      <p:sp>
        <p:nvSpPr>
          <p:cNvPr id="8" name="TextBox 8"/>
          <p:cNvSpPr txBox="1"/>
          <p:nvPr/>
        </p:nvSpPr>
        <p:spPr>
          <a:xfrm>
            <a:off x="1024383" y="269878"/>
            <a:ext cx="16230600" cy="1086388"/>
          </a:xfrm>
          <a:prstGeom prst="rect">
            <a:avLst/>
          </a:prstGeom>
        </p:spPr>
        <p:txBody>
          <a:bodyPr lIns="0" tIns="0" rIns="0" bIns="0" rtlCol="0" anchor="t">
            <a:spAutoFit/>
          </a:bodyPr>
          <a:lstStyle/>
          <a:p>
            <a:pPr algn="ctr">
              <a:lnSpc>
                <a:spcPts val="9774"/>
              </a:lnSpc>
            </a:pPr>
            <a:r>
              <a:rPr lang="ru-RU" sz="6600" dirty="0">
                <a:solidFill>
                  <a:srgbClr val="FFFFFF"/>
                </a:solidFill>
                <a:latin typeface="Gungsuh" panose="02030600000101010101" pitchFamily="18" charset="-127"/>
                <a:ea typeface="Gungsuh" panose="02030600000101010101" pitchFamily="18" charset="-127"/>
              </a:rPr>
              <a:t>Висновок</a:t>
            </a:r>
            <a:endParaRPr lang="en-US" sz="6600" dirty="0">
              <a:solidFill>
                <a:srgbClr val="FFFFFF"/>
              </a:solidFill>
              <a:latin typeface="Gungsuh" panose="02030600000101010101" pitchFamily="18" charset="-127"/>
              <a:ea typeface="Gungsuh" panose="02030600000101010101" pitchFamily="18" charset="-127"/>
            </a:endParaRPr>
          </a:p>
        </p:txBody>
      </p:sp>
      <p:sp>
        <p:nvSpPr>
          <p:cNvPr id="12" name="TextBox 11">
            <a:extLst>
              <a:ext uri="{FF2B5EF4-FFF2-40B4-BE49-F238E27FC236}">
                <a16:creationId xmlns:a16="http://schemas.microsoft.com/office/drawing/2014/main" id="{BE7B2C34-0F82-3F29-07B4-1FCB637BF8A5}"/>
              </a:ext>
            </a:extLst>
          </p:cNvPr>
          <p:cNvSpPr txBox="1"/>
          <p:nvPr/>
        </p:nvSpPr>
        <p:spPr>
          <a:xfrm>
            <a:off x="1345486" y="1562100"/>
            <a:ext cx="15570914" cy="5025607"/>
          </a:xfrm>
          <a:prstGeom prst="rect">
            <a:avLst/>
          </a:prstGeom>
          <a:noFill/>
        </p:spPr>
        <p:txBody>
          <a:bodyPr wrap="square">
            <a:spAutoFit/>
          </a:bodyPr>
          <a:lstStyle/>
          <a:p>
            <a:pPr algn="just">
              <a:lnSpc>
                <a:spcPts val="4900"/>
              </a:lnSpc>
              <a:spcBef>
                <a:spcPct val="0"/>
              </a:spcBef>
            </a:pPr>
            <a:r>
              <a:rPr lang="ru-RU" sz="2000" b="1" dirty="0">
                <a:solidFill>
                  <a:srgbClr val="FFFFFF"/>
                </a:solidFill>
                <a:latin typeface="Montserrat"/>
              </a:rPr>
              <a:t>У даній роботі висвітлено важливість проведення експериментів для аналізу розвитку рослин у різних регіонах. Запропоновано використання статистичних даних для визначення мінімальної необхідної кількості культур та статистики щодо розвитку рослин. Виділено методи отримання детальної інформації про стан рослин та їх умови росту для побудови дорадницької інформаційної системи. Надано математичний опис впливу середовища на рослини для оцінки їх придатності для аграрного бізнесу. Представлені </a:t>
            </a:r>
            <a:r>
              <a:rPr lang="en-US" sz="2000" b="1" dirty="0">
                <a:solidFill>
                  <a:srgbClr val="FFFFFF"/>
                </a:solidFill>
                <a:latin typeface="Montserrat"/>
              </a:rPr>
              <a:t>Use-case-, BPMN- </a:t>
            </a:r>
            <a:r>
              <a:rPr lang="ru-RU" sz="2000" b="1" dirty="0">
                <a:solidFill>
                  <a:srgbClr val="FFFFFF"/>
                </a:solidFill>
                <a:latin typeface="Montserrat"/>
              </a:rPr>
              <a:t>та </a:t>
            </a:r>
            <a:r>
              <a:rPr lang="en-US" sz="2000" b="1" dirty="0">
                <a:solidFill>
                  <a:srgbClr val="FFFFFF"/>
                </a:solidFill>
                <a:latin typeface="Montserrat"/>
              </a:rPr>
              <a:t>Dataflow- </a:t>
            </a:r>
            <a:r>
              <a:rPr lang="ru-RU" sz="2000" b="1" dirty="0">
                <a:solidFill>
                  <a:srgbClr val="FFFFFF"/>
                </a:solidFill>
                <a:latin typeface="Montserrat"/>
              </a:rPr>
              <a:t>діаграми для візуалізації процесів дослідження стану рослин. Зазначено необхідність подальшого дослідження та детального вивчення компонентів запропонованої інформаційної системи для ефективного дорадництва в аграрному секторі економіки.</a:t>
            </a:r>
            <a:endParaRPr lang="ru-RU" sz="2000" dirty="0">
              <a:solidFill>
                <a:srgbClr val="FFFFFF"/>
              </a:solidFill>
              <a:latin typeface="Montserrat"/>
            </a:endParaRPr>
          </a:p>
        </p:txBody>
      </p:sp>
      <p:pic>
        <p:nvPicPr>
          <p:cNvPr id="19" name="Рисунок 18" descr="Зображення, що містить квітка, Насінні, овоч, жовтий&#10;&#10;Автоматично згенерований опис">
            <a:extLst>
              <a:ext uri="{FF2B5EF4-FFF2-40B4-BE49-F238E27FC236}">
                <a16:creationId xmlns:a16="http://schemas.microsoft.com/office/drawing/2014/main" id="{0DA313DF-80DF-287D-8D8E-D986F0CB4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5" y="6395349"/>
            <a:ext cx="5475717" cy="3650478"/>
          </a:xfrm>
          <a:prstGeom prst="rect">
            <a:avLst/>
          </a:prstGeom>
        </p:spPr>
      </p:pic>
      <p:pic>
        <p:nvPicPr>
          <p:cNvPr id="13" name="Рисунок 12" descr="Зображення, що містить дрон&#10;&#10;Автоматично згенерований опис">
            <a:extLst>
              <a:ext uri="{FF2B5EF4-FFF2-40B4-BE49-F238E27FC236}">
                <a16:creationId xmlns:a16="http://schemas.microsoft.com/office/drawing/2014/main" id="{68E62BA4-40CB-D9C2-48AF-752C9F9D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859" y="6203224"/>
            <a:ext cx="5810250" cy="3895725"/>
          </a:xfrm>
          <a:prstGeom prst="rect">
            <a:avLst/>
          </a:prstGeom>
        </p:spPr>
      </p:pic>
      <p:pic>
        <p:nvPicPr>
          <p:cNvPr id="17" name="Рисунок 16" descr="Зображення, що містить одежа, знімок екрана, особа&#10;&#10;Автоматично згенерований опис">
            <a:extLst>
              <a:ext uri="{FF2B5EF4-FFF2-40B4-BE49-F238E27FC236}">
                <a16:creationId xmlns:a16="http://schemas.microsoft.com/office/drawing/2014/main" id="{A9B75E4F-6A76-D404-751E-46A7AB26B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5400" y="6634798"/>
            <a:ext cx="3369804" cy="3171580"/>
          </a:xfrm>
          <a:prstGeom prst="rect">
            <a:avLst/>
          </a:prstGeom>
        </p:spPr>
      </p:pic>
    </p:spTree>
    <p:extLst>
      <p:ext uri="{BB962C8B-B14F-4D97-AF65-F5344CB8AC3E}">
        <p14:creationId xmlns:p14="http://schemas.microsoft.com/office/powerpoint/2010/main" val="40293392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8BB8B"/>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sp>
        <p:nvSpPr>
          <p:cNvPr id="6" name="TextBox 6"/>
          <p:cNvSpPr txBox="1"/>
          <p:nvPr/>
        </p:nvSpPr>
        <p:spPr>
          <a:xfrm>
            <a:off x="1066800" y="4025966"/>
            <a:ext cx="15925800" cy="615553"/>
          </a:xfrm>
          <a:prstGeom prst="rect">
            <a:avLst/>
          </a:prstGeom>
        </p:spPr>
        <p:txBody>
          <a:bodyPr wrap="square" lIns="0" tIns="0" rIns="0" bIns="0" rtlCol="0" anchor="t">
            <a:spAutoFit/>
          </a:bodyPr>
          <a:lstStyle/>
          <a:p>
            <a:pPr algn="ctr"/>
            <a:r>
              <a:rPr lang="uk-UA" sz="4000" dirty="0">
                <a:solidFill>
                  <a:srgbClr val="DEFFD9"/>
                </a:solidFill>
                <a:latin typeface="Gungsuh" panose="02030600000101010101" pitchFamily="18" charset="-127"/>
                <a:ea typeface="Gungsuh" panose="02030600000101010101" pitchFamily="18" charset="-127"/>
              </a:rPr>
              <a:t>ДЯКУЮ ЗА УВАГУ!!!</a:t>
            </a:r>
            <a:endParaRPr lang="en-US" sz="4000" dirty="0">
              <a:solidFill>
                <a:srgbClr val="DEFFD9"/>
              </a:solidFill>
              <a:latin typeface="Gungsuh" panose="02030600000101010101" pitchFamily="18" charset="-127"/>
              <a:ea typeface="Gungsuh" panose="02030600000101010101" pitchFamily="18" charset="-127"/>
            </a:endParaRPr>
          </a:p>
        </p:txBody>
      </p:sp>
      <p:pic>
        <p:nvPicPr>
          <p:cNvPr id="12" name="Рисунок 11" descr="Зображення, що містить танець, Танець, одежа, особа&#10;&#10;Автоматично згенерований опис">
            <a:extLst>
              <a:ext uri="{FF2B5EF4-FFF2-40B4-BE49-F238E27FC236}">
                <a16:creationId xmlns:a16="http://schemas.microsoft.com/office/drawing/2014/main" id="{51D28BD0-BC83-F736-019C-93605A51F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24" y="4333743"/>
            <a:ext cx="7143750" cy="5722681"/>
          </a:xfrm>
          <a:prstGeom prst="rect">
            <a:avLst/>
          </a:prstGeom>
        </p:spPr>
      </p:pic>
      <p:pic>
        <p:nvPicPr>
          <p:cNvPr id="14" name="Рисунок 13" descr="Зображення, що містить овоч, Насінні, квітка, жовтий&#10;&#10;Автоматично згенерований опис">
            <a:extLst>
              <a:ext uri="{FF2B5EF4-FFF2-40B4-BE49-F238E27FC236}">
                <a16:creationId xmlns:a16="http://schemas.microsoft.com/office/drawing/2014/main" id="{B0BCCEC2-E37B-2755-D706-BA47E6147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897" y="1726869"/>
            <a:ext cx="3975257" cy="5829300"/>
          </a:xfrm>
          <a:prstGeom prst="rect">
            <a:avLst/>
          </a:prstGeom>
        </p:spPr>
      </p:pic>
      <p:pic>
        <p:nvPicPr>
          <p:cNvPr id="15" name="Рисунок 14" descr="Зображення, що містить овоч, Насінні, квітка, жовтий&#10;&#10;Автоматично згенерований опис">
            <a:extLst>
              <a:ext uri="{FF2B5EF4-FFF2-40B4-BE49-F238E27FC236}">
                <a16:creationId xmlns:a16="http://schemas.microsoft.com/office/drawing/2014/main" id="{4F4E77FB-07EA-23BA-BFFE-378DD76FC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546440" y="1644484"/>
            <a:ext cx="3975257" cy="5994069"/>
          </a:xfrm>
          <a:prstGeom prst="rect">
            <a:avLst/>
          </a:prstGeom>
        </p:spPr>
      </p:pic>
      <p:pic>
        <p:nvPicPr>
          <p:cNvPr id="16" name="Рисунок 15" descr="Зображення, що містить дрон&#10;&#10;Автоматично згенерований опис">
            <a:extLst>
              <a:ext uri="{FF2B5EF4-FFF2-40B4-BE49-F238E27FC236}">
                <a16:creationId xmlns:a16="http://schemas.microsoft.com/office/drawing/2014/main" id="{543A9B98-A1D0-B00E-FB19-90EC5C9E9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75" y="145291"/>
            <a:ext cx="5810250" cy="3895725"/>
          </a:xfrm>
          <a:prstGeom prst="rect">
            <a:avLst/>
          </a:prstGeom>
        </p:spPr>
      </p:pic>
    </p:spTree>
    <p:extLst>
      <p:ext uri="{BB962C8B-B14F-4D97-AF65-F5344CB8AC3E}">
        <p14:creationId xmlns:p14="http://schemas.microsoft.com/office/powerpoint/2010/main" val="40393519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BB8B"/>
        </a:solidFill>
        <a:effectLst/>
      </p:bgPr>
    </p:bg>
    <p:spTree>
      <p:nvGrpSpPr>
        <p:cNvPr id="1" name=""/>
        <p:cNvGrpSpPr/>
        <p:nvPr/>
      </p:nvGrpSpPr>
      <p:grpSpPr>
        <a:xfrm>
          <a:off x="0" y="0"/>
          <a:ext cx="0" cy="0"/>
          <a:chOff x="0" y="0"/>
          <a:chExt cx="0" cy="0"/>
        </a:xfrm>
      </p:grpSpPr>
      <p:grpSp>
        <p:nvGrpSpPr>
          <p:cNvPr id="2" name="Group 2"/>
          <p:cNvGrpSpPr/>
          <p:nvPr/>
        </p:nvGrpSpPr>
        <p:grpSpPr>
          <a:xfrm>
            <a:off x="624817"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sp>
        <p:nvSpPr>
          <p:cNvPr id="6" name="TextBox 6"/>
          <p:cNvSpPr txBox="1"/>
          <p:nvPr/>
        </p:nvSpPr>
        <p:spPr>
          <a:xfrm>
            <a:off x="2466578" y="419100"/>
            <a:ext cx="13354843" cy="1720856"/>
          </a:xfrm>
          <a:prstGeom prst="rect">
            <a:avLst/>
          </a:prstGeom>
        </p:spPr>
        <p:txBody>
          <a:bodyPr wrap="square" lIns="0" tIns="0" rIns="0" bIns="0" rtlCol="0" anchor="t">
            <a:spAutoFit/>
          </a:bodyPr>
          <a:lstStyle/>
          <a:p>
            <a:pPr algn="ctr">
              <a:lnSpc>
                <a:spcPts val="15400"/>
              </a:lnSpc>
            </a:pPr>
            <a:r>
              <a:rPr lang="uk-UA" sz="11000" b="1" dirty="0">
                <a:solidFill>
                  <a:srgbClr val="FFFFFF"/>
                </a:solidFill>
                <a:latin typeface="Gungsuh" panose="02030600000101010101" pitchFamily="18" charset="-127"/>
                <a:ea typeface="Gungsuh" panose="02030600000101010101" pitchFamily="18" charset="-127"/>
              </a:rPr>
              <a:t>Основні розділи</a:t>
            </a:r>
            <a:endParaRPr lang="en-US" sz="11000" b="1" dirty="0">
              <a:solidFill>
                <a:srgbClr val="FFFFFF"/>
              </a:solidFill>
              <a:latin typeface="Gungsuh" panose="02030600000101010101" pitchFamily="18" charset="-127"/>
              <a:ea typeface="Gungsuh" panose="02030600000101010101" pitchFamily="18" charset="-127"/>
            </a:endParaRPr>
          </a:p>
        </p:txBody>
      </p:sp>
      <p:sp>
        <p:nvSpPr>
          <p:cNvPr id="7" name="TextBox 7"/>
          <p:cNvSpPr txBox="1"/>
          <p:nvPr/>
        </p:nvSpPr>
        <p:spPr>
          <a:xfrm>
            <a:off x="3409157" y="2857500"/>
            <a:ext cx="8991600" cy="4256037"/>
          </a:xfrm>
          <a:prstGeom prst="rect">
            <a:avLst/>
          </a:prstGeom>
        </p:spPr>
        <p:txBody>
          <a:bodyPr wrap="square" lIns="0" tIns="0" rIns="0" bIns="0" rtlCol="0" anchor="t">
            <a:spAutoFit/>
          </a:bodyPr>
          <a:lstStyle/>
          <a:p>
            <a:pPr marL="571500" indent="-571500" algn="just">
              <a:lnSpc>
                <a:spcPts val="5599"/>
              </a:lnSpc>
              <a:spcBef>
                <a:spcPct val="0"/>
              </a:spcBef>
              <a:buFont typeface="Wingdings" panose="05000000000000000000" pitchFamily="2" charset="2"/>
              <a:buChar char="q"/>
            </a:pPr>
            <a:r>
              <a:rPr lang="ru-RU" sz="3999" dirty="0">
                <a:solidFill>
                  <a:srgbClr val="DEFFD9"/>
                </a:solidFill>
                <a:latin typeface="Montserrat"/>
              </a:rPr>
              <a:t>Дрони </a:t>
            </a:r>
          </a:p>
          <a:p>
            <a:pPr marL="571500" indent="-571500">
              <a:lnSpc>
                <a:spcPts val="5599"/>
              </a:lnSpc>
              <a:spcBef>
                <a:spcPct val="0"/>
              </a:spcBef>
              <a:buFont typeface="Wingdings" panose="05000000000000000000" pitchFamily="2" charset="2"/>
              <a:buChar char="q"/>
            </a:pPr>
            <a:r>
              <a:rPr lang="ru-RU" sz="3999" dirty="0">
                <a:solidFill>
                  <a:srgbClr val="DEFFD9"/>
                </a:solidFill>
                <a:latin typeface="Montserrat"/>
              </a:rPr>
              <a:t>Біодизель</a:t>
            </a:r>
          </a:p>
          <a:p>
            <a:pPr marL="571500" indent="-571500">
              <a:lnSpc>
                <a:spcPts val="5599"/>
              </a:lnSpc>
              <a:spcBef>
                <a:spcPct val="0"/>
              </a:spcBef>
              <a:buFont typeface="Wingdings" panose="05000000000000000000" pitchFamily="2" charset="2"/>
              <a:buChar char="q"/>
            </a:pPr>
            <a:r>
              <a:rPr lang="ru-RU" sz="3999" dirty="0">
                <a:solidFill>
                  <a:srgbClr val="DEFFD9"/>
                </a:solidFill>
                <a:latin typeface="Montserrat"/>
              </a:rPr>
              <a:t>Обробка статистичних даних</a:t>
            </a:r>
          </a:p>
          <a:p>
            <a:pPr marL="571500" indent="-571500" algn="just">
              <a:lnSpc>
                <a:spcPts val="5599"/>
              </a:lnSpc>
              <a:spcBef>
                <a:spcPct val="0"/>
              </a:spcBef>
              <a:buFont typeface="Wingdings" panose="05000000000000000000" pitchFamily="2" charset="2"/>
              <a:buChar char="q"/>
            </a:pPr>
            <a:r>
              <a:rPr lang="en-US" sz="3999" dirty="0">
                <a:solidFill>
                  <a:srgbClr val="DEFFD9"/>
                </a:solidFill>
                <a:latin typeface="Montserrat"/>
              </a:rPr>
              <a:t>Use case</a:t>
            </a:r>
            <a:endParaRPr lang="uk-UA" sz="3999" dirty="0">
              <a:solidFill>
                <a:srgbClr val="DEFFD9"/>
              </a:solidFill>
              <a:latin typeface="Montserrat"/>
            </a:endParaRPr>
          </a:p>
          <a:p>
            <a:pPr marL="571500" indent="-571500" algn="just">
              <a:lnSpc>
                <a:spcPts val="5599"/>
              </a:lnSpc>
              <a:spcBef>
                <a:spcPct val="0"/>
              </a:spcBef>
              <a:buFont typeface="Wingdings" panose="05000000000000000000" pitchFamily="2" charset="2"/>
              <a:buChar char="q"/>
            </a:pPr>
            <a:r>
              <a:rPr lang="en-US" sz="3999" dirty="0">
                <a:solidFill>
                  <a:srgbClr val="DEFFD9"/>
                </a:solidFill>
                <a:latin typeface="Montserrat"/>
              </a:rPr>
              <a:t>BPMN</a:t>
            </a:r>
            <a:endParaRPr lang="uk-UA" sz="3999" dirty="0">
              <a:solidFill>
                <a:srgbClr val="DEFFD9"/>
              </a:solidFill>
              <a:latin typeface="Montserrat"/>
            </a:endParaRPr>
          </a:p>
          <a:p>
            <a:pPr marL="571500" indent="-571500" algn="just">
              <a:lnSpc>
                <a:spcPts val="5599"/>
              </a:lnSpc>
              <a:spcBef>
                <a:spcPct val="0"/>
              </a:spcBef>
              <a:buFont typeface="Wingdings" panose="05000000000000000000" pitchFamily="2" charset="2"/>
              <a:buChar char="q"/>
            </a:pPr>
            <a:r>
              <a:rPr lang="en-US" sz="3999" dirty="0">
                <a:solidFill>
                  <a:srgbClr val="DEFFD9"/>
                </a:solidFill>
                <a:latin typeface="Montserrat"/>
              </a:rPr>
              <a:t>Dateflow</a:t>
            </a:r>
            <a:r>
              <a:rPr lang="ru-RU" sz="3999" dirty="0">
                <a:solidFill>
                  <a:srgbClr val="DEFFD9"/>
                </a:solidFill>
                <a:latin typeface="Montserrat"/>
              </a:rPr>
              <a:t> </a:t>
            </a:r>
            <a:endParaRPr lang="en-US" sz="3999" dirty="0">
              <a:solidFill>
                <a:srgbClr val="DEFFD9"/>
              </a:solidFill>
              <a:latin typeface="Montserrat"/>
            </a:endParaRPr>
          </a:p>
        </p:txBody>
      </p:sp>
      <p:pic>
        <p:nvPicPr>
          <p:cNvPr id="8" name="Рисунок 7" descr="Зображення, що містить овоч, Насінні, квітка, жовтий&#10;&#10;Автоматично згенерований опис">
            <a:extLst>
              <a:ext uri="{FF2B5EF4-FFF2-40B4-BE49-F238E27FC236}">
                <a16:creationId xmlns:a16="http://schemas.microsoft.com/office/drawing/2014/main" id="{E404EF86-EACF-8EDF-BE62-484B9FF9A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385715" flipH="1">
            <a:off x="14411179" y="4807198"/>
            <a:ext cx="3975257" cy="599406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7948"/>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AACD94"/>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sp>
        <p:nvSpPr>
          <p:cNvPr id="8" name="TextBox 7">
            <a:extLst>
              <a:ext uri="{FF2B5EF4-FFF2-40B4-BE49-F238E27FC236}">
                <a16:creationId xmlns:a16="http://schemas.microsoft.com/office/drawing/2014/main" id="{50D4AE63-4B6D-AB7F-4315-FF8BC3EFF6E8}"/>
              </a:ext>
            </a:extLst>
          </p:cNvPr>
          <p:cNvSpPr txBox="1"/>
          <p:nvPr/>
        </p:nvSpPr>
        <p:spPr>
          <a:xfrm>
            <a:off x="7744139" y="670978"/>
            <a:ext cx="9144000" cy="1782732"/>
          </a:xfrm>
          <a:prstGeom prst="rect">
            <a:avLst/>
          </a:prstGeom>
          <a:noFill/>
        </p:spPr>
        <p:txBody>
          <a:bodyPr wrap="square">
            <a:spAutoFit/>
          </a:bodyPr>
          <a:lstStyle/>
          <a:p>
            <a:pPr algn="ctr">
              <a:lnSpc>
                <a:spcPts val="15400"/>
              </a:lnSpc>
            </a:pPr>
            <a:r>
              <a:rPr lang="uk-UA" sz="9600" b="1" noProof="1">
                <a:solidFill>
                  <a:srgbClr val="FFFFFF"/>
                </a:solidFill>
                <a:latin typeface="Gungsuh" panose="02030600000101010101" pitchFamily="18" charset="-127"/>
                <a:ea typeface="Gungsuh" panose="02030600000101010101" pitchFamily="18" charset="-127"/>
              </a:rPr>
              <a:t>Дрони</a:t>
            </a:r>
          </a:p>
        </p:txBody>
      </p:sp>
      <p:pic>
        <p:nvPicPr>
          <p:cNvPr id="1034" name="Picture 10" descr="Дрон не літає авторським правом на урожай пшениці стокове фото">
            <a:extLst>
              <a:ext uri="{FF2B5EF4-FFF2-40B4-BE49-F238E27FC236}">
                <a16:creationId xmlns:a16="http://schemas.microsoft.com/office/drawing/2014/main" id="{617118FC-8EAE-A68D-89D6-83250351A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743" y="3047515"/>
            <a:ext cx="7202354" cy="48015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8662053" y="2661125"/>
            <a:ext cx="7714421" cy="5574347"/>
          </a:xfrm>
          <a:prstGeom prst="rect">
            <a:avLst/>
          </a:prstGeom>
        </p:spPr>
        <p:txBody>
          <a:bodyPr lIns="0" tIns="0" rIns="0" bIns="0" rtlCol="0" anchor="t">
            <a:spAutoFit/>
          </a:bodyPr>
          <a:lstStyle/>
          <a:p>
            <a:pPr algn="just">
              <a:lnSpc>
                <a:spcPts val="4900"/>
              </a:lnSpc>
              <a:spcBef>
                <a:spcPct val="0"/>
              </a:spcBef>
            </a:pPr>
            <a:r>
              <a:rPr lang="uk-UA" sz="2400" noProof="1">
                <a:solidFill>
                  <a:srgbClr val="05522D"/>
                </a:solidFill>
                <a:latin typeface="Montserrat"/>
              </a:rPr>
              <a:t>Дрони представляють собою потужний інструмент для моніторингу посівів, який може забезпечити оперативну та детальну інформацію для прийняття управлінських рішень у сільському господарстві. Однак їх використання потребує ретельного планування і управління для ефективного використання ресурсів і подолання можливих викликів.</a:t>
            </a:r>
          </a:p>
        </p:txBody>
      </p:sp>
      <p:sp>
        <p:nvSpPr>
          <p:cNvPr id="5" name="Freeform 5"/>
          <p:cNvSpPr/>
          <p:nvPr/>
        </p:nvSpPr>
        <p:spPr>
          <a:xfrm>
            <a:off x="-609600" y="5448300"/>
            <a:ext cx="6020762" cy="6634449"/>
          </a:xfrm>
          <a:custGeom>
            <a:avLst/>
            <a:gdLst/>
            <a:ahLst/>
            <a:cxnLst/>
            <a:rect l="l" t="t" r="r" b="b"/>
            <a:pathLst>
              <a:path w="6020762" h="6634449">
                <a:moveTo>
                  <a:pt x="0" y="0"/>
                </a:moveTo>
                <a:lnTo>
                  <a:pt x="6020762" y="0"/>
                </a:lnTo>
                <a:lnTo>
                  <a:pt x="6020762" y="6634449"/>
                </a:lnTo>
                <a:lnTo>
                  <a:pt x="0" y="6634449"/>
                </a:lnTo>
                <a:lnTo>
                  <a:pt x="0" y="0"/>
                </a:lnTo>
                <a:close/>
              </a:path>
            </a:pathLst>
          </a:custGeom>
          <a:blipFill>
            <a:blip r:embed="rId3"/>
            <a:stretch>
              <a:fillRect/>
            </a:stretch>
          </a:blipFill>
        </p:spPr>
        <p:txBody>
          <a:bodyPr/>
          <a:lstStyle/>
          <a:p>
            <a:endParaRPr lang="uk-UA"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C58D"/>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44643F"/>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sp>
        <p:nvSpPr>
          <p:cNvPr id="8" name="TextBox 7">
            <a:extLst>
              <a:ext uri="{FF2B5EF4-FFF2-40B4-BE49-F238E27FC236}">
                <a16:creationId xmlns:a16="http://schemas.microsoft.com/office/drawing/2014/main" id="{123F5A6F-C68F-64E5-C326-179820EB74E9}"/>
              </a:ext>
            </a:extLst>
          </p:cNvPr>
          <p:cNvSpPr txBox="1"/>
          <p:nvPr/>
        </p:nvSpPr>
        <p:spPr>
          <a:xfrm>
            <a:off x="914400" y="-114805"/>
            <a:ext cx="17036425" cy="1730410"/>
          </a:xfrm>
          <a:prstGeom prst="rect">
            <a:avLst/>
          </a:prstGeom>
          <a:noFill/>
        </p:spPr>
        <p:txBody>
          <a:bodyPr wrap="square">
            <a:spAutoFit/>
          </a:bodyPr>
          <a:lstStyle/>
          <a:p>
            <a:pPr algn="ctr">
              <a:lnSpc>
                <a:spcPts val="15400"/>
              </a:lnSpc>
            </a:pPr>
            <a:r>
              <a:rPr lang="uk-UA" sz="7200" b="1" noProof="1">
                <a:solidFill>
                  <a:srgbClr val="FFFFFF"/>
                </a:solidFill>
                <a:latin typeface="Gungsuh" panose="02030600000101010101" pitchFamily="18" charset="-127"/>
                <a:ea typeface="Gungsuh" panose="02030600000101010101" pitchFamily="18" charset="-127"/>
              </a:rPr>
              <a:t>Основні характеристики дронів</a:t>
            </a:r>
          </a:p>
        </p:txBody>
      </p:sp>
      <p:pic>
        <p:nvPicPr>
          <p:cNvPr id="12" name="Рисунок 11">
            <a:extLst>
              <a:ext uri="{FF2B5EF4-FFF2-40B4-BE49-F238E27FC236}">
                <a16:creationId xmlns:a16="http://schemas.microsoft.com/office/drawing/2014/main" id="{3C5A676E-EC5C-A6A8-11E0-A91FD41AF0BC}"/>
              </a:ext>
            </a:extLst>
          </p:cNvPr>
          <p:cNvPicPr>
            <a:picLocks noChangeAspect="1"/>
          </p:cNvPicPr>
          <p:nvPr/>
        </p:nvPicPr>
        <p:blipFill>
          <a:blip r:embed="rId3"/>
          <a:stretch>
            <a:fillRect/>
          </a:stretch>
        </p:blipFill>
        <p:spPr>
          <a:xfrm>
            <a:off x="10591800" y="1864225"/>
            <a:ext cx="6781800" cy="4132659"/>
          </a:xfrm>
          <a:prstGeom prst="rect">
            <a:avLst/>
          </a:prstGeom>
        </p:spPr>
      </p:pic>
      <p:sp>
        <p:nvSpPr>
          <p:cNvPr id="10" name="TextBox 6">
            <a:extLst>
              <a:ext uri="{FF2B5EF4-FFF2-40B4-BE49-F238E27FC236}">
                <a16:creationId xmlns:a16="http://schemas.microsoft.com/office/drawing/2014/main" id="{37B53120-27B5-2F41-E386-6C92467EFA9D}"/>
              </a:ext>
            </a:extLst>
          </p:cNvPr>
          <p:cNvSpPr txBox="1"/>
          <p:nvPr/>
        </p:nvSpPr>
        <p:spPr>
          <a:xfrm>
            <a:off x="1326819" y="1793504"/>
            <a:ext cx="8976369" cy="5170646"/>
          </a:xfrm>
          <a:prstGeom prst="rect">
            <a:avLst/>
          </a:prstGeom>
        </p:spPr>
        <p:txBody>
          <a:bodyPr wrap="square" lIns="0" tIns="0" rIns="0" bIns="0" rtlCol="0" anchor="t">
            <a:spAutoFit/>
          </a:bodyPr>
          <a:lstStyle/>
          <a:p>
            <a:pPr algn="just">
              <a:spcBef>
                <a:spcPct val="0"/>
              </a:spcBef>
            </a:pPr>
            <a:r>
              <a:rPr lang="uk-UA" sz="2400" b="1" noProof="1">
                <a:solidFill>
                  <a:srgbClr val="FFFFCC"/>
                </a:solidFill>
                <a:latin typeface="Montserrat"/>
              </a:rPr>
              <a:t>Висота польоту: </a:t>
            </a:r>
            <a:r>
              <a:rPr lang="uk-UA" sz="2400" noProof="1">
                <a:solidFill>
                  <a:srgbClr val="FFFFCC"/>
                </a:solidFill>
                <a:latin typeface="Montserrat"/>
              </a:rPr>
              <a:t>Дрони запускаються на висоту 100 – 300 метрів для обробки ділянок площею до 2,5 тисяч гектарів за один день.</a:t>
            </a:r>
          </a:p>
          <a:p>
            <a:pPr>
              <a:spcBef>
                <a:spcPct val="0"/>
              </a:spcBef>
            </a:pPr>
            <a:endParaRPr lang="uk-UA" sz="2400" b="1" noProof="1">
              <a:solidFill>
                <a:srgbClr val="FFFFCC"/>
              </a:solidFill>
              <a:latin typeface="Montserrat"/>
            </a:endParaRPr>
          </a:p>
          <a:p>
            <a:pPr algn="just">
              <a:spcBef>
                <a:spcPct val="0"/>
              </a:spcBef>
            </a:pPr>
            <a:r>
              <a:rPr lang="uk-UA" sz="2400" b="1" noProof="1">
                <a:solidFill>
                  <a:srgbClr val="FFFFCC"/>
                </a:solidFill>
                <a:latin typeface="Montserrat"/>
              </a:rPr>
              <a:t>Технічне оснащення:</a:t>
            </a:r>
            <a:r>
              <a:rPr lang="uk-UA" sz="2400" noProof="1">
                <a:solidFill>
                  <a:srgbClr val="FFFFCC"/>
                </a:solidFill>
                <a:latin typeface="Montserrat"/>
              </a:rPr>
              <a:t> Дрони можуть бути оснащені функцією потокового мовлення, транслювати відео з карти захвату, мати програмне забезпечення для контролю польоту.</a:t>
            </a:r>
          </a:p>
          <a:p>
            <a:pPr>
              <a:spcBef>
                <a:spcPct val="0"/>
              </a:spcBef>
            </a:pPr>
            <a:endParaRPr lang="uk-UA" sz="2400" b="1" noProof="1">
              <a:solidFill>
                <a:srgbClr val="FFFFCC"/>
              </a:solidFill>
              <a:latin typeface="Montserrat"/>
            </a:endParaRPr>
          </a:p>
          <a:p>
            <a:pPr algn="just">
              <a:spcBef>
                <a:spcPct val="0"/>
              </a:spcBef>
            </a:pPr>
            <a:r>
              <a:rPr lang="uk-UA" sz="2400" b="1" noProof="1">
                <a:solidFill>
                  <a:srgbClr val="FFFFCC"/>
                </a:solidFill>
                <a:latin typeface="Montserrat"/>
              </a:rPr>
              <a:t>Можливості передачі даних: </a:t>
            </a:r>
            <a:r>
              <a:rPr lang="uk-UA" sz="2400" noProof="1">
                <a:solidFill>
                  <a:srgbClr val="FFFFCC"/>
                </a:solidFill>
                <a:latin typeface="Montserrat"/>
              </a:rPr>
              <a:t>Дані від дронів можна передавати через смартфон, карти захвату та програмну трансляцію, а також відразу з декількох дронів за допомогою спеціальних пристроїв, як енкодер Pearl-2.</a:t>
            </a:r>
          </a:p>
        </p:txBody>
      </p:sp>
      <p:sp>
        <p:nvSpPr>
          <p:cNvPr id="14" name="TextBox 13">
            <a:extLst>
              <a:ext uri="{FF2B5EF4-FFF2-40B4-BE49-F238E27FC236}">
                <a16:creationId xmlns:a16="http://schemas.microsoft.com/office/drawing/2014/main" id="{E965FA1E-DF0E-B203-4054-B6D7B34AEDD5}"/>
              </a:ext>
            </a:extLst>
          </p:cNvPr>
          <p:cNvSpPr txBox="1"/>
          <p:nvPr/>
        </p:nvSpPr>
        <p:spPr>
          <a:xfrm>
            <a:off x="1219200" y="7114987"/>
            <a:ext cx="14554201" cy="1569660"/>
          </a:xfrm>
          <a:prstGeom prst="rect">
            <a:avLst/>
          </a:prstGeom>
          <a:noFill/>
        </p:spPr>
        <p:txBody>
          <a:bodyPr wrap="square">
            <a:spAutoFit/>
          </a:bodyPr>
          <a:lstStyle/>
          <a:p>
            <a:pPr>
              <a:spcBef>
                <a:spcPct val="0"/>
              </a:spcBef>
            </a:pPr>
            <a:r>
              <a:rPr lang="uk-UA" sz="2400" b="1" noProof="1">
                <a:solidFill>
                  <a:srgbClr val="FFFFCC"/>
                </a:solidFill>
                <a:latin typeface="Montserrat"/>
              </a:rPr>
              <a:t>Синхронізація з пультом керування: </a:t>
            </a:r>
            <a:r>
              <a:rPr lang="uk-UA" sz="2400" noProof="1">
                <a:solidFill>
                  <a:srgbClr val="FFFFCC"/>
                </a:solidFill>
                <a:latin typeface="Montserrat"/>
              </a:rPr>
              <a:t>Смартфон може використовуватися для контролю над польотом, а пульт керування повинен мати вихід HDMI для передачі відео.</a:t>
            </a:r>
          </a:p>
          <a:p>
            <a:pPr algn="just">
              <a:spcBef>
                <a:spcPct val="0"/>
              </a:spcBef>
            </a:pPr>
            <a:r>
              <a:rPr lang="uk-UA" sz="2400" b="1" noProof="1">
                <a:solidFill>
                  <a:srgbClr val="FFFFCC"/>
                </a:solidFill>
                <a:latin typeface="Montserrat"/>
              </a:rPr>
              <a:t>Необхідність в спеціальних дозволах: </a:t>
            </a:r>
            <a:r>
              <a:rPr lang="uk-UA" sz="2400" noProof="1">
                <a:solidFill>
                  <a:srgbClr val="FFFFCC"/>
                </a:solidFill>
                <a:latin typeface="Montserrat"/>
              </a:rPr>
              <a:t>Використання дронів для моніторингу може вимагати погодження з військовими службами.</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9B68"/>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sp>
        <p:nvSpPr>
          <p:cNvPr id="5" name="Freeform 5"/>
          <p:cNvSpPr/>
          <p:nvPr/>
        </p:nvSpPr>
        <p:spPr>
          <a:xfrm>
            <a:off x="14443351" y="1028700"/>
            <a:ext cx="3219831" cy="8229600"/>
          </a:xfrm>
          <a:custGeom>
            <a:avLst/>
            <a:gdLst/>
            <a:ahLst/>
            <a:cxnLst/>
            <a:rect l="l" t="t" r="r" b="b"/>
            <a:pathLst>
              <a:path w="3219831" h="8229600">
                <a:moveTo>
                  <a:pt x="0" y="0"/>
                </a:moveTo>
                <a:lnTo>
                  <a:pt x="3219831" y="0"/>
                </a:lnTo>
                <a:lnTo>
                  <a:pt x="3219831" y="8229600"/>
                </a:lnTo>
                <a:lnTo>
                  <a:pt x="0" y="8229600"/>
                </a:lnTo>
                <a:lnTo>
                  <a:pt x="0" y="0"/>
                </a:lnTo>
                <a:close/>
              </a:path>
            </a:pathLst>
          </a:custGeom>
          <a:blipFill>
            <a:blip r:embed="rId2"/>
            <a:stretch>
              <a:fillRect/>
            </a:stretch>
          </a:blipFill>
        </p:spPr>
        <p:txBody>
          <a:bodyPr/>
          <a:lstStyle/>
          <a:p>
            <a:endParaRPr lang="uk-UA" dirty="0"/>
          </a:p>
        </p:txBody>
      </p:sp>
      <p:sp>
        <p:nvSpPr>
          <p:cNvPr id="6" name="TextBox 6"/>
          <p:cNvSpPr txBox="1"/>
          <p:nvPr/>
        </p:nvSpPr>
        <p:spPr>
          <a:xfrm>
            <a:off x="2262127" y="2813442"/>
            <a:ext cx="13763743" cy="5561651"/>
          </a:xfrm>
          <a:prstGeom prst="rect">
            <a:avLst/>
          </a:prstGeom>
        </p:spPr>
        <p:txBody>
          <a:bodyPr wrap="square" lIns="0" tIns="0" rIns="0" bIns="0" rtlCol="0" anchor="t">
            <a:spAutoFit/>
          </a:bodyPr>
          <a:lstStyle/>
          <a:p>
            <a:pPr algn="just">
              <a:lnSpc>
                <a:spcPts val="4900"/>
              </a:lnSpc>
              <a:spcBef>
                <a:spcPct val="0"/>
              </a:spcBef>
            </a:pPr>
            <a:r>
              <a:rPr lang="uk-UA" sz="2000" b="1" dirty="0">
                <a:solidFill>
                  <a:srgbClr val="FFFFFF"/>
                </a:solidFill>
                <a:latin typeface="Montserrat"/>
              </a:rPr>
              <a:t>Моніторинг посівів: </a:t>
            </a:r>
            <a:r>
              <a:rPr lang="uk-UA" sz="2000" dirty="0">
                <a:solidFill>
                  <a:srgbClr val="FFFFFF"/>
                </a:solidFill>
                <a:latin typeface="Montserrat"/>
              </a:rPr>
              <a:t>Дрони дозволяють здійснювати моніторинг посівів шляхом зйомки високоякісних фото та відео з висоти. Це дозволяє аналізувати стан культур, виявляти проблеми, такі як хвороби або стрес, і вчасно реагувати на них.</a:t>
            </a:r>
          </a:p>
          <a:p>
            <a:pPr algn="just">
              <a:lnSpc>
                <a:spcPts val="4900"/>
              </a:lnSpc>
              <a:spcBef>
                <a:spcPct val="0"/>
              </a:spcBef>
            </a:pPr>
            <a:r>
              <a:rPr lang="uk-UA" sz="2000" b="1" dirty="0">
                <a:solidFill>
                  <a:srgbClr val="FFFFFF"/>
                </a:solidFill>
                <a:latin typeface="Montserrat"/>
              </a:rPr>
              <a:t>Обчислення </a:t>
            </a:r>
            <a:r>
              <a:rPr lang="en-US" sz="2000" b="1" dirty="0">
                <a:solidFill>
                  <a:srgbClr val="FFFFFF"/>
                </a:solidFill>
                <a:latin typeface="Montserrat"/>
              </a:rPr>
              <a:t>NDVI </a:t>
            </a:r>
            <a:r>
              <a:rPr lang="uk-UA" sz="2000" b="1" dirty="0">
                <a:solidFill>
                  <a:srgbClr val="FFFFFF"/>
                </a:solidFill>
                <a:latin typeface="Montserrat"/>
              </a:rPr>
              <a:t>індексу: </a:t>
            </a:r>
            <a:r>
              <a:rPr lang="uk-UA" sz="2000" dirty="0">
                <a:solidFill>
                  <a:srgbClr val="FFFFFF"/>
                </a:solidFill>
                <a:latin typeface="Montserrat"/>
              </a:rPr>
              <a:t>Цей індекс є показником здоров'я рослин і використовується для визначення їхньої вегетаційної активності. Дрони допомагають збирати дані, необхідні для обчислення </a:t>
            </a:r>
            <a:r>
              <a:rPr lang="en-US" sz="2000" dirty="0">
                <a:solidFill>
                  <a:srgbClr val="FFFFFF"/>
                </a:solidFill>
                <a:latin typeface="Montserrat"/>
              </a:rPr>
              <a:t>NDVI, </a:t>
            </a:r>
            <a:r>
              <a:rPr lang="uk-UA" sz="2000" dirty="0">
                <a:solidFill>
                  <a:srgbClr val="FFFFFF"/>
                </a:solidFill>
                <a:latin typeface="Montserrat"/>
              </a:rPr>
              <a:t>що дозволяє оцінювати стан посівів та реагувати на потенційні проблеми.</a:t>
            </a:r>
          </a:p>
          <a:p>
            <a:pPr algn="just">
              <a:lnSpc>
                <a:spcPts val="4900"/>
              </a:lnSpc>
              <a:spcBef>
                <a:spcPct val="0"/>
              </a:spcBef>
            </a:pPr>
            <a:r>
              <a:rPr lang="uk-UA" sz="2000" b="1" dirty="0">
                <a:solidFill>
                  <a:srgbClr val="FFFFFF"/>
                </a:solidFill>
                <a:latin typeface="Montserrat"/>
              </a:rPr>
              <a:t>Недоліки використання дронів: </a:t>
            </a:r>
            <a:r>
              <a:rPr lang="uk-UA" sz="2000" dirty="0">
                <a:solidFill>
                  <a:srgbClr val="FFFFFF"/>
                </a:solidFill>
                <a:latin typeface="Montserrat"/>
              </a:rPr>
              <a:t>Недоліками використання дронів є можливість погіршення якості даних через погодні умови, необхідність отримання дозволу від військових служб, а також висока вартість устаткування і проведення моніторингу.</a:t>
            </a:r>
            <a:endParaRPr lang="en-US" sz="2000" dirty="0">
              <a:solidFill>
                <a:srgbClr val="FFFFFF"/>
              </a:solidFill>
              <a:latin typeface="Montserrat"/>
            </a:endParaRPr>
          </a:p>
        </p:txBody>
      </p:sp>
      <p:sp>
        <p:nvSpPr>
          <p:cNvPr id="7" name="TextBox 7"/>
          <p:cNvSpPr txBox="1"/>
          <p:nvPr/>
        </p:nvSpPr>
        <p:spPr>
          <a:xfrm>
            <a:off x="1945210" y="878496"/>
            <a:ext cx="12815059" cy="1408014"/>
          </a:xfrm>
          <a:prstGeom prst="rect">
            <a:avLst/>
          </a:prstGeom>
        </p:spPr>
        <p:txBody>
          <a:bodyPr lIns="0" tIns="0" rIns="0" bIns="0" rtlCol="0" anchor="t">
            <a:spAutoFit/>
          </a:bodyPr>
          <a:lstStyle/>
          <a:p>
            <a:pPr algn="ctr">
              <a:lnSpc>
                <a:spcPts val="12599"/>
              </a:lnSpc>
              <a:spcBef>
                <a:spcPct val="0"/>
              </a:spcBef>
            </a:pPr>
            <a:r>
              <a:rPr lang="uk-UA" sz="7200" b="1" dirty="0">
                <a:solidFill>
                  <a:srgbClr val="FFFFFF"/>
                </a:solidFill>
                <a:latin typeface="Gungsuh" panose="02030600000101010101" pitchFamily="18" charset="-127"/>
                <a:ea typeface="Gungsuh" panose="02030600000101010101" pitchFamily="18" charset="-127"/>
              </a:rPr>
              <a:t>Переваги</a:t>
            </a:r>
            <a:r>
              <a:rPr lang="uk-UA" sz="9000" dirty="0">
                <a:solidFill>
                  <a:schemeClr val="bg1"/>
                </a:solidFill>
                <a:latin typeface="Gungsuh" panose="02030600000101010101" pitchFamily="18" charset="-127"/>
                <a:ea typeface="Gungsuh" panose="02030600000101010101" pitchFamily="18" charset="-127"/>
              </a:rPr>
              <a:t> та виклики</a:t>
            </a:r>
            <a:endParaRPr lang="en-US" sz="9000" dirty="0">
              <a:solidFill>
                <a:schemeClr val="bg1"/>
              </a:solidFill>
              <a:latin typeface="Gungsuh" panose="02030600000101010101" pitchFamily="18" charset="-127"/>
              <a:ea typeface="Gungsuh" panose="02030600000101010101" pitchFamily="18" charset="-127"/>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BB8B"/>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grpSp>
        <p:nvGrpSpPr>
          <p:cNvPr id="5" name="Group 5"/>
          <p:cNvGrpSpPr/>
          <p:nvPr/>
        </p:nvGrpSpPr>
        <p:grpSpPr>
          <a:xfrm>
            <a:off x="1028700" y="1028700"/>
            <a:ext cx="16230600" cy="8229600"/>
            <a:chOff x="0" y="0"/>
            <a:chExt cx="1245204457" cy="631371274"/>
          </a:xfrm>
        </p:grpSpPr>
        <p:sp>
          <p:nvSpPr>
            <p:cNvPr id="6" name="Freeform 6"/>
            <p:cNvSpPr/>
            <p:nvPr/>
          </p:nvSpPr>
          <p:spPr>
            <a:xfrm>
              <a:off x="72390" y="72390"/>
              <a:ext cx="1245059720" cy="631226503"/>
            </a:xfrm>
            <a:custGeom>
              <a:avLst/>
              <a:gdLst/>
              <a:ahLst/>
              <a:cxnLst/>
              <a:rect l="l" t="t" r="r" b="b"/>
              <a:pathLst>
                <a:path w="1245059720" h="631226503">
                  <a:moveTo>
                    <a:pt x="0" y="0"/>
                  </a:moveTo>
                  <a:lnTo>
                    <a:pt x="1245059720" y="0"/>
                  </a:lnTo>
                  <a:lnTo>
                    <a:pt x="1245059720" y="631226503"/>
                  </a:lnTo>
                  <a:lnTo>
                    <a:pt x="0" y="631226503"/>
                  </a:lnTo>
                  <a:lnTo>
                    <a:pt x="0" y="0"/>
                  </a:lnTo>
                  <a:close/>
                </a:path>
              </a:pathLst>
            </a:custGeom>
            <a:solidFill>
              <a:srgbClr val="000000">
                <a:alpha val="0"/>
              </a:srgbClr>
            </a:solidFill>
          </p:spPr>
          <p:txBody>
            <a:bodyPr/>
            <a:lstStyle/>
            <a:p>
              <a:endParaRPr lang="uk-UA" dirty="0"/>
            </a:p>
          </p:txBody>
        </p:sp>
        <p:sp>
          <p:nvSpPr>
            <p:cNvPr id="7" name="Freeform 7"/>
            <p:cNvSpPr/>
            <p:nvPr/>
          </p:nvSpPr>
          <p:spPr>
            <a:xfrm>
              <a:off x="0" y="0"/>
              <a:ext cx="1245204441" cy="631371273"/>
            </a:xfrm>
            <a:custGeom>
              <a:avLst/>
              <a:gdLst/>
              <a:ahLst/>
              <a:cxnLst/>
              <a:rect l="l" t="t" r="r" b="b"/>
              <a:pathLst>
                <a:path w="1245204441" h="631371273">
                  <a:moveTo>
                    <a:pt x="1245059680" y="631226512"/>
                  </a:moveTo>
                  <a:lnTo>
                    <a:pt x="1245204441" y="631226512"/>
                  </a:lnTo>
                  <a:lnTo>
                    <a:pt x="1245204441" y="631371273"/>
                  </a:lnTo>
                  <a:lnTo>
                    <a:pt x="1245059680" y="631371273"/>
                  </a:lnTo>
                  <a:lnTo>
                    <a:pt x="1245059680" y="631226512"/>
                  </a:lnTo>
                  <a:close/>
                  <a:moveTo>
                    <a:pt x="0" y="144780"/>
                  </a:moveTo>
                  <a:lnTo>
                    <a:pt x="144780" y="144780"/>
                  </a:lnTo>
                  <a:lnTo>
                    <a:pt x="144780" y="631226512"/>
                  </a:lnTo>
                  <a:lnTo>
                    <a:pt x="0" y="631226512"/>
                  </a:lnTo>
                  <a:lnTo>
                    <a:pt x="0" y="144780"/>
                  </a:lnTo>
                  <a:close/>
                  <a:moveTo>
                    <a:pt x="0" y="631226512"/>
                  </a:moveTo>
                  <a:lnTo>
                    <a:pt x="144780" y="631226512"/>
                  </a:lnTo>
                  <a:lnTo>
                    <a:pt x="144780" y="631371273"/>
                  </a:lnTo>
                  <a:lnTo>
                    <a:pt x="0" y="631371273"/>
                  </a:lnTo>
                  <a:lnTo>
                    <a:pt x="0" y="631226512"/>
                  </a:lnTo>
                  <a:close/>
                  <a:moveTo>
                    <a:pt x="1245059680" y="144780"/>
                  </a:moveTo>
                  <a:lnTo>
                    <a:pt x="1245204441" y="144780"/>
                  </a:lnTo>
                  <a:lnTo>
                    <a:pt x="1245204441" y="631226512"/>
                  </a:lnTo>
                  <a:lnTo>
                    <a:pt x="1245059680" y="631226512"/>
                  </a:lnTo>
                  <a:lnTo>
                    <a:pt x="1245059680" y="144780"/>
                  </a:lnTo>
                  <a:close/>
                  <a:moveTo>
                    <a:pt x="144780" y="631226512"/>
                  </a:moveTo>
                  <a:lnTo>
                    <a:pt x="1245059680" y="631226512"/>
                  </a:lnTo>
                  <a:lnTo>
                    <a:pt x="1245059680" y="631371273"/>
                  </a:lnTo>
                  <a:lnTo>
                    <a:pt x="144780" y="631371273"/>
                  </a:lnTo>
                  <a:lnTo>
                    <a:pt x="144780" y="631226512"/>
                  </a:lnTo>
                  <a:close/>
                  <a:moveTo>
                    <a:pt x="1245059680" y="0"/>
                  </a:moveTo>
                  <a:lnTo>
                    <a:pt x="1245204441" y="0"/>
                  </a:lnTo>
                  <a:lnTo>
                    <a:pt x="1245204441" y="144780"/>
                  </a:lnTo>
                  <a:lnTo>
                    <a:pt x="1245059680" y="144780"/>
                  </a:lnTo>
                  <a:lnTo>
                    <a:pt x="1245059680" y="0"/>
                  </a:lnTo>
                  <a:close/>
                  <a:moveTo>
                    <a:pt x="0" y="0"/>
                  </a:moveTo>
                  <a:lnTo>
                    <a:pt x="144780" y="0"/>
                  </a:lnTo>
                  <a:lnTo>
                    <a:pt x="144780" y="144780"/>
                  </a:lnTo>
                  <a:lnTo>
                    <a:pt x="0" y="144780"/>
                  </a:lnTo>
                  <a:lnTo>
                    <a:pt x="0" y="0"/>
                  </a:lnTo>
                  <a:close/>
                  <a:moveTo>
                    <a:pt x="144780" y="0"/>
                  </a:moveTo>
                  <a:lnTo>
                    <a:pt x="1245059680" y="0"/>
                  </a:lnTo>
                  <a:lnTo>
                    <a:pt x="1245059680" y="144780"/>
                  </a:lnTo>
                  <a:lnTo>
                    <a:pt x="144780" y="144780"/>
                  </a:lnTo>
                  <a:lnTo>
                    <a:pt x="144780" y="0"/>
                  </a:lnTo>
                  <a:close/>
                </a:path>
              </a:pathLst>
            </a:custGeom>
            <a:solidFill>
              <a:srgbClr val="05522D"/>
            </a:solidFill>
          </p:spPr>
          <p:txBody>
            <a:bodyPr/>
            <a:lstStyle/>
            <a:p>
              <a:endParaRPr lang="uk-UA" dirty="0"/>
            </a:p>
          </p:txBody>
        </p:sp>
      </p:grpSp>
      <p:sp>
        <p:nvSpPr>
          <p:cNvPr id="9" name="TextBox 9"/>
          <p:cNvSpPr txBox="1"/>
          <p:nvPr/>
        </p:nvSpPr>
        <p:spPr>
          <a:xfrm>
            <a:off x="1492280" y="3230292"/>
            <a:ext cx="9474614" cy="3739935"/>
          </a:xfrm>
          <a:prstGeom prst="rect">
            <a:avLst/>
          </a:prstGeom>
        </p:spPr>
        <p:txBody>
          <a:bodyPr wrap="square" lIns="0" tIns="0" rIns="0" bIns="0" rtlCol="0" anchor="t">
            <a:spAutoFit/>
          </a:bodyPr>
          <a:lstStyle/>
          <a:p>
            <a:pPr algn="just">
              <a:lnSpc>
                <a:spcPts val="4900"/>
              </a:lnSpc>
              <a:spcBef>
                <a:spcPct val="0"/>
              </a:spcBef>
            </a:pPr>
            <a:r>
              <a:rPr lang="uk-UA" sz="4000" dirty="0">
                <a:solidFill>
                  <a:srgbClr val="FFFFFF"/>
                </a:solidFill>
                <a:latin typeface="Montserrat"/>
              </a:rPr>
              <a:t>Біодизель має великий потенціал як екологічно чисте паливо, що може допомогти зменшити залежність від нестійких джерел енергії та зменшити вплив на довкілля.</a:t>
            </a:r>
            <a:endParaRPr lang="en-US" sz="4000" dirty="0">
              <a:solidFill>
                <a:srgbClr val="FFFFFF"/>
              </a:solidFill>
              <a:latin typeface="Montserrat"/>
            </a:endParaRPr>
          </a:p>
        </p:txBody>
      </p:sp>
      <p:sp>
        <p:nvSpPr>
          <p:cNvPr id="10" name="TextBox 10"/>
          <p:cNvSpPr txBox="1"/>
          <p:nvPr/>
        </p:nvSpPr>
        <p:spPr>
          <a:xfrm>
            <a:off x="2150493" y="1027731"/>
            <a:ext cx="13987011" cy="1408014"/>
          </a:xfrm>
          <a:prstGeom prst="rect">
            <a:avLst/>
          </a:prstGeom>
        </p:spPr>
        <p:txBody>
          <a:bodyPr lIns="0" tIns="0" rIns="0" bIns="0" rtlCol="0" anchor="t">
            <a:spAutoFit/>
          </a:bodyPr>
          <a:lstStyle/>
          <a:p>
            <a:pPr algn="ctr">
              <a:lnSpc>
                <a:spcPts val="12599"/>
              </a:lnSpc>
              <a:spcBef>
                <a:spcPct val="0"/>
              </a:spcBef>
            </a:pPr>
            <a:r>
              <a:rPr lang="uk-UA" sz="9000" dirty="0">
                <a:solidFill>
                  <a:srgbClr val="FFFFFF"/>
                </a:solidFill>
                <a:latin typeface="Gungsuh" panose="02030600000101010101" pitchFamily="18" charset="-127"/>
                <a:ea typeface="Gungsuh" panose="02030600000101010101" pitchFamily="18" charset="-127"/>
              </a:rPr>
              <a:t>Біодизель</a:t>
            </a:r>
            <a:endParaRPr lang="en-US" sz="9000" dirty="0">
              <a:solidFill>
                <a:srgbClr val="FFFFFF"/>
              </a:solidFill>
              <a:latin typeface="Gungsuh" panose="02030600000101010101" pitchFamily="18" charset="-127"/>
              <a:ea typeface="Gungsuh" panose="02030600000101010101" pitchFamily="18" charset="-127"/>
            </a:endParaRPr>
          </a:p>
        </p:txBody>
      </p:sp>
      <p:pic>
        <p:nvPicPr>
          <p:cNvPr id="2052" name="Picture 4" descr="стокові фото, фото роялті-фрі та зображення на тему біодизель, альтернативна нафтова енергія в прозорому склі - biodiesel">
            <a:extLst>
              <a:ext uri="{FF2B5EF4-FFF2-40B4-BE49-F238E27FC236}">
                <a16:creationId xmlns:a16="http://schemas.microsoft.com/office/drawing/2014/main" id="{C1043B2B-D80A-D2DD-3B65-697B2FB85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529" y="3200399"/>
            <a:ext cx="582930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9954"/>
        </a:solidFill>
        <a:effectLst/>
      </p:bgPr>
    </p:bg>
    <p:spTree>
      <p:nvGrpSpPr>
        <p:cNvPr id="1" name=""/>
        <p:cNvGrpSpPr/>
        <p:nvPr/>
      </p:nvGrpSpPr>
      <p:grpSpPr>
        <a:xfrm>
          <a:off x="0" y="0"/>
          <a:ext cx="0" cy="0"/>
          <a:chOff x="0" y="0"/>
          <a:chExt cx="0" cy="0"/>
        </a:xfrm>
      </p:grpSpPr>
      <p:grpSp>
        <p:nvGrpSpPr>
          <p:cNvPr id="2" name="Group 2"/>
          <p:cNvGrpSpPr/>
          <p:nvPr/>
        </p:nvGrpSpPr>
        <p:grpSpPr>
          <a:xfrm>
            <a:off x="219966" y="114300"/>
            <a:ext cx="17839434" cy="9906000"/>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grpSp>
        <p:nvGrpSpPr>
          <p:cNvPr id="5" name="Group 5"/>
          <p:cNvGrpSpPr/>
          <p:nvPr/>
        </p:nvGrpSpPr>
        <p:grpSpPr>
          <a:xfrm>
            <a:off x="212324" y="62688"/>
            <a:ext cx="18075675" cy="10224311"/>
            <a:chOff x="0" y="0"/>
            <a:chExt cx="1245204441" cy="631371273"/>
          </a:xfrm>
        </p:grpSpPr>
        <p:sp>
          <p:nvSpPr>
            <p:cNvPr id="6" name="Freeform 6"/>
            <p:cNvSpPr/>
            <p:nvPr/>
          </p:nvSpPr>
          <p:spPr>
            <a:xfrm>
              <a:off x="72423" y="72424"/>
              <a:ext cx="1245059671" cy="631226503"/>
            </a:xfrm>
            <a:custGeom>
              <a:avLst/>
              <a:gdLst/>
              <a:ahLst/>
              <a:cxnLst/>
              <a:rect l="l" t="t" r="r" b="b"/>
              <a:pathLst>
                <a:path w="1245059720" h="631226503">
                  <a:moveTo>
                    <a:pt x="0" y="0"/>
                  </a:moveTo>
                  <a:lnTo>
                    <a:pt x="1245059720" y="0"/>
                  </a:lnTo>
                  <a:lnTo>
                    <a:pt x="1245059720" y="631226503"/>
                  </a:lnTo>
                  <a:lnTo>
                    <a:pt x="0" y="631226503"/>
                  </a:lnTo>
                  <a:lnTo>
                    <a:pt x="0" y="0"/>
                  </a:lnTo>
                  <a:close/>
                </a:path>
              </a:pathLst>
            </a:custGeom>
            <a:solidFill>
              <a:srgbClr val="000000">
                <a:alpha val="0"/>
              </a:srgbClr>
            </a:solidFill>
          </p:spPr>
          <p:txBody>
            <a:bodyPr/>
            <a:lstStyle/>
            <a:p>
              <a:pPr algn="just"/>
              <a:endParaRPr lang="uk-UA" dirty="0"/>
            </a:p>
          </p:txBody>
        </p:sp>
        <p:sp>
          <p:nvSpPr>
            <p:cNvPr id="7" name="Freeform 7"/>
            <p:cNvSpPr/>
            <p:nvPr/>
          </p:nvSpPr>
          <p:spPr>
            <a:xfrm>
              <a:off x="0" y="0"/>
              <a:ext cx="1245204441" cy="631371273"/>
            </a:xfrm>
            <a:custGeom>
              <a:avLst/>
              <a:gdLst/>
              <a:ahLst/>
              <a:cxnLst/>
              <a:rect l="l" t="t" r="r" b="b"/>
              <a:pathLst>
                <a:path w="1245204441" h="631371273">
                  <a:moveTo>
                    <a:pt x="1245059680" y="631226512"/>
                  </a:moveTo>
                  <a:lnTo>
                    <a:pt x="1245204441" y="631226512"/>
                  </a:lnTo>
                  <a:lnTo>
                    <a:pt x="1245204441" y="631371273"/>
                  </a:lnTo>
                  <a:lnTo>
                    <a:pt x="1245059680" y="631371273"/>
                  </a:lnTo>
                  <a:lnTo>
                    <a:pt x="1245059680" y="631226512"/>
                  </a:lnTo>
                  <a:close/>
                  <a:moveTo>
                    <a:pt x="0" y="144780"/>
                  </a:moveTo>
                  <a:lnTo>
                    <a:pt x="144780" y="144780"/>
                  </a:lnTo>
                  <a:lnTo>
                    <a:pt x="144780" y="631226512"/>
                  </a:lnTo>
                  <a:lnTo>
                    <a:pt x="0" y="631226512"/>
                  </a:lnTo>
                  <a:lnTo>
                    <a:pt x="0" y="144780"/>
                  </a:lnTo>
                  <a:close/>
                  <a:moveTo>
                    <a:pt x="0" y="631226512"/>
                  </a:moveTo>
                  <a:lnTo>
                    <a:pt x="144780" y="631226512"/>
                  </a:lnTo>
                  <a:lnTo>
                    <a:pt x="144780" y="631371273"/>
                  </a:lnTo>
                  <a:lnTo>
                    <a:pt x="0" y="631371273"/>
                  </a:lnTo>
                  <a:lnTo>
                    <a:pt x="0" y="631226512"/>
                  </a:lnTo>
                  <a:close/>
                  <a:moveTo>
                    <a:pt x="1245059680" y="144780"/>
                  </a:moveTo>
                  <a:lnTo>
                    <a:pt x="1245204441" y="144780"/>
                  </a:lnTo>
                  <a:lnTo>
                    <a:pt x="1245204441" y="631226512"/>
                  </a:lnTo>
                  <a:lnTo>
                    <a:pt x="1245059680" y="631226512"/>
                  </a:lnTo>
                  <a:lnTo>
                    <a:pt x="1245059680" y="144780"/>
                  </a:lnTo>
                  <a:close/>
                  <a:moveTo>
                    <a:pt x="144780" y="631226512"/>
                  </a:moveTo>
                  <a:lnTo>
                    <a:pt x="1245059680" y="631226512"/>
                  </a:lnTo>
                  <a:lnTo>
                    <a:pt x="1245059680" y="631371273"/>
                  </a:lnTo>
                  <a:lnTo>
                    <a:pt x="144780" y="631371273"/>
                  </a:lnTo>
                  <a:lnTo>
                    <a:pt x="144780" y="631226512"/>
                  </a:lnTo>
                  <a:close/>
                  <a:moveTo>
                    <a:pt x="1245059680" y="0"/>
                  </a:moveTo>
                  <a:lnTo>
                    <a:pt x="1245204441" y="0"/>
                  </a:lnTo>
                  <a:lnTo>
                    <a:pt x="1245204441" y="144780"/>
                  </a:lnTo>
                  <a:lnTo>
                    <a:pt x="1245059680" y="144780"/>
                  </a:lnTo>
                  <a:lnTo>
                    <a:pt x="1245059680" y="0"/>
                  </a:lnTo>
                  <a:close/>
                  <a:moveTo>
                    <a:pt x="0" y="0"/>
                  </a:moveTo>
                  <a:lnTo>
                    <a:pt x="144780" y="0"/>
                  </a:lnTo>
                  <a:lnTo>
                    <a:pt x="144780" y="144780"/>
                  </a:lnTo>
                  <a:lnTo>
                    <a:pt x="0" y="144780"/>
                  </a:lnTo>
                  <a:lnTo>
                    <a:pt x="0" y="0"/>
                  </a:lnTo>
                  <a:close/>
                  <a:moveTo>
                    <a:pt x="144780" y="0"/>
                  </a:moveTo>
                  <a:lnTo>
                    <a:pt x="1245059680" y="0"/>
                  </a:lnTo>
                  <a:lnTo>
                    <a:pt x="1245059680" y="144780"/>
                  </a:lnTo>
                  <a:lnTo>
                    <a:pt x="144780" y="144780"/>
                  </a:lnTo>
                  <a:lnTo>
                    <a:pt x="144780" y="0"/>
                  </a:lnTo>
                  <a:close/>
                </a:path>
              </a:pathLst>
            </a:custGeom>
            <a:solidFill>
              <a:srgbClr val="05522D"/>
            </a:solidFill>
          </p:spPr>
          <p:txBody>
            <a:bodyPr/>
            <a:lstStyle/>
            <a:p>
              <a:pPr algn="just"/>
              <a:endParaRPr lang="uk-UA" dirty="0"/>
            </a:p>
          </p:txBody>
        </p:sp>
      </p:grpSp>
      <p:sp>
        <p:nvSpPr>
          <p:cNvPr id="8" name="TextBox 8"/>
          <p:cNvSpPr txBox="1"/>
          <p:nvPr/>
        </p:nvSpPr>
        <p:spPr>
          <a:xfrm>
            <a:off x="1024383" y="269878"/>
            <a:ext cx="16230600" cy="1060227"/>
          </a:xfrm>
          <a:prstGeom prst="rect">
            <a:avLst/>
          </a:prstGeom>
        </p:spPr>
        <p:txBody>
          <a:bodyPr lIns="0" tIns="0" rIns="0" bIns="0" rtlCol="0" anchor="t">
            <a:spAutoFit/>
          </a:bodyPr>
          <a:lstStyle/>
          <a:p>
            <a:pPr algn="ctr">
              <a:lnSpc>
                <a:spcPts val="9774"/>
              </a:lnSpc>
            </a:pPr>
            <a:r>
              <a:rPr lang="ru-RU" sz="5400" dirty="0">
                <a:solidFill>
                  <a:srgbClr val="FFFFFF"/>
                </a:solidFill>
                <a:latin typeface="Gungsuh" panose="02030600000101010101" pitchFamily="18" charset="-127"/>
                <a:ea typeface="Gungsuh" panose="02030600000101010101" pitchFamily="18" charset="-127"/>
              </a:rPr>
              <a:t>Стадії розвитку рослини. Дані датасету</a:t>
            </a:r>
            <a:endParaRPr lang="en-US" sz="5400" dirty="0">
              <a:solidFill>
                <a:srgbClr val="FFFFFF"/>
              </a:solidFill>
              <a:latin typeface="Gungsuh" panose="02030600000101010101" pitchFamily="18" charset="-127"/>
              <a:ea typeface="Gungsuh" panose="02030600000101010101" pitchFamily="18" charset="-127"/>
            </a:endParaRPr>
          </a:p>
        </p:txBody>
      </p:sp>
      <p:pic>
        <p:nvPicPr>
          <p:cNvPr id="10" name="Рисунок 9">
            <a:extLst>
              <a:ext uri="{FF2B5EF4-FFF2-40B4-BE49-F238E27FC236}">
                <a16:creationId xmlns:a16="http://schemas.microsoft.com/office/drawing/2014/main" id="{17CDF41A-19F1-935B-667C-35B7D86F623F}"/>
              </a:ext>
            </a:extLst>
          </p:cNvPr>
          <p:cNvPicPr>
            <a:picLocks noChangeAspect="1"/>
          </p:cNvPicPr>
          <p:nvPr/>
        </p:nvPicPr>
        <p:blipFill>
          <a:blip r:embed="rId2"/>
          <a:stretch>
            <a:fillRect/>
          </a:stretch>
        </p:blipFill>
        <p:spPr>
          <a:xfrm>
            <a:off x="7239000" y="6553576"/>
            <a:ext cx="10819385" cy="3477427"/>
          </a:xfrm>
          <a:prstGeom prst="rect">
            <a:avLst/>
          </a:prstGeom>
        </p:spPr>
      </p:pic>
      <p:sp>
        <p:nvSpPr>
          <p:cNvPr id="12" name="TextBox 11">
            <a:extLst>
              <a:ext uri="{FF2B5EF4-FFF2-40B4-BE49-F238E27FC236}">
                <a16:creationId xmlns:a16="http://schemas.microsoft.com/office/drawing/2014/main" id="{BE7B2C34-0F82-3F29-07B4-1FCB637BF8A5}"/>
              </a:ext>
            </a:extLst>
          </p:cNvPr>
          <p:cNvSpPr txBox="1"/>
          <p:nvPr/>
        </p:nvSpPr>
        <p:spPr>
          <a:xfrm>
            <a:off x="1345486" y="1562100"/>
            <a:ext cx="15588394" cy="6282361"/>
          </a:xfrm>
          <a:prstGeom prst="rect">
            <a:avLst/>
          </a:prstGeom>
          <a:noFill/>
        </p:spPr>
        <p:txBody>
          <a:bodyPr wrap="square">
            <a:spAutoFit/>
          </a:bodyPr>
          <a:lstStyle/>
          <a:p>
            <a:pPr algn="just">
              <a:lnSpc>
                <a:spcPts val="4900"/>
              </a:lnSpc>
              <a:spcBef>
                <a:spcPct val="0"/>
              </a:spcBef>
            </a:pPr>
            <a:r>
              <a:rPr lang="ru-RU" sz="2000" b="1" dirty="0">
                <a:solidFill>
                  <a:srgbClr val="FFFFFF"/>
                </a:solidFill>
                <a:latin typeface="Montserrat"/>
              </a:rPr>
              <a:t>Важливо поєднувати </a:t>
            </a:r>
            <a:r>
              <a:rPr lang="ru-RU" sz="2000" dirty="0">
                <a:solidFill>
                  <a:srgbClr val="FFFFFF"/>
                </a:solidFill>
                <a:latin typeface="Montserrat"/>
              </a:rPr>
              <a:t>шкалу етапів розвитку рослин з метеорологічними даними та вегетаційними індексами для отримання повного уявлення про розвиток сільськогосподарської культури та вчасно реагувати на найважливіші </a:t>
            </a:r>
            <a:r>
              <a:rPr lang="uk-UA" sz="2000" noProof="1">
                <a:solidFill>
                  <a:srgbClr val="FFFFFF"/>
                </a:solidFill>
                <a:latin typeface="Montserrat"/>
              </a:rPr>
              <a:t>аспекти</a:t>
            </a:r>
            <a:r>
              <a:rPr lang="ru-RU" sz="2000" dirty="0">
                <a:solidFill>
                  <a:srgbClr val="FFFFFF"/>
                </a:solidFill>
                <a:latin typeface="Montserrat"/>
              </a:rPr>
              <a:t>, такі як захист від хвороб та шкідників або оптимальний момент збору врожаю</a:t>
            </a:r>
            <a:r>
              <a:rPr lang="ru-RU" sz="2000" b="1" dirty="0">
                <a:solidFill>
                  <a:srgbClr val="FFFFFF"/>
                </a:solidFill>
                <a:latin typeface="Montserrat"/>
              </a:rPr>
              <a:t>. </a:t>
            </a:r>
            <a:r>
              <a:rPr lang="uk-UA" sz="2000" b="1" dirty="0">
                <a:solidFill>
                  <a:srgbClr val="FFFFFF"/>
                </a:solidFill>
                <a:latin typeface="Montserrat"/>
              </a:rPr>
              <a:t>Біодизель </a:t>
            </a:r>
            <a:r>
              <a:rPr lang="uk-UA" sz="2000" dirty="0">
                <a:solidFill>
                  <a:srgbClr val="FFFFFF"/>
                </a:solidFill>
                <a:latin typeface="Montserrat"/>
              </a:rPr>
              <a:t>представляє собою екологічно чисте паливо, виготовлене з рослинних олій, яке може стати важливим компонентом стратегії переходу до сталого енергетичного майбутнього. </a:t>
            </a:r>
            <a:r>
              <a:rPr lang="uk-UA" sz="2000" b="1" dirty="0">
                <a:solidFill>
                  <a:srgbClr val="FFFFFF"/>
                </a:solidFill>
                <a:latin typeface="Montserrat"/>
              </a:rPr>
              <a:t>Основні</a:t>
            </a:r>
            <a:r>
              <a:rPr lang="uk-UA" sz="2000" dirty="0">
                <a:solidFill>
                  <a:srgbClr val="FFFFFF"/>
                </a:solidFill>
                <a:latin typeface="Montserrat"/>
              </a:rPr>
              <a:t> сировинні культури для виробництва біодизелю - це олійні культури, зокрема ріпак, який має високий вихід біодизеля (понад 1 тонну з гектара). </a:t>
            </a:r>
            <a:r>
              <a:rPr lang="ru-RU" sz="2000" b="1" dirty="0">
                <a:solidFill>
                  <a:srgbClr val="FFFFFF"/>
                </a:solidFill>
                <a:latin typeface="Montserrat"/>
              </a:rPr>
              <a:t>Листова діагностика</a:t>
            </a:r>
            <a:r>
              <a:rPr lang="ru-RU" sz="2000" dirty="0">
                <a:solidFill>
                  <a:srgbClr val="FFFFFF"/>
                </a:solidFill>
                <a:latin typeface="Montserrat"/>
              </a:rPr>
              <a:t>, як аналіз стану рослин, за результатами якого визначається дозування, спосіб і час внесення добрив повинна бути використана для тренування експертної системи і можливого створення дата сету для навчання нейромережі </a:t>
            </a:r>
            <a:r>
              <a:rPr lang="uk-UA" sz="2000" noProof="1">
                <a:solidFill>
                  <a:srgbClr val="FFFFFF"/>
                </a:solidFill>
                <a:latin typeface="Montserrat"/>
              </a:rPr>
              <a:t>розпізнавання</a:t>
            </a:r>
            <a:r>
              <a:rPr lang="ru-RU" sz="2000" dirty="0">
                <a:solidFill>
                  <a:srgbClr val="FFFFFF"/>
                </a:solidFill>
                <a:latin typeface="Montserrat"/>
              </a:rPr>
              <a:t>.</a:t>
            </a:r>
            <a:endParaRPr lang="uk-UA" sz="2000" dirty="0">
              <a:solidFill>
                <a:srgbClr val="FFFFFF"/>
              </a:solidFill>
              <a:latin typeface="Montserrat"/>
            </a:endParaRPr>
          </a:p>
          <a:p>
            <a:pPr algn="just">
              <a:lnSpc>
                <a:spcPts val="4900"/>
              </a:lnSpc>
              <a:spcBef>
                <a:spcPct val="0"/>
              </a:spcBef>
            </a:pPr>
            <a:endParaRPr lang="ru-RU" sz="2000" dirty="0">
              <a:solidFill>
                <a:srgbClr val="FFFFFF"/>
              </a:solidFill>
              <a:latin typeface="Montserrat"/>
            </a:endParaRPr>
          </a:p>
        </p:txBody>
      </p:sp>
      <p:pic>
        <p:nvPicPr>
          <p:cNvPr id="19" name="Рисунок 18" descr="Зображення, що містить квітка, Насінні, овоч, жовтий&#10;&#10;Автоматично згенерований опис">
            <a:extLst>
              <a:ext uri="{FF2B5EF4-FFF2-40B4-BE49-F238E27FC236}">
                <a16:creationId xmlns:a16="http://schemas.microsoft.com/office/drawing/2014/main" id="{0DA313DF-80DF-287D-8D8E-D986F0CB4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958786"/>
            <a:ext cx="6921969" cy="4614646"/>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7948"/>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AACD94"/>
            </a:solidFill>
          </p:spPr>
          <p:txBody>
            <a:bodyPr/>
            <a:lstStyle/>
            <a:p>
              <a:pPr algn="ctr"/>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pPr algn="ctr"/>
              <a:endParaRPr lang="uk-UA" dirty="0"/>
            </a:p>
          </p:txBody>
        </p:sp>
      </p:grpSp>
      <p:sp>
        <p:nvSpPr>
          <p:cNvPr id="6" name="TextBox 6"/>
          <p:cNvSpPr txBox="1"/>
          <p:nvPr/>
        </p:nvSpPr>
        <p:spPr>
          <a:xfrm>
            <a:off x="1397751" y="1545857"/>
            <a:ext cx="7279905" cy="3670428"/>
          </a:xfrm>
          <a:prstGeom prst="rect">
            <a:avLst/>
          </a:prstGeom>
        </p:spPr>
        <p:txBody>
          <a:bodyPr wrap="square" lIns="0" tIns="0" rIns="0" bIns="0" rtlCol="0" anchor="t">
            <a:spAutoFit/>
          </a:bodyPr>
          <a:lstStyle/>
          <a:p>
            <a:pPr algn="ctr">
              <a:lnSpc>
                <a:spcPts val="10029"/>
              </a:lnSpc>
            </a:pPr>
            <a:r>
              <a:rPr lang="uk-UA" sz="6600" dirty="0">
                <a:solidFill>
                  <a:srgbClr val="000000"/>
                </a:solidFill>
                <a:latin typeface="Gungsuh" panose="02030600000101010101" pitchFamily="18" charset="-127"/>
                <a:ea typeface="Gungsuh" panose="02030600000101010101" pitchFamily="18" charset="-127"/>
              </a:rPr>
              <a:t>Використання </a:t>
            </a:r>
          </a:p>
          <a:p>
            <a:pPr algn="ctr">
              <a:lnSpc>
                <a:spcPts val="10029"/>
              </a:lnSpc>
            </a:pPr>
            <a:r>
              <a:rPr lang="uk-UA" sz="6600" dirty="0">
                <a:solidFill>
                  <a:srgbClr val="000000"/>
                </a:solidFill>
                <a:latin typeface="Gungsuh" panose="02030600000101010101" pitchFamily="18" charset="-127"/>
                <a:ea typeface="Gungsuh" panose="02030600000101010101" pitchFamily="18" charset="-127"/>
              </a:rPr>
              <a:t>та </a:t>
            </a:r>
          </a:p>
          <a:p>
            <a:pPr algn="ctr">
              <a:lnSpc>
                <a:spcPts val="10029"/>
              </a:lnSpc>
            </a:pPr>
            <a:r>
              <a:rPr lang="uk-UA" sz="6600" dirty="0">
                <a:solidFill>
                  <a:srgbClr val="000000"/>
                </a:solidFill>
                <a:latin typeface="Gungsuh" panose="02030600000101010101" pitchFamily="18" charset="-127"/>
                <a:ea typeface="Gungsuh" panose="02030600000101010101" pitchFamily="18" charset="-127"/>
              </a:rPr>
              <a:t>виклики</a:t>
            </a:r>
            <a:endParaRPr lang="en-US" sz="6600" dirty="0">
              <a:solidFill>
                <a:srgbClr val="000000"/>
              </a:solidFill>
              <a:latin typeface="Gungsuh" panose="02030600000101010101" pitchFamily="18" charset="-127"/>
              <a:ea typeface="Gungsuh" panose="02030600000101010101" pitchFamily="18" charset="-127"/>
            </a:endParaRPr>
          </a:p>
        </p:txBody>
      </p:sp>
      <p:sp>
        <p:nvSpPr>
          <p:cNvPr id="7" name="TextBox 7"/>
          <p:cNvSpPr txBox="1"/>
          <p:nvPr/>
        </p:nvSpPr>
        <p:spPr>
          <a:xfrm>
            <a:off x="9449619" y="1545288"/>
            <a:ext cx="6436842" cy="7669167"/>
          </a:xfrm>
          <a:prstGeom prst="rect">
            <a:avLst/>
          </a:prstGeom>
        </p:spPr>
        <p:txBody>
          <a:bodyPr wrap="square" lIns="0" tIns="0" rIns="0" bIns="0" rtlCol="0" anchor="t">
            <a:spAutoFit/>
          </a:bodyPr>
          <a:lstStyle/>
          <a:p>
            <a:pPr algn="just">
              <a:lnSpc>
                <a:spcPts val="4900"/>
              </a:lnSpc>
              <a:spcBef>
                <a:spcPct val="0"/>
              </a:spcBef>
            </a:pPr>
            <a:r>
              <a:rPr lang="ru-RU" sz="2000" b="1" dirty="0">
                <a:solidFill>
                  <a:srgbClr val="560216"/>
                </a:solidFill>
                <a:latin typeface="Montserrat"/>
              </a:rPr>
              <a:t>Біодизель</a:t>
            </a:r>
            <a:r>
              <a:rPr lang="ru-RU" sz="2000" dirty="0">
                <a:solidFill>
                  <a:srgbClr val="560216"/>
                </a:solidFill>
                <a:latin typeface="Montserrat"/>
              </a:rPr>
              <a:t> може використовуватися у суміші з дизельним паливом у різних пропорціях (найпоширеніша - В20).</a:t>
            </a:r>
          </a:p>
          <a:p>
            <a:pPr algn="just">
              <a:lnSpc>
                <a:spcPts val="4900"/>
              </a:lnSpc>
              <a:spcBef>
                <a:spcPct val="0"/>
              </a:spcBef>
            </a:pPr>
            <a:r>
              <a:rPr lang="ru-RU" sz="2000" b="1" dirty="0">
                <a:solidFill>
                  <a:srgbClr val="560216"/>
                </a:solidFill>
                <a:latin typeface="Montserrat"/>
              </a:rPr>
              <a:t>Чистий біодизель </a:t>
            </a:r>
            <a:r>
              <a:rPr lang="ru-RU" sz="2000" dirty="0">
                <a:solidFill>
                  <a:srgbClr val="560216"/>
                </a:solidFill>
                <a:latin typeface="Montserrat"/>
              </a:rPr>
              <a:t>(В100) також знаходить своє застосування, зокрема у країнах, які активно працюють над зменшенням емісій.</a:t>
            </a:r>
          </a:p>
          <a:p>
            <a:pPr algn="just">
              <a:lnSpc>
                <a:spcPts val="4900"/>
              </a:lnSpc>
              <a:spcBef>
                <a:spcPct val="0"/>
              </a:spcBef>
            </a:pPr>
            <a:r>
              <a:rPr lang="uk-UA" sz="2000" dirty="0">
                <a:solidFill>
                  <a:srgbClr val="560216"/>
                </a:solidFill>
                <a:latin typeface="Montserrat"/>
              </a:rPr>
              <a:t>Біодизель може мати проблеми при </a:t>
            </a:r>
            <a:r>
              <a:rPr lang="uk-UA" sz="2000" b="1" dirty="0">
                <a:solidFill>
                  <a:srgbClr val="560216"/>
                </a:solidFill>
                <a:latin typeface="Montserrat"/>
              </a:rPr>
              <a:t>низьких температурах</a:t>
            </a:r>
            <a:r>
              <a:rPr lang="uk-UA" sz="2000" dirty="0">
                <a:solidFill>
                  <a:srgbClr val="560216"/>
                </a:solidFill>
                <a:latin typeface="Montserrat"/>
              </a:rPr>
              <a:t>, вимагаючи спеціальних антифризних </a:t>
            </a:r>
            <a:r>
              <a:rPr lang="uk-UA" sz="2000" noProof="1">
                <a:solidFill>
                  <a:srgbClr val="560216"/>
                </a:solidFill>
                <a:latin typeface="Montserrat"/>
              </a:rPr>
              <a:t>засобів</a:t>
            </a:r>
            <a:r>
              <a:rPr lang="uk-UA" sz="2000" dirty="0">
                <a:solidFill>
                  <a:srgbClr val="560216"/>
                </a:solidFill>
                <a:latin typeface="Montserrat"/>
              </a:rPr>
              <a:t> безпеки.</a:t>
            </a:r>
          </a:p>
          <a:p>
            <a:pPr algn="just">
              <a:lnSpc>
                <a:spcPts val="4900"/>
              </a:lnSpc>
              <a:spcBef>
                <a:spcPct val="0"/>
              </a:spcBef>
            </a:pPr>
            <a:r>
              <a:rPr lang="uk-UA" sz="2000" b="1" dirty="0">
                <a:solidFill>
                  <a:srgbClr val="560216"/>
                </a:solidFill>
                <a:latin typeface="Montserrat"/>
              </a:rPr>
              <a:t>Гігроскопічність біодизелю</a:t>
            </a:r>
            <a:r>
              <a:rPr lang="uk-UA" sz="2000" dirty="0">
                <a:solidFill>
                  <a:srgbClr val="560216"/>
                </a:solidFill>
                <a:latin typeface="Montserrat"/>
              </a:rPr>
              <a:t> може призвести до корозії паливної системи, що вимагає адаптації деяких двигунів.</a:t>
            </a:r>
            <a:endParaRPr lang="en-US" sz="2000" dirty="0">
              <a:solidFill>
                <a:srgbClr val="560216"/>
              </a:solidFill>
              <a:latin typeface="Montserrat"/>
            </a:endParaRPr>
          </a:p>
        </p:txBody>
      </p:sp>
      <p:pic>
        <p:nvPicPr>
          <p:cNvPr id="1026" name="Picture 2" descr="стокові фото, фото роялті-фрі та зображення на тему людські руки тримають ріпак у полі - rapeseed">
            <a:extLst>
              <a:ext uri="{FF2B5EF4-FFF2-40B4-BE49-F238E27FC236}">
                <a16:creationId xmlns:a16="http://schemas.microsoft.com/office/drawing/2014/main" id="{ACFF6B7F-ECDA-9556-B649-ECCAF86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053" y="5395686"/>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8BB8B"/>
        </a:solidFill>
        <a:effectLst/>
      </p:bgPr>
    </p:bg>
    <p:spTree>
      <p:nvGrpSpPr>
        <p:cNvPr id="1" name=""/>
        <p:cNvGrpSpPr/>
        <p:nvPr/>
      </p:nvGrpSpPr>
      <p:grpSpPr>
        <a:xfrm>
          <a:off x="0" y="0"/>
          <a:ext cx="0" cy="0"/>
          <a:chOff x="0" y="0"/>
          <a:chExt cx="0" cy="0"/>
        </a:xfrm>
      </p:grpSpPr>
      <p:grpSp>
        <p:nvGrpSpPr>
          <p:cNvPr id="2" name="Group 2"/>
          <p:cNvGrpSpPr/>
          <p:nvPr/>
        </p:nvGrpSpPr>
        <p:grpSpPr>
          <a:xfrm>
            <a:off x="624818" y="523302"/>
            <a:ext cx="17038364" cy="9240395"/>
            <a:chOff x="0" y="0"/>
            <a:chExt cx="1272585348" cy="690159657"/>
          </a:xfrm>
        </p:grpSpPr>
        <p:sp>
          <p:nvSpPr>
            <p:cNvPr id="3" name="Freeform 3"/>
            <p:cNvSpPr/>
            <p:nvPr/>
          </p:nvSpPr>
          <p:spPr>
            <a:xfrm>
              <a:off x="72390" y="72390"/>
              <a:ext cx="1272440523" cy="690014902"/>
            </a:xfrm>
            <a:custGeom>
              <a:avLst/>
              <a:gdLst/>
              <a:ahLst/>
              <a:cxnLst/>
              <a:rect l="l" t="t" r="r" b="b"/>
              <a:pathLst>
                <a:path w="1272440523" h="690014902">
                  <a:moveTo>
                    <a:pt x="0" y="0"/>
                  </a:moveTo>
                  <a:lnTo>
                    <a:pt x="1272440523" y="0"/>
                  </a:lnTo>
                  <a:lnTo>
                    <a:pt x="1272440523" y="690014902"/>
                  </a:lnTo>
                  <a:lnTo>
                    <a:pt x="0" y="690014902"/>
                  </a:lnTo>
                  <a:lnTo>
                    <a:pt x="0" y="0"/>
                  </a:lnTo>
                  <a:close/>
                </a:path>
              </a:pathLst>
            </a:custGeom>
            <a:solidFill>
              <a:srgbClr val="05522D"/>
            </a:solidFill>
          </p:spPr>
          <p:txBody>
            <a:bodyPr/>
            <a:lstStyle/>
            <a:p>
              <a:endParaRPr lang="uk-UA" dirty="0"/>
            </a:p>
          </p:txBody>
        </p:sp>
        <p:sp>
          <p:nvSpPr>
            <p:cNvPr id="4" name="Freeform 4"/>
            <p:cNvSpPr/>
            <p:nvPr/>
          </p:nvSpPr>
          <p:spPr>
            <a:xfrm>
              <a:off x="0" y="0"/>
              <a:ext cx="1272585343" cy="690159672"/>
            </a:xfrm>
            <a:custGeom>
              <a:avLst/>
              <a:gdLst/>
              <a:ahLst/>
              <a:cxnLst/>
              <a:rect l="l" t="t" r="r" b="b"/>
              <a:pathLst>
                <a:path w="1272585343" h="690159672">
                  <a:moveTo>
                    <a:pt x="1272440583" y="690014862"/>
                  </a:moveTo>
                  <a:lnTo>
                    <a:pt x="1272585343" y="690014862"/>
                  </a:lnTo>
                  <a:lnTo>
                    <a:pt x="1272585343" y="690159672"/>
                  </a:lnTo>
                  <a:lnTo>
                    <a:pt x="1272440583" y="690159672"/>
                  </a:lnTo>
                  <a:lnTo>
                    <a:pt x="1272440583" y="690014862"/>
                  </a:lnTo>
                  <a:close/>
                  <a:moveTo>
                    <a:pt x="0" y="144780"/>
                  </a:moveTo>
                  <a:lnTo>
                    <a:pt x="144780" y="144780"/>
                  </a:lnTo>
                  <a:lnTo>
                    <a:pt x="144780" y="690014862"/>
                  </a:lnTo>
                  <a:lnTo>
                    <a:pt x="0" y="690014862"/>
                  </a:lnTo>
                  <a:lnTo>
                    <a:pt x="0" y="144780"/>
                  </a:lnTo>
                  <a:close/>
                  <a:moveTo>
                    <a:pt x="0" y="690014862"/>
                  </a:moveTo>
                  <a:lnTo>
                    <a:pt x="144780" y="690014862"/>
                  </a:lnTo>
                  <a:lnTo>
                    <a:pt x="144780" y="690159672"/>
                  </a:lnTo>
                  <a:lnTo>
                    <a:pt x="0" y="690159672"/>
                  </a:lnTo>
                  <a:lnTo>
                    <a:pt x="0" y="690014862"/>
                  </a:lnTo>
                  <a:close/>
                  <a:moveTo>
                    <a:pt x="1272440583" y="144780"/>
                  </a:moveTo>
                  <a:lnTo>
                    <a:pt x="1272585343" y="144780"/>
                  </a:lnTo>
                  <a:lnTo>
                    <a:pt x="1272585343" y="690014862"/>
                  </a:lnTo>
                  <a:lnTo>
                    <a:pt x="1272440583" y="690014862"/>
                  </a:lnTo>
                  <a:lnTo>
                    <a:pt x="1272440583" y="144780"/>
                  </a:lnTo>
                  <a:close/>
                  <a:moveTo>
                    <a:pt x="144780" y="690014862"/>
                  </a:moveTo>
                  <a:lnTo>
                    <a:pt x="1272440583" y="690014862"/>
                  </a:lnTo>
                  <a:lnTo>
                    <a:pt x="1272440583" y="690159672"/>
                  </a:lnTo>
                  <a:lnTo>
                    <a:pt x="144780" y="690159672"/>
                  </a:lnTo>
                  <a:lnTo>
                    <a:pt x="144780" y="690014862"/>
                  </a:lnTo>
                  <a:close/>
                  <a:moveTo>
                    <a:pt x="1272440583" y="0"/>
                  </a:moveTo>
                  <a:lnTo>
                    <a:pt x="1272585343" y="0"/>
                  </a:lnTo>
                  <a:lnTo>
                    <a:pt x="1272585343" y="144780"/>
                  </a:lnTo>
                  <a:lnTo>
                    <a:pt x="1272440583" y="144780"/>
                  </a:lnTo>
                  <a:lnTo>
                    <a:pt x="1272440583" y="0"/>
                  </a:lnTo>
                  <a:close/>
                  <a:moveTo>
                    <a:pt x="0" y="0"/>
                  </a:moveTo>
                  <a:lnTo>
                    <a:pt x="144780" y="0"/>
                  </a:lnTo>
                  <a:lnTo>
                    <a:pt x="144780" y="144780"/>
                  </a:lnTo>
                  <a:lnTo>
                    <a:pt x="0" y="144780"/>
                  </a:lnTo>
                  <a:lnTo>
                    <a:pt x="0" y="0"/>
                  </a:lnTo>
                  <a:close/>
                  <a:moveTo>
                    <a:pt x="144780" y="0"/>
                  </a:moveTo>
                  <a:lnTo>
                    <a:pt x="1272440583" y="0"/>
                  </a:lnTo>
                  <a:lnTo>
                    <a:pt x="1272440583" y="144780"/>
                  </a:lnTo>
                  <a:lnTo>
                    <a:pt x="144780" y="144780"/>
                  </a:lnTo>
                  <a:lnTo>
                    <a:pt x="144780" y="0"/>
                  </a:lnTo>
                  <a:close/>
                </a:path>
              </a:pathLst>
            </a:custGeom>
            <a:solidFill>
              <a:srgbClr val="05522D"/>
            </a:solidFill>
          </p:spPr>
          <p:txBody>
            <a:bodyPr/>
            <a:lstStyle/>
            <a:p>
              <a:endParaRPr lang="uk-UA" dirty="0"/>
            </a:p>
          </p:txBody>
        </p:sp>
      </p:grpSp>
      <p:grpSp>
        <p:nvGrpSpPr>
          <p:cNvPr id="5" name="Group 5"/>
          <p:cNvGrpSpPr/>
          <p:nvPr/>
        </p:nvGrpSpPr>
        <p:grpSpPr>
          <a:xfrm>
            <a:off x="1143000" y="1019062"/>
            <a:ext cx="16230600" cy="8229600"/>
            <a:chOff x="0" y="0"/>
            <a:chExt cx="2142268754" cy="1086220777"/>
          </a:xfrm>
        </p:grpSpPr>
        <p:sp>
          <p:nvSpPr>
            <p:cNvPr id="6" name="Freeform 6"/>
            <p:cNvSpPr/>
            <p:nvPr/>
          </p:nvSpPr>
          <p:spPr>
            <a:xfrm>
              <a:off x="72390" y="72390"/>
              <a:ext cx="2142123923" cy="1086075961"/>
            </a:xfrm>
            <a:custGeom>
              <a:avLst/>
              <a:gdLst/>
              <a:ahLst/>
              <a:cxnLst/>
              <a:rect l="l" t="t" r="r" b="b"/>
              <a:pathLst>
                <a:path w="2142123923" h="1086075961">
                  <a:moveTo>
                    <a:pt x="0" y="0"/>
                  </a:moveTo>
                  <a:lnTo>
                    <a:pt x="2142123922" y="0"/>
                  </a:lnTo>
                  <a:lnTo>
                    <a:pt x="2142123922" y="1086075961"/>
                  </a:lnTo>
                  <a:lnTo>
                    <a:pt x="0" y="1086075961"/>
                  </a:lnTo>
                  <a:lnTo>
                    <a:pt x="0" y="0"/>
                  </a:lnTo>
                  <a:close/>
                </a:path>
              </a:pathLst>
            </a:custGeom>
            <a:solidFill>
              <a:srgbClr val="000000">
                <a:alpha val="0"/>
              </a:srgbClr>
            </a:solidFill>
          </p:spPr>
          <p:txBody>
            <a:bodyPr/>
            <a:lstStyle/>
            <a:p>
              <a:endParaRPr lang="uk-UA" dirty="0"/>
            </a:p>
          </p:txBody>
        </p:sp>
        <p:sp>
          <p:nvSpPr>
            <p:cNvPr id="7" name="Freeform 7"/>
            <p:cNvSpPr/>
            <p:nvPr/>
          </p:nvSpPr>
          <p:spPr>
            <a:xfrm>
              <a:off x="0" y="0"/>
              <a:ext cx="2142268742" cy="1086220780"/>
            </a:xfrm>
            <a:custGeom>
              <a:avLst/>
              <a:gdLst/>
              <a:ahLst/>
              <a:cxnLst/>
              <a:rect l="l" t="t" r="r" b="b"/>
              <a:pathLst>
                <a:path w="2142268742" h="1086220780">
                  <a:moveTo>
                    <a:pt x="2142124081" y="1086076020"/>
                  </a:moveTo>
                  <a:lnTo>
                    <a:pt x="2142268742" y="1086076020"/>
                  </a:lnTo>
                  <a:lnTo>
                    <a:pt x="2142268742" y="1086220780"/>
                  </a:lnTo>
                  <a:lnTo>
                    <a:pt x="2142124081" y="1086220780"/>
                  </a:lnTo>
                  <a:lnTo>
                    <a:pt x="2142124081" y="1086076020"/>
                  </a:lnTo>
                  <a:close/>
                  <a:moveTo>
                    <a:pt x="0" y="144780"/>
                  </a:moveTo>
                  <a:lnTo>
                    <a:pt x="144780" y="144780"/>
                  </a:lnTo>
                  <a:lnTo>
                    <a:pt x="144780" y="1086076020"/>
                  </a:lnTo>
                  <a:lnTo>
                    <a:pt x="0" y="1086076020"/>
                  </a:lnTo>
                  <a:lnTo>
                    <a:pt x="0" y="144780"/>
                  </a:lnTo>
                  <a:close/>
                  <a:moveTo>
                    <a:pt x="0" y="1086076020"/>
                  </a:moveTo>
                  <a:lnTo>
                    <a:pt x="144780" y="1086076020"/>
                  </a:lnTo>
                  <a:lnTo>
                    <a:pt x="144780" y="1086220780"/>
                  </a:lnTo>
                  <a:lnTo>
                    <a:pt x="0" y="1086220780"/>
                  </a:lnTo>
                  <a:lnTo>
                    <a:pt x="0" y="1086076020"/>
                  </a:lnTo>
                  <a:close/>
                  <a:moveTo>
                    <a:pt x="2142124081" y="144780"/>
                  </a:moveTo>
                  <a:lnTo>
                    <a:pt x="2142268742" y="144780"/>
                  </a:lnTo>
                  <a:lnTo>
                    <a:pt x="2142268742" y="1086076020"/>
                  </a:lnTo>
                  <a:lnTo>
                    <a:pt x="2142124081" y="1086076020"/>
                  </a:lnTo>
                  <a:lnTo>
                    <a:pt x="2142124081" y="144780"/>
                  </a:lnTo>
                  <a:close/>
                  <a:moveTo>
                    <a:pt x="144780" y="1086076020"/>
                  </a:moveTo>
                  <a:lnTo>
                    <a:pt x="2142124081" y="1086076020"/>
                  </a:lnTo>
                  <a:lnTo>
                    <a:pt x="2142124081" y="1086220780"/>
                  </a:lnTo>
                  <a:lnTo>
                    <a:pt x="144780" y="1086220780"/>
                  </a:lnTo>
                  <a:lnTo>
                    <a:pt x="144780" y="1086076020"/>
                  </a:lnTo>
                  <a:close/>
                  <a:moveTo>
                    <a:pt x="2142124081" y="0"/>
                  </a:moveTo>
                  <a:lnTo>
                    <a:pt x="2142268742" y="0"/>
                  </a:lnTo>
                  <a:lnTo>
                    <a:pt x="2142268742" y="144780"/>
                  </a:lnTo>
                  <a:lnTo>
                    <a:pt x="2142124081" y="144780"/>
                  </a:lnTo>
                  <a:lnTo>
                    <a:pt x="2142124081" y="0"/>
                  </a:lnTo>
                  <a:close/>
                  <a:moveTo>
                    <a:pt x="0" y="0"/>
                  </a:moveTo>
                  <a:lnTo>
                    <a:pt x="144780" y="0"/>
                  </a:lnTo>
                  <a:lnTo>
                    <a:pt x="144780" y="144780"/>
                  </a:lnTo>
                  <a:lnTo>
                    <a:pt x="0" y="144780"/>
                  </a:lnTo>
                  <a:lnTo>
                    <a:pt x="0" y="0"/>
                  </a:lnTo>
                  <a:close/>
                  <a:moveTo>
                    <a:pt x="144780" y="0"/>
                  </a:moveTo>
                  <a:lnTo>
                    <a:pt x="2142124081" y="0"/>
                  </a:lnTo>
                  <a:lnTo>
                    <a:pt x="2142124081" y="144780"/>
                  </a:lnTo>
                  <a:lnTo>
                    <a:pt x="144780" y="144780"/>
                  </a:lnTo>
                  <a:lnTo>
                    <a:pt x="144780" y="0"/>
                  </a:lnTo>
                  <a:close/>
                </a:path>
              </a:pathLst>
            </a:custGeom>
            <a:solidFill>
              <a:srgbClr val="05522D"/>
            </a:solidFill>
          </p:spPr>
          <p:txBody>
            <a:bodyPr/>
            <a:lstStyle/>
            <a:p>
              <a:endParaRPr lang="uk-UA" dirty="0"/>
            </a:p>
          </p:txBody>
        </p:sp>
      </p:grpSp>
      <p:sp>
        <p:nvSpPr>
          <p:cNvPr id="9" name="TextBox 9"/>
          <p:cNvSpPr txBox="1"/>
          <p:nvPr/>
        </p:nvSpPr>
        <p:spPr>
          <a:xfrm>
            <a:off x="1920629" y="1212788"/>
            <a:ext cx="14446739" cy="1009444"/>
          </a:xfrm>
          <a:prstGeom prst="rect">
            <a:avLst/>
          </a:prstGeom>
        </p:spPr>
        <p:txBody>
          <a:bodyPr wrap="square" lIns="0" tIns="0" rIns="0" bIns="0" rtlCol="0" anchor="t">
            <a:spAutoFit/>
          </a:bodyPr>
          <a:lstStyle/>
          <a:p>
            <a:pPr algn="ctr">
              <a:lnSpc>
                <a:spcPts val="9009"/>
              </a:lnSpc>
            </a:pPr>
            <a:r>
              <a:rPr lang="uk-UA" sz="6600" dirty="0">
                <a:solidFill>
                  <a:srgbClr val="FFFFFF"/>
                </a:solidFill>
                <a:latin typeface="Gungsuh" panose="02030600000101010101" pitchFamily="18" charset="-127"/>
                <a:ea typeface="Gungsuh" panose="02030600000101010101" pitchFamily="18" charset="-127"/>
              </a:rPr>
              <a:t>Обробка статистичних даних</a:t>
            </a:r>
            <a:endParaRPr lang="en-US" sz="6600" dirty="0">
              <a:solidFill>
                <a:srgbClr val="FFFFFF"/>
              </a:solidFill>
              <a:latin typeface="Gungsuh" panose="02030600000101010101" pitchFamily="18" charset="-127"/>
              <a:ea typeface="Gungsuh" panose="02030600000101010101" pitchFamily="18" charset="-127"/>
            </a:endParaRPr>
          </a:p>
        </p:txBody>
      </p:sp>
      <p:sp>
        <p:nvSpPr>
          <p:cNvPr id="10" name="TextBox 10"/>
          <p:cNvSpPr txBox="1"/>
          <p:nvPr/>
        </p:nvSpPr>
        <p:spPr>
          <a:xfrm>
            <a:off x="1828800" y="2550490"/>
            <a:ext cx="14935200" cy="534634"/>
          </a:xfrm>
          <a:prstGeom prst="rect">
            <a:avLst/>
          </a:prstGeom>
        </p:spPr>
        <p:txBody>
          <a:bodyPr wrap="square" lIns="0" tIns="0" rIns="0" bIns="0" rtlCol="0" anchor="t">
            <a:spAutoFit/>
          </a:bodyPr>
          <a:lstStyle/>
          <a:p>
            <a:pPr algn="just">
              <a:lnSpc>
                <a:spcPts val="4900"/>
              </a:lnSpc>
              <a:spcBef>
                <a:spcPct val="0"/>
              </a:spcBef>
            </a:pPr>
            <a:r>
              <a:rPr lang="ru-RU" sz="2000" dirty="0">
                <a:solidFill>
                  <a:srgbClr val="FFFFFF"/>
                </a:solidFill>
                <a:latin typeface="Montserrat"/>
              </a:rPr>
              <a:t> Основні статистичні дані, які використовуються для аналізу ростових процесів у біоіндикаторів, включають:</a:t>
            </a:r>
            <a:endParaRPr lang="en-US" sz="2000" dirty="0">
              <a:solidFill>
                <a:srgbClr val="FFFFFF"/>
              </a:solidFill>
              <a:latin typeface="Montserrat"/>
            </a:endParaRPr>
          </a:p>
        </p:txBody>
      </p:sp>
      <p:sp>
        <p:nvSpPr>
          <p:cNvPr id="13" name="TextBox 10">
            <a:extLst>
              <a:ext uri="{FF2B5EF4-FFF2-40B4-BE49-F238E27FC236}">
                <a16:creationId xmlns:a16="http://schemas.microsoft.com/office/drawing/2014/main" id="{7A794ADC-D338-80FB-BEE5-B2C9CE41B466}"/>
              </a:ext>
            </a:extLst>
          </p:cNvPr>
          <p:cNvSpPr txBox="1"/>
          <p:nvPr/>
        </p:nvSpPr>
        <p:spPr>
          <a:xfrm>
            <a:off x="1920629" y="3122039"/>
            <a:ext cx="11624411" cy="2412584"/>
          </a:xfrm>
          <a:prstGeom prst="rect">
            <a:avLst/>
          </a:prstGeom>
        </p:spPr>
        <p:txBody>
          <a:bodyPr wrap="square" lIns="0" tIns="0" rIns="0" bIns="0" rtlCol="0" anchor="t">
            <a:spAutoFit/>
          </a:bodyPr>
          <a:lstStyle/>
          <a:p>
            <a:pPr>
              <a:lnSpc>
                <a:spcPts val="4900"/>
              </a:lnSpc>
              <a:spcBef>
                <a:spcPct val="0"/>
              </a:spcBef>
            </a:pPr>
            <a:r>
              <a:rPr lang="ru-RU" b="1" dirty="0">
                <a:solidFill>
                  <a:srgbClr val="FFFFFF"/>
                </a:solidFill>
                <a:latin typeface="Montserrat"/>
              </a:rPr>
              <a:t>Середню довжину надземної і кореневої частин:</a:t>
            </a:r>
          </a:p>
          <a:p>
            <a:pPr algn="just">
              <a:lnSpc>
                <a:spcPts val="4900"/>
              </a:lnSpc>
              <a:spcBef>
                <a:spcPct val="0"/>
              </a:spcBef>
            </a:pPr>
            <a:r>
              <a:rPr lang="ru-RU" dirty="0">
                <a:solidFill>
                  <a:srgbClr val="FFFFFF"/>
                </a:solidFill>
                <a:latin typeface="Montserrat"/>
              </a:rPr>
              <a:t>Для кожного досліджуваного варіанту обчислюється середня довжина надземної і кореневої частин разом з помилкою середнього арифметичного (</a:t>
            </a:r>
            <a:r>
              <a:rPr lang="en-US" dirty="0">
                <a:solidFill>
                  <a:srgbClr val="FFFFFF"/>
                </a:solidFill>
                <a:latin typeface="Montserrat"/>
              </a:rPr>
              <a:t>m), </a:t>
            </a:r>
            <a:r>
              <a:rPr lang="ru-RU" dirty="0">
                <a:solidFill>
                  <a:srgbClr val="FFFFFF"/>
                </a:solidFill>
                <a:latin typeface="Montserrat"/>
              </a:rPr>
              <a:t>яка обчислюється за формулою (1), де </a:t>
            </a:r>
            <a:r>
              <a:rPr lang="en-US" dirty="0">
                <a:solidFill>
                  <a:srgbClr val="FFFFFF"/>
                </a:solidFill>
                <a:latin typeface="Montserrat"/>
              </a:rPr>
              <a:t>N - </a:t>
            </a:r>
            <a:r>
              <a:rPr lang="ru-RU" dirty="0">
                <a:solidFill>
                  <a:srgbClr val="FFFFFF"/>
                </a:solidFill>
                <a:latin typeface="Montserrat"/>
              </a:rPr>
              <a:t>кількість результатів, </a:t>
            </a:r>
            <a:r>
              <a:rPr lang="el-GR" dirty="0">
                <a:solidFill>
                  <a:srgbClr val="FFFFFF"/>
                </a:solidFill>
                <a:latin typeface="Montserrat"/>
              </a:rPr>
              <a:t>σ² - </a:t>
            </a:r>
            <a:r>
              <a:rPr lang="ru-RU" dirty="0">
                <a:solidFill>
                  <a:srgbClr val="FFFFFF"/>
                </a:solidFill>
                <a:latin typeface="Montserrat"/>
              </a:rPr>
              <a:t>дисперсія.</a:t>
            </a:r>
            <a:endParaRPr lang="en-US" dirty="0">
              <a:solidFill>
                <a:srgbClr val="FFFFFF"/>
              </a:solidFill>
              <a:latin typeface="Montserrat"/>
            </a:endParaRPr>
          </a:p>
        </p:txBody>
      </p:sp>
      <p:sp>
        <p:nvSpPr>
          <p:cNvPr id="18" name="TextBox 10">
            <a:extLst>
              <a:ext uri="{FF2B5EF4-FFF2-40B4-BE49-F238E27FC236}">
                <a16:creationId xmlns:a16="http://schemas.microsoft.com/office/drawing/2014/main" id="{9F758E6B-429B-3520-7746-DB5361F7843C}"/>
              </a:ext>
            </a:extLst>
          </p:cNvPr>
          <p:cNvSpPr txBox="1"/>
          <p:nvPr/>
        </p:nvSpPr>
        <p:spPr>
          <a:xfrm>
            <a:off x="1920629" y="5588394"/>
            <a:ext cx="14935200" cy="1785104"/>
          </a:xfrm>
          <a:prstGeom prst="rect">
            <a:avLst/>
          </a:prstGeom>
        </p:spPr>
        <p:txBody>
          <a:bodyPr wrap="square" lIns="0" tIns="0" rIns="0" bIns="0" rtlCol="0" anchor="t">
            <a:spAutoFit/>
          </a:bodyPr>
          <a:lstStyle/>
          <a:p>
            <a:pPr>
              <a:lnSpc>
                <a:spcPts val="4900"/>
              </a:lnSpc>
              <a:spcBef>
                <a:spcPct val="0"/>
              </a:spcBef>
            </a:pPr>
            <a:r>
              <a:rPr lang="ru-RU" b="1" dirty="0">
                <a:solidFill>
                  <a:srgbClr val="FFFFFF"/>
                </a:solidFill>
                <a:latin typeface="Montserrat"/>
              </a:rPr>
              <a:t>Достовірність різниці середніх арифметичних (t):</a:t>
            </a:r>
          </a:p>
          <a:p>
            <a:pPr>
              <a:lnSpc>
                <a:spcPts val="4900"/>
              </a:lnSpc>
              <a:spcBef>
                <a:spcPct val="0"/>
              </a:spcBef>
            </a:pPr>
            <a:r>
              <a:rPr lang="ru-RU" dirty="0">
                <a:solidFill>
                  <a:srgbClr val="FFFFFF"/>
                </a:solidFill>
                <a:latin typeface="Montserrat"/>
              </a:rPr>
              <a:t>Розраховується за критерієм Стьюдента-Фішера (3), де враховуються середні арифметичні значення показників у контрольному та досліджуваному варіантах, а також помилки середнього арифметичного.</a:t>
            </a:r>
            <a:endParaRPr lang="en-US" dirty="0">
              <a:solidFill>
                <a:srgbClr val="FFFFFF"/>
              </a:solidFill>
              <a:latin typeface="Montserrat"/>
            </a:endParaRPr>
          </a:p>
        </p:txBody>
      </p:sp>
      <p:sp>
        <p:nvSpPr>
          <p:cNvPr id="19" name="TextBox 10">
            <a:extLst>
              <a:ext uri="{FF2B5EF4-FFF2-40B4-BE49-F238E27FC236}">
                <a16:creationId xmlns:a16="http://schemas.microsoft.com/office/drawing/2014/main" id="{016FD778-0F1E-8AF2-3F0B-E1032F854781}"/>
              </a:ext>
            </a:extLst>
          </p:cNvPr>
          <p:cNvSpPr txBox="1"/>
          <p:nvPr/>
        </p:nvSpPr>
        <p:spPr>
          <a:xfrm>
            <a:off x="1920629" y="7437888"/>
            <a:ext cx="14935200" cy="1785104"/>
          </a:xfrm>
          <a:prstGeom prst="rect">
            <a:avLst/>
          </a:prstGeom>
        </p:spPr>
        <p:txBody>
          <a:bodyPr wrap="square" lIns="0" tIns="0" rIns="0" bIns="0" rtlCol="0" anchor="t">
            <a:spAutoFit/>
          </a:bodyPr>
          <a:lstStyle/>
          <a:p>
            <a:pPr>
              <a:lnSpc>
                <a:spcPts val="4900"/>
              </a:lnSpc>
              <a:spcBef>
                <a:spcPct val="0"/>
              </a:spcBef>
            </a:pPr>
            <a:r>
              <a:rPr lang="ru-RU" b="1" dirty="0">
                <a:solidFill>
                  <a:srgbClr val="FFFFFF"/>
                </a:solidFill>
                <a:latin typeface="Montserrat"/>
              </a:rPr>
              <a:t>Ефект середовища та умов вирощування:</a:t>
            </a:r>
          </a:p>
          <a:p>
            <a:pPr>
              <a:lnSpc>
                <a:spcPts val="4900"/>
              </a:lnSpc>
              <a:spcBef>
                <a:spcPct val="0"/>
              </a:spcBef>
            </a:pPr>
            <a:r>
              <a:rPr lang="ru-RU" dirty="0">
                <a:solidFill>
                  <a:srgbClr val="FFFFFF"/>
                </a:solidFill>
                <a:latin typeface="Montserrat"/>
              </a:rPr>
              <a:t>Визначається у відсотках за будь-яким біопараметром за формулою (4), де Мо - значення біопараметра у "еталонної" рослини, Мх - значення аналогічного біопараметра у дослідної рослини.</a:t>
            </a:r>
            <a:endParaRPr lang="en-US" dirty="0">
              <a:solidFill>
                <a:srgbClr val="FFFFFF"/>
              </a:solidFill>
              <a:latin typeface="Montserra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58E540-BDD7-683D-DFBB-E5F1A2C8B24C}"/>
                  </a:ext>
                </a:extLst>
              </p:cNvPr>
              <p:cNvSpPr txBox="1"/>
              <p:nvPr/>
            </p:nvSpPr>
            <p:spPr>
              <a:xfrm>
                <a:off x="14507461" y="3521470"/>
                <a:ext cx="1676400" cy="10218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uk-UA" sz="20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uk-UA" sz="20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uk-UA" sz="2000" i="1">
                              <a:solidFill>
                                <a:schemeClr val="bg1"/>
                              </a:solidFill>
                              <a:effectLst/>
                              <a:latin typeface="Cambria Math" panose="02040503050406030204" pitchFamily="18" charset="0"/>
                            </a:rPr>
                          </m:ctrlPr>
                        </m:radPr>
                        <m:deg/>
                        <m:e>
                          <m:f>
                            <m:fPr>
                              <m:ctrlPr>
                                <a:rPr lang="uk-UA" sz="2000" i="1">
                                  <a:solidFill>
                                    <a:schemeClr val="bg1"/>
                                  </a:solidFill>
                                  <a:effectLst/>
                                  <a:latin typeface="Cambria Math" panose="02040503050406030204" pitchFamily="18" charset="0"/>
                                </a:rPr>
                              </m:ctrlPr>
                            </m:fPr>
                            <m:num>
                              <m:sSup>
                                <m:sSupPr>
                                  <m:ctrlPr>
                                    <a:rPr lang="uk-UA" sz="2000" i="1">
                                      <a:solidFill>
                                        <a:schemeClr val="bg1"/>
                                      </a:solidFill>
                                      <a:effectLst/>
                                      <a:latin typeface="Cambria Math" panose="02040503050406030204" pitchFamily="18" charset="0"/>
                                    </a:rPr>
                                  </m:ctrlPr>
                                </m:sSupPr>
                                <m:e>
                                  <m:r>
                                    <a:rPr lang="uk-UA"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𝜎</m:t>
                                  </m:r>
                                </m:e>
                                <m:sup>
                                  <m:r>
                                    <a:rPr lang="uk-UA"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uk-UA"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den>
                          </m:f>
                        </m:e>
                      </m:rad>
                    </m:oMath>
                  </m:oMathPara>
                </a14:m>
                <a:endParaRPr lang="uk-UA" sz="2000" dirty="0"/>
              </a:p>
            </p:txBody>
          </p:sp>
        </mc:Choice>
        <mc:Fallback xmlns="">
          <p:sp>
            <p:nvSpPr>
              <p:cNvPr id="25" name="TextBox 24">
                <a:extLst>
                  <a:ext uri="{FF2B5EF4-FFF2-40B4-BE49-F238E27FC236}">
                    <a16:creationId xmlns:a16="http://schemas.microsoft.com/office/drawing/2014/main" id="{E958E540-BDD7-683D-DFBB-E5F1A2C8B24C}"/>
                  </a:ext>
                </a:extLst>
              </p:cNvPr>
              <p:cNvSpPr txBox="1">
                <a:spLocks noRot="1" noChangeAspect="1" noMove="1" noResize="1" noEditPoints="1" noAdjustHandles="1" noChangeArrowheads="1" noChangeShapeType="1" noTextEdit="1"/>
              </p:cNvSpPr>
              <p:nvPr/>
            </p:nvSpPr>
            <p:spPr>
              <a:xfrm>
                <a:off x="14507461" y="3521470"/>
                <a:ext cx="1676400" cy="1021861"/>
              </a:xfrm>
              <a:prstGeom prst="rect">
                <a:avLst/>
              </a:prstGeom>
              <a:blipFill>
                <a:blip r:embed="rId2"/>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AC84A79-E5AF-5DD7-39BE-04CA19D27083}"/>
                  </a:ext>
                </a:extLst>
              </p:cNvPr>
              <p:cNvSpPr txBox="1"/>
              <p:nvPr/>
            </p:nvSpPr>
            <p:spPr>
              <a:xfrm>
                <a:off x="14116010" y="4794850"/>
                <a:ext cx="2459303" cy="7183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uk-UA" sz="2000" i="1" smtClean="0">
                              <a:solidFill>
                                <a:schemeClr val="bg1"/>
                              </a:solidFill>
                              <a:latin typeface="Cambria Math" panose="02040503050406030204" pitchFamily="18" charset="0"/>
                            </a:rPr>
                          </m:ctrlPr>
                        </m:sSupPr>
                        <m:e>
                          <m:r>
                            <a:rPr lang="uk-UA" sz="2000" i="1">
                              <a:solidFill>
                                <a:schemeClr val="bg1"/>
                              </a:solidFill>
                              <a:latin typeface="Cambria Math" panose="02040503050406030204" pitchFamily="18" charset="0"/>
                            </a:rPr>
                            <m:t>𝜎</m:t>
                          </m:r>
                        </m:e>
                        <m:sup>
                          <m:r>
                            <a:rPr lang="uk-UA" sz="2000" i="0">
                              <a:solidFill>
                                <a:schemeClr val="bg1"/>
                              </a:solidFill>
                              <a:latin typeface="Cambria Math" panose="02040503050406030204" pitchFamily="18" charset="0"/>
                            </a:rPr>
                            <m:t>2</m:t>
                          </m:r>
                        </m:sup>
                      </m:sSup>
                      <m:r>
                        <a:rPr lang="uk-UA" sz="2000" i="0">
                          <a:solidFill>
                            <a:schemeClr val="bg1"/>
                          </a:solidFill>
                          <a:latin typeface="Cambria Math" panose="02040503050406030204" pitchFamily="18" charset="0"/>
                        </a:rPr>
                        <m:t>=</m:t>
                      </m:r>
                      <m:f>
                        <m:fPr>
                          <m:ctrlPr>
                            <a:rPr lang="uk-UA" sz="2000" i="1">
                              <a:solidFill>
                                <a:schemeClr val="bg1"/>
                              </a:solidFill>
                              <a:latin typeface="Cambria Math" panose="02040503050406030204" pitchFamily="18" charset="0"/>
                            </a:rPr>
                          </m:ctrlPr>
                        </m:fPr>
                        <m:num>
                          <m:nary>
                            <m:naryPr>
                              <m:chr m:val="∑"/>
                              <m:limLoc m:val="undOvr"/>
                              <m:ctrlPr>
                                <a:rPr lang="uk-UA" sz="2000" i="1">
                                  <a:solidFill>
                                    <a:schemeClr val="bg1"/>
                                  </a:solidFill>
                                  <a:latin typeface="Cambria Math" panose="02040503050406030204" pitchFamily="18" charset="0"/>
                                </a:rPr>
                              </m:ctrlPr>
                            </m:naryPr>
                            <m:sub>
                              <m:r>
                                <a:rPr lang="uk-UA" sz="2000" i="1">
                                  <a:solidFill>
                                    <a:schemeClr val="bg1"/>
                                  </a:solidFill>
                                  <a:latin typeface="Cambria Math" panose="02040503050406030204" pitchFamily="18" charset="0"/>
                                </a:rPr>
                                <m:t>𝑖</m:t>
                              </m:r>
                              <m:r>
                                <a:rPr lang="uk-UA" sz="2000" i="0">
                                  <a:solidFill>
                                    <a:schemeClr val="bg1"/>
                                  </a:solidFill>
                                  <a:latin typeface="Cambria Math" panose="02040503050406030204" pitchFamily="18" charset="0"/>
                                </a:rPr>
                                <m:t>=1</m:t>
                              </m:r>
                            </m:sub>
                            <m:sup>
                              <m:r>
                                <a:rPr lang="uk-UA" sz="2000" i="1">
                                  <a:solidFill>
                                    <a:schemeClr val="bg1"/>
                                  </a:solidFill>
                                  <a:latin typeface="Cambria Math" panose="02040503050406030204" pitchFamily="18" charset="0"/>
                                </a:rPr>
                                <m:t>𝑁</m:t>
                              </m:r>
                            </m:sup>
                            <m:e>
                              <m:sSup>
                                <m:sSupPr>
                                  <m:ctrlPr>
                                    <a:rPr lang="uk-UA" sz="2000" i="1">
                                      <a:solidFill>
                                        <a:schemeClr val="bg1"/>
                                      </a:solidFill>
                                      <a:latin typeface="Cambria Math" panose="02040503050406030204" pitchFamily="18" charset="0"/>
                                    </a:rPr>
                                  </m:ctrlPr>
                                </m:sSupPr>
                                <m:e>
                                  <m:d>
                                    <m:dPr>
                                      <m:ctrlPr>
                                        <a:rPr lang="uk-UA" sz="2000" i="1">
                                          <a:solidFill>
                                            <a:schemeClr val="bg1"/>
                                          </a:solidFill>
                                          <a:latin typeface="Cambria Math" panose="02040503050406030204" pitchFamily="18" charset="0"/>
                                        </a:rPr>
                                      </m:ctrlPr>
                                    </m:dPr>
                                    <m:e>
                                      <m:sSub>
                                        <m:sSubPr>
                                          <m:ctrlPr>
                                            <a:rPr lang="uk-UA" sz="2000" i="1">
                                              <a:solidFill>
                                                <a:schemeClr val="bg1"/>
                                              </a:solidFill>
                                              <a:latin typeface="Cambria Math" panose="02040503050406030204" pitchFamily="18" charset="0"/>
                                            </a:rPr>
                                          </m:ctrlPr>
                                        </m:sSubPr>
                                        <m:e>
                                          <m:r>
                                            <a:rPr lang="uk-UA" sz="2000" i="1">
                                              <a:solidFill>
                                                <a:schemeClr val="bg1"/>
                                              </a:solidFill>
                                              <a:latin typeface="Cambria Math" panose="02040503050406030204" pitchFamily="18" charset="0"/>
                                            </a:rPr>
                                            <m:t>𝑥</m:t>
                                          </m:r>
                                        </m:e>
                                        <m:sub>
                                          <m:r>
                                            <a:rPr lang="uk-UA" sz="2000" i="1">
                                              <a:solidFill>
                                                <a:schemeClr val="bg1"/>
                                              </a:solidFill>
                                              <a:latin typeface="Cambria Math" panose="02040503050406030204" pitchFamily="18" charset="0"/>
                                            </a:rPr>
                                            <m:t>𝑖</m:t>
                                          </m:r>
                                        </m:sub>
                                      </m:sSub>
                                      <m:r>
                                        <a:rPr lang="uk-UA" sz="2000" i="0">
                                          <a:solidFill>
                                            <a:schemeClr val="bg1"/>
                                          </a:solidFill>
                                          <a:latin typeface="Cambria Math" panose="02040503050406030204" pitchFamily="18" charset="0"/>
                                        </a:rPr>
                                        <m:t>−</m:t>
                                      </m:r>
                                      <m:acc>
                                        <m:accPr>
                                          <m:chr m:val="̃"/>
                                          <m:ctrlPr>
                                            <a:rPr lang="uk-UA" sz="2000" i="1">
                                              <a:solidFill>
                                                <a:schemeClr val="bg1"/>
                                              </a:solidFill>
                                              <a:latin typeface="Cambria Math" panose="02040503050406030204" pitchFamily="18" charset="0"/>
                                            </a:rPr>
                                          </m:ctrlPr>
                                        </m:accPr>
                                        <m:e>
                                          <m:r>
                                            <a:rPr lang="uk-UA" sz="2000" i="1">
                                              <a:solidFill>
                                                <a:schemeClr val="bg1"/>
                                              </a:solidFill>
                                              <a:latin typeface="Cambria Math" panose="02040503050406030204" pitchFamily="18" charset="0"/>
                                            </a:rPr>
                                            <m:t>𝑥</m:t>
                                          </m:r>
                                        </m:e>
                                      </m:acc>
                                    </m:e>
                                  </m:d>
                                </m:e>
                                <m:sup>
                                  <m:r>
                                    <a:rPr lang="uk-UA" sz="2000" i="0">
                                      <a:solidFill>
                                        <a:schemeClr val="bg1"/>
                                      </a:solidFill>
                                      <a:latin typeface="Cambria Math" panose="02040503050406030204" pitchFamily="18" charset="0"/>
                                    </a:rPr>
                                    <m:t>2</m:t>
                                  </m:r>
                                </m:sup>
                              </m:sSup>
                            </m:e>
                          </m:nary>
                        </m:num>
                        <m:den>
                          <m:r>
                            <a:rPr lang="uk-UA" sz="2000" i="1">
                              <a:solidFill>
                                <a:schemeClr val="bg1"/>
                              </a:solidFill>
                              <a:latin typeface="Cambria Math" panose="02040503050406030204" pitchFamily="18" charset="0"/>
                            </a:rPr>
                            <m:t>𝑁</m:t>
                          </m:r>
                        </m:den>
                      </m:f>
                    </m:oMath>
                  </m:oMathPara>
                </a14:m>
                <a:endParaRPr lang="uk-UA" sz="2000" dirty="0"/>
              </a:p>
            </p:txBody>
          </p:sp>
        </mc:Choice>
        <mc:Fallback xmlns="">
          <p:sp>
            <p:nvSpPr>
              <p:cNvPr id="27" name="TextBox 26">
                <a:extLst>
                  <a:ext uri="{FF2B5EF4-FFF2-40B4-BE49-F238E27FC236}">
                    <a16:creationId xmlns:a16="http://schemas.microsoft.com/office/drawing/2014/main" id="{7AC84A79-E5AF-5DD7-39BE-04CA19D27083}"/>
                  </a:ext>
                </a:extLst>
              </p:cNvPr>
              <p:cNvSpPr txBox="1">
                <a:spLocks noRot="1" noChangeAspect="1" noMove="1" noResize="1" noEditPoints="1" noAdjustHandles="1" noChangeArrowheads="1" noChangeShapeType="1" noTextEdit="1"/>
              </p:cNvSpPr>
              <p:nvPr/>
            </p:nvSpPr>
            <p:spPr>
              <a:xfrm>
                <a:off x="14116010" y="4794850"/>
                <a:ext cx="2459303" cy="718338"/>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B8EDAC-336F-BFC8-C8BA-64FF13BB4FA8}"/>
                  </a:ext>
                </a:extLst>
              </p:cNvPr>
              <p:cNvSpPr txBox="1"/>
              <p:nvPr/>
            </p:nvSpPr>
            <p:spPr>
              <a:xfrm>
                <a:off x="14202662" y="6795513"/>
                <a:ext cx="2286000" cy="789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uk-UA" sz="2000" i="1" smtClean="0">
                          <a:solidFill>
                            <a:schemeClr val="bg1"/>
                          </a:solidFill>
                          <a:latin typeface="Cambria Math" panose="02040503050406030204" pitchFamily="18" charset="0"/>
                        </a:rPr>
                        <m:t>𝑡</m:t>
                      </m:r>
                      <m:r>
                        <a:rPr lang="uk-UA" sz="2000" i="0">
                          <a:solidFill>
                            <a:schemeClr val="bg1"/>
                          </a:solidFill>
                          <a:latin typeface="Cambria Math" panose="02040503050406030204" pitchFamily="18" charset="0"/>
                        </a:rPr>
                        <m:t>=</m:t>
                      </m:r>
                      <m:f>
                        <m:fPr>
                          <m:ctrlPr>
                            <a:rPr lang="uk-UA" sz="2000" i="1">
                              <a:solidFill>
                                <a:schemeClr val="bg1"/>
                              </a:solidFill>
                              <a:latin typeface="Cambria Math" panose="02040503050406030204" pitchFamily="18" charset="0"/>
                            </a:rPr>
                          </m:ctrlPr>
                        </m:fPr>
                        <m:num>
                          <m:acc>
                            <m:accPr>
                              <m:chr m:val="̅"/>
                              <m:ctrlPr>
                                <a:rPr lang="uk-UA" sz="2000" i="1">
                                  <a:solidFill>
                                    <a:schemeClr val="bg1"/>
                                  </a:solidFill>
                                  <a:latin typeface="Cambria Math" panose="02040503050406030204" pitchFamily="18" charset="0"/>
                                </a:rPr>
                              </m:ctrlPr>
                            </m:accPr>
                            <m:e>
                              <m:sSub>
                                <m:sSubPr>
                                  <m:ctrlPr>
                                    <a:rPr lang="uk-UA" sz="2000" i="1">
                                      <a:solidFill>
                                        <a:schemeClr val="bg1"/>
                                      </a:solidFill>
                                      <a:latin typeface="Cambria Math" panose="02040503050406030204" pitchFamily="18" charset="0"/>
                                    </a:rPr>
                                  </m:ctrlPr>
                                </m:sSubPr>
                                <m:e>
                                  <m:r>
                                    <a:rPr lang="uk-UA" sz="2000" i="1">
                                      <a:solidFill>
                                        <a:schemeClr val="bg1"/>
                                      </a:solidFill>
                                      <a:latin typeface="Cambria Math" panose="02040503050406030204" pitchFamily="18" charset="0"/>
                                    </a:rPr>
                                    <m:t>𝑥</m:t>
                                  </m:r>
                                </m:e>
                                <m:sub>
                                  <m:r>
                                    <a:rPr lang="uk-UA" sz="2000" i="0">
                                      <a:solidFill>
                                        <a:schemeClr val="bg1"/>
                                      </a:solidFill>
                                      <a:latin typeface="Cambria Math" panose="02040503050406030204" pitchFamily="18" charset="0"/>
                                    </a:rPr>
                                    <m:t>1</m:t>
                                  </m:r>
                                </m:sub>
                              </m:sSub>
                            </m:e>
                          </m:acc>
                          <m:r>
                            <a:rPr lang="uk-UA" sz="2000" i="0">
                              <a:solidFill>
                                <a:schemeClr val="bg1"/>
                              </a:solidFill>
                              <a:latin typeface="Cambria Math" panose="02040503050406030204" pitchFamily="18" charset="0"/>
                            </a:rPr>
                            <m:t>−</m:t>
                          </m:r>
                          <m:acc>
                            <m:accPr>
                              <m:chr m:val="̅"/>
                              <m:ctrlPr>
                                <a:rPr lang="uk-UA" sz="2000" i="1">
                                  <a:solidFill>
                                    <a:schemeClr val="bg1"/>
                                  </a:solidFill>
                                  <a:latin typeface="Cambria Math" panose="02040503050406030204" pitchFamily="18" charset="0"/>
                                </a:rPr>
                              </m:ctrlPr>
                            </m:accPr>
                            <m:e>
                              <m:sSub>
                                <m:sSubPr>
                                  <m:ctrlPr>
                                    <a:rPr lang="uk-UA" sz="2000" i="1">
                                      <a:solidFill>
                                        <a:schemeClr val="bg1"/>
                                      </a:solidFill>
                                      <a:latin typeface="Cambria Math" panose="02040503050406030204" pitchFamily="18" charset="0"/>
                                    </a:rPr>
                                  </m:ctrlPr>
                                </m:sSubPr>
                                <m:e>
                                  <m:r>
                                    <a:rPr lang="uk-UA" sz="2000" i="1">
                                      <a:solidFill>
                                        <a:schemeClr val="bg1"/>
                                      </a:solidFill>
                                      <a:latin typeface="Cambria Math" panose="02040503050406030204" pitchFamily="18" charset="0"/>
                                    </a:rPr>
                                    <m:t>𝑥</m:t>
                                  </m:r>
                                </m:e>
                                <m:sub>
                                  <m:r>
                                    <a:rPr lang="uk-UA" sz="2000" i="0">
                                      <a:solidFill>
                                        <a:schemeClr val="bg1"/>
                                      </a:solidFill>
                                      <a:latin typeface="Cambria Math" panose="02040503050406030204" pitchFamily="18" charset="0"/>
                                    </a:rPr>
                                    <m:t>2</m:t>
                                  </m:r>
                                </m:sub>
                              </m:sSub>
                            </m:e>
                          </m:acc>
                        </m:num>
                        <m:den>
                          <m:rad>
                            <m:radPr>
                              <m:degHide m:val="on"/>
                              <m:ctrlPr>
                                <a:rPr lang="uk-UA" sz="2000" i="1">
                                  <a:solidFill>
                                    <a:schemeClr val="bg1"/>
                                  </a:solidFill>
                                  <a:latin typeface="Cambria Math" panose="02040503050406030204" pitchFamily="18" charset="0"/>
                                </a:rPr>
                              </m:ctrlPr>
                            </m:radPr>
                            <m:deg/>
                            <m:e>
                              <m:sSubSup>
                                <m:sSubSupPr>
                                  <m:ctrlPr>
                                    <a:rPr lang="uk-UA" sz="2000" i="1">
                                      <a:solidFill>
                                        <a:schemeClr val="bg1"/>
                                      </a:solidFill>
                                      <a:latin typeface="Cambria Math" panose="02040503050406030204" pitchFamily="18" charset="0"/>
                                    </a:rPr>
                                  </m:ctrlPr>
                                </m:sSubSupPr>
                                <m:e>
                                  <m:r>
                                    <a:rPr lang="uk-UA" sz="2000" i="1">
                                      <a:solidFill>
                                        <a:schemeClr val="bg1"/>
                                      </a:solidFill>
                                      <a:latin typeface="Cambria Math" panose="02040503050406030204" pitchFamily="18" charset="0"/>
                                    </a:rPr>
                                    <m:t>𝑚</m:t>
                                  </m:r>
                                </m:e>
                                <m:sub>
                                  <m:r>
                                    <a:rPr lang="uk-UA" sz="2000" i="0">
                                      <a:solidFill>
                                        <a:schemeClr val="bg1"/>
                                      </a:solidFill>
                                      <a:latin typeface="Cambria Math" panose="02040503050406030204" pitchFamily="18" charset="0"/>
                                    </a:rPr>
                                    <m:t>1</m:t>
                                  </m:r>
                                </m:sub>
                                <m:sup>
                                  <m:r>
                                    <a:rPr lang="uk-UA" sz="2000" i="0">
                                      <a:solidFill>
                                        <a:schemeClr val="bg1"/>
                                      </a:solidFill>
                                      <a:latin typeface="Cambria Math" panose="02040503050406030204" pitchFamily="18" charset="0"/>
                                    </a:rPr>
                                    <m:t>2</m:t>
                                  </m:r>
                                </m:sup>
                              </m:sSubSup>
                              <m:r>
                                <a:rPr lang="uk-UA" sz="2000" i="0">
                                  <a:solidFill>
                                    <a:schemeClr val="bg1"/>
                                  </a:solidFill>
                                  <a:latin typeface="Cambria Math" panose="02040503050406030204" pitchFamily="18" charset="0"/>
                                </a:rPr>
                                <m:t>+</m:t>
                              </m:r>
                              <m:sSubSup>
                                <m:sSubSupPr>
                                  <m:ctrlPr>
                                    <a:rPr lang="uk-UA" sz="2000" i="1">
                                      <a:solidFill>
                                        <a:schemeClr val="bg1"/>
                                      </a:solidFill>
                                      <a:latin typeface="Cambria Math" panose="02040503050406030204" pitchFamily="18" charset="0"/>
                                    </a:rPr>
                                  </m:ctrlPr>
                                </m:sSubSupPr>
                                <m:e>
                                  <m:r>
                                    <a:rPr lang="uk-UA" sz="2000" i="1">
                                      <a:solidFill>
                                        <a:schemeClr val="bg1"/>
                                      </a:solidFill>
                                      <a:latin typeface="Cambria Math" panose="02040503050406030204" pitchFamily="18" charset="0"/>
                                    </a:rPr>
                                    <m:t>𝑚</m:t>
                                  </m:r>
                                </m:e>
                                <m:sub>
                                  <m:r>
                                    <a:rPr lang="uk-UA" sz="2000" i="0">
                                      <a:solidFill>
                                        <a:schemeClr val="bg1"/>
                                      </a:solidFill>
                                      <a:latin typeface="Cambria Math" panose="02040503050406030204" pitchFamily="18" charset="0"/>
                                    </a:rPr>
                                    <m:t>2</m:t>
                                  </m:r>
                                </m:sub>
                                <m:sup>
                                  <m:r>
                                    <a:rPr lang="uk-UA" sz="2000" i="0">
                                      <a:solidFill>
                                        <a:schemeClr val="bg1"/>
                                      </a:solidFill>
                                      <a:latin typeface="Cambria Math" panose="02040503050406030204" pitchFamily="18" charset="0"/>
                                    </a:rPr>
                                    <m:t>2</m:t>
                                  </m:r>
                                </m:sup>
                              </m:sSubSup>
                            </m:e>
                          </m:rad>
                        </m:den>
                      </m:f>
                    </m:oMath>
                  </m:oMathPara>
                </a14:m>
                <a:endParaRPr lang="uk-UA" sz="2000" dirty="0"/>
              </a:p>
            </p:txBody>
          </p:sp>
        </mc:Choice>
        <mc:Fallback xmlns="">
          <p:sp>
            <p:nvSpPr>
              <p:cNvPr id="29" name="TextBox 28">
                <a:extLst>
                  <a:ext uri="{FF2B5EF4-FFF2-40B4-BE49-F238E27FC236}">
                    <a16:creationId xmlns:a16="http://schemas.microsoft.com/office/drawing/2014/main" id="{68B8EDAC-336F-BFC8-C8BA-64FF13BB4FA8}"/>
                  </a:ext>
                </a:extLst>
              </p:cNvPr>
              <p:cNvSpPr txBox="1">
                <a:spLocks noRot="1" noChangeAspect="1" noMove="1" noResize="1" noEditPoints="1" noAdjustHandles="1" noChangeArrowheads="1" noChangeShapeType="1" noTextEdit="1"/>
              </p:cNvSpPr>
              <p:nvPr/>
            </p:nvSpPr>
            <p:spPr>
              <a:xfrm>
                <a:off x="14202662" y="6795513"/>
                <a:ext cx="2286000" cy="789960"/>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B8398FE-9B35-2A7F-3373-4FCF65A8F547}"/>
                  </a:ext>
                </a:extLst>
              </p:cNvPr>
              <p:cNvSpPr txBox="1"/>
              <p:nvPr/>
            </p:nvSpPr>
            <p:spPr>
              <a:xfrm>
                <a:off x="14116010" y="8704715"/>
                <a:ext cx="2819400" cy="6685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uk-UA" sz="2000" smtClean="0">
                          <a:solidFill>
                            <a:schemeClr val="bg1"/>
                          </a:solidFill>
                          <a:latin typeface="Cambria Math" panose="02040503050406030204" pitchFamily="18" charset="0"/>
                        </a:rPr>
                        <m:t>Ф</m:t>
                      </m:r>
                      <m:r>
                        <a:rPr lang="uk-UA" sz="2000" i="0">
                          <a:solidFill>
                            <a:schemeClr val="bg1"/>
                          </a:solidFill>
                          <a:latin typeface="Cambria Math" panose="02040503050406030204" pitchFamily="18" charset="0"/>
                        </a:rPr>
                        <m:t>Е=</m:t>
                      </m:r>
                      <m:f>
                        <m:fPr>
                          <m:ctrlPr>
                            <a:rPr lang="uk-UA" sz="2000" i="1">
                              <a:solidFill>
                                <a:schemeClr val="bg1"/>
                              </a:solidFill>
                              <a:latin typeface="Cambria Math" panose="02040503050406030204" pitchFamily="18" charset="0"/>
                            </a:rPr>
                          </m:ctrlPr>
                        </m:fPr>
                        <m:num>
                          <m:r>
                            <a:rPr lang="uk-UA" sz="2000" i="0">
                              <a:solidFill>
                                <a:schemeClr val="bg1"/>
                              </a:solidFill>
                              <a:latin typeface="Cambria Math" panose="02040503050406030204" pitchFamily="18" charset="0"/>
                            </a:rPr>
                            <m:t>Мо−Мх</m:t>
                          </m:r>
                        </m:num>
                        <m:den>
                          <m:r>
                            <a:rPr lang="uk-UA" sz="2000" i="0">
                              <a:solidFill>
                                <a:schemeClr val="bg1"/>
                              </a:solidFill>
                              <a:latin typeface="Cambria Math" panose="02040503050406030204" pitchFamily="18" charset="0"/>
                            </a:rPr>
                            <m:t>Мо</m:t>
                          </m:r>
                        </m:den>
                      </m:f>
                      <m:r>
                        <a:rPr lang="uk-UA" sz="2000" i="0">
                          <a:solidFill>
                            <a:schemeClr val="bg1"/>
                          </a:solidFill>
                          <a:latin typeface="Cambria Math" panose="02040503050406030204" pitchFamily="18" charset="0"/>
                        </a:rPr>
                        <m:t>∙100, %</m:t>
                      </m:r>
                    </m:oMath>
                  </m:oMathPara>
                </a14:m>
                <a:endParaRPr lang="uk-UA" sz="2000" dirty="0">
                  <a:solidFill>
                    <a:schemeClr val="bg1"/>
                  </a:solidFill>
                </a:endParaRPr>
              </a:p>
            </p:txBody>
          </p:sp>
        </mc:Choice>
        <mc:Fallback xmlns="">
          <p:sp>
            <p:nvSpPr>
              <p:cNvPr id="31" name="TextBox 30">
                <a:extLst>
                  <a:ext uri="{FF2B5EF4-FFF2-40B4-BE49-F238E27FC236}">
                    <a16:creationId xmlns:a16="http://schemas.microsoft.com/office/drawing/2014/main" id="{4B8398FE-9B35-2A7F-3373-4FCF65A8F547}"/>
                  </a:ext>
                </a:extLst>
              </p:cNvPr>
              <p:cNvSpPr txBox="1">
                <a:spLocks noRot="1" noChangeAspect="1" noMove="1" noResize="1" noEditPoints="1" noAdjustHandles="1" noChangeArrowheads="1" noChangeShapeType="1" noTextEdit="1"/>
              </p:cNvSpPr>
              <p:nvPr/>
            </p:nvSpPr>
            <p:spPr>
              <a:xfrm>
                <a:off x="14116010" y="8704715"/>
                <a:ext cx="2819400" cy="668581"/>
              </a:xfrm>
              <a:prstGeom prst="rect">
                <a:avLst/>
              </a:prstGeom>
              <a:blipFill>
                <a:blip r:embed="rId5"/>
                <a:stretch>
                  <a:fillRect/>
                </a:stretch>
              </a:blipFill>
            </p:spPr>
            <p:txBody>
              <a:bodyPr/>
              <a:lstStyle/>
              <a:p>
                <a:r>
                  <a:rPr lang="uk-UA">
                    <a:noFill/>
                  </a:rPr>
                  <a:t> </a:t>
                </a:r>
              </a:p>
            </p:txBody>
          </p:sp>
        </mc:Fallback>
      </mc:AlternateContent>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373</TotalTime>
  <Words>1093</Words>
  <Application>Microsoft Office PowerPoint</Application>
  <PresentationFormat>Довільний</PresentationFormat>
  <Paragraphs>87</Paragraphs>
  <Slides>16</Slides>
  <Notes>2</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16</vt:i4>
      </vt:variant>
    </vt:vector>
  </HeadingPairs>
  <TitlesOfParts>
    <vt:vector size="25" baseType="lpstr">
      <vt:lpstr>Cambria Math</vt:lpstr>
      <vt:lpstr>Times New Roman</vt:lpstr>
      <vt:lpstr>Arial</vt:lpstr>
      <vt:lpstr>Montserrat</vt:lpstr>
      <vt:lpstr>Calibri</vt:lpstr>
      <vt:lpstr>Aptos</vt:lpstr>
      <vt:lpstr>Wingdings</vt:lpstr>
      <vt:lpstr>Gungsuh</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and Solution Education Salty Plants Class Presentation Green Minimalist</dc:title>
  <dc:creator>Сергій</dc:creator>
  <cp:lastModifiedBy>Сергій</cp:lastModifiedBy>
  <cp:revision>5</cp:revision>
  <dcterms:created xsi:type="dcterms:W3CDTF">2006-08-16T00:00:00Z</dcterms:created>
  <dcterms:modified xsi:type="dcterms:W3CDTF">2024-12-09T22:58:48Z</dcterms:modified>
  <dc:identifier>DAGB29mV_tA</dc:identifier>
</cp:coreProperties>
</file>