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61" r:id="rId3"/>
    <p:sldMasterId id="2147483662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</p:sldIdLst>
  <p:sldSz cx="12188825" cy="6858000"/>
  <p:notesSz cx="6858000" cy="9144000"/>
  <p:embeddedFontLs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3839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-1938" y="-12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7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4848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146d50514d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146d50514d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1146d50514d_2_2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en-US"/>
              <a:t>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08F8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A08F8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A08F8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A08F8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A08F8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A08F8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A08F8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A08F8A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2"/>
          </p:nvPr>
        </p:nvSpPr>
        <p:spPr>
          <a:xfrm>
            <a:off x="1338739" y="1925320"/>
            <a:ext cx="6362567" cy="402336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8125883" y="1803401"/>
            <a:ext cx="2844060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219200" y="1803400"/>
            <a:ext cx="9750425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типа объектов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1218883" y="1803400"/>
            <a:ext cx="4773956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2"/>
          </p:nvPr>
        </p:nvSpPr>
        <p:spPr>
          <a:xfrm>
            <a:off x="6195986" y="1803400"/>
            <a:ext cx="4773956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>
            <a:off x="1218883" y="2514600"/>
            <a:ext cx="4773956" cy="3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3"/>
          </p:nvPr>
        </p:nvSpPr>
        <p:spPr>
          <a:xfrm>
            <a:off x="6200049" y="1803400"/>
            <a:ext cx="4769806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4"/>
          </p:nvPr>
        </p:nvSpPr>
        <p:spPr>
          <a:xfrm>
            <a:off x="6195986" y="2514600"/>
            <a:ext cx="4773956" cy="3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 rot="5400000">
            <a:off x="7588251" y="2681288"/>
            <a:ext cx="56610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 rot="5400000">
            <a:off x="2593976" y="-941387"/>
            <a:ext cx="5661025" cy="841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 rot="5400000">
            <a:off x="3960813" y="-938212"/>
            <a:ext cx="4267200" cy="975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1218883" y="1803400"/>
            <a:ext cx="6602281" cy="426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8125883" y="1803400"/>
            <a:ext cx="2844060" cy="426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1219200" y="1600200"/>
            <a:ext cx="9739312" cy="73025"/>
            <a:chOff x="914400" y="1200150"/>
            <a:chExt cx="7306712" cy="54864"/>
          </a:xfrm>
        </p:grpSpPr>
        <p:sp>
          <p:nvSpPr>
            <p:cNvPr id="11" name="Google Shape;11;p1"/>
            <p:cNvSpPr/>
            <p:nvPr/>
          </p:nvSpPr>
          <p:spPr>
            <a:xfrm>
              <a:off x="8166327" y="1200150"/>
              <a:ext cx="54785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14400" y="1200150"/>
              <a:ext cx="54785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pic>
          <p:nvPicPr>
            <p:cNvPr id="13" name="Google Shape;1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7882" y="1202440"/>
              <a:ext cx="7075041" cy="503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14;p1"/>
          <p:cNvGrpSpPr/>
          <p:nvPr/>
        </p:nvGrpSpPr>
        <p:grpSpPr>
          <a:xfrm>
            <a:off x="1219200" y="4851400"/>
            <a:ext cx="9739312" cy="73025"/>
            <a:chOff x="914400" y="3638550"/>
            <a:chExt cx="7306712" cy="54864"/>
          </a:xfrm>
        </p:grpSpPr>
        <p:sp>
          <p:nvSpPr>
            <p:cNvPr id="15" name="Google Shape;15;p1"/>
            <p:cNvSpPr/>
            <p:nvPr/>
          </p:nvSpPr>
          <p:spPr>
            <a:xfrm>
              <a:off x="8166327" y="3638550"/>
              <a:ext cx="54785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914400" y="3638550"/>
              <a:ext cx="54785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pic>
          <p:nvPicPr>
            <p:cNvPr id="17" name="Google Shape;1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7882" y="3639313"/>
              <a:ext cx="7075041" cy="503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18;p1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219200" y="1803400"/>
            <a:ext cx="9750425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nstantia"/>
              <a:buNone/>
              <a:defRPr sz="11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nstantia"/>
              <a:buNone/>
            </a:pPr>
            <a:endParaRPr sz="24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/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1219200" y="1803400"/>
            <a:ext cx="9750425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nstantia"/>
              <a:buNone/>
            </a:pPr>
            <a:endParaRPr sz="24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9" name="Google Shape;89;p12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/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90" name="Google Shape;90;p12"/>
          <p:cNvGrpSpPr/>
          <p:nvPr/>
        </p:nvGrpSpPr>
        <p:grpSpPr>
          <a:xfrm>
            <a:off x="3273425" y="3475037"/>
            <a:ext cx="5641975" cy="55562"/>
            <a:chOff x="2455975" y="2588441"/>
            <a:chExt cx="4232051" cy="41148"/>
          </a:xfrm>
        </p:grpSpPr>
        <p:sp>
          <p:nvSpPr>
            <p:cNvPr id="91" name="Google Shape;91;p12"/>
            <p:cNvSpPr/>
            <p:nvPr/>
          </p:nvSpPr>
          <p:spPr>
            <a:xfrm>
              <a:off x="6642776" y="2588441"/>
              <a:ext cx="45250" cy="41148"/>
            </a:xfrm>
            <a:prstGeom prst="ellipse">
              <a:avLst/>
            </a:prstGeom>
            <a:solidFill>
              <a:schemeClr val="dk1"/>
            </a:solidFill>
            <a:ln w="264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92" name="Google Shape;92;p12"/>
            <p:cNvSpPr/>
            <p:nvPr/>
          </p:nvSpPr>
          <p:spPr>
            <a:xfrm>
              <a:off x="2455975" y="2588441"/>
              <a:ext cx="45250" cy="41148"/>
            </a:xfrm>
            <a:prstGeom prst="ellipse">
              <a:avLst/>
            </a:prstGeom>
            <a:solidFill>
              <a:schemeClr val="dk1"/>
            </a:solidFill>
            <a:ln w="264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93" name="Google Shape;93;p12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94" name="Google Shape;94;p12"/>
              <p:cNvCxnSpPr/>
              <p:nvPr/>
            </p:nvCxnSpPr>
            <p:spPr>
              <a:xfrm>
                <a:off x="2550323" y="3458731"/>
                <a:ext cx="402336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12"/>
              <p:cNvCxnSpPr/>
              <p:nvPr/>
            </p:nvCxnSpPr>
            <p:spPr>
              <a:xfrm>
                <a:off x="2550323" y="3497729"/>
                <a:ext cx="402336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</p:grpSp>
      <p:sp>
        <p:nvSpPr>
          <p:cNvPr id="96" name="Google Shape;96;p12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1"/>
          </p:nvPr>
        </p:nvSpPr>
        <p:spPr>
          <a:xfrm>
            <a:off x="1219200" y="1803400"/>
            <a:ext cx="9750425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nstantia"/>
              <a:buNone/>
            </a:pPr>
            <a:endParaRPr sz="24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nstantia"/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1219200" y="1803400"/>
            <a:ext cx="6602412" cy="42672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1219200" y="431800"/>
            <a:ext cx="975042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1219200" y="1803400"/>
            <a:ext cx="9750425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ftr" idx="11"/>
          </p:nvPr>
        </p:nvSpPr>
        <p:spPr>
          <a:xfrm>
            <a:off x="1219200" y="6172200"/>
            <a:ext cx="74152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dt" idx="10"/>
          </p:nvPr>
        </p:nvSpPr>
        <p:spPr>
          <a:xfrm>
            <a:off x="8837612" y="6172200"/>
            <a:ext cx="121761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ldNum" idx="12"/>
          </p:nvPr>
        </p:nvSpPr>
        <p:spPr>
          <a:xfrm>
            <a:off x="10258425" y="6172200"/>
            <a:ext cx="711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  <a:defRPr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ctrTitle"/>
          </p:nvPr>
        </p:nvSpPr>
        <p:spPr>
          <a:xfrm>
            <a:off x="1376362" y="1905000"/>
            <a:ext cx="943610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onstantia"/>
              <a:buNone/>
            </a:pPr>
            <a:r>
              <a:rPr lang="en-US" sz="48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  <a:t>Профорієнтаційна робота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382712" y="3657600"/>
            <a:ext cx="942975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 b="0" i="0" u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  <a:t>КАФЕДРИ КУЛЬТУРОЛОГІЇ</a:t>
            </a:r>
            <a:endParaRPr/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3887" y="115887"/>
            <a:ext cx="1404937" cy="14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4">
            <a:alphaModFix amt="85000"/>
          </a:blip>
          <a:srcRect/>
          <a:stretch/>
        </p:blipFill>
        <p:spPr>
          <a:xfrm>
            <a:off x="117748" y="77578"/>
            <a:ext cx="1407206" cy="140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 descr="Изображение выглядит как человек, в позе, стоит, групп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37" y="4999037"/>
            <a:ext cx="2566987" cy="183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 descr="Изображение выглядит как человек, внутренний, группа, в позе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8425" y="4999037"/>
            <a:ext cx="2770187" cy="183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 descr="Изображение выглядит как человек, стена, внутренний, тарелка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46712" y="4999037"/>
            <a:ext cx="4164012" cy="185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8">
            <a:alphaModFix/>
          </a:blip>
          <a:srcRect l="19250" b="15902"/>
          <a:stretch/>
        </p:blipFill>
        <p:spPr>
          <a:xfrm>
            <a:off x="9648825" y="4999025"/>
            <a:ext cx="2528901" cy="18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1270000" y="549275"/>
            <a:ext cx="9750425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32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Форми профорієнтаційної роботи</a:t>
            </a:r>
            <a:endParaRPr/>
          </a:p>
        </p:txBody>
      </p:sp>
      <p:pic>
        <p:nvPicPr>
          <p:cNvPr id="140" name="Google Shape;1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963612"/>
            <a:ext cx="10880725" cy="541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8637" y="4851400"/>
            <a:ext cx="3074987" cy="15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6137" y="3249612"/>
            <a:ext cx="2757487" cy="155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575" y="3214388"/>
            <a:ext cx="2182291" cy="163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95975" y="3062700"/>
            <a:ext cx="2441574" cy="183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12407" y="4893875"/>
            <a:ext cx="2608718" cy="17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112" y="4893874"/>
            <a:ext cx="2319230" cy="15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34050" y="3019850"/>
            <a:ext cx="2217668" cy="17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 rotWithShape="1">
          <a:blip r:embed="rId11">
            <a:alphaModFix/>
          </a:blip>
          <a:srcRect l="16876" t="14492" r="17610" b="29115"/>
          <a:stretch/>
        </p:blipFill>
        <p:spPr>
          <a:xfrm>
            <a:off x="9039000" y="5240000"/>
            <a:ext cx="2715048" cy="131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12">
            <a:alphaModFix/>
          </a:blip>
          <a:srcRect t="10107" r="842" b="6426"/>
          <a:stretch/>
        </p:blipFill>
        <p:spPr>
          <a:xfrm>
            <a:off x="9039000" y="4935450"/>
            <a:ext cx="1387226" cy="72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13">
            <a:alphaModFix/>
          </a:blip>
          <a:srcRect l="15860" t="9133" r="18925" b="31942"/>
          <a:stretch/>
        </p:blipFill>
        <p:spPr>
          <a:xfrm>
            <a:off x="10274999" y="4959508"/>
            <a:ext cx="1479048" cy="68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8"/>
          <p:cNvPicPr preferRelativeResize="0"/>
          <p:nvPr/>
        </p:nvPicPr>
        <p:blipFill rotWithShape="1">
          <a:blip r:embed="rId3">
            <a:alphaModFix/>
          </a:blip>
          <a:srcRect r="7501"/>
          <a:stretch/>
        </p:blipFill>
        <p:spPr>
          <a:xfrm>
            <a:off x="9244450" y="769225"/>
            <a:ext cx="2362275" cy="34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 descr="Изображение выглядит как текст, внутренний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r="12903" b="3658"/>
          <a:stretch/>
        </p:blipFill>
        <p:spPr>
          <a:xfrm>
            <a:off x="6656277" y="1230875"/>
            <a:ext cx="2524948" cy="34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 txBox="1">
            <a:spLocks noGrp="1"/>
          </p:cNvSpPr>
          <p:nvPr>
            <p:ph type="title"/>
          </p:nvPr>
        </p:nvSpPr>
        <p:spPr>
          <a:xfrm>
            <a:off x="333375" y="509587"/>
            <a:ext cx="11522075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32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	ЗУСТРІЧІ У НАВЧАЛЬНИХ ЗАКЛАДАХ</a:t>
            </a:r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body" idx="1"/>
          </p:nvPr>
        </p:nvSpPr>
        <p:spPr>
          <a:xfrm>
            <a:off x="1189037" y="1609725"/>
            <a:ext cx="9752012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Всього –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Укладено договорів про співпрацю - 2</a:t>
            </a:r>
            <a:endParaRPr/>
          </a:p>
        </p:txBody>
      </p:sp>
      <p:pic>
        <p:nvPicPr>
          <p:cNvPr id="159" name="Google Shape;159;p18" descr="Изображение выглядит как внутренний, потолок, человек, пол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t="2260" b="11113"/>
          <a:stretch/>
        </p:blipFill>
        <p:spPr>
          <a:xfrm>
            <a:off x="7612555" y="4017214"/>
            <a:ext cx="3931583" cy="246454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6">
            <a:alphaModFix/>
          </a:blip>
          <a:srcRect l="11245"/>
          <a:stretch/>
        </p:blipFill>
        <p:spPr>
          <a:xfrm>
            <a:off x="2281150" y="4348125"/>
            <a:ext cx="2524952" cy="213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6175" y="4377063"/>
            <a:ext cx="1600209" cy="213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06100" y="2828700"/>
            <a:ext cx="1737501" cy="360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/>
        </p:nvSpPr>
        <p:spPr>
          <a:xfrm>
            <a:off x="333375" y="581025"/>
            <a:ext cx="115220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32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РОБОТА ЧЕРЕЗ ТВОРЧІ КОЛЕКТИВИ</a:t>
            </a:r>
            <a:endParaRPr/>
          </a:p>
        </p:txBody>
      </p:sp>
      <p:pic>
        <p:nvPicPr>
          <p:cNvPr id="168" name="Google Shape;1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550" y="1620775"/>
            <a:ext cx="3964076" cy="248803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9"/>
          <p:cNvSpPr/>
          <p:nvPr/>
        </p:nvSpPr>
        <p:spPr>
          <a:xfrm>
            <a:off x="-725487" y="5681662"/>
            <a:ext cx="30162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70" name="Google Shape;170;p19"/>
          <p:cNvSpPr txBox="1"/>
          <p:nvPr/>
        </p:nvSpPr>
        <p:spPr>
          <a:xfrm>
            <a:off x="2062162" y="5805750"/>
            <a:ext cx="30162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3575" tIns="163575" rIns="163575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3A20"/>
              </a:buClr>
              <a:buSzPts val="2000"/>
              <a:buFont typeface="Constantia"/>
              <a:buNone/>
            </a:pPr>
            <a:r>
              <a:rPr lang="en-US" sz="15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Ансамбль бального танцю «Чарівність»</a:t>
            </a:r>
            <a:endParaRPr sz="1500"/>
          </a:p>
        </p:txBody>
      </p:sp>
      <p:sp>
        <p:nvSpPr>
          <p:cNvPr id="171" name="Google Shape;171;p19"/>
          <p:cNvSpPr txBox="1"/>
          <p:nvPr/>
        </p:nvSpPr>
        <p:spPr>
          <a:xfrm>
            <a:off x="3415650" y="3426675"/>
            <a:ext cx="45681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3A20"/>
              </a:buClr>
              <a:buSzPts val="2000"/>
              <a:buFont typeface="Constantia"/>
              <a:buNone/>
            </a:pPr>
            <a:r>
              <a:rPr lang="en-US" sz="1500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Хорова група Н</a:t>
            </a:r>
            <a:r>
              <a:rPr lang="en-US" sz="15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ародн</a:t>
            </a:r>
            <a:r>
              <a:rPr lang="en-US" sz="1500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ого</a:t>
            </a:r>
            <a:r>
              <a:rPr lang="en-US" sz="15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 ансамбл</a:t>
            </a:r>
            <a:r>
              <a:rPr lang="en-US" sz="1500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ю</a:t>
            </a:r>
            <a:r>
              <a:rPr lang="en-US" sz="15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 пісні і танцю «Колос» ім. С. А. Семеновського</a:t>
            </a:r>
            <a:endParaRPr sz="1500"/>
          </a:p>
        </p:txBody>
      </p:sp>
      <p:cxnSp>
        <p:nvCxnSpPr>
          <p:cNvPr id="172" name="Google Shape;172;p19"/>
          <p:cNvCxnSpPr/>
          <p:nvPr/>
        </p:nvCxnSpPr>
        <p:spPr>
          <a:xfrm>
            <a:off x="2638425" y="1352550"/>
            <a:ext cx="691197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73" name="Google Shape;173;p19"/>
          <p:cNvCxnSpPr/>
          <p:nvPr/>
        </p:nvCxnSpPr>
        <p:spPr>
          <a:xfrm flipH="1">
            <a:off x="2062162" y="1352550"/>
            <a:ext cx="576262" cy="31591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74" name="Google Shape;174;p19"/>
          <p:cNvCxnSpPr/>
          <p:nvPr/>
        </p:nvCxnSpPr>
        <p:spPr>
          <a:xfrm>
            <a:off x="3425187" y="1352550"/>
            <a:ext cx="3900" cy="2674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75" name="Google Shape;175;p19"/>
          <p:cNvCxnSpPr/>
          <p:nvPr/>
        </p:nvCxnSpPr>
        <p:spPr>
          <a:xfrm>
            <a:off x="9550400" y="1352550"/>
            <a:ext cx="360362" cy="31591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pic>
        <p:nvPicPr>
          <p:cNvPr id="176" name="Google Shape;176;p19"/>
          <p:cNvPicPr preferRelativeResize="0"/>
          <p:nvPr/>
        </p:nvPicPr>
        <p:blipFill rotWithShape="1">
          <a:blip r:embed="rId4">
            <a:alphaModFix/>
          </a:blip>
          <a:srcRect l="7415" b="18320"/>
          <a:stretch/>
        </p:blipFill>
        <p:spPr>
          <a:xfrm>
            <a:off x="3597487" y="1760538"/>
            <a:ext cx="2728200" cy="18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675" y="1736625"/>
            <a:ext cx="1378940" cy="183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19"/>
          <p:cNvCxnSpPr/>
          <p:nvPr/>
        </p:nvCxnSpPr>
        <p:spPr>
          <a:xfrm>
            <a:off x="7861287" y="1346850"/>
            <a:ext cx="5400" cy="2685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179" name="Google Shape;179;p19"/>
          <p:cNvCxnSpPr/>
          <p:nvPr/>
        </p:nvCxnSpPr>
        <p:spPr>
          <a:xfrm>
            <a:off x="5718750" y="1376100"/>
            <a:ext cx="0" cy="36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0" name="Google Shape;180;p19"/>
          <p:cNvSpPr txBox="1"/>
          <p:nvPr/>
        </p:nvSpPr>
        <p:spPr>
          <a:xfrm>
            <a:off x="8141150" y="3575225"/>
            <a:ext cx="37146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Балетна група Народного ансамблю пісні і танцю «Колос» ім. С. А. Семеновського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181" name="Google Shape;18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0955" y="4118398"/>
            <a:ext cx="3838591" cy="18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6363975" y="5889750"/>
            <a:ext cx="300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Народний чоловічий вокальний ансамбль «Амеро»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83" name="Google Shape;18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55100" y="1719775"/>
            <a:ext cx="2496440" cy="187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70343" y="1730950"/>
            <a:ext cx="1275055" cy="187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05400" y="4171327"/>
            <a:ext cx="3115176" cy="175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/>
          <p:nvPr/>
        </p:nvSpPr>
        <p:spPr>
          <a:xfrm>
            <a:off x="333375" y="581025"/>
            <a:ext cx="115220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32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ВИСТУПИ НА РАДІО І ТЕЛЕБАЧЕННІ</a:t>
            </a:r>
            <a:endParaRPr/>
          </a:p>
        </p:txBody>
      </p:sp>
      <p:pic>
        <p:nvPicPr>
          <p:cNvPr id="191" name="Google Shape;1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27187"/>
            <a:ext cx="6119812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1914525"/>
            <a:ext cx="3340100" cy="360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5">
            <a:alphaModFix/>
          </a:blip>
          <a:srcRect r="55960" b="42311"/>
          <a:stretch/>
        </p:blipFill>
        <p:spPr>
          <a:xfrm>
            <a:off x="8367712" y="1774825"/>
            <a:ext cx="3294062" cy="2670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0"/>
          <p:cNvGrpSpPr/>
          <p:nvPr/>
        </p:nvGrpSpPr>
        <p:grpSpPr>
          <a:xfrm>
            <a:off x="4235450" y="2597150"/>
            <a:ext cx="7618412" cy="2684462"/>
            <a:chOff x="1202203" y="2561067"/>
            <a:chExt cx="7618775" cy="2683964"/>
          </a:xfrm>
        </p:grpSpPr>
        <p:sp>
          <p:nvSpPr>
            <p:cNvPr id="195" name="Google Shape;195;p20"/>
            <p:cNvSpPr/>
            <p:nvPr/>
          </p:nvSpPr>
          <p:spPr>
            <a:xfrm>
              <a:off x="1202203" y="2561067"/>
              <a:ext cx="3716515" cy="137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4874265" y="3865749"/>
              <a:ext cx="3946713" cy="137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3A20"/>
                </a:buClr>
                <a:buSzPts val="2100"/>
                <a:buFont typeface="Constantia"/>
                <a:buNone/>
              </a:pPr>
              <a:r>
                <a:rPr lang="en-US" sz="2100" b="0" i="0" u="none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Роман Рудий у програмі «Музична сієста" з Олесею Білаш на Радіо Культура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onstantia"/>
                <a:buNone/>
              </a:pPr>
              <a:endParaRPr sz="24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nstantia"/>
                <a:buNone/>
              </a:pPr>
              <a:endParaRPr sz="14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6A3A20"/>
                </a:buClr>
                <a:buSzPts val="1200"/>
                <a:buFont typeface="Constantia"/>
                <a:buNone/>
              </a:pPr>
              <a:r>
                <a:rPr lang="en-US" sz="1200" b="0" i="0" u="none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 http://www.nrcu.gov.ua/schedule/play-archive.html?periodItemID=2770414</a:t>
              </a:r>
              <a:endParaRPr/>
            </a:p>
          </p:txBody>
        </p:sp>
      </p:grpSp>
      <p:pic>
        <p:nvPicPr>
          <p:cNvPr id="197" name="Google Shape;197;p20" descr="Изображение выглядит как внутренний, человек, в позе, линия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7462" y="1820862"/>
            <a:ext cx="3200400" cy="203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/>
          <p:nvPr/>
        </p:nvSpPr>
        <p:spPr>
          <a:xfrm>
            <a:off x="5076825" y="3997325"/>
            <a:ext cx="3198812" cy="13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9350" tIns="149350" rIns="14935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3A20"/>
              </a:buClr>
              <a:buSzPts val="2100"/>
              <a:buFont typeface="Constantia"/>
              <a:buNone/>
            </a:pPr>
            <a:r>
              <a:rPr lang="en-US" sz="21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Різдвяні зустрічі з Наталією Шелепницькою 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7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nstantia"/>
              <a:buNone/>
            </a:pPr>
            <a:endParaRPr sz="1400" b="0" i="0" u="none">
              <a:solidFill>
                <a:srgbClr val="6A3A2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Clr>
                <a:srgbClr val="6A3A20"/>
              </a:buClr>
              <a:buSzPts val="1200"/>
              <a:buFont typeface="Constantia"/>
              <a:buNone/>
            </a:pPr>
            <a:r>
              <a:rPr lang="en-US" sz="12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 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6A3A20"/>
              </a:buClr>
              <a:buSzPts val="1200"/>
              <a:buFont typeface="Constantia"/>
              <a:buNone/>
            </a:pPr>
            <a:r>
              <a:rPr lang="en-US" sz="12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 https://www.youtube.com/watch?v=yfQJ4vTWpdM</a:t>
            </a:r>
            <a:endParaRPr/>
          </a:p>
        </p:txBody>
      </p:sp>
      <p:cxnSp>
        <p:nvCxnSpPr>
          <p:cNvPr id="199" name="Google Shape;199;p20"/>
          <p:cNvCxnSpPr/>
          <p:nvPr/>
        </p:nvCxnSpPr>
        <p:spPr>
          <a:xfrm>
            <a:off x="2638425" y="1292225"/>
            <a:ext cx="691197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00" name="Google Shape;200;p20"/>
          <p:cNvCxnSpPr/>
          <p:nvPr/>
        </p:nvCxnSpPr>
        <p:spPr>
          <a:xfrm flipH="1">
            <a:off x="2062162" y="1292225"/>
            <a:ext cx="576262" cy="31591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01" name="Google Shape;201;p20"/>
          <p:cNvCxnSpPr/>
          <p:nvPr/>
        </p:nvCxnSpPr>
        <p:spPr>
          <a:xfrm>
            <a:off x="6238875" y="1292225"/>
            <a:ext cx="0" cy="31591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02" name="Google Shape;202;p20"/>
          <p:cNvCxnSpPr/>
          <p:nvPr/>
        </p:nvCxnSpPr>
        <p:spPr>
          <a:xfrm>
            <a:off x="9550400" y="1292225"/>
            <a:ext cx="360362" cy="31591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"/>
          <p:cNvSpPr txBox="1"/>
          <p:nvPr/>
        </p:nvSpPr>
        <p:spPr>
          <a:xfrm>
            <a:off x="323850" y="341312"/>
            <a:ext cx="115220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32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СТОРІНКИ У СОЦІАЛЬНИХ МЕРЕЖАХ</a:t>
            </a:r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4140200" y="1700212"/>
            <a:ext cx="3633787" cy="2881312"/>
            <a:chOff x="4138042" y="2324100"/>
            <a:chExt cx="3716932" cy="3028852"/>
          </a:xfrm>
        </p:grpSpPr>
        <p:pic>
          <p:nvPicPr>
            <p:cNvPr id="209" name="Google Shape;209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22204" y="2324100"/>
              <a:ext cx="3548609" cy="23422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21"/>
            <p:cNvSpPr txBox="1"/>
            <p:nvPr/>
          </p:nvSpPr>
          <p:spPr>
            <a:xfrm>
              <a:off x="4138042" y="4509120"/>
              <a:ext cx="3716932" cy="843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3A20"/>
                </a:buClr>
                <a:buSzPts val="1400"/>
                <a:buFont typeface="Constantia"/>
                <a:buNone/>
              </a:pPr>
              <a:r>
                <a:rPr lang="en-US" sz="1400" b="0" i="0" u="none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Cторінка кафедри у facebook</a:t>
              </a:r>
              <a:endParaRPr sz="14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3A20"/>
                </a:buClr>
                <a:buSzPts val="1200"/>
                <a:buFont typeface="Constantia"/>
                <a:buNone/>
              </a:pPr>
              <a:r>
                <a:rPr lang="en-US" sz="1200" b="0" i="0" u="none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https://www.facebook.com/kafkult.nubip/</a:t>
              </a:r>
              <a:endParaRPr/>
            </a:p>
          </p:txBody>
        </p:sp>
      </p:grpSp>
      <p:cxnSp>
        <p:nvCxnSpPr>
          <p:cNvPr id="211" name="Google Shape;211;p21"/>
          <p:cNvCxnSpPr/>
          <p:nvPr/>
        </p:nvCxnSpPr>
        <p:spPr>
          <a:xfrm rot="10800000">
            <a:off x="3359150" y="2492375"/>
            <a:ext cx="863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12" name="Google Shape;212;p21"/>
          <p:cNvCxnSpPr/>
          <p:nvPr/>
        </p:nvCxnSpPr>
        <p:spPr>
          <a:xfrm rot="10800000">
            <a:off x="3355975" y="3573462"/>
            <a:ext cx="863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13" name="Google Shape;213;p21"/>
          <p:cNvCxnSpPr/>
          <p:nvPr/>
        </p:nvCxnSpPr>
        <p:spPr>
          <a:xfrm rot="10800000">
            <a:off x="3573462" y="1412875"/>
            <a:ext cx="649287" cy="28733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14" name="Google Shape;214;p21"/>
          <p:cNvCxnSpPr/>
          <p:nvPr/>
        </p:nvCxnSpPr>
        <p:spPr>
          <a:xfrm flipH="1">
            <a:off x="3786187" y="4267200"/>
            <a:ext cx="709612" cy="28733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15" name="Google Shape;215;p21"/>
          <p:cNvCxnSpPr/>
          <p:nvPr/>
        </p:nvCxnSpPr>
        <p:spPr>
          <a:xfrm flipH="1">
            <a:off x="5157787" y="4581525"/>
            <a:ext cx="249237" cy="57626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16" name="Google Shape;216;p21"/>
          <p:cNvCxnSpPr/>
          <p:nvPr/>
        </p:nvCxnSpPr>
        <p:spPr>
          <a:xfrm>
            <a:off x="7462837" y="4327525"/>
            <a:ext cx="584200" cy="27622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17" name="Google Shape;217;p21"/>
          <p:cNvCxnSpPr/>
          <p:nvPr/>
        </p:nvCxnSpPr>
        <p:spPr>
          <a:xfrm rot="10800000" flipH="1">
            <a:off x="7691437" y="1358900"/>
            <a:ext cx="758825" cy="34131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18" name="Google Shape;218;p21"/>
          <p:cNvCxnSpPr/>
          <p:nvPr/>
        </p:nvCxnSpPr>
        <p:spPr>
          <a:xfrm>
            <a:off x="7691437" y="2420937"/>
            <a:ext cx="78422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19" name="Google Shape;219;p21"/>
          <p:cNvCxnSpPr/>
          <p:nvPr/>
        </p:nvCxnSpPr>
        <p:spPr>
          <a:xfrm>
            <a:off x="7688262" y="3573462"/>
            <a:ext cx="785812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20" name="Google Shape;220;p21"/>
          <p:cNvCxnSpPr/>
          <p:nvPr/>
        </p:nvCxnSpPr>
        <p:spPr>
          <a:xfrm>
            <a:off x="6454775" y="4581525"/>
            <a:ext cx="144462" cy="57626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21" name="Google Shape;221;p21"/>
          <p:cNvSpPr txBox="1"/>
          <p:nvPr/>
        </p:nvSpPr>
        <p:spPr>
          <a:xfrm>
            <a:off x="8450262" y="1143000"/>
            <a:ext cx="3402012" cy="43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 Народний ансамбль пісні і танцю «Колос»: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https://www.facebook.com/groups/ansambl.KOLOS</a:t>
            </a:r>
            <a:endParaRPr/>
          </a:p>
        </p:txBody>
      </p:sp>
      <p:sp>
        <p:nvSpPr>
          <p:cNvPr id="222" name="Google Shape;222;p21"/>
          <p:cNvSpPr txBox="1"/>
          <p:nvPr/>
        </p:nvSpPr>
        <p:spPr>
          <a:xfrm>
            <a:off x="8047037" y="4475162"/>
            <a:ext cx="3805237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Ансамбль бального танцю «Чарівність»: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https://www.facebook.com/Клуб-бального-танцю-Charivnist-НУБІП-Украіни-110142641455871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8450250" y="2205025"/>
            <a:ext cx="3402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Народний чоловічий вокальний ансамбль «Амеро»: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https://www.facebook.com/groups/575093533135921</a:t>
            </a:r>
            <a:endParaRPr/>
          </a:p>
        </p:txBody>
      </p:sp>
      <p:sp>
        <p:nvSpPr>
          <p:cNvPr id="224" name="Google Shape;224;p21"/>
          <p:cNvSpPr txBox="1"/>
          <p:nvPr/>
        </p:nvSpPr>
        <p:spPr>
          <a:xfrm>
            <a:off x="8475662" y="3449637"/>
            <a:ext cx="3511550" cy="43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Народний жіночий вокальний ансамбль «Октава»: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https://www.facebook.com/groups/160583902943823</a:t>
            </a:r>
            <a:endParaRPr/>
          </a:p>
        </p:txBody>
      </p:sp>
      <p:sp>
        <p:nvSpPr>
          <p:cNvPr id="225" name="Google Shape;225;p21"/>
          <p:cNvSpPr txBox="1"/>
          <p:nvPr/>
        </p:nvSpPr>
        <p:spPr>
          <a:xfrm>
            <a:off x="355600" y="957262"/>
            <a:ext cx="354965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Народний театр «Березіль»: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https://m.facebook.com/Народний-студентський-театр-Березіль-НУБІП-України-111690077962248</a:t>
            </a:r>
            <a:endParaRPr/>
          </a:p>
        </p:txBody>
      </p:sp>
      <p:sp>
        <p:nvSpPr>
          <p:cNvPr id="226" name="Google Shape;226;p21"/>
          <p:cNvSpPr txBox="1"/>
          <p:nvPr/>
        </p:nvSpPr>
        <p:spPr>
          <a:xfrm>
            <a:off x="357187" y="2205037"/>
            <a:ext cx="319087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Народна студія естрадного співу «Войтвойс»: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https://www.facebook.com/labsinglesoul</a:t>
            </a:r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357187" y="3279775"/>
            <a:ext cx="2998787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Мистецька студія «7 сходинок»: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https://www.facebook.com/groups/280724440600553</a:t>
            </a:r>
            <a:endParaRPr/>
          </a:p>
        </p:txBody>
      </p:sp>
      <p:sp>
        <p:nvSpPr>
          <p:cNvPr id="228" name="Google Shape;228;p21"/>
          <p:cNvSpPr txBox="1"/>
          <p:nvPr/>
        </p:nvSpPr>
        <p:spPr>
          <a:xfrm>
            <a:off x="376237" y="4411662"/>
            <a:ext cx="3529012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Студія академічного, естрадного і джазового співу «Золоті голоси»: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https://www.facebook.com/groups/1930707403777493</a:t>
            </a:r>
            <a:endParaRPr/>
          </a:p>
        </p:txBody>
      </p:sp>
      <p:sp>
        <p:nvSpPr>
          <p:cNvPr id="229" name="Google Shape;229;p21"/>
          <p:cNvSpPr txBox="1"/>
          <p:nvPr/>
        </p:nvSpPr>
        <p:spPr>
          <a:xfrm>
            <a:off x="2357275" y="5011725"/>
            <a:ext cx="3727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Хореографічний ансамбль «Сузір'я ритмів»: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https://www.facebook.com/Хореографічний-ансамбль-сучасного-танцю-Сузіря-ритмів-100129425804619</a:t>
            </a:r>
            <a:endParaRPr/>
          </a:p>
        </p:txBody>
      </p:sp>
      <p:sp>
        <p:nvSpPr>
          <p:cNvPr id="230" name="Google Shape;230;p21"/>
          <p:cNvSpPr txBox="1"/>
          <p:nvPr/>
        </p:nvSpPr>
        <p:spPr>
          <a:xfrm>
            <a:off x="5933075" y="5167300"/>
            <a:ext cx="3402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Художня студія «Голосіївська палітра»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nstantia"/>
              <a:buNone/>
            </a:pPr>
            <a:r>
              <a:rPr lang="en-US" sz="11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https://www.facebook.com/groups/203600191849143</a:t>
            </a:r>
            <a:endParaRPr/>
          </a:p>
        </p:txBody>
      </p:sp>
      <p:pic>
        <p:nvPicPr>
          <p:cNvPr id="231" name="Google Shape;2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900" y="1557325"/>
            <a:ext cx="1422225" cy="7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1675" y="3703625"/>
            <a:ext cx="1028669" cy="7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1675" y="2602000"/>
            <a:ext cx="1028676" cy="7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1304" y="5011719"/>
            <a:ext cx="1028674" cy="143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61700" y="1557325"/>
            <a:ext cx="952770" cy="7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49624" y="2749975"/>
            <a:ext cx="1026576" cy="76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03275" y="3839975"/>
            <a:ext cx="1119274" cy="6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/>
          <p:cNvPicPr preferRelativeResize="0"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75" y="5057605"/>
            <a:ext cx="1079656" cy="143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09013" y="5570988"/>
            <a:ext cx="1165085" cy="9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25" y="5552400"/>
            <a:ext cx="1310200" cy="9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 txBox="1"/>
          <p:nvPr/>
        </p:nvSpPr>
        <p:spPr>
          <a:xfrm>
            <a:off x="333375" y="351500"/>
            <a:ext cx="115221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tantia"/>
              <a:buNone/>
            </a:pPr>
            <a:r>
              <a:rPr lang="en-US" sz="32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КАНАЛИ КОЛЕКТИВІВ НА YOUTUBE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46" name="Google Shape;246;p22"/>
          <p:cNvGrpSpPr/>
          <p:nvPr/>
        </p:nvGrpSpPr>
        <p:grpSpPr>
          <a:xfrm>
            <a:off x="2546886" y="3004208"/>
            <a:ext cx="7362288" cy="1782105"/>
            <a:chOff x="-2444279" y="2156815"/>
            <a:chExt cx="7362755" cy="1782537"/>
          </a:xfrm>
        </p:grpSpPr>
        <p:sp>
          <p:nvSpPr>
            <p:cNvPr id="247" name="Google Shape;247;p22"/>
            <p:cNvSpPr/>
            <p:nvPr/>
          </p:nvSpPr>
          <p:spPr>
            <a:xfrm>
              <a:off x="1201903" y="2561067"/>
              <a:ext cx="3716573" cy="1378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48" name="Google Shape;248;p22"/>
            <p:cNvSpPr txBox="1"/>
            <p:nvPr/>
          </p:nvSpPr>
          <p:spPr>
            <a:xfrm>
              <a:off x="-2444279" y="2156815"/>
              <a:ext cx="7095600" cy="12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A3A20"/>
                </a:buClr>
                <a:buSzPts val="1400"/>
                <a:buFont typeface="Constantia"/>
                <a:buNone/>
              </a:pPr>
              <a:r>
                <a:rPr lang="en-US" sz="1900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Канал</a:t>
              </a:r>
              <a:r>
                <a:rPr lang="en-US" sz="1900" b="0" i="0" u="none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 кафедри </a:t>
              </a:r>
              <a:r>
                <a:rPr lang="en-US" sz="1900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на</a:t>
              </a:r>
              <a:r>
                <a:rPr lang="en-US" sz="1900" b="0" i="0" u="none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 youtube</a:t>
              </a:r>
              <a:endParaRPr sz="1900"/>
            </a:p>
            <a:p>
              <a:pPr marL="0" marR="0" lvl="0" indent="0" algn="ctr" rtl="0">
                <a:lnSpc>
                  <a:spcPct val="9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6A3A20"/>
                </a:buClr>
                <a:buSzPts val="1200"/>
                <a:buFont typeface="Constantia"/>
                <a:buNone/>
              </a:pPr>
              <a:r>
                <a:rPr lang="en-US" sz="1700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https://www.youtube.com/channel/UCj_bjKp4mt8VdGcKT_yowzA</a:t>
              </a:r>
              <a:r>
                <a:rPr lang="en-US" sz="1700" b="0" i="0" u="none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 </a:t>
              </a:r>
              <a:r>
                <a:rPr lang="en-US" sz="1200" b="0" i="0" u="none">
                  <a:solidFill>
                    <a:srgbClr val="6A3A2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 </a:t>
              </a:r>
              <a:endParaRPr/>
            </a:p>
          </p:txBody>
        </p:sp>
      </p:grpSp>
      <p:cxnSp>
        <p:nvCxnSpPr>
          <p:cNvPr id="249" name="Google Shape;249;p22"/>
          <p:cNvCxnSpPr/>
          <p:nvPr/>
        </p:nvCxnSpPr>
        <p:spPr>
          <a:xfrm>
            <a:off x="2638438" y="1074438"/>
            <a:ext cx="6912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50" name="Google Shape;250;p22"/>
          <p:cNvSpPr txBox="1"/>
          <p:nvPr/>
        </p:nvSpPr>
        <p:spPr>
          <a:xfrm>
            <a:off x="4685600" y="4306000"/>
            <a:ext cx="19806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nstantia"/>
              <a:buNone/>
            </a:pPr>
            <a:r>
              <a:rPr lang="en-US" sz="15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Youtube-канал народного ансамблю пісні і танцю «Колос» імені С. А. Семеновського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nstantia"/>
              <a:buNone/>
            </a:pPr>
            <a:endParaRPr sz="1500" b="0" i="0" u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3A20"/>
              </a:buClr>
              <a:buSzPts val="1200"/>
              <a:buFont typeface="Constantia"/>
              <a:buNone/>
            </a:pPr>
            <a:r>
              <a:rPr lang="en-US" sz="1300" b="0" i="0" u="none">
                <a:solidFill>
                  <a:srgbClr val="6A3A20"/>
                </a:solidFill>
                <a:latin typeface="Constantia"/>
                <a:ea typeface="Constantia"/>
                <a:cs typeface="Constantia"/>
                <a:sym typeface="Constantia"/>
              </a:rPr>
              <a:t>https://www.youtube.com/c/SDKOLOS/featured</a:t>
            </a:r>
            <a:endParaRPr sz="1500"/>
          </a:p>
        </p:txBody>
      </p:sp>
      <p:pic>
        <p:nvPicPr>
          <p:cNvPr id="251" name="Google Shape;25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925" y="4060650"/>
            <a:ext cx="4188300" cy="23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8100" y="4161025"/>
            <a:ext cx="2979000" cy="22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2"/>
          <p:cNvSpPr txBox="1"/>
          <p:nvPr/>
        </p:nvSpPr>
        <p:spPr>
          <a:xfrm>
            <a:off x="6889750" y="4444600"/>
            <a:ext cx="20337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nstantia"/>
              <a:buNone/>
            </a:pPr>
            <a:r>
              <a:rPr lang="en-US" sz="16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Youtube-канал народного чоловічого </a:t>
            </a:r>
            <a:endParaRPr sz="1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nstantia"/>
              <a:buNone/>
            </a:pPr>
            <a:r>
              <a:rPr lang="en-US" sz="16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ансамблю «Амеро»</a:t>
            </a:r>
            <a:endParaRPr sz="1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nstantia"/>
              <a:buNone/>
            </a:pPr>
            <a:r>
              <a:rPr lang="en-US" sz="1600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b="0" i="0" u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https://www.youtube.com/user/TheAmeroVG/videos</a:t>
            </a:r>
            <a:endParaRPr sz="1600"/>
          </a:p>
        </p:txBody>
      </p:sp>
      <p:pic>
        <p:nvPicPr>
          <p:cNvPr id="254" name="Google Shape;254;p22"/>
          <p:cNvPicPr preferRelativeResize="0"/>
          <p:nvPr/>
        </p:nvPicPr>
        <p:blipFill rotWithShape="1">
          <a:blip r:embed="rId5">
            <a:alphaModFix/>
          </a:blip>
          <a:srcRect t="9168" r="665" b="47421"/>
          <a:stretch/>
        </p:blipFill>
        <p:spPr>
          <a:xfrm>
            <a:off x="2546975" y="1123100"/>
            <a:ext cx="7095001" cy="1937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22"/>
          <p:cNvCxnSpPr/>
          <p:nvPr/>
        </p:nvCxnSpPr>
        <p:spPr>
          <a:xfrm rot="10800000">
            <a:off x="6813075" y="4333900"/>
            <a:ext cx="11100" cy="2052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"/>
          <p:cNvSpPr txBox="1">
            <a:spLocks noGrp="1"/>
          </p:cNvSpPr>
          <p:nvPr>
            <p:ph type="body" idx="1"/>
          </p:nvPr>
        </p:nvSpPr>
        <p:spPr>
          <a:xfrm>
            <a:off x="419625" y="360050"/>
            <a:ext cx="11349600" cy="122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3200" i="1"/>
              <a:t>У РЕЗУЛЬТАТІ ПРОФОРІЄНТАЦІЙНИХ ЗУСТРІЧЕЙ</a:t>
            </a:r>
            <a:endParaRPr sz="3200" i="1"/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3200" i="1"/>
              <a:t>ДО ОЛІМПІАДИ ДЛЯ ВСТУПУ В НУБІП ЗАЛУЧЕНІ :</a:t>
            </a:r>
            <a:endParaRPr sz="3200" i="1"/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pic>
        <p:nvPicPr>
          <p:cNvPr id="262" name="Google Shape;2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50" y="1654825"/>
            <a:ext cx="2416101" cy="48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7000" y="1297934"/>
            <a:ext cx="2416099" cy="523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">
            <a:off x="7358476" y="1297915"/>
            <a:ext cx="1748275" cy="395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>
            <a:spLocks noGrp="1"/>
          </p:cNvSpPr>
          <p:nvPr>
            <p:ph type="body" idx="2"/>
          </p:nvPr>
        </p:nvSpPr>
        <p:spPr>
          <a:xfrm>
            <a:off x="2728433" y="1340050"/>
            <a:ext cx="4773900" cy="35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2"/>
                </a:solidFill>
              </a:rPr>
              <a:t>зав. кафедри МАЙДАНЮК І.З. – 2 абітурієнти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2"/>
                </a:solidFill>
              </a:rPr>
              <a:t>проф. ШЕЛЕПНИЦЬКА Н.М. – 2 абітурієнти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2"/>
                </a:solidFill>
              </a:rPr>
              <a:t>доц. ПУЗИРЕНКО Я.В.  – 3 абітурієнти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2"/>
                </a:solidFill>
              </a:rPr>
              <a:t>доц. МАКОДА С.Л. – 2 абітурієнти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2"/>
                </a:solidFill>
              </a:rPr>
              <a:t>доц. КАВУН В.М. – 1 абітурієнт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2"/>
                </a:solidFill>
              </a:rPr>
              <a:t>доц. ВОЙТЮК І.В. -  1 абітурієнт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2"/>
                </a:solidFill>
              </a:rPr>
              <a:t>ст.викл. ТІТЕНКО Н.М. – 2 абітурієнти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600" b="1">
                <a:solidFill>
                  <a:schemeClr val="dk2"/>
                </a:solidFill>
              </a:rPr>
              <a:t>ст.викл. ДУДКО С.В. – 1 абітурієнт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</a:rPr>
              <a:t>викл. ЧАЙКА В.В. – 1 абітурієнт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</a:rPr>
              <a:t>викл. НЕВМЕРЖИЦЬКА О.М. – 1 абітурієнт</a:t>
            </a:r>
            <a:endParaRPr sz="2200"/>
          </a:p>
        </p:txBody>
      </p:sp>
      <p:pic>
        <p:nvPicPr>
          <p:cNvPr id="266" name="Google Shape;266;p23"/>
          <p:cNvPicPr preferRelativeResize="0"/>
          <p:nvPr/>
        </p:nvPicPr>
        <p:blipFill rotWithShape="1">
          <a:blip r:embed="rId6">
            <a:alphaModFix/>
          </a:blip>
          <a:srcRect t="8064" b="48415"/>
          <a:stretch/>
        </p:blipFill>
        <p:spPr>
          <a:xfrm rot="-3">
            <a:off x="3996524" y="4463775"/>
            <a:ext cx="2139376" cy="2069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ctrTitle"/>
          </p:nvPr>
        </p:nvSpPr>
        <p:spPr>
          <a:xfrm>
            <a:off x="1329530" y="2656114"/>
            <a:ext cx="943610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chemeClr val="lt2"/>
              </a:buClr>
              <a:buSzPts val="4800"/>
            </a:pPr>
            <a:r>
              <a:rPr lang="ru-RU" dirty="0" smtClean="0"/>
              <a:t>КАФЕДРА </a:t>
            </a:r>
            <a:r>
              <a:rPr lang="ru-RU" dirty="0"/>
              <a:t>КУЛЬТУРОЛОГІЇ</a:t>
            </a:r>
            <a:br>
              <a:rPr lang="ru-RU" dirty="0"/>
            </a:br>
            <a:endParaRPr dirty="0"/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3887" y="115887"/>
            <a:ext cx="1404937" cy="14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4">
            <a:alphaModFix amt="85000"/>
          </a:blip>
          <a:srcRect/>
          <a:stretch/>
        </p:blipFill>
        <p:spPr>
          <a:xfrm>
            <a:off x="117748" y="77578"/>
            <a:ext cx="1407206" cy="140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 descr="Изображение выглядит как человек, в позе, стоит, групп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37" y="4999037"/>
            <a:ext cx="2566987" cy="183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 descr="Изображение выглядит как человек, внутренний, группа, в позе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8425" y="4999037"/>
            <a:ext cx="2770187" cy="183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 descr="Изображение выглядит как человек, стена, внутренний, тарелка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46712" y="4999037"/>
            <a:ext cx="4164012" cy="185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8">
            <a:alphaModFix/>
          </a:blip>
          <a:srcRect l="19250" b="15902"/>
          <a:stretch/>
        </p:blipFill>
        <p:spPr>
          <a:xfrm>
            <a:off x="9648825" y="4999025"/>
            <a:ext cx="2528901" cy="18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929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Книга 16 х 9">
  <a:themeElements>
    <a:clrScheme name="BooksClassic_16x9">
      <a:dk1>
        <a:srgbClr val="6A3A20"/>
      </a:dk1>
      <a:lt1>
        <a:srgbClr val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нига 16 х 9">
  <a:themeElements>
    <a:clrScheme name="BooksClassic_16x9">
      <a:dk1>
        <a:srgbClr val="6A3A20"/>
      </a:dk1>
      <a:lt1>
        <a:srgbClr val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Книга 16 х 9">
  <a:themeElements>
    <a:clrScheme name="BooksClassic_16x9">
      <a:dk1>
        <a:srgbClr val="6A3A20"/>
      </a:dk1>
      <a:lt1>
        <a:srgbClr val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Книга 16 х 9">
  <a:themeElements>
    <a:clrScheme name="BooksClassic_16x9">
      <a:dk1>
        <a:srgbClr val="6A3A20"/>
      </a:dk1>
      <a:lt1>
        <a:srgbClr val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337</Words>
  <Application>Microsoft Office PowerPoint</Application>
  <PresentationFormat>Произвольный</PresentationFormat>
  <Paragraphs>67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Constantia</vt:lpstr>
      <vt:lpstr>1_Книга 16 х 9</vt:lpstr>
      <vt:lpstr>Книга 16 х 9</vt:lpstr>
      <vt:lpstr>2_Книга 16 х 9</vt:lpstr>
      <vt:lpstr>3_Книга 16 х 9</vt:lpstr>
      <vt:lpstr>Профорієнтаційна робота</vt:lpstr>
      <vt:lpstr>Форми профорієнтаційної роботи</vt:lpstr>
      <vt:lpstr> ЗУСТРІЧІ У НАВЧАЛЬНИХ ЗАКЛАДАХ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КАФЕДРА КУЛЬТУРОЛОГІЇ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Профорієнтаційна робота</dc:title>
  <cp:lastModifiedBy>user</cp:lastModifiedBy>
  <cp:revision>3</cp:revision>
  <dcterms:modified xsi:type="dcterms:W3CDTF">2022-02-18T12:58:02Z</dcterms:modified>
</cp:coreProperties>
</file>