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58" r:id="rId6"/>
    <p:sldId id="266" r:id="rId7"/>
    <p:sldId id="270" r:id="rId8"/>
    <p:sldId id="273" r:id="rId9"/>
    <p:sldId id="272" r:id="rId10"/>
    <p:sldId id="267" r:id="rId11"/>
    <p:sldId id="275" r:id="rId12"/>
    <p:sldId id="274" r:id="rId13"/>
    <p:sldId id="7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 Shatrov" initials="RS" lastIdx="1" clrIdx="0">
    <p:extLst>
      <p:ext uri="{19B8F6BF-5375-455C-9EA6-DF929625EA0E}">
        <p15:presenceInfo xmlns:p15="http://schemas.microsoft.com/office/powerpoint/2012/main" userId="fd099825002bfe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036F-45B6-492D-A925-A24E2DF231A7}" type="datetimeFigureOut">
              <a:rPr lang="uk-UA" smtClean="0"/>
              <a:t>07.05.2023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C454-65D3-4684-9342-DAF28E23923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55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C454-65D3-4684-9342-DAF28E23923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90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C454-65D3-4684-9342-DAF28E23923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76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tatoclub.com.ua/uploads/posts/2018-09/1536139546_5.jp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58200" cy="1656184"/>
          </a:xfrm>
        </p:spPr>
        <p:txBody>
          <a:bodyPr>
            <a:normAutofit fontScale="90000"/>
          </a:bodyPr>
          <a:lstStyle/>
          <a:p>
            <a:r>
              <a:rPr lang="uk-UA" dirty="0"/>
              <a:t>Звіт студентського наукового гуртка «Проектування технологічних </a:t>
            </a:r>
            <a:r>
              <a:rPr lang="uk-UA" dirty="0" err="1"/>
              <a:t>роцесів</a:t>
            </a:r>
            <a:r>
              <a:rPr lang="uk-UA" dirty="0"/>
              <a:t> у рослинництві»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458200" cy="129614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Керівник гуртка – доцент кафедри технічного сервісу та інженерного менеджменту</a:t>
            </a:r>
          </a:p>
          <a:p>
            <a:r>
              <a:rPr lang="uk-UA" sz="3300"/>
              <a:t>Шатров Руслан Володимирович</a:t>
            </a:r>
            <a:endParaRPr lang="uk-UA" sz="3300" dirty="0"/>
          </a:p>
        </p:txBody>
      </p:sp>
    </p:spTree>
    <p:extLst>
      <p:ext uri="{BB962C8B-B14F-4D97-AF65-F5344CB8AC3E}">
        <p14:creationId xmlns:p14="http://schemas.microsoft.com/office/powerpoint/2010/main" val="373570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28992" cy="4899174"/>
          </a:xfrm>
        </p:spPr>
        <p:txBody>
          <a:bodyPr>
            <a:noAutofit/>
          </a:bodyPr>
          <a:lstStyle/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Касянчук Т.В. </a:t>
            </a:r>
            <a:r>
              <a:rPr lang="uk-UA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 1 року навчання магістратури механіко-технологічного факультету.</a:t>
            </a:r>
            <a:r>
              <a:rPr lang="uk-UA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Сучасні комплекси машин для виробництва озимого ріпаку та ефективність їх використання</a:t>
            </a:r>
            <a:r>
              <a:rPr lang="uk-UA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r>
              <a:rPr lang="uk-UA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Бондар Д.С. </a:t>
            </a:r>
            <a:r>
              <a:rPr lang="uk-UA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 1 року навчання магістратури механіко-технологічного факультету. </a:t>
            </a:r>
            <a:r>
              <a:rPr lang="ru-RU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Сучасні комплекси машин для виробництва цукрових буряків та ефективність їх використання</a:t>
            </a:r>
            <a:r>
              <a:rPr lang="uk-UA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endParaRPr lang="uk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Криворучко В.В. </a:t>
            </a:r>
            <a:r>
              <a:rPr lang="uk-UA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 4 курсу механіко-технологічного факультету.. </a:t>
            </a: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структури і плану використання комплексів машин для вирощування та збирання кукурудзи на зерно у господарстві ТОВ «Агрофірма імені Довженка» Полтавської області</a:t>
            </a:r>
            <a:r>
              <a:rPr lang="uk-UA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 </a:t>
            </a:r>
            <a:endParaRPr lang="uk-UA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</a:pP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Вішковський В.Є. </a:t>
            </a:r>
            <a:r>
              <a:rPr lang="uk-UA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 4 курсу магістратури механіко-технологічного факультету. </a:t>
            </a:r>
            <a:r>
              <a:rPr lang="uk-UA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перспективного складу технологічних комплексів машин для виробництва сої  у СТОВ «Агрофірма Корсунь» Черкаської області</a:t>
            </a:r>
            <a:r>
              <a:rPr lang="uk-UA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</a:pP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Кравченко О.М. </a:t>
            </a:r>
            <a:r>
              <a:rPr lang="uk-UA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 4 курсу магістратури механіко-технологічного факультету. </a:t>
            </a:r>
            <a:r>
              <a:rPr lang="uk-UA" sz="1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раціональної структури та складу системи машин для виробництва картоплі в умовах ТОВ «АгроРось» Черкаської області</a:t>
            </a:r>
            <a:r>
              <a:rPr lang="uk-UA" sz="1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</a:pPr>
            <a:endParaRPr lang="uk-UA" sz="1600">
              <a:solidFill>
                <a:srgbClr val="3857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SzPct val="100000"/>
              <a:buNone/>
            </a:pPr>
            <a:r>
              <a:rPr lang="uk-UA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наукового гуртка відвідувачами Компанії Констракшн Машинері </a:t>
            </a:r>
            <a:r>
              <a:rPr lang="en-US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CML GCB</a:t>
            </a:r>
            <a:r>
              <a:rPr lang="uk-UA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виставок аграрного та технічного спрямування, що проводилися в м.Києві, де ознайомилися з кращими зразками сучасної техніки: тракторами, комунальної техніки, навантажувачами, комбайнами, обладнанням для післязбиральної переробки і зберігання зерна, а також обладнанням для будівництва агроспоруд і транспортування врожаю. </a:t>
            </a:r>
          </a:p>
          <a:p>
            <a:pPr lvl="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3519" y="6440322"/>
            <a:ext cx="423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/>
              <a:t>Керівник гуртка                      </a:t>
            </a:r>
            <a:r>
              <a:rPr lang="ru-RU" b="1"/>
              <a:t>Шатров Р.В.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3476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36" y="136240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pic>
        <p:nvPicPr>
          <p:cNvPr id="4" name="Рисунок 3" descr="Зображення, що містить у приміщенні, меблі, стіна, одежа&#10;&#10;Автоматично згенерований опис">
            <a:extLst>
              <a:ext uri="{FF2B5EF4-FFF2-40B4-BE49-F238E27FC236}">
                <a16:creationId xmlns:a16="http://schemas.microsoft.com/office/drawing/2014/main" id="{ED5BF3BD-858B-EFF7-FC84-3B626A00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 b="12716"/>
          <a:stretch/>
        </p:blipFill>
        <p:spPr>
          <a:xfrm>
            <a:off x="323136" y="1021552"/>
            <a:ext cx="2796771" cy="2524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Рисунок 11" descr="Зображення, що містить у приміщенні, стіна, меблі, Офісна будівля&#10;&#10;Автоматично згенерований опис">
            <a:extLst>
              <a:ext uri="{FF2B5EF4-FFF2-40B4-BE49-F238E27FC236}">
                <a16:creationId xmlns:a16="http://schemas.microsoft.com/office/drawing/2014/main" id="{2830CFB3-F53F-9AB1-C3D5-BA7CCF8FC9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b="24896"/>
          <a:stretch/>
        </p:blipFill>
        <p:spPr>
          <a:xfrm>
            <a:off x="5721131" y="974440"/>
            <a:ext cx="3277593" cy="22452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4" name="Рисунок 13" descr="Зображення, що містить у приміщенні, текст, особа, меблі&#10;&#10;Автоматично згенерований опис">
            <a:extLst>
              <a:ext uri="{FF2B5EF4-FFF2-40B4-BE49-F238E27FC236}">
                <a16:creationId xmlns:a16="http://schemas.microsoft.com/office/drawing/2014/main" id="{6EAB4460-DFFD-B66B-A1BF-2CACB2489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 b="8324"/>
          <a:stretch/>
        </p:blipFill>
        <p:spPr>
          <a:xfrm>
            <a:off x="3207449" y="1479851"/>
            <a:ext cx="2729102" cy="27800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6" name="Рисунок 15" descr="Зображення, що містить у приміщенні, меблі, одежа, чоловік&#10;&#10;Автоматично згенерований опис">
            <a:extLst>
              <a:ext uri="{FF2B5EF4-FFF2-40B4-BE49-F238E27FC236}">
                <a16:creationId xmlns:a16="http://schemas.microsoft.com/office/drawing/2014/main" id="{85E29B23-13A0-65D2-E1A8-45D4909A82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6" b="25492"/>
          <a:stretch/>
        </p:blipFill>
        <p:spPr>
          <a:xfrm>
            <a:off x="5021054" y="3513132"/>
            <a:ext cx="4025973" cy="263575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8" name="Рисунок 17" descr="Зображення, що містить одежа, особа, меблі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7193D275-D576-79D2-1FA6-2C3E705F21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" b="8000"/>
          <a:stretch/>
        </p:blipFill>
        <p:spPr>
          <a:xfrm>
            <a:off x="581462" y="2990358"/>
            <a:ext cx="2263556" cy="271665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0" name="Рисунок 19" descr="Зображення, що містить текст, стіна, у приміщенні, одежа&#10;&#10;Автоматично згенерований опис">
            <a:extLst>
              <a:ext uri="{FF2B5EF4-FFF2-40B4-BE49-F238E27FC236}">
                <a16:creationId xmlns:a16="http://schemas.microsoft.com/office/drawing/2014/main" id="{65B76AF4-FBF3-9145-2891-011A18EF8D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4" y="5034010"/>
            <a:ext cx="3030177" cy="170618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5407FE-4A70-9459-7530-A07C2B42C9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253" b="4034"/>
          <a:stretch/>
        </p:blipFill>
        <p:spPr>
          <a:xfrm>
            <a:off x="3318877" y="5252985"/>
            <a:ext cx="3265718" cy="15187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9602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36" y="136240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pic>
        <p:nvPicPr>
          <p:cNvPr id="22" name="Рисунок 21" descr="Зображення, що містить меблі, у приміщенні, стілець, стіна&#10;&#10;Автоматично згенерований опис">
            <a:extLst>
              <a:ext uri="{FF2B5EF4-FFF2-40B4-BE49-F238E27FC236}">
                <a16:creationId xmlns:a16="http://schemas.microsoft.com/office/drawing/2014/main" id="{2C17674C-911E-8748-3D75-E920CA604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14267"/>
          <a:stretch/>
        </p:blipFill>
        <p:spPr>
          <a:xfrm>
            <a:off x="317633" y="1350243"/>
            <a:ext cx="3960440" cy="230425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4" name="Рисунок 23" descr="Зображення, що містить одежа, чоловік, особа, Обличчя людини&#10;&#10;Автоматично згенерований опис">
            <a:extLst>
              <a:ext uri="{FF2B5EF4-FFF2-40B4-BE49-F238E27FC236}">
                <a16:creationId xmlns:a16="http://schemas.microsoft.com/office/drawing/2014/main" id="{BC5C4BDD-1AC5-8963-84DD-697CF0995A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49" y="1580426"/>
            <a:ext cx="3600400" cy="27003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6" name="Рисунок 25" descr="Зображення, що містить одежа, взуття, чоловік, особа&#10;&#10;Автоматично згенерований опис">
            <a:extLst>
              <a:ext uri="{FF2B5EF4-FFF2-40B4-BE49-F238E27FC236}">
                <a16:creationId xmlns:a16="http://schemas.microsoft.com/office/drawing/2014/main" id="{97D400E0-B8A6-13E7-3BBA-82E9891B1F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/>
          <a:stretch/>
        </p:blipFill>
        <p:spPr>
          <a:xfrm>
            <a:off x="5070176" y="4030303"/>
            <a:ext cx="3779912" cy="23874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9762CF0-46C9-890B-864A-E3FB71BF92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38" t="28990" r="22438" b="24569"/>
          <a:stretch/>
        </p:blipFill>
        <p:spPr>
          <a:xfrm>
            <a:off x="287016" y="4030303"/>
            <a:ext cx="4464496" cy="23874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54473CA-C4E0-A99C-9977-BBB6860A8C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576" t="22512" r="9051" b="67118"/>
          <a:stretch/>
        </p:blipFill>
        <p:spPr>
          <a:xfrm>
            <a:off x="6180319" y="899973"/>
            <a:ext cx="2637841" cy="75492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3471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97516" y="1725511"/>
            <a:ext cx="4190737" cy="39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Будівельна техніка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Сільськогосподарська техніка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Дробарно-сортувальна техніка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Техніка для робіт з відходами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Техніка для транспортування та переробки бетону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Вантажопідйомна техніка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Техніка для очищення водойм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Техніка з напрацюванням 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Оренда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Фінансування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Сервіс та запасні частини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Навісне обладнання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Центр моніторингу </a:t>
            </a:r>
            <a:r>
              <a:rPr lang="en-US" sz="1400" b="1" dirty="0">
                <a:latin typeface="GillSansC" panose="00000500000000000000" pitchFamily="50" charset="0"/>
              </a:rPr>
              <a:t>Live Link</a:t>
            </a:r>
            <a:r>
              <a:rPr lang="uk-UA" sz="1400" b="1" dirty="0">
                <a:latin typeface="GillSansC" panose="00000500000000000000" pitchFamily="50" charset="0"/>
              </a:rPr>
              <a:t> в режимі </a:t>
            </a:r>
            <a:r>
              <a:rPr lang="en-US" sz="1400" b="1" dirty="0">
                <a:latin typeface="GillSansC" panose="00000500000000000000" pitchFamily="50" charset="0"/>
              </a:rPr>
              <a:t>uptime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Інноваційна система управління продажами та взаємовідносинами з клієнтами </a:t>
            </a:r>
            <a:r>
              <a:rPr lang="en-US" sz="1400" b="1" dirty="0">
                <a:latin typeface="GillSansC" panose="00000500000000000000" pitchFamily="50" charset="0"/>
              </a:rPr>
              <a:t>Salesforce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7BC56C-6AC5-4CA1-AE7F-363B9E42AFAF}"/>
              </a:ext>
            </a:extLst>
          </p:cNvPr>
          <p:cNvSpPr txBox="1">
            <a:spLocks/>
          </p:cNvSpPr>
          <p:nvPr/>
        </p:nvSpPr>
        <p:spPr>
          <a:xfrm>
            <a:off x="197643" y="1017321"/>
            <a:ext cx="7491412" cy="360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100" b="1" spc="-75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GillSansC" panose="00000500000000000000" pitchFamily="50" charset="0"/>
                <a:ea typeface="+mn-ea"/>
                <a:cs typeface="+mn-cs"/>
              </a:rPr>
              <a:t>КЛЮЧОВІ НАПРЯМКИ ДІЯЛЬНОСТІ </a:t>
            </a:r>
            <a:endParaRPr lang="ru-RU" sz="2100" b="1" spc="-75" dirty="0">
              <a:ln w="31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GillSansC" panose="00000500000000000000" pitchFamily="50" charset="0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EA8D34-5B54-4B9E-B49A-1D45580C9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800" y="116632"/>
            <a:ext cx="2498921" cy="145593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8662DF4-CA01-4E38-AAA3-D5D56454F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80798" y="-180195"/>
            <a:ext cx="1455932" cy="204959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0745E03-0CC1-4419-96E4-EEB993298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42"/>
          <a:stretch/>
        </p:blipFill>
        <p:spPr>
          <a:xfrm>
            <a:off x="4283969" y="3088697"/>
            <a:ext cx="2672776" cy="128412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6B4BC2-577E-44C5-9C1B-559D92CBA7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1796568"/>
            <a:ext cx="81226" cy="21928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E783EEE-5F2E-426B-8C68-EDEF14E5DD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2047378"/>
            <a:ext cx="81226" cy="21928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B8C0CB6-F358-4CEC-B4F1-85A1589DFF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2298187"/>
            <a:ext cx="81226" cy="21928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62A8E83-C1FC-4A81-860F-525571D301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2548997"/>
            <a:ext cx="81226" cy="219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D7711F5-EC3B-41E8-A8F0-C0E26137B1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2799807"/>
            <a:ext cx="81226" cy="21928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8FED9E7-5896-41BD-8144-ECCDADEDDB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3050617"/>
            <a:ext cx="81226" cy="21928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D0E140E-E3E5-4AB0-AEB7-758B516B5A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3301426"/>
            <a:ext cx="81226" cy="21928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35FCEA7-09E0-43B5-AE82-7DE9BB7DE2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3552236"/>
            <a:ext cx="81226" cy="21928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1ACA67-693E-42E2-94E1-3F72F77C27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3803046"/>
            <a:ext cx="81226" cy="21928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DD436BF-3874-483B-90E5-BF3965277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4053856"/>
            <a:ext cx="81226" cy="2192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4C996E8-28C8-4ED8-8724-F5D38BC74F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4304665"/>
            <a:ext cx="81226" cy="21928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B419468-6699-43DB-89B0-3C02FD45F1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4555475"/>
            <a:ext cx="81226" cy="21928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309612F-615D-43F2-89A9-8704FBAC4E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46" y="4806285"/>
            <a:ext cx="81226" cy="21928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A7D6502-44F1-43EA-9379-1F02280178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74" y="5057095"/>
            <a:ext cx="81226" cy="2192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7343C-ECD5-4C39-B17D-49E20BDCFE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3870" r="12334" b="11133"/>
          <a:stretch/>
        </p:blipFill>
        <p:spPr>
          <a:xfrm>
            <a:off x="4283969" y="1635020"/>
            <a:ext cx="2102831" cy="13912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FF8BC-E7B2-44EB-8B29-F744A025C9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23511" r="21754" b="19570"/>
          <a:stretch/>
        </p:blipFill>
        <p:spPr>
          <a:xfrm>
            <a:off x="6453515" y="1635018"/>
            <a:ext cx="2432206" cy="13912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58AA4-ADA5-4227-8D76-A03D982A9E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/>
          <a:stretch/>
        </p:blipFill>
        <p:spPr>
          <a:xfrm>
            <a:off x="7023584" y="3088697"/>
            <a:ext cx="1835136" cy="129124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F45BD8-BA7C-1224-856A-5A6328C92F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46"/>
          <a:stretch/>
        </p:blipFill>
        <p:spPr>
          <a:xfrm>
            <a:off x="4211960" y="4435274"/>
            <a:ext cx="4680520" cy="230609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0F8901-BDB1-2DD1-0CF2-00E9908980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576" t="22512" r="9051" b="67118"/>
          <a:stretch/>
        </p:blipFill>
        <p:spPr>
          <a:xfrm>
            <a:off x="186987" y="179986"/>
            <a:ext cx="1862902" cy="5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0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майбутнім</a:t>
            </a:r>
            <a:r>
              <a:rPr lang="ru-RU" dirty="0"/>
              <a:t> </a:t>
            </a:r>
            <a:r>
              <a:rPr lang="ru-RU" dirty="0" err="1"/>
              <a:t>науковцям</a:t>
            </a:r>
            <a:r>
              <a:rPr lang="ru-RU" dirty="0"/>
              <a:t> і </a:t>
            </a:r>
            <a:r>
              <a:rPr lang="ru-RU" dirty="0" err="1"/>
              <a:t>фахівцям</a:t>
            </a:r>
            <a:r>
              <a:rPr lang="ru-RU" dirty="0"/>
              <a:t> </a:t>
            </a:r>
            <a:r>
              <a:rPr lang="ru-RU" dirty="0" err="1"/>
              <a:t>інженерної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обгрунтування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механізованих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рослинництва</a:t>
            </a:r>
            <a:r>
              <a:rPr lang="ru-RU" dirty="0"/>
              <a:t>,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машин для </a:t>
            </a:r>
            <a:r>
              <a:rPr lang="ru-RU" dirty="0" err="1"/>
              <a:t>механізації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та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складу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машинно-тракторно парку у </a:t>
            </a:r>
            <a:r>
              <a:rPr lang="ru-RU" dirty="0" err="1"/>
              <a:t>господарствах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590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/>
              <a:t>Питання, що розглядають в процесі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/>
              <a:t>Майбутній фахівець повинен засвоїти:</a:t>
            </a:r>
          </a:p>
          <a:p>
            <a:pPr lvl="0"/>
            <a:r>
              <a:rPr lang="uk-UA"/>
              <a:t>принципи побудови виробничих процесів у рослинництві;</a:t>
            </a:r>
          </a:p>
          <a:p>
            <a:pPr lvl="0"/>
            <a:r>
              <a:rPr lang="uk-UA"/>
              <a:t>проектування часткових технологічних процесів і ліній;</a:t>
            </a:r>
          </a:p>
          <a:p>
            <a:pPr lvl="0"/>
            <a:r>
              <a:rPr lang="uk-UA"/>
              <a:t>машинну технологію вирощування та збирання основних сільськогосподарських культур;</a:t>
            </a:r>
          </a:p>
          <a:p>
            <a:pPr lvl="0"/>
            <a:r>
              <a:rPr lang="uk-UA"/>
              <a:t>обгрунтування машинно-тракторного парку для комплексної механізації виробництва продукції рослинництва;</a:t>
            </a:r>
          </a:p>
          <a:p>
            <a:pPr lvl="0"/>
            <a:r>
              <a:rPr lang="uk-UA"/>
              <a:t>методику дослідження функціонування технологічних ліній і процесів з використанням економіко-математичних методів і комп’ютерної техніки.</a:t>
            </a:r>
          </a:p>
          <a:p>
            <a:pPr marL="0" indent="0">
              <a:buNone/>
            </a:pPr>
            <a:r>
              <a:rPr lang="uk-UA"/>
              <a:t> </a:t>
            </a:r>
          </a:p>
          <a:p>
            <a:pPr marL="0" indent="0">
              <a:buNone/>
            </a:pPr>
            <a:r>
              <a:rPr lang="uk-UA"/>
              <a:t>Проблема науково обґрунтованого проектування технологічних процесів та ефективного використання комплексів машин і машинно-тракторного парку набуває актуального значення.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80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5" y="294489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b="1"/>
              <a:t>Питання, що розглядають в процесі роботи гуртка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23987" r="17843" b="14757"/>
          <a:stretch/>
        </p:blipFill>
        <p:spPr bwMode="auto">
          <a:xfrm>
            <a:off x="0" y="2924943"/>
            <a:ext cx="2420620" cy="1867975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7" t="23157" r="18069" b="16666"/>
          <a:stretch/>
        </p:blipFill>
        <p:spPr bwMode="auto">
          <a:xfrm>
            <a:off x="2100026" y="3445191"/>
            <a:ext cx="1966595" cy="1456055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B69B7-0C6F-98A6-6FED-79B0B37AA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20576" r="17713" b="12183"/>
          <a:stretch/>
        </p:blipFill>
        <p:spPr>
          <a:xfrm>
            <a:off x="2223824" y="1215226"/>
            <a:ext cx="2151715" cy="163964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8" name="Рисунок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t="23248" r="18050" b="15126"/>
          <a:stretch/>
        </p:blipFill>
        <p:spPr bwMode="auto">
          <a:xfrm>
            <a:off x="0" y="5004678"/>
            <a:ext cx="2033905" cy="1722395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Аналіз українського ринку картоплі. Хто, де і скільки?">
            <a:hlinkClick r:id="rId6"/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34" y="1120010"/>
            <a:ext cx="1289301" cy="154114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20" name="Рисунок 1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r="12412" b="11116"/>
          <a:stretch/>
        </p:blipFill>
        <p:spPr bwMode="auto">
          <a:xfrm>
            <a:off x="6881229" y="903409"/>
            <a:ext cx="2100025" cy="1708004"/>
          </a:xfrm>
          <a:prstGeom prst="rect">
            <a:avLst/>
          </a:prstGeom>
          <a:ln w="28575">
            <a:solidFill>
              <a:schemeClr val="accent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8" t="25761" r="18549" b="14681"/>
          <a:stretch/>
        </p:blipFill>
        <p:spPr bwMode="auto">
          <a:xfrm>
            <a:off x="6371437" y="4725144"/>
            <a:ext cx="2714625" cy="2047240"/>
          </a:xfrm>
          <a:prstGeom prst="rect">
            <a:avLst/>
          </a:prstGeom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6" t="24654" r="18237" b="15512"/>
          <a:stretch/>
        </p:blipFill>
        <p:spPr bwMode="auto">
          <a:xfrm>
            <a:off x="6304769" y="2708920"/>
            <a:ext cx="2802247" cy="1990725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6" t="24377" r="18237" b="15235"/>
          <a:stretch/>
        </p:blipFill>
        <p:spPr bwMode="auto">
          <a:xfrm>
            <a:off x="3347863" y="2745423"/>
            <a:ext cx="2505075" cy="1858010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8886E1ED-4B41-4266-0510-077323AF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84" y="5104851"/>
            <a:ext cx="2420620" cy="15026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24377" r="18237" b="15235"/>
          <a:stretch/>
        </p:blipFill>
        <p:spPr bwMode="auto">
          <a:xfrm>
            <a:off x="4054802" y="3622416"/>
            <a:ext cx="2333625" cy="1628775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8" t="26594" r="19518" b="13849"/>
          <a:stretch/>
        </p:blipFill>
        <p:spPr bwMode="auto">
          <a:xfrm>
            <a:off x="3966567" y="4797152"/>
            <a:ext cx="2333625" cy="1929921"/>
          </a:xfrm>
          <a:prstGeom prst="rect">
            <a:avLst/>
          </a:prstGeom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t="24377" r="18393" b="14403"/>
          <a:stretch/>
        </p:blipFill>
        <p:spPr bwMode="auto">
          <a:xfrm>
            <a:off x="5677312" y="1216938"/>
            <a:ext cx="1254914" cy="1450545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68787-27C7-8BC9-7438-4FF7D9BB4D6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3463" t="21391" r="18500" b="14555"/>
          <a:stretch/>
        </p:blipFill>
        <p:spPr>
          <a:xfrm>
            <a:off x="35496" y="1265110"/>
            <a:ext cx="2094637" cy="157031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476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368152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СПИСОК </a:t>
            </a:r>
            <a:r>
              <a:rPr lang="ru-RU" sz="2400" b="1" dirty="0" err="1">
                <a:effectLst/>
              </a:rPr>
              <a:t>ЧЛЕНІВ</a:t>
            </a:r>
            <a:r>
              <a:rPr lang="ru-RU" sz="2400" b="1" dirty="0">
                <a:effectLst/>
              </a:rPr>
              <a:t>  </a:t>
            </a:r>
            <a:r>
              <a:rPr lang="uk-UA" sz="2400" b="1" dirty="0">
                <a:effectLst/>
              </a:rPr>
              <a:t>СТУДЕНТСЬКОГО НАУКОВОГО </a:t>
            </a:r>
            <a:r>
              <a:rPr lang="ru-RU" sz="2400" b="1" dirty="0" err="1">
                <a:effectLst/>
              </a:rPr>
              <a:t>ГУРТКА</a:t>
            </a:r>
            <a:r>
              <a:rPr lang="ru-RU" sz="2400" b="1" dirty="0">
                <a:effectLst/>
              </a:rPr>
              <a:t> «</a:t>
            </a:r>
            <a:r>
              <a:rPr lang="uk-UA" sz="2400" b="1" dirty="0">
                <a:effectLst/>
              </a:rPr>
              <a:t>ПРОЕКТУВАННЯ ТЕХНОЛОГІЧНИХ ПРОЦЕСІВ У РОСЛИННИЦТВІ»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092484"/>
              </p:ext>
            </p:extLst>
          </p:nvPr>
        </p:nvGraphicFramePr>
        <p:xfrm>
          <a:off x="755576" y="1628800"/>
          <a:ext cx="7128792" cy="43924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{D113A9D2-9D6B-4929-AA2D-F23B5EE8CBE7}</a:tableStyleId>
              </a:tblPr>
              <a:tblGrid>
                <a:gridCol w="92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п/</a:t>
                      </a:r>
                      <a:r>
                        <a:rPr lang="uk-UA" sz="1300" dirty="0" err="1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П.І.Б. члена наукового гуртка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kern="1200">
                          <a:solidFill>
                            <a:schemeClr val="tx1"/>
                          </a:solidFill>
                          <a:effectLst/>
                        </a:rPr>
                        <a:t>Глоба Володимир Євгенійович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kern="1200">
                          <a:solidFill>
                            <a:schemeClr val="tx1"/>
                          </a:solidFill>
                          <a:effectLst/>
                        </a:rPr>
                        <a:t>Драганер Григорій Юрійович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800" b="1" kern="1200">
                          <a:solidFill>
                            <a:schemeClr val="tx1"/>
                          </a:solidFill>
                          <a:effectLst/>
                        </a:rPr>
                        <a:t>Ахмедов Руслан Фахрадінович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800" b="1" kern="1200">
                          <a:solidFill>
                            <a:schemeClr val="tx1"/>
                          </a:solidFill>
                          <a:effectLst/>
                        </a:rPr>
                        <a:t>Зховавко Денис Юрійович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800" b="1" kern="1200">
                          <a:solidFill>
                            <a:schemeClr val="tx1"/>
                          </a:solidFill>
                          <a:effectLst/>
                        </a:rPr>
                        <a:t>Касянчук Тарас Вікторович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800" b="1" kern="1200">
                          <a:solidFill>
                            <a:schemeClr val="tx1"/>
                          </a:solidFill>
                          <a:effectLst/>
                        </a:rPr>
                        <a:t>Бондар Данило Сергійович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>
                          <a:solidFill>
                            <a:schemeClr val="tx1"/>
                          </a:solidFill>
                          <a:effectLst/>
                        </a:rPr>
                        <a:t>Комаров Андрій Сергійович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>
                          <a:solidFill>
                            <a:schemeClr val="tx1"/>
                          </a:solidFill>
                          <a:effectLst/>
                        </a:rPr>
                        <a:t>Криворучко Віталій Володимирович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800" b="1" kern="1200">
                          <a:solidFill>
                            <a:schemeClr val="tx1"/>
                          </a:solidFill>
                          <a:effectLst/>
                        </a:rPr>
                        <a:t>Вішковський Владислав Євгенович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>
                          <a:solidFill>
                            <a:schemeClr val="tx1"/>
                          </a:solidFill>
                          <a:effectLst/>
                        </a:rPr>
                        <a:t>Кравченко Олексій Миколайович 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uk-UA" sz="1800" b="1" kern="1200">
                          <a:solidFill>
                            <a:schemeClr val="tx1"/>
                          </a:solidFill>
                          <a:effectLst/>
                        </a:rPr>
                        <a:t>Краснолуцький Олексій Юрійович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Рисунок 2" descr="Зображення, що містить вантажівка, стеля, причеп, обладнання&#10;&#10;Автоматично згенерований опис">
            <a:extLst>
              <a:ext uri="{FF2B5EF4-FFF2-40B4-BE49-F238E27FC236}">
                <a16:creationId xmlns:a16="http://schemas.microsoft.com/office/drawing/2014/main" id="{671213BD-55FD-25C8-262B-D8E1DADA0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9"/>
          <a:stretch/>
        </p:blipFill>
        <p:spPr>
          <a:xfrm>
            <a:off x="5415334" y="4221088"/>
            <a:ext cx="3605360" cy="25317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7998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Тематика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Перспективи механізації рослинництва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Перспективні технологічні процеси вирощування та збирання сільськогосподарських культур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Прогресивні </a:t>
            </a:r>
            <a:r>
              <a:rPr lang="uk-UA" sz="2400" dirty="0"/>
              <a:t>механізовані технології у рослинництві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Програма </a:t>
            </a:r>
            <a:r>
              <a:rPr lang="uk-UA" sz="2400" dirty="0"/>
              <a:t>і методика наукових досліджень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Основні положення програми для ПК з розрахунку складу комплексів машин і структури машинно-тракторного парку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Методика підготовки банку даних для розрахунків на ПК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Методика виконання розрахунків на ПК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Проектування складу комплексів машин і машинно-тракторного парку господарств різних організаційних форм власності</a:t>
            </a:r>
          </a:p>
        </p:txBody>
      </p:sp>
    </p:spTree>
    <p:extLst>
      <p:ext uri="{BB962C8B-B14F-4D97-AF65-F5344CB8AC3E}">
        <p14:creationId xmlns:p14="http://schemas.microsoft.com/office/powerpoint/2010/main" val="316946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" y="188640"/>
            <a:ext cx="8686800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Aft>
                <a:spcPct val="0"/>
              </a:spcAft>
            </a:pPr>
            <a:r>
              <a:rPr lang="uk-UA" altLang="uk-UA" sz="2000" b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ПЛАН-ГРАФІК  РОБОТИ</a:t>
            </a:r>
            <a:br>
              <a:rPr lang="uk-UA" altLang="uk-UA" sz="1050" b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uk-UA" altLang="uk-UA" sz="2000" b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студентського наукового гуртка «Проектування технологічних процесів у рослинництві» на 20</a:t>
            </a:r>
            <a:r>
              <a:rPr lang="en-US" altLang="uk-UA" sz="2000" b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lang="uk-UA" altLang="uk-UA" sz="2000" b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-202</a:t>
            </a:r>
            <a:r>
              <a:rPr lang="en-US" altLang="uk-UA" sz="2000" b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lang="ru-RU" altLang="uk-UA" sz="2000" b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н.р.</a:t>
            </a:r>
            <a:endParaRPr lang="uk-UA" altLang="uk-UA" sz="1050" b="1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973393"/>
              </p:ext>
            </p:extLst>
          </p:nvPr>
        </p:nvGraphicFramePr>
        <p:xfrm>
          <a:off x="442217" y="1283237"/>
          <a:ext cx="8450263" cy="5183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453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заходу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Відповідальний виконавець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9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Організаційне зібрання.  Затвердження плану роботи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8.09.2022</a:t>
                      </a:r>
                      <a:endParaRPr lang="uk-U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99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Проблеми механізації технологічних процесів у рослинництві та шляхи їх вирішення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.092022</a:t>
                      </a:r>
                      <a:endParaRPr lang="uk-U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877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Інноваційні механізовані технології у рослинництві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6.10.2022</a:t>
                      </a:r>
                      <a:endParaRPr lang="uk-U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49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Програма і методика для ПК з обґрунтування складу комплексів машин і машинно-тракторного парку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7.10.2022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7.11.2022</a:t>
                      </a:r>
                      <a:endParaRPr lang="uk-U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77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Підготовка банку даних для розрахунків механізованих технологічних процесів на ПК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4.11.2022</a:t>
                      </a:r>
                      <a:endParaRPr lang="uk-UA" sz="12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.2022</a:t>
                      </a:r>
                      <a:endParaRPr lang="uk-U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 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Виконання розрахунків на ПК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7.02.2023</a:t>
                      </a:r>
                      <a:endParaRPr lang="uk-U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 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877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7.Аналіз результатів розрахунків по технологічних процесах виробництва продукції рослинництва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.2023</a:t>
                      </a:r>
                      <a:endParaRPr lang="uk-UA" sz="12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9.03.2023</a:t>
                      </a:r>
                      <a:endParaRPr lang="uk-U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9749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Підготовка і заслуховування доповідей студентів на 7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наукво-практичній студентській конференціїї "Наукові здобутки студентів у дослідженнях технічних та біоенергетичних систем природокористування"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3.03.2023</a:t>
                      </a:r>
                      <a:b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0.03.2023</a:t>
                      </a:r>
                      <a:endParaRPr lang="uk-U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 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92359" y="6525344"/>
            <a:ext cx="8435280" cy="30671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uk-UA" sz="1800" b="1"/>
              <a:t>Керівник гуртка                      </a:t>
            </a:r>
            <a:r>
              <a:rPr lang="ru-RU" sz="1800" b="1"/>
              <a:t>Шатров Р.В.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54225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період роботи гуртка 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1</a:t>
            </a:r>
            <a:r>
              <a:rPr lang="en-US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.09.</a:t>
            </a:r>
            <a:r>
              <a:rPr lang="en-US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30.04.</a:t>
            </a:r>
            <a:r>
              <a:rPr lang="en-US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було 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13 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засідань на яких розглядались актуальні проблеми з проектування технологічних процесів у рослинництві і виконувались 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дослідження.</a:t>
            </a:r>
          </a:p>
          <a:p>
            <a:pPr marL="0" indent="0" algn="just">
              <a:buNone/>
            </a:pPr>
            <a:endParaRPr lang="uk-UA" sz="4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430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uk-UA" sz="430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uk-UA" sz="430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Всеукраїнська науково-практична студентська конференція «Наукові здобутки студентів у дослідженнях технічних та біоенергетичних систем природокористування» (16–20 березня 20</a:t>
            </a:r>
            <a:r>
              <a:rPr lang="en-US" sz="430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uk-UA" sz="430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року). Київ. 2023.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студенти гуртка виступили з </a:t>
            </a:r>
            <a:r>
              <a:rPr lang="en-US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4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науковими доповідями.</a:t>
            </a:r>
            <a:endParaRPr lang="uk-UA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998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2" y="1052736"/>
            <a:ext cx="8928992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результатами досліджень на 76-й Всеукраїнській науковій студентській конференції «Наукові здобутки студентів у дослідженнях технічних та біоенергетичних систем природокористування» </a:t>
            </a:r>
            <a:r>
              <a:rPr lang="uk-UA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16-20.03.2023</a:t>
            </a:r>
            <a:r>
              <a:rPr lang="uk-UA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  були заслухані такі доповіді студентів:</a:t>
            </a:r>
          </a:p>
          <a:p>
            <a:pPr marL="0" indent="0" algn="just">
              <a:buNone/>
            </a:pPr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 В.Є. . </a:t>
            </a:r>
            <a:r>
              <a:rPr lang="uk-UA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1 року навчання магістратури механіко-технологічного факультету. </a:t>
            </a:r>
            <a:r>
              <a:rPr lang="ru-RU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«Обгрунтування структури і плану використання комплексів машин для вирощування та збирання кукурудзи на зерно у господарстві ФГ  «Бебешко В.І.» Переяславського р-ну Київської області»</a:t>
            </a: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algn="just">
              <a:lnSpc>
                <a:spcPct val="85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Драганер Г.Ю. </a:t>
            </a:r>
            <a:r>
              <a:rPr lang="uk-UA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1 року навчання магістратури механіко-технологічного факультету.</a:t>
            </a: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Сучасні комплекси машин для виробництва картоплі</a:t>
            </a:r>
            <a:r>
              <a:rPr lang="uk-UA" sz="1800" b="1" cap="small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»</a:t>
            </a:r>
            <a:r>
              <a:rPr lang="uk-UA" sz="1800" spc="-4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algn="just">
              <a:lnSpc>
                <a:spcPct val="85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Зховавко Д.Ю</a:t>
            </a: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1 року навчання магістратури механіко-технологічного факультету.. </a:t>
            </a:r>
            <a:r>
              <a:rPr lang="ru-RU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Обґрунтування перспективного складу комплексів машин для вирощування та збирання соняшнику</a:t>
            </a:r>
            <a:r>
              <a:rPr lang="uk-UA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endParaRPr lang="uk-UA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85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</a:pP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Ахмедов Р.Ф. </a:t>
            </a:r>
            <a:r>
              <a:rPr lang="uk-UA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1 року навчання магістратури механіко-технологічного факультету.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Механізація заготівлі незернової частини врожаю зернових колосових культур</a:t>
            </a: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>
              <a:lnSpc>
                <a:spcPct val="85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</a:pP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Краснолуцький О.Ю. </a:t>
            </a:r>
            <a:r>
              <a:rPr lang="uk-UA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1 року навчання магістратури механіко-технологічного факультету.. 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Сучасна техніка для сівби просапних культур</a:t>
            </a:r>
            <a:r>
              <a:rPr lang="uk-UA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C00000"/>
              </a:buClr>
              <a:buSzPct val="100000"/>
              <a:buNone/>
            </a:pP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2526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3638</TotalTime>
  <Words>1040</Words>
  <Application>Microsoft Office PowerPoint</Application>
  <PresentationFormat>Екран (4:3)</PresentationFormat>
  <Paragraphs>127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GillSansC</vt:lpstr>
      <vt:lpstr>Times New Roman</vt:lpstr>
      <vt:lpstr>Wingdings</vt:lpstr>
      <vt:lpstr>Wingdings 2</vt:lpstr>
      <vt:lpstr>Трек</vt:lpstr>
      <vt:lpstr>Звіт студентського наукового гуртка «Проектування технологічних роцесів у рослинництві»</vt:lpstr>
      <vt:lpstr>Мета роботи гуртка</vt:lpstr>
      <vt:lpstr>Питання, що розглядають в процесі роботи гуртка</vt:lpstr>
      <vt:lpstr>Питання, що розглядають в процесі роботи гуртка</vt:lpstr>
      <vt:lpstr>СПИСОК ЧЛЕНІВ  СТУДЕНТСЬКОГО НАУКОВОГО ГУРТКА «ПРОЕКТУВАННЯ ТЕХНОЛОГІЧНИХ ПРОЦЕСІВ У РОСЛИННИЦТВІ»</vt:lpstr>
      <vt:lpstr>Тематика роботи гуртка</vt:lpstr>
      <vt:lpstr>ПЛАН-ГРАФІК  РОБОТИ студентського наукового гуртка «Проектування технологічних процесів у рослинництві» на 2020-2021 н.р.</vt:lpstr>
      <vt:lpstr>Результати роботи гуртка</vt:lpstr>
      <vt:lpstr>Результати роботи гуртка</vt:lpstr>
      <vt:lpstr>Результати роботи гуртка</vt:lpstr>
      <vt:lpstr>Результати роботи гуртка</vt:lpstr>
      <vt:lpstr>Результати роботи гуртка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студентського наукового гуртка «Проектування технологічних роцесів у рослинництві»</dc:title>
  <dc:creator>руслан</dc:creator>
  <cp:lastModifiedBy>Ruslan Shatrov</cp:lastModifiedBy>
  <cp:revision>43</cp:revision>
  <cp:lastPrinted>2022-05-26T13:51:07Z</cp:lastPrinted>
  <dcterms:created xsi:type="dcterms:W3CDTF">2012-05-23T15:02:02Z</dcterms:created>
  <dcterms:modified xsi:type="dcterms:W3CDTF">2023-05-07T08:50:31Z</dcterms:modified>
</cp:coreProperties>
</file>