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96" r:id="rId6"/>
    <p:sldId id="297" r:id="rId7"/>
    <p:sldId id="298" r:id="rId8"/>
    <p:sldId id="258" r:id="rId9"/>
    <p:sldId id="259" r:id="rId10"/>
    <p:sldId id="287" r:id="rId11"/>
    <p:sldId id="288" r:id="rId12"/>
    <p:sldId id="292" r:id="rId13"/>
    <p:sldId id="294" r:id="rId14"/>
    <p:sldId id="269" r:id="rId15"/>
    <p:sldId id="271" r:id="rId16"/>
    <p:sldId id="261" r:id="rId17"/>
    <p:sldId id="262" r:id="rId18"/>
    <p:sldId id="263" r:id="rId19"/>
    <p:sldId id="260" r:id="rId20"/>
    <p:sldId id="299" r:id="rId21"/>
    <p:sldId id="274" r:id="rId22"/>
    <p:sldId id="295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Помірний стиль 1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DE505-2F3A-41E4-924C-A2243133A86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AA878F9-19A5-4072-BC79-1AC852EA0B8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dirty="0">
              <a:solidFill>
                <a:srgbClr val="002060"/>
              </a:solidFill>
            </a:rPr>
            <a:t>Рух автомобіля відбувається по рівній, горизонтальній поверхні. Опір на гаку не враховується. Дані припущення прийнято виходячи з чинних нормативних документів щодо оцінки стійкості автомобіля;</a:t>
          </a:r>
        </a:p>
      </dgm:t>
    </dgm:pt>
    <dgm:pt modelId="{8B5D08CE-2445-41AE-BC8F-73FA64077423}" type="parTrans" cxnId="{24E86C4B-F9AD-4ECC-AF1A-F9C9B0F8A499}">
      <dgm:prSet/>
      <dgm:spPr/>
      <dgm:t>
        <a:bodyPr/>
        <a:lstStyle/>
        <a:p>
          <a:endParaRPr lang="uk-UA"/>
        </a:p>
      </dgm:t>
    </dgm:pt>
    <dgm:pt modelId="{7896BBD4-21EB-44D1-B969-FF6D81B6834E}" type="sibTrans" cxnId="{24E86C4B-F9AD-4ECC-AF1A-F9C9B0F8A499}">
      <dgm:prSet/>
      <dgm:spPr/>
      <dgm:t>
        <a:bodyPr/>
        <a:lstStyle/>
        <a:p>
          <a:endParaRPr lang="uk-UA"/>
        </a:p>
      </dgm:t>
    </dgm:pt>
    <dgm:pt modelId="{2D5C3B5E-082A-4B57-AAE4-B8D955A312C4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 rtl="0"/>
          <a:r>
            <a:rPr lang="uk-UA" sz="1000" dirty="0">
              <a:solidFill>
                <a:schemeClr val="accent1">
                  <a:lumMod val="50000"/>
                </a:schemeClr>
              </a:solidFill>
              <a:effectLst/>
            </a:rPr>
            <a:t>Оскільки криволінійний рух автомобіля відбувається з невеликими швидкостями, впливом аеродинамічних сил нехтуємо.</a:t>
          </a:r>
        </a:p>
      </dgm:t>
    </dgm:pt>
    <dgm:pt modelId="{E21DCEDF-9A0B-4D33-A9A2-F961189DB5A1}" type="parTrans" cxnId="{60D39071-3D35-4EAE-ACAE-575A484AC8A3}">
      <dgm:prSet/>
      <dgm:spPr/>
      <dgm:t>
        <a:bodyPr/>
        <a:lstStyle/>
        <a:p>
          <a:endParaRPr lang="uk-UA"/>
        </a:p>
      </dgm:t>
    </dgm:pt>
    <dgm:pt modelId="{1CFD6729-9C52-412B-8529-3D515BAD5D2B}" type="sibTrans" cxnId="{60D39071-3D35-4EAE-ACAE-575A484AC8A3}">
      <dgm:prSet/>
      <dgm:spPr/>
      <dgm:t>
        <a:bodyPr/>
        <a:lstStyle/>
        <a:p>
          <a:endParaRPr lang="uk-UA"/>
        </a:p>
      </dgm:t>
    </dgm:pt>
    <dgm:pt modelId="{5A546661-489C-4693-A2F4-59481314A349}" type="pres">
      <dgm:prSet presAssocID="{93EDE505-2F3A-41E4-924C-A2243133A86C}" presName="CompostProcess" presStyleCnt="0">
        <dgm:presLayoutVars>
          <dgm:dir/>
          <dgm:resizeHandles val="exact"/>
        </dgm:presLayoutVars>
      </dgm:prSet>
      <dgm:spPr/>
    </dgm:pt>
    <dgm:pt modelId="{9ED793C5-CEBA-46D8-B6CC-B94350F83CD9}" type="pres">
      <dgm:prSet presAssocID="{93EDE505-2F3A-41E4-924C-A2243133A86C}" presName="arrow" presStyleLbl="bgShp" presStyleIdx="0" presStyleCnt="1"/>
      <dgm:spPr>
        <a:solidFill>
          <a:srgbClr val="008080"/>
        </a:solidFill>
      </dgm:spPr>
    </dgm:pt>
    <dgm:pt modelId="{65C49E3E-1B54-42A3-BC0C-7F0C8C8EBCB7}" type="pres">
      <dgm:prSet presAssocID="{93EDE505-2F3A-41E4-924C-A2243133A86C}" presName="linearProcess" presStyleCnt="0"/>
      <dgm:spPr/>
    </dgm:pt>
    <dgm:pt modelId="{C13B3C7A-74D3-4FB4-A532-40B3678A9664}" type="pres">
      <dgm:prSet presAssocID="{DAA878F9-19A5-4072-BC79-1AC852EA0B88}" presName="textNode" presStyleLbl="node1" presStyleIdx="0" presStyleCnt="2">
        <dgm:presLayoutVars>
          <dgm:bulletEnabled val="1"/>
        </dgm:presLayoutVars>
      </dgm:prSet>
      <dgm:spPr/>
    </dgm:pt>
    <dgm:pt modelId="{07B71D4B-6BA8-4663-A159-3F0A35DC6369}" type="pres">
      <dgm:prSet presAssocID="{7896BBD4-21EB-44D1-B969-FF6D81B6834E}" presName="sibTrans" presStyleCnt="0"/>
      <dgm:spPr/>
    </dgm:pt>
    <dgm:pt modelId="{45417C28-5476-4C29-9F84-71C8002E6DC1}" type="pres">
      <dgm:prSet presAssocID="{2D5C3B5E-082A-4B57-AAE4-B8D955A312C4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B49D5631-DC43-40B9-ADF5-A5CFB87F183B}" type="presOf" srcId="{93EDE505-2F3A-41E4-924C-A2243133A86C}" destId="{5A546661-489C-4693-A2F4-59481314A349}" srcOrd="0" destOrd="0" presId="urn:microsoft.com/office/officeart/2005/8/layout/hProcess9"/>
    <dgm:cxn modelId="{24E86C4B-F9AD-4ECC-AF1A-F9C9B0F8A499}" srcId="{93EDE505-2F3A-41E4-924C-A2243133A86C}" destId="{DAA878F9-19A5-4072-BC79-1AC852EA0B88}" srcOrd="0" destOrd="0" parTransId="{8B5D08CE-2445-41AE-BC8F-73FA64077423}" sibTransId="{7896BBD4-21EB-44D1-B969-FF6D81B6834E}"/>
    <dgm:cxn modelId="{60D39071-3D35-4EAE-ACAE-575A484AC8A3}" srcId="{93EDE505-2F3A-41E4-924C-A2243133A86C}" destId="{2D5C3B5E-082A-4B57-AAE4-B8D955A312C4}" srcOrd="1" destOrd="0" parTransId="{E21DCEDF-9A0B-4D33-A9A2-F961189DB5A1}" sibTransId="{1CFD6729-9C52-412B-8529-3D515BAD5D2B}"/>
    <dgm:cxn modelId="{B446E851-770C-49F3-BA73-70EDBA1E9A6F}" type="presOf" srcId="{DAA878F9-19A5-4072-BC79-1AC852EA0B88}" destId="{C13B3C7A-74D3-4FB4-A532-40B3678A9664}" srcOrd="0" destOrd="0" presId="urn:microsoft.com/office/officeart/2005/8/layout/hProcess9"/>
    <dgm:cxn modelId="{1BDD6753-5202-42B3-AFE3-2C64E2287BA0}" type="presOf" srcId="{2D5C3B5E-082A-4B57-AAE4-B8D955A312C4}" destId="{45417C28-5476-4C29-9F84-71C8002E6DC1}" srcOrd="0" destOrd="0" presId="urn:microsoft.com/office/officeart/2005/8/layout/hProcess9"/>
    <dgm:cxn modelId="{05211BB3-1A8F-4069-A341-A95BFCE7401D}" type="presParOf" srcId="{5A546661-489C-4693-A2F4-59481314A349}" destId="{9ED793C5-CEBA-46D8-B6CC-B94350F83CD9}" srcOrd="0" destOrd="0" presId="urn:microsoft.com/office/officeart/2005/8/layout/hProcess9"/>
    <dgm:cxn modelId="{D579B1C9-62BE-446B-9866-6756B7177D5B}" type="presParOf" srcId="{5A546661-489C-4693-A2F4-59481314A349}" destId="{65C49E3E-1B54-42A3-BC0C-7F0C8C8EBCB7}" srcOrd="1" destOrd="0" presId="urn:microsoft.com/office/officeart/2005/8/layout/hProcess9"/>
    <dgm:cxn modelId="{107BF334-84D0-4B07-8153-84F174942D28}" type="presParOf" srcId="{65C49E3E-1B54-42A3-BC0C-7F0C8C8EBCB7}" destId="{C13B3C7A-74D3-4FB4-A532-40B3678A9664}" srcOrd="0" destOrd="0" presId="urn:microsoft.com/office/officeart/2005/8/layout/hProcess9"/>
    <dgm:cxn modelId="{BFEF05C1-5B50-4309-AA09-914741B297EE}" type="presParOf" srcId="{65C49E3E-1B54-42A3-BC0C-7F0C8C8EBCB7}" destId="{07B71D4B-6BA8-4663-A159-3F0A35DC6369}" srcOrd="1" destOrd="0" presId="urn:microsoft.com/office/officeart/2005/8/layout/hProcess9"/>
    <dgm:cxn modelId="{128410D7-5C0C-4A95-BBEE-B458C476A56C}" type="presParOf" srcId="{65C49E3E-1B54-42A3-BC0C-7F0C8C8EBCB7}" destId="{45417C28-5476-4C29-9F84-71C8002E6DC1}" srcOrd="2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793C5-CEBA-46D8-B6CC-B94350F83CD9}">
      <dsp:nvSpPr>
        <dsp:cNvPr id="0" name=""/>
        <dsp:cNvSpPr/>
      </dsp:nvSpPr>
      <dsp:spPr>
        <a:xfrm>
          <a:off x="457199" y="0"/>
          <a:ext cx="5181600" cy="2031325"/>
        </a:xfrm>
        <a:prstGeom prst="rightArrow">
          <a:avLst/>
        </a:prstGeom>
        <a:solidFill>
          <a:srgbClr val="0080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B3C7A-74D3-4FB4-A532-40B3678A9664}">
      <dsp:nvSpPr>
        <dsp:cNvPr id="0" name=""/>
        <dsp:cNvSpPr/>
      </dsp:nvSpPr>
      <dsp:spPr>
        <a:xfrm>
          <a:off x="611460" y="609397"/>
          <a:ext cx="2362200" cy="81253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Рух автомобіля відбувається по рівній, горизонтальній поверхні. Опір на гаку не враховується. Дані припущення прийнято виходячи з чинних нормативних документів щодо оцінки стійкості автомобіля;</a:t>
          </a:r>
        </a:p>
      </dsp:txBody>
      <dsp:txXfrm>
        <a:off x="651124" y="649061"/>
        <a:ext cx="2282872" cy="733202"/>
      </dsp:txXfrm>
    </dsp:sp>
    <dsp:sp modelId="{45417C28-5476-4C29-9F84-71C8002E6DC1}">
      <dsp:nvSpPr>
        <dsp:cNvPr id="0" name=""/>
        <dsp:cNvSpPr/>
      </dsp:nvSpPr>
      <dsp:spPr>
        <a:xfrm>
          <a:off x="3122339" y="609397"/>
          <a:ext cx="2362200" cy="81253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just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kern="1200" dirty="0">
              <a:solidFill>
                <a:schemeClr val="accent1">
                  <a:lumMod val="50000"/>
                </a:schemeClr>
              </a:solidFill>
              <a:effectLst/>
            </a:rPr>
            <a:t>Оскільки криволінійний рух автомобіля відбувається з невеликими швидкостями, впливом аеродинамічних сил нехтуємо.</a:t>
          </a:r>
        </a:p>
      </dsp:txBody>
      <dsp:txXfrm>
        <a:off x="3162003" y="649061"/>
        <a:ext cx="2282872" cy="733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79F55-69BE-460B-C73F-FCE198BA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E097789-1E28-64CB-EF75-F650863E7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FACD09-B98D-5B7D-D235-596EBD03A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E244BC-9D9B-AEF4-3BD3-CFA71024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2214670-8C97-DFE6-7B0D-A7FCB5C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18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F3ECE-29B6-D4BA-A724-96D810A0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31B2C3-45D5-2D17-FB6C-C2B06F466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BC1313-9FFB-1336-3586-0D36A01EE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760EF5-0731-A0FE-728E-89F50C9C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4B5FA9-2F6A-59D6-3381-242F401B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56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C9E09F-880D-95C5-FFC1-179A2200A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E69CED-EF2F-F941-0D92-2ED703F30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7474FE-B7A2-4DA1-D019-8DB6E126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A4956C-5CC1-ACC7-FF22-AA22599C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45E1C6-B3CB-BE71-5D3C-5EF7C65E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32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A0673-8805-89C1-661A-B6ED8611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3051FE-8262-E2AD-35E4-F604B4301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455271-ECAB-D7A4-E5E2-8EB639C0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877F25-E1E7-C509-6E0B-ED0B6DFA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A838A0-62E6-D199-5FF5-71043F70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46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09F15-13C4-3662-651B-5C592C7A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396A6F-06C2-6954-45FA-46D602A5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657F43-30BA-6AC1-E3A4-51EDC476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7947115-0E89-9E5F-CF02-1CD1DAC1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74D6AE-EB76-2AAE-44A1-DCE9C0F0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48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1CAE5-AD1C-FE4F-8E1E-35FF8920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A8D43F-D8C3-5E04-7EEB-7011F0EF0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3B3D93-F841-B8BF-D5C9-78D658563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C60CE6-B78C-1DA5-EFE4-F1E427C4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28A359-EA09-8E0C-FCEE-4BCDEC16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80EFB0-E09D-4142-0F2B-C62C203B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948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3CC5A-CEBB-132B-DC21-41C0DFB4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BD9D22-A31D-284A-5A28-1A581694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9E557B6-32AC-E4FA-8E42-5E2F2A6B6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2226E57-9712-1B20-0158-983591B58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EE07A7E-C500-2FEF-E30A-12E62703C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9DE95D1-484E-A623-9AEF-6C5FC335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C05B744-0F2B-273D-BB19-ECFEBC80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AA0D958-A07E-6901-E91A-289F9393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77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5470D-21F4-4ABF-D898-ACA94CB0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2B94652-AB07-5A07-ACDD-47E58A6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6D31E3C-2382-71C0-0545-357CD9D3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7F7125-7236-E99C-36A8-54036D48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057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F2516B8-D67B-2FEA-ADA2-8C6106DF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B547B20-420D-4CD4-E98D-95F3E0EC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0823A16-D025-9C39-413C-EB4666D0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699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436D3-29ED-24C0-10D9-F7E3C7C0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7DD5DE-F60A-59F3-5883-5003BB6B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0D8844-8302-399E-ACA6-9D5B9446C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DF241C-7F71-7A3E-194B-FC712BD6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8475AF-ED9A-447D-F3E9-DA8AB83E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BDB5C-DF1A-7607-3638-3DFC36E4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1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F619E-A766-86FC-D4AB-BD3F956C4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ABC5079-533F-CBD1-79BA-61C1770D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1CC798-351F-5CE2-98F8-9951F5C68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0D8E92-7FA5-5E31-F731-12AE57B2A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1C9A3E5-0F1A-63EE-BCB4-28588627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EB7CCD6-C457-9821-99A6-7510B9E6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14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90C351C-9BED-E1C3-3997-5F866619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9591E4-564D-6B9F-4C8E-C582A0EBA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6EC86B-0424-FB00-B2B7-CF983B794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7AEB0-0486-47B5-A4E2-D83D78898633}" type="datetimeFigureOut">
              <a:rPr lang="uk-UA" smtClean="0"/>
              <a:t>18.05.2022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154ADE-80A0-997A-CD01-30B95228A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197E73-C94D-11B1-1F7E-D0A7FF927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D751-8A2A-44B7-B33F-2D0CA8F9DD2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18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#page10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titanmachinery.ua/?__cft__%5b0%5d=AZUSKOfGgUIfFQotOmxf_1eruruIguZCbYBkUHMTmwdaIYP4-BwmuEcR2xCMF7DvQ2LVsqbWQoTlhakE6eAHLHoTrs9HIQZwEQEzt8A5E151xMF3asUoN1yS56B0WTXv0VBAO5OpU3ivmLCoTaA7gjK679H8_39vmKjS8a-EKmyupA&amp;__tn__=%2Cd-UC*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579CC9-AB46-6FA1-E682-CC61193F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419" y="3821275"/>
            <a:ext cx="6379534" cy="456184"/>
          </a:xfrm>
        </p:spPr>
        <p:txBody>
          <a:bodyPr>
            <a:normAutofit/>
          </a:bodyPr>
          <a:lstStyle/>
          <a:p>
            <a:pPr algn="l"/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Староста гуртка </a:t>
            </a:r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 ІВАНОВ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Зображення, що містить транспорт&#10;&#10;Автоматично згенерований опис">
            <a:extLst>
              <a:ext uri="{FF2B5EF4-FFF2-40B4-BE49-F238E27FC236}">
                <a16:creationId xmlns:a16="http://schemas.microsoft.com/office/drawing/2014/main" id="{57C3849B-DE7A-8215-9C11-2537CFB5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2" y="3600318"/>
            <a:ext cx="3578188" cy="3143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7387C-9134-238B-B9B4-A2E54A06DBC4}"/>
              </a:ext>
            </a:extLst>
          </p:cNvPr>
          <p:cNvSpPr txBox="1"/>
          <p:nvPr/>
        </p:nvSpPr>
        <p:spPr>
          <a:xfrm>
            <a:off x="1423783" y="433122"/>
            <a:ext cx="63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ХІ ФЕСТИВАЛЬ СТУДЕНТСЬКОЇ НАУКИ – 2022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11" name="Picture 3" descr="C:\Users\Ivan\Desktop\NUBIP_LOGO_NEW_2018.png">
            <a:extLst>
              <a:ext uri="{FF2B5EF4-FFF2-40B4-BE49-F238E27FC236}">
                <a16:creationId xmlns:a16="http://schemas.microsoft.com/office/drawing/2014/main" id="{60B32AEF-85B7-1FFE-D70C-CDADB802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5" y="1327726"/>
            <a:ext cx="187166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A8E5B-727B-FB22-4F9F-3FDAC6677373}"/>
              </a:ext>
            </a:extLst>
          </p:cNvPr>
          <p:cNvSpPr txBox="1"/>
          <p:nvPr/>
        </p:nvSpPr>
        <p:spPr>
          <a:xfrm>
            <a:off x="6389773" y="1063469"/>
            <a:ext cx="437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НАУКОВИЙ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ГУРТОК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</a:br>
            <a:endParaRPr lang="uk-UA" sz="24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Зображення, що містить двигун, кілька&#10;&#10;Автоматично згенерований опис">
            <a:extLst>
              <a:ext uri="{FF2B5EF4-FFF2-40B4-BE49-F238E27FC236}">
                <a16:creationId xmlns:a16="http://schemas.microsoft.com/office/drawing/2014/main" id="{25B00020-949D-E98A-D9D5-FD000B232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342" y="3250709"/>
            <a:ext cx="4074064" cy="305554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F28AB5D-71AC-8493-2129-AB4F78831EE8}"/>
              </a:ext>
            </a:extLst>
          </p:cNvPr>
          <p:cNvSpPr txBox="1">
            <a:spLocks/>
          </p:cNvSpPr>
          <p:nvPr/>
        </p:nvSpPr>
        <p:spPr>
          <a:xfrm>
            <a:off x="4613550" y="1744359"/>
            <a:ext cx="7678882" cy="168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Обгрунтування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методів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прогнозування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технічного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стану машин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15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7E5B77-B46F-4C51-99A3-5E9109E39A8E}"/>
              </a:ext>
            </a:extLst>
          </p:cNvPr>
          <p:cNvSpPr txBox="1"/>
          <p:nvPr/>
        </p:nvSpPr>
        <p:spPr>
          <a:xfrm>
            <a:off x="1724481" y="99829"/>
            <a:ext cx="8640960" cy="5355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200" b="1" kern="120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Наукові тематичні дослідження гуртківців за 2020-2021 </a:t>
            </a:r>
            <a:r>
              <a:rPr lang="uk-UA" sz="3200" b="1" kern="1200" baseline="30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3200" b="1" kern="120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en-US" sz="3200" b="1" kern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5FB13C-66B9-4FDF-BD35-8363C0A36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57" y="3418995"/>
            <a:ext cx="3102503" cy="2129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312002-7338-41A1-BB22-83DF912B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56" y="3276857"/>
            <a:ext cx="2822063" cy="2215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9692C-1DC7-44A0-B28D-432F82DA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498" y="3319859"/>
            <a:ext cx="3102502" cy="2129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33B6A7-CF41-4262-BDD5-271E36000E6B}"/>
              </a:ext>
            </a:extLst>
          </p:cNvPr>
          <p:cNvSpPr txBox="1"/>
          <p:nvPr/>
        </p:nvSpPr>
        <p:spPr>
          <a:xfrm>
            <a:off x="1775520" y="5557844"/>
            <a:ext cx="864096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 – цементно-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бетонне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; б – асфальт у поганому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стані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; в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бруківка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1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автомобіль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без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пасажирів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, 2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автомобіль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з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пасажирами</a:t>
            </a: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NewRomanPSMT"/>
            </a:endParaRP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Рисунок 1 –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Залежність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розсіюваної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амортизаторами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енергії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від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типу</a:t>
            </a:r>
          </a:p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дорожнього покриття</a:t>
            </a:r>
            <a:endParaRPr lang="uk-UA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30B0262-918F-4E31-8DA2-1D1E864927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2256" y="763500"/>
            <a:ext cx="4563745" cy="225552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5F386E-5A84-430C-BC7D-091B806D72EC}"/>
              </a:ext>
            </a:extLst>
          </p:cNvPr>
          <p:cNvSpPr txBox="1"/>
          <p:nvPr/>
        </p:nvSpPr>
        <p:spPr>
          <a:xfrm>
            <a:off x="3288207" y="2767964"/>
            <a:ext cx="5652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системи рекуперації гальмівних сил для автомобіля</a:t>
            </a:r>
            <a:endParaRPr lang="uk-UA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B7F8C-6893-461C-99BD-9E5593A9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865883"/>
            <a:ext cx="3102502" cy="20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2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C3B545-C1D1-48DB-82DE-D0AD60E9B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" r="3842"/>
          <a:stretch/>
        </p:blipFill>
        <p:spPr>
          <a:xfrm>
            <a:off x="1535661" y="67758"/>
            <a:ext cx="5625596" cy="4094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F3363D-B0C9-4056-A499-EA91DB02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359" y="67758"/>
            <a:ext cx="2604206" cy="336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E1AC1-9026-41C0-807C-E6D23A3FA527}"/>
              </a:ext>
            </a:extLst>
          </p:cNvPr>
          <p:cNvSpPr txBox="1"/>
          <p:nvPr/>
        </p:nvSpPr>
        <p:spPr>
          <a:xfrm>
            <a:off x="7480183" y="3466296"/>
            <a:ext cx="288031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пасивна підвіска типу МАКФЕРСОН</a:t>
            </a:r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301ACB-0DE4-4914-999A-7465D7CC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5" y="4669509"/>
            <a:ext cx="2070745" cy="2091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5143B0-78CF-4FE3-A6B7-872911E43A52}"/>
              </a:ext>
            </a:extLst>
          </p:cNvPr>
          <p:cNvSpPr txBox="1"/>
          <p:nvPr/>
        </p:nvSpPr>
        <p:spPr>
          <a:xfrm>
            <a:off x="3170342" y="5978469"/>
            <a:ext cx="295477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Передня стійка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Magneti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Mаrelli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SDC</a:t>
            </a:r>
            <a:r>
              <a:rPr lang="uk-UA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амортизатором з електромагнітними клапанам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9B90D5-B8F1-45B0-98F5-64C65EC7E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200" y="4303218"/>
            <a:ext cx="2880319" cy="2090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304DA-EC69-4DA5-A9B9-EDC1ACC4F584}"/>
              </a:ext>
            </a:extLst>
          </p:cNvPr>
          <p:cNvSpPr txBox="1"/>
          <p:nvPr/>
        </p:nvSpPr>
        <p:spPr>
          <a:xfrm>
            <a:off x="1524000" y="4149080"/>
            <a:ext cx="6012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algn="ctr"/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 – пасивна підвіска; б – </a:t>
            </a:r>
            <a:r>
              <a:rPr lang="uk-UA" sz="1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напівактивна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підвіска, в – активна паралель на підвіска, г– активна послідовна підвіска, д – електромагнітна підвіска </a:t>
            </a:r>
          </a:p>
          <a:p>
            <a:pPr marR="749300" algn="ctr">
              <a:tabLst>
                <a:tab pos="839470" algn="l"/>
              </a:tabLst>
            </a:pP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Схематичне зображення </a:t>
            </a:r>
            <a:r>
              <a:rPr lang="uk-UA" sz="1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двохмасової</a:t>
            </a:r>
            <a:r>
              <a:rPr lang="uk-UA" sz="1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6F77B-92E6-46C6-A218-036597D359A0}"/>
              </a:ext>
            </a:extLst>
          </p:cNvPr>
          <p:cNvSpPr txBox="1"/>
          <p:nvPr/>
        </p:nvSpPr>
        <p:spPr>
          <a:xfrm>
            <a:off x="7917506" y="5687948"/>
            <a:ext cx="250202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Передня стійка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BWIgroup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амортизатором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MagneRide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uk-UA" sz="15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магнітореологічною</a:t>
            </a:r>
            <a:r>
              <a:rPr lang="uk-UA" sz="1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рідиною</a:t>
            </a:r>
            <a:endParaRPr lang="uk-UA" sz="15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25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77DEEFD-F9EF-4C27-9F1E-39E179393A97}"/>
              </a:ext>
            </a:extLst>
          </p:cNvPr>
          <p:cNvSpPr txBox="1"/>
          <p:nvPr/>
        </p:nvSpPr>
        <p:spPr>
          <a:xfrm>
            <a:off x="2135560" y="116633"/>
            <a:ext cx="79208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РОЗРОБКА ТА ЕКСПЕРИМЕНТАЛЬНІ ДОСЛІДЖЕННЯ ПРОТОТИПУ ЕЛЕКТРОМАГНІТНОГО АМОРТИЗАТОРА</a:t>
            </a:r>
            <a:endParaRPr lang="uk-UA" b="1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AE0A-39BC-4AF4-B11F-246CC85CE67C}"/>
              </a:ext>
            </a:extLst>
          </p:cNvPr>
          <p:cNvSpPr txBox="1"/>
          <p:nvPr/>
        </p:nvSpPr>
        <p:spPr>
          <a:xfrm>
            <a:off x="1991544" y="24634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Електромагнітний амортизатор</a:t>
            </a:r>
            <a:endParaRPr lang="uk-UA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4A36C-5DF9-462A-8FC3-247C5D58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30" y="950610"/>
            <a:ext cx="5063687" cy="14122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A01E02-9840-46C7-AD85-A46088E586F3}"/>
              </a:ext>
            </a:extLst>
          </p:cNvPr>
          <p:cNvSpPr txBox="1"/>
          <p:nvPr/>
        </p:nvSpPr>
        <p:spPr>
          <a:xfrm>
            <a:off x="6888089" y="908720"/>
            <a:ext cx="37799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ЕМА вміщує шток 1, запірні гайки 2, шайби 3, полюсні наконечники 4,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кондуктивні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короткозамкнені кільця 5, пази для фазної обмотки 6, фазні обмотки 7, втулка з фторопласту-4 8,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квазі-Халбах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магнітна збірка 9, ізоляційний стакан 10.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67C8A6-8BCB-453C-AAAB-E451B74D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78" y="3068960"/>
            <a:ext cx="4497972" cy="244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F77080-F418-49DC-B5D6-B12B470EA9DF}"/>
              </a:ext>
            </a:extLst>
          </p:cNvPr>
          <p:cNvSpPr txBox="1"/>
          <p:nvPr/>
        </p:nvSpPr>
        <p:spPr>
          <a:xfrm>
            <a:off x="1803735" y="5788855"/>
            <a:ext cx="458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Експериментальний  прототип ЕМА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E7A5C1-75F7-497E-AC14-ABAC1DD9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5" y="2964389"/>
            <a:ext cx="4076241" cy="314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47AFDC9-B7F2-4AE4-9CB9-5EFF9336BCE0}"/>
              </a:ext>
            </a:extLst>
          </p:cNvPr>
          <p:cNvSpPr txBox="1"/>
          <p:nvPr/>
        </p:nvSpPr>
        <p:spPr>
          <a:xfrm>
            <a:off x="5951984" y="6197508"/>
            <a:ext cx="4587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400"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Cхема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випробувальної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264403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1F5B793C-B88E-4F15-B7E9-C1510DC54721}"/>
              </a:ext>
            </a:extLst>
          </p:cNvPr>
          <p:cNvGraphicFramePr>
            <a:graphicFrameLocks/>
          </p:cNvGraphicFramePr>
          <p:nvPr/>
        </p:nvGraphicFramePr>
        <p:xfrm>
          <a:off x="1729254" y="387332"/>
          <a:ext cx="5040560" cy="35505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60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509">
                <a:tc>
                  <a:txBody>
                    <a:bodyPr/>
                    <a:lstStyle/>
                    <a:p>
                      <a:pPr marL="0" marR="13246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Назва</a:t>
                      </a:r>
                      <a:r>
                        <a:rPr lang="uk-UA" sz="1200" spc="-25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параметру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6794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Позначення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325" marR="508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Значення,</a:t>
                      </a:r>
                      <a:r>
                        <a:rPr lang="uk-UA" sz="1200" spc="-8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spc="-10">
                          <a:effectLst/>
                          <a:latin typeface="Times New Roman"/>
                          <a:ea typeface="Times New Roman"/>
                        </a:rPr>
                        <a:t>мм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Довжина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робочої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частини</a:t>
                      </a:r>
                      <a:r>
                        <a:rPr lang="uk-UA" sz="1200" spc="-1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штоку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La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336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46">
                <a:tc>
                  <a:txBody>
                    <a:bodyPr/>
                    <a:lstStyle/>
                    <a:p>
                      <a:pPr marL="67945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Вписаний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шестигранного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штоку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marR="67945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d1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marR="508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84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Вписаний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зовнішній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шестигранного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d2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Висота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по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вписаній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окружності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23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spc="55">
                          <a:effectLst/>
                          <a:latin typeface="Times New Roman"/>
                          <a:ea typeface="Times New Roman"/>
                        </a:rPr>
                        <a:t>ht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4,5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Товщина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зубу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st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3,8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Висота</a:t>
                      </a:r>
                      <a:r>
                        <a:rPr lang="uk-UA" sz="1200" spc="-3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</a:rPr>
                        <a:t>кондуктивного</a:t>
                      </a:r>
                      <a:r>
                        <a:rPr lang="uk-UA" sz="1200" spc="-3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кільця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540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hc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5,5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57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Товщина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шини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кондуктивного</a:t>
                      </a:r>
                      <a:r>
                        <a:rPr lang="uk-UA" sz="1200" spc="-2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кільця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79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/>
                          <a:ea typeface="Times New Roman"/>
                        </a:rPr>
                        <a:t>sc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Діаметр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проводу</a:t>
                      </a:r>
                      <a:r>
                        <a:rPr lang="uk-UA" sz="1200" spc="-15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фазної</a:t>
                      </a:r>
                      <a:r>
                        <a:rPr lang="uk-UA" sz="1200" spc="-2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обмотки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df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0,25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462">
                <a:tc>
                  <a:txBody>
                    <a:bodyPr/>
                    <a:lstStyle/>
                    <a:p>
                      <a:pPr marL="6794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Довжина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магнітної</a:t>
                      </a:r>
                      <a:r>
                        <a:rPr lang="uk-UA" sz="1200" spc="-3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частини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 marR="67945"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/>
                          <a:ea typeface="Times New Roman"/>
                        </a:rPr>
                        <a:t>LM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245" marR="508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/>
                          <a:ea typeface="Times New Roman"/>
                        </a:rPr>
                        <a:t>196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BC8F87-7377-4449-B14E-3E0173246BB1}"/>
              </a:ext>
            </a:extLst>
          </p:cNvPr>
          <p:cNvSpPr txBox="1"/>
          <p:nvPr/>
        </p:nvSpPr>
        <p:spPr>
          <a:xfrm>
            <a:off x="2323380" y="512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Конструктивні параметр  ЕМА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918E78-7D70-4365-90CF-C184491B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86" y="301298"/>
            <a:ext cx="359406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DBB8C-3B5C-4F07-A8CF-F31D10C8B1A5}"/>
              </a:ext>
            </a:extLst>
          </p:cNvPr>
          <p:cNvSpPr txBox="1"/>
          <p:nvPr/>
        </p:nvSpPr>
        <p:spPr>
          <a:xfrm>
            <a:off x="7486712" y="1844824"/>
            <a:ext cx="235800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роботи електромагнітного амортизатора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17E5D6-6707-4EB0-AABC-E8DBE0C7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37843"/>
            <a:ext cx="4572000" cy="27811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2E57F8-4A3B-919C-E5EE-9630121C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39" y="4039637"/>
            <a:ext cx="3905451" cy="25775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0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Тема 1 БУДОВА БРОНЕТРАНСПОРТЕРА Занятт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1" y="1532377"/>
            <a:ext cx="5745701" cy="438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равила дорожнього руху України (ПДР 2021) онлайн на сайті green-way.com.u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05" y="0"/>
            <a:ext cx="5611495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AEC7F-C2AE-42E1-A1E4-A219F2DCC928}"/>
              </a:ext>
            </a:extLst>
          </p:cNvPr>
          <p:cNvSpPr txBox="1"/>
          <p:nvPr/>
        </p:nvSpPr>
        <p:spPr>
          <a:xfrm>
            <a:off x="85724" y="-47970"/>
            <a:ext cx="6743701" cy="813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10"/>
              </a:lnSpc>
            </a:pPr>
            <a:r>
              <a:rPr lang="uk-UA" sz="1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ідравлічн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рульов</a:t>
            </a:r>
            <a:r>
              <a:rPr lang="uk-UA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підсилювачі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автомобілів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АПК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1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800" b="1" strike="noStrik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ЗАВДАННЯ ДОСЛІДЖЕННЯ</a:t>
            </a: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Види рульових механізмів. Рульовий механізм: опис, види, призначення,  принцип роботи, пристрій. Активна рульова систем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07" y="3065585"/>
            <a:ext cx="2033954" cy="3619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69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92" y="15162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Ефективність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підсилювача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оцінюється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показником</a:t>
            </a:r>
            <a:r>
              <a:rPr lang="ru-RU" sz="1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ефективності</a:t>
            </a:r>
            <a:endParaRPr lang="uk-UA" sz="1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13439" y="668161"/>
                <a:ext cx="921983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latin typeface="Cambria Math" panose="02040503050406030204" pitchFamily="18" charset="0"/>
                        </a:rPr>
                        <m:t>Е=</m:t>
                      </m:r>
                      <m:f>
                        <m:fPr>
                          <m:ctrlPr>
                            <a:rPr lang="uk-U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Р</m:t>
                              </m:r>
                            </m:e>
                            <m:sub>
                              <m:r>
                                <a:rPr lang="uk-UA" i="1">
                                  <a:latin typeface="Cambria Math" panose="02040503050406030204" pitchFamily="18" charset="0"/>
                                </a:rPr>
                                <m:t>К</m:t>
                              </m:r>
                            </m:sub>
                          </m:sSub>
                        </m:num>
                        <m:den>
                          <m:r>
                            <a:rPr lang="uk-UA" i="1">
                              <a:latin typeface="Cambria Math" panose="02040503050406030204" pitchFamily="18" charset="0"/>
                            </a:rPr>
                            <m:t>Р</m:t>
                          </m:r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39" y="668161"/>
                <a:ext cx="921983" cy="6090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1035422" y="60336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Е – ефективність дії;</a:t>
            </a:r>
          </a:p>
          <a:p>
            <a:r>
              <a:rPr lang="uk-UA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</a:t>
            </a: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зусилля, що додається до кермового колеса без підсилювача, Н;</a:t>
            </a:r>
          </a:p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- зусилля, що додається до кермового колеса з підсилювачем, 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061" y="1637921"/>
            <a:ext cx="1095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 = </a:t>
            </a:r>
            <a:r>
              <a:rPr lang="ru-RU" dirty="0" err="1"/>
              <a:t>Рк-Ру</a:t>
            </a:r>
            <a:r>
              <a:rPr lang="ru-RU" dirty="0"/>
              <a:t>,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7682" y="1637921"/>
            <a:ext cx="4482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</a:t>
            </a:r>
            <a:r>
              <a:rPr lang="uk-UA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</a:t>
            </a:r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зусилля, наведене до обода рульового колеса 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4883C-4232-43F7-BB7F-10415A1758FA}"/>
              </a:ext>
            </a:extLst>
          </p:cNvPr>
          <p:cNvSpPr txBox="1"/>
          <p:nvPr/>
        </p:nvSpPr>
        <p:spPr>
          <a:xfrm>
            <a:off x="8991053" y="557202"/>
            <a:ext cx="3083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824865" algn="l"/>
              </a:tabLst>
            </a:pPr>
            <a:r>
              <a:rPr lang="uk-UA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Р- тиск в силовому циліндрі при малому опорі коліс повороту, Н; </a:t>
            </a:r>
            <a:r>
              <a:rPr lang="uk-UA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uk-UA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показник ефективності при малому опорі коліс повороту; АС - показник ефективності в момент включення підсилювача.</a:t>
            </a:r>
          </a:p>
          <a:p>
            <a:pPr algn="ctr"/>
            <a:r>
              <a:rPr lang="uk-UA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Зміна тиску і ефективності дії підсилювача в залежності від опору керованих коліс повороту</a:t>
            </a:r>
            <a:endParaRPr lang="uk-UA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8733429" y="1148862"/>
            <a:ext cx="257624" cy="3634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99292" y="2828255"/>
            <a:ext cx="796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механічній системі </a:t>
            </a:r>
            <a:r>
              <a:rPr lang="uk-UA" sz="16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гідропідсилювача</a:t>
            </a:r>
            <a:r>
              <a:rPr lang="uk-UA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рульового управління прийняті такі припущення та обмеження: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113439" y="3075363"/>
          <a:ext cx="6096000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7666489" y="2508738"/>
            <a:ext cx="4278922" cy="3719121"/>
            <a:chOff x="3739662" y="1330569"/>
            <a:chExt cx="5416720" cy="479178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739662" y="1330569"/>
              <a:ext cx="5416720" cy="4791783"/>
              <a:chOff x="3035617" y="735647"/>
              <a:chExt cx="6120765" cy="5386705"/>
            </a:xfrm>
          </p:grpSpPr>
          <p:pic>
            <p:nvPicPr>
              <p:cNvPr id="13" name="Рисунок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5617" y="735647"/>
                <a:ext cx="6120765" cy="5386705"/>
              </a:xfrm>
              <a:prstGeom prst="rect">
                <a:avLst/>
              </a:prstGeom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3247292" y="2661138"/>
                <a:ext cx="586154" cy="32824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05354" y="2989385"/>
              <a:ext cx="762000" cy="44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ДВЗ</a:t>
              </a:r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A7262DD5-E540-4AB4-BF58-5A428EFC83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63914" y="151620"/>
            <a:ext cx="2469515" cy="271049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18467" y="511701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</a:rPr>
              <a:t>ДВЗ – двигун; Н - насос, ПР - пристрій розподільне,</a:t>
            </a:r>
            <a:br>
              <a:rPr lang="uk-UA" sz="1600" dirty="0">
                <a:solidFill>
                  <a:srgbClr val="002060"/>
                </a:solidFill>
              </a:rPr>
            </a:br>
            <a:r>
              <a:rPr lang="uk-UA" sz="1600" dirty="0">
                <a:solidFill>
                  <a:srgbClr val="002060"/>
                </a:solidFill>
              </a:rPr>
              <a:t>СЦП - силовий циліндр права порожнина; СЦЛ - циліндр ліва порожнина; С – опір з боку коліс; Р - радіатор - пристрій підвищення ефективності охолодження рідини </a:t>
            </a:r>
            <a:r>
              <a:rPr lang="uk-UA" sz="1600" dirty="0" err="1">
                <a:solidFill>
                  <a:srgbClr val="002060"/>
                </a:solidFill>
              </a:rPr>
              <a:t>гідропідсилювача</a:t>
            </a:r>
            <a:r>
              <a:rPr lang="uk-UA" sz="1600" dirty="0">
                <a:solidFill>
                  <a:srgbClr val="002060"/>
                </a:solidFill>
              </a:rPr>
              <a:t> керма;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</a:rPr>
              <a:t>Ф – фільтр; ОБ - оливний бачок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9117824">
            <a:off x="7418607" y="4792188"/>
            <a:ext cx="791718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/>
          <p:cNvSpPr/>
          <p:nvPr/>
        </p:nvSpPr>
        <p:spPr>
          <a:xfrm>
            <a:off x="8054258" y="6227859"/>
            <a:ext cx="3940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Розрахункова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схема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гідравлічного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кермового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підсилювача</a:t>
            </a:r>
            <a:endParaRPr lang="uk-UA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835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2422B-C43D-8CC7-56BA-FC87176DAC3C}"/>
              </a:ext>
            </a:extLst>
          </p:cNvPr>
          <p:cNvSpPr txBox="1"/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baseline="30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Публікаційна</a:t>
            </a:r>
            <a:r>
              <a:rPr lang="en-US" sz="4400" kern="1200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kern="1200" baseline="30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активність</a:t>
            </a:r>
            <a:r>
              <a:rPr lang="en-US" sz="4400" kern="1200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kern="1200" baseline="300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студентів</a:t>
            </a:r>
            <a:r>
              <a:rPr lang="en-US" sz="4400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79BD2-E0D5-947A-54B3-2C0647851DD4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>
                <a:effectLst/>
              </a:rPr>
              <a:t>Іванов Б. О.</a:t>
            </a:r>
            <a:r>
              <a:rPr lang="en-US" sz="1400">
                <a:effectLst/>
              </a:rPr>
              <a:t> Аналіз небезпек вторинного використання відпрацьованих LI-ION акумуляторних батарей</a:t>
            </a:r>
            <a:r>
              <a:rPr lang="en-US" sz="1400"/>
              <a:t> </a:t>
            </a:r>
            <a:r>
              <a:rPr lang="en-US" sz="1400">
                <a:effectLst/>
              </a:rPr>
              <a:t>електромобілів.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114-116</a:t>
            </a:r>
            <a:r>
              <a:rPr lang="en-US" sz="1400"/>
              <a:t>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i="1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Іванов Б. О. Тітова Л. Л. Діагностичні експертні системи.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114-116</a:t>
            </a: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 Бондарчук В. І., Тітова Л. Л. УМОВИ ЗАСТОСУВАННЯ АВТОМОБІЛІВ АГРОПРОМИСЛОВОГО КОМПЛЕКСУ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46-48</a:t>
            </a:r>
            <a:r>
              <a:rPr lang="en-US" sz="1400">
                <a:effectLst/>
              </a:rPr>
              <a:t> </a:t>
            </a:r>
            <a:endParaRPr lang="en-US" sz="140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Вержанський К. В., Бондар Д. С., Тітова Л. Л ЕКОЛОГІЧНІ ПАРАМЕТРИ ВІДРЕМОНТОВАНИХ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48-50</a:t>
            </a:r>
          </a:p>
        </p:txBody>
      </p:sp>
    </p:spTree>
    <p:extLst>
      <p:ext uri="{BB962C8B-B14F-4D97-AF65-F5344CB8AC3E}">
        <p14:creationId xmlns:p14="http://schemas.microsoft.com/office/powerpoint/2010/main" val="132488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A97D4-3B53-8D82-7EB9-BED519A7C0A2}"/>
              </a:ext>
            </a:extLst>
          </p:cNvPr>
          <p:cNvSpPr txBox="1"/>
          <p:nvPr/>
        </p:nvSpPr>
        <p:spPr>
          <a:xfrm>
            <a:off x="112069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5. Гальчинський Б.О., Тітова Л. Л. ВІДНОВЛЮЮЧИХ ТЕХНОЛОГІЙ З ВИКОРИСТАННЯМ ЕНЕРГІЇ ЕЛЕКТРОМАГНІТНИХ ПОЛІВ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52-54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6. Kuzmin A., Titova L. FAULTS AND FAILURES OF ELECTROMAGNETIC INJECTORS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55-56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7. Марченко Б. О., Тітова Л. Л. ВПЛИВ РОБОТИ ДИЗЕЛЬНОГО ДВИГУНА АВТОМОБІЛІВ АПК НА ЗАБРУДНЕННЯ НАВКОЛИШНЬОГО СЕРЕДОВИЩА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55-57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8. Смиковський М. С., Тітова Л. Л. ВПЛИВ КУТІВ УСТАНОВКИ КОЛІС НА ЗНОШУВАННЯ ШИН АВТОМОБІЛІВ АПК Збірник тез доповідей І Міжнародної науково-практичної конференції «OSHAgro – 2021». 30 вересня 2021 року. МОН України, Національний університет біоресурсів і природокористування України, Науково-виробничий журнал «Охорона праці», Державна служба України з питань праці, Європейське співтовариство з охорони праці. Київ. 2021. С. 57-59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7576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AAA59-7670-6E14-D5E4-E2F6C48CC68A}"/>
              </a:ext>
            </a:extLst>
          </p:cNvPr>
          <p:cNvSpPr txBox="1"/>
          <p:nvPr/>
        </p:nvSpPr>
        <p:spPr>
          <a:xfrm>
            <a:off x="1120690" y="5913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9.  </a:t>
            </a:r>
            <a:r>
              <a:rPr lang="en-US" sz="1600" dirty="0" err="1"/>
              <a:t>Біла</a:t>
            </a:r>
            <a:r>
              <a:rPr lang="en-US" sz="1600" dirty="0"/>
              <a:t> Я. Ю.,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ІСТОРІЯ</a:t>
            </a:r>
            <a:r>
              <a:rPr lang="en-US" sz="1600" dirty="0"/>
              <a:t> </a:t>
            </a:r>
            <a:r>
              <a:rPr lang="en-US" sz="1600" dirty="0" err="1"/>
              <a:t>ДОСЛІДЖЕНЬ</a:t>
            </a:r>
            <a:r>
              <a:rPr lang="en-US" sz="1600" dirty="0"/>
              <a:t> І </a:t>
            </a:r>
            <a:r>
              <a:rPr lang="en-US" sz="1600" dirty="0" err="1"/>
              <a:t>ЗАСТОСУВАННЯ</a:t>
            </a:r>
            <a:r>
              <a:rPr lang="en-US" sz="1600" dirty="0"/>
              <a:t> </a:t>
            </a:r>
            <a:r>
              <a:rPr lang="en-US" sz="1600" dirty="0" err="1"/>
              <a:t>АЛЬТЕРНАТИВНОГО</a:t>
            </a:r>
            <a:r>
              <a:rPr lang="en-US" sz="1600" dirty="0"/>
              <a:t> </a:t>
            </a:r>
            <a:r>
              <a:rPr lang="en-US" sz="1600" dirty="0" err="1"/>
              <a:t>БІОПАЛИВА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АВТОМОБІЛЬНОМУ</a:t>
            </a:r>
            <a:r>
              <a:rPr lang="en-US" sz="1600" dirty="0"/>
              <a:t> </a:t>
            </a:r>
            <a:r>
              <a:rPr lang="en-US" sz="1600" dirty="0" err="1"/>
              <a:t>ТРАНСПОРТІ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59-61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10.  </a:t>
            </a:r>
            <a:r>
              <a:rPr lang="en-US" sz="1600" dirty="0" err="1"/>
              <a:t>Коваль</a:t>
            </a:r>
            <a:r>
              <a:rPr lang="en-US" sz="1600" dirty="0"/>
              <a:t> Є. О.,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ЗАГАЛЬНА</a:t>
            </a:r>
            <a:r>
              <a:rPr lang="en-US" sz="1600" dirty="0"/>
              <a:t> </a:t>
            </a:r>
            <a:r>
              <a:rPr lang="en-US" sz="1600" dirty="0" err="1"/>
              <a:t>БЕЗПЕКА</a:t>
            </a:r>
            <a:r>
              <a:rPr lang="en-US" sz="1600" dirty="0"/>
              <a:t> </a:t>
            </a:r>
            <a:r>
              <a:rPr lang="en-US" sz="1600" dirty="0" err="1"/>
              <a:t>ДОРОЖНЬОГО</a:t>
            </a:r>
            <a:r>
              <a:rPr lang="en-US" sz="1600" dirty="0"/>
              <a:t> </a:t>
            </a:r>
            <a:r>
              <a:rPr lang="en-US" sz="1600" dirty="0" err="1"/>
              <a:t>РУХУ</a:t>
            </a:r>
            <a:r>
              <a:rPr lang="en-US" sz="1600" dirty="0"/>
              <a:t> В </a:t>
            </a:r>
            <a:r>
              <a:rPr lang="en-US" sz="1600" dirty="0" err="1"/>
              <a:t>УКРАЇНІ</a:t>
            </a:r>
            <a:r>
              <a:rPr lang="en-US" sz="1600" dirty="0"/>
              <a:t> </a:t>
            </a:r>
            <a:r>
              <a:rPr lang="en-US" sz="1600" dirty="0" err="1"/>
              <a:t>ПРИ</a:t>
            </a:r>
            <a:r>
              <a:rPr lang="en-US" sz="1600" dirty="0"/>
              <a:t> </a:t>
            </a:r>
            <a:r>
              <a:rPr lang="en-US" sz="1600" dirty="0" err="1"/>
              <a:t>ПЕРЕВЕЗЕННІ</a:t>
            </a:r>
            <a:r>
              <a:rPr lang="en-US" sz="1600" dirty="0"/>
              <a:t> </a:t>
            </a:r>
            <a:r>
              <a:rPr lang="en-US" sz="1600" dirty="0" err="1"/>
              <a:t>СІЛЬСЬКОГОСПОДАРСЬКОЇ</a:t>
            </a:r>
            <a:r>
              <a:rPr lang="en-US" sz="1600" dirty="0"/>
              <a:t> </a:t>
            </a:r>
            <a:r>
              <a:rPr lang="en-US" sz="1600" dirty="0" err="1"/>
              <a:t>ПРОДУКЦІЇ</a:t>
            </a:r>
            <a:r>
              <a:rPr lang="en-US" sz="1600" dirty="0"/>
              <a:t> </a:t>
            </a:r>
            <a:r>
              <a:rPr lang="en-US" sz="1600" dirty="0" err="1"/>
              <a:t>АВТОТРАНСПОРТНИМИ</a:t>
            </a:r>
            <a:r>
              <a:rPr lang="en-US" sz="1600" dirty="0"/>
              <a:t> </a:t>
            </a:r>
            <a:r>
              <a:rPr lang="en-US" sz="1600" dirty="0" err="1"/>
              <a:t>ЗАСОБАМИ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62-63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11.  </a:t>
            </a:r>
            <a:r>
              <a:rPr lang="en-US" sz="1600" dirty="0" err="1"/>
              <a:t>Кочелаба</a:t>
            </a:r>
            <a:r>
              <a:rPr lang="en-US" sz="1600" dirty="0"/>
              <a:t> В. О. </a:t>
            </a:r>
            <a:r>
              <a:rPr lang="en-US" sz="1600" dirty="0" err="1"/>
              <a:t>ВИДИ</a:t>
            </a:r>
            <a:r>
              <a:rPr lang="en-US" sz="1600" dirty="0"/>
              <a:t> </a:t>
            </a:r>
            <a:r>
              <a:rPr lang="en-US" sz="1600" dirty="0" err="1"/>
              <a:t>АЛЬТЕРНАТИВНИХ</a:t>
            </a:r>
            <a:r>
              <a:rPr lang="en-US" sz="1600" dirty="0"/>
              <a:t> </a:t>
            </a:r>
            <a:r>
              <a:rPr lang="en-US" sz="1600" dirty="0" err="1"/>
              <a:t>ПАЛИВ</a:t>
            </a:r>
            <a:r>
              <a:rPr lang="en-US" sz="1600" dirty="0"/>
              <a:t> </a:t>
            </a:r>
            <a:r>
              <a:rPr lang="en-US" sz="1600" dirty="0" err="1"/>
              <a:t>ТА</a:t>
            </a:r>
            <a:r>
              <a:rPr lang="en-US" sz="1600" dirty="0"/>
              <a:t> </a:t>
            </a:r>
            <a:r>
              <a:rPr lang="en-US" sz="1600" dirty="0" err="1"/>
              <a:t>ОСОБЛИВОСТІ</a:t>
            </a:r>
            <a:r>
              <a:rPr lang="en-US" sz="1600" dirty="0"/>
              <a:t> </a:t>
            </a:r>
            <a:r>
              <a:rPr lang="en-US" sz="1600" dirty="0" err="1"/>
              <a:t>ЇХ</a:t>
            </a:r>
            <a:r>
              <a:rPr lang="en-US" sz="1600" dirty="0"/>
              <a:t> </a:t>
            </a:r>
            <a:r>
              <a:rPr lang="en-US" sz="1600" dirty="0" err="1"/>
              <a:t>ЗАСТОСУВАННЯ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63-64</a:t>
            </a:r>
          </a:p>
          <a:p>
            <a:pPr marL="4572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</a:p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12.  </a:t>
            </a:r>
            <a:r>
              <a:rPr lang="en-US" sz="1600" dirty="0" err="1"/>
              <a:t>Хвостенко</a:t>
            </a:r>
            <a:r>
              <a:rPr lang="en-US" sz="1600" dirty="0"/>
              <a:t> Е. О., </a:t>
            </a:r>
            <a:r>
              <a:rPr lang="en-US" sz="1600" dirty="0" err="1"/>
              <a:t>Глоба</a:t>
            </a:r>
            <a:r>
              <a:rPr lang="en-US" sz="1600" dirty="0"/>
              <a:t> В. Є., </a:t>
            </a:r>
            <a:r>
              <a:rPr lang="en-US" sz="1600" dirty="0" err="1"/>
              <a:t>Тітова</a:t>
            </a:r>
            <a:r>
              <a:rPr lang="en-US" sz="1600" dirty="0"/>
              <a:t> Л. Л. </a:t>
            </a:r>
            <a:r>
              <a:rPr lang="en-US" sz="1600" dirty="0" err="1"/>
              <a:t>АНАЛІЗ</a:t>
            </a:r>
            <a:r>
              <a:rPr lang="en-US" sz="1600" dirty="0"/>
              <a:t> </a:t>
            </a:r>
            <a:r>
              <a:rPr lang="en-US" sz="1600" dirty="0" err="1"/>
              <a:t>ВТРАТ</a:t>
            </a:r>
            <a:r>
              <a:rPr lang="en-US" sz="1600" dirty="0"/>
              <a:t> </a:t>
            </a:r>
            <a:r>
              <a:rPr lang="en-US" sz="1600" dirty="0" err="1"/>
              <a:t>ЕНЕРГІЇ</a:t>
            </a:r>
            <a:r>
              <a:rPr lang="en-US" sz="1600" dirty="0"/>
              <a:t> В </a:t>
            </a:r>
            <a:r>
              <a:rPr lang="en-US" sz="1600" dirty="0" err="1"/>
              <a:t>ПРИВОДІ</a:t>
            </a:r>
            <a:r>
              <a:rPr lang="en-US" sz="1600" dirty="0"/>
              <a:t> </a:t>
            </a:r>
            <a:r>
              <a:rPr lang="en-US" sz="1600" dirty="0" err="1"/>
              <a:t>АВТОМОБІЛЯ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РАХУНОК</a:t>
            </a:r>
            <a:r>
              <a:rPr lang="en-US" sz="1600" dirty="0"/>
              <a:t> </a:t>
            </a:r>
            <a:r>
              <a:rPr lang="en-US" sz="1600" dirty="0" err="1"/>
              <a:t>НЕРІВНОМІРНОСТІ</a:t>
            </a:r>
            <a:r>
              <a:rPr lang="en-US" sz="1600" dirty="0"/>
              <a:t> </a:t>
            </a:r>
            <a:r>
              <a:rPr lang="en-US" sz="1600" dirty="0" err="1"/>
              <a:t>ХОДУ</a:t>
            </a:r>
            <a:r>
              <a:rPr lang="en-US" sz="1600" dirty="0"/>
              <a:t> </a:t>
            </a:r>
            <a:r>
              <a:rPr lang="en-US" sz="1600" dirty="0" err="1"/>
              <a:t>ДВИГУНА</a:t>
            </a:r>
            <a:r>
              <a:rPr lang="en-US" sz="1600" dirty="0"/>
              <a:t> </a:t>
            </a:r>
            <a:r>
              <a:rPr lang="en-US" sz="1600" dirty="0" err="1"/>
              <a:t>Збірник</a:t>
            </a:r>
            <a:r>
              <a:rPr lang="en-US" sz="1600" dirty="0"/>
              <a:t> </a:t>
            </a:r>
            <a:r>
              <a:rPr lang="en-US" sz="1600" dirty="0" err="1"/>
              <a:t>тез</a:t>
            </a:r>
            <a:r>
              <a:rPr lang="en-US" sz="1600" dirty="0"/>
              <a:t> </a:t>
            </a:r>
            <a:r>
              <a:rPr lang="en-US" sz="1600" dirty="0" err="1"/>
              <a:t>доповідей</a:t>
            </a:r>
            <a:r>
              <a:rPr lang="en-US" sz="1600" dirty="0"/>
              <a:t> І </a:t>
            </a:r>
            <a:r>
              <a:rPr lang="en-US" sz="1600" dirty="0" err="1"/>
              <a:t>Міжнародної</a:t>
            </a:r>
            <a:r>
              <a:rPr lang="en-US" sz="1600" dirty="0"/>
              <a:t> </a:t>
            </a:r>
            <a:r>
              <a:rPr lang="en-US" sz="1600" dirty="0" err="1"/>
              <a:t>науково-практичної</a:t>
            </a:r>
            <a:r>
              <a:rPr lang="en-US" sz="1600" dirty="0"/>
              <a:t> </a:t>
            </a:r>
            <a:r>
              <a:rPr lang="en-US" sz="1600" dirty="0" err="1"/>
              <a:t>конференції</a:t>
            </a:r>
            <a:r>
              <a:rPr lang="en-US" sz="1600" dirty="0"/>
              <a:t> «</a:t>
            </a:r>
            <a:r>
              <a:rPr lang="en-US" sz="1600" dirty="0" err="1"/>
              <a:t>OSHAgro</a:t>
            </a:r>
            <a:r>
              <a:rPr lang="en-US" sz="1600" dirty="0"/>
              <a:t> – 2021». 30 </a:t>
            </a:r>
            <a:r>
              <a:rPr lang="en-US" sz="1600" dirty="0" err="1"/>
              <a:t>вересня</a:t>
            </a:r>
            <a:r>
              <a:rPr lang="en-US" sz="1600" dirty="0"/>
              <a:t> 2021 </a:t>
            </a:r>
            <a:r>
              <a:rPr lang="en-US" sz="1600" dirty="0" err="1"/>
              <a:t>року</a:t>
            </a:r>
            <a:r>
              <a:rPr lang="en-US" sz="1600" dirty="0"/>
              <a:t>. </a:t>
            </a:r>
            <a:r>
              <a:rPr lang="en-US" sz="1600" dirty="0" err="1"/>
              <a:t>МОН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Національний</a:t>
            </a:r>
            <a:r>
              <a:rPr lang="en-US" sz="1600" dirty="0"/>
              <a:t> </a:t>
            </a:r>
            <a:r>
              <a:rPr lang="en-US" sz="1600" dirty="0" err="1"/>
              <a:t>університет</a:t>
            </a:r>
            <a:r>
              <a:rPr lang="en-US" sz="1600" dirty="0"/>
              <a:t> </a:t>
            </a:r>
            <a:r>
              <a:rPr lang="en-US" sz="1600" dirty="0" err="1"/>
              <a:t>біоресурсів</a:t>
            </a:r>
            <a:r>
              <a:rPr lang="en-US" sz="1600" dirty="0"/>
              <a:t> і </a:t>
            </a:r>
            <a:r>
              <a:rPr lang="en-US" sz="1600" dirty="0" err="1"/>
              <a:t>природокористування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, </a:t>
            </a:r>
            <a:r>
              <a:rPr lang="en-US" sz="1600" dirty="0" err="1"/>
              <a:t>Науково-виробничий</a:t>
            </a:r>
            <a:r>
              <a:rPr lang="en-US" sz="1600" dirty="0"/>
              <a:t> </a:t>
            </a:r>
            <a:r>
              <a:rPr lang="en-US" sz="1600" dirty="0" err="1"/>
              <a:t>журнал</a:t>
            </a:r>
            <a:r>
              <a:rPr lang="en-US" sz="1600" dirty="0"/>
              <a:t> «</a:t>
            </a:r>
            <a:r>
              <a:rPr lang="en-US" sz="1600" dirty="0" err="1"/>
              <a:t>Охорона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», </a:t>
            </a:r>
            <a:r>
              <a:rPr lang="en-US" sz="1600" dirty="0" err="1"/>
              <a:t>Державна</a:t>
            </a:r>
            <a:r>
              <a:rPr lang="en-US" sz="1600" dirty="0"/>
              <a:t> </a:t>
            </a:r>
            <a:r>
              <a:rPr lang="en-US" sz="1600" dirty="0" err="1"/>
              <a:t>служба</a:t>
            </a:r>
            <a:r>
              <a:rPr lang="en-US" sz="1600" dirty="0"/>
              <a:t> </a:t>
            </a:r>
            <a:r>
              <a:rPr lang="en-US" sz="1600" dirty="0" err="1"/>
              <a:t>України</a:t>
            </a:r>
            <a:r>
              <a:rPr lang="en-US" sz="1600" dirty="0"/>
              <a:t> з </a:t>
            </a:r>
            <a:r>
              <a:rPr lang="en-US" sz="1600" dirty="0" err="1"/>
              <a:t>питань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, </a:t>
            </a:r>
            <a:r>
              <a:rPr lang="en-US" sz="1600" dirty="0" err="1"/>
              <a:t>Європейське</a:t>
            </a:r>
            <a:r>
              <a:rPr lang="en-US" sz="1600" dirty="0"/>
              <a:t> </a:t>
            </a:r>
            <a:r>
              <a:rPr lang="en-US" sz="1600" dirty="0" err="1"/>
              <a:t>співтовариство</a:t>
            </a:r>
            <a:r>
              <a:rPr lang="en-US" sz="1600" dirty="0"/>
              <a:t> з </a:t>
            </a:r>
            <a:r>
              <a:rPr lang="en-US" sz="1600" dirty="0" err="1"/>
              <a:t>охорони</a:t>
            </a:r>
            <a:r>
              <a:rPr lang="en-US" sz="1600" dirty="0"/>
              <a:t> </a:t>
            </a:r>
            <a:r>
              <a:rPr lang="en-US" sz="1600" dirty="0" err="1"/>
              <a:t>праці</a:t>
            </a:r>
            <a:r>
              <a:rPr lang="en-US" sz="1600" dirty="0"/>
              <a:t>. </a:t>
            </a:r>
            <a:r>
              <a:rPr lang="en-US" sz="1600" dirty="0" err="1"/>
              <a:t>Київ</a:t>
            </a:r>
            <a:r>
              <a:rPr lang="en-US" sz="1600" dirty="0"/>
              <a:t>. 2021. С. 166-168</a:t>
            </a:r>
          </a:p>
        </p:txBody>
      </p:sp>
    </p:spTree>
    <p:extLst>
      <p:ext uri="{BB962C8B-B14F-4D97-AF65-F5344CB8AC3E}">
        <p14:creationId xmlns:p14="http://schemas.microsoft.com/office/powerpoint/2010/main" val="2036023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ACDD0-D3CF-BC15-8321-1A406DE7F01F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НАШЕ</a:t>
            </a:r>
            <a:r>
              <a:rPr lang="en-US" sz="4000" kern="12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kern="1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СЬОГОДЕННЯ</a:t>
            </a:r>
            <a:endParaRPr lang="en-US" sz="40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Зображення, що містить особа, двигун&#10;&#10;Автоматично згенерований опис">
            <a:extLst>
              <a:ext uri="{FF2B5EF4-FFF2-40B4-BE49-F238E27FC236}">
                <a16:creationId xmlns:a16="http://schemas.microsoft.com/office/drawing/2014/main" id="{60C83369-8BF1-A2A8-EF29-4A464A3B0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8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3" name="Рисунок 12" descr="Зображення, що містить надворі, небо, земля, вантажівка&#10;&#10;Автоматично згенерований опис">
            <a:extLst>
              <a:ext uri="{FF2B5EF4-FFF2-40B4-BE49-F238E27FC236}">
                <a16:creationId xmlns:a16="http://schemas.microsoft.com/office/drawing/2014/main" id="{0CB2E7A8-08C9-CEE5-AB6D-00E2810E3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5" r="1" b="2021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Рисунок 10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B0D8B924-843C-4282-0A3C-9EC68EEF4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7" r="1" b="2372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Рисунок 6" descr="Зображення, що містить надворі, небо, трава, поле&#10;&#10;Автоматично згенерований опис">
            <a:extLst>
              <a:ext uri="{FF2B5EF4-FFF2-40B4-BE49-F238E27FC236}">
                <a16:creationId xmlns:a16="http://schemas.microsoft.com/office/drawing/2014/main" id="{4E78CAAA-BC95-C2F7-478C-3D6508B33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14525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5" name="Рисунок 14" descr="Зображення, що містить небо, надворі, трава, земля&#10;&#10;Автоматично згенерований опис">
            <a:extLst>
              <a:ext uri="{FF2B5EF4-FFF2-40B4-BE49-F238E27FC236}">
                <a16:creationId xmlns:a16="http://schemas.microsoft.com/office/drawing/2014/main" id="{EA5420A1-7CBB-0E07-2CCD-5B95F434F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 r="1" b="404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29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28F78CB9-1C34-154B-DC6A-8967A5EBE4FF}"/>
              </a:ext>
            </a:extLst>
          </p:cNvPr>
          <p:cNvSpPr txBox="1">
            <a:spLocks noChangeArrowheads="1"/>
          </p:cNvSpPr>
          <p:nvPr/>
        </p:nvSpPr>
        <p:spPr>
          <a:xfrm>
            <a:off x="303973" y="1188451"/>
            <a:ext cx="3806811" cy="3359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вивченні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багатокритеріальної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оцінки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рішень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технічного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Зображення, що містить особа, одяг, двигун&#10;&#10;Автоматично згенерований опис">
            <a:extLst>
              <a:ext uri="{FF2B5EF4-FFF2-40B4-BE49-F238E27FC236}">
                <a16:creationId xmlns:a16="http://schemas.microsoft.com/office/drawing/2014/main" id="{95EC3F8F-F9D6-0DD9-FF7A-12C6B990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r="1" b="7373"/>
          <a:stretch/>
        </p:blipFill>
        <p:spPr>
          <a:xfrm rot="5400000">
            <a:off x="3461421" y="1536553"/>
            <a:ext cx="5577118" cy="356616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0780F8-A504-3FD3-5D76-C3DFD5707ABD}"/>
              </a:ext>
            </a:extLst>
          </p:cNvPr>
          <p:cNvSpPr txBox="1"/>
          <p:nvPr/>
        </p:nvSpPr>
        <p:spPr>
          <a:xfrm>
            <a:off x="-3048" y="61081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" name="Рисунок 40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4B3ECB8E-D9E2-7DA8-4EC2-34D3D9FC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9" y="4174993"/>
            <a:ext cx="2602670" cy="2602670"/>
          </a:xfrm>
          <a:prstGeom prst="rect">
            <a:avLst/>
          </a:prstGeom>
        </p:spPr>
      </p:pic>
      <p:pic>
        <p:nvPicPr>
          <p:cNvPr id="5" name="Рисунок 4" descr="Зображення, що містить надворі&#10;&#10;Автоматично згенерований опис">
            <a:extLst>
              <a:ext uri="{FF2B5EF4-FFF2-40B4-BE49-F238E27FC236}">
                <a16:creationId xmlns:a16="http://schemas.microsoft.com/office/drawing/2014/main" id="{2AD42612-135A-A0F2-53DA-9B08D17E3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6" y="97738"/>
            <a:ext cx="3893599" cy="51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Рисунок 8" descr="Зображення, що містить небо, надворі, вантажівка, відкритий об’єкт&#10;&#10;Автоматично згенерований опис">
            <a:extLst>
              <a:ext uri="{FF2B5EF4-FFF2-40B4-BE49-F238E27FC236}">
                <a16:creationId xmlns:a16="http://schemas.microsoft.com/office/drawing/2014/main" id="{BB24D807-78B3-16B8-4292-5543A11C5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3" r="-2" b="32451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Рисунок 6" descr="Зображення, що містить надворі, земля, вантажівка, відкритий об’єкт&#10;&#10;Автоматично згенерований опис">
            <a:extLst>
              <a:ext uri="{FF2B5EF4-FFF2-40B4-BE49-F238E27FC236}">
                <a16:creationId xmlns:a16="http://schemas.microsoft.com/office/drawing/2014/main" id="{67875872-D7AB-5942-1A84-57763ADC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r="1" b="345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5" name="Рисунок 4" descr="Зображення, що містить небо, надворі, земля, вантажівка&#10;&#10;Автоматично згенерований опис">
            <a:extLst>
              <a:ext uri="{FF2B5EF4-FFF2-40B4-BE49-F238E27FC236}">
                <a16:creationId xmlns:a16="http://schemas.microsoft.com/office/drawing/2014/main" id="{CEA8B9A6-767B-AFA5-6784-9CF660233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7636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Рисунок 2" descr="Зображення, що містить надворі, небо, трава, поле&#10;&#10;Автоматично згенерований опис">
            <a:extLst>
              <a:ext uri="{FF2B5EF4-FFF2-40B4-BE49-F238E27FC236}">
                <a16:creationId xmlns:a16="http://schemas.microsoft.com/office/drawing/2014/main" id="{9388C97E-D365-3C72-E972-DFC16EB7E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0" r="-2" b="-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41BF5B-4CD4-4211-B452-3154E59D8C12}"/>
              </a:ext>
            </a:extLst>
          </p:cNvPr>
          <p:cNvSpPr/>
          <p:nvPr/>
        </p:nvSpPr>
        <p:spPr>
          <a:xfrm>
            <a:off x="4572001" y="6488114"/>
            <a:ext cx="60118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3561ADD-A54C-C44E-DDFF-FBB45D82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E75755-64D7-B98C-DBB7-94D911B6821D}"/>
              </a:ext>
            </a:extLst>
          </p:cNvPr>
          <p:cNvSpPr/>
          <p:nvPr/>
        </p:nvSpPr>
        <p:spPr>
          <a:xfrm>
            <a:off x="4572000" y="533400"/>
            <a:ext cx="4110038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uk-UA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1" dirty="0">
              <a:solidFill>
                <a:srgbClr val="002060"/>
              </a:solidFill>
            </a:endParaRPr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483F34D0-7B53-2BB5-4EE3-1CDB293714C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219201"/>
            <a:ext cx="6997700" cy="555625"/>
            <a:chOff x="1248" y="2030"/>
            <a:chExt cx="4408" cy="350"/>
          </a:xfrm>
        </p:grpSpPr>
        <p:sp>
          <p:nvSpPr>
            <p:cNvPr id="21535" name="Line 8">
              <a:extLst>
                <a:ext uri="{FF2B5EF4-FFF2-40B4-BE49-F238E27FC236}">
                  <a16:creationId xmlns:a16="http://schemas.microsoft.com/office/drawing/2014/main" id="{CA039C28-5E9A-0A47-6610-0FD609A74EB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6" name="Rectangle 9">
              <a:extLst>
                <a:ext uri="{FF2B5EF4-FFF2-40B4-BE49-F238E27FC236}">
                  <a16:creationId xmlns:a16="http://schemas.microsoft.com/office/drawing/2014/main" id="{5251F92F-2D23-900C-BD5F-77DAC6C8854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CEB2F670-9E5F-A15B-30A2-1B54D3E9FD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3" y="2128"/>
              <a:ext cx="3973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Проводити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тематичні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засідання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тричі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місяць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8" name="Text Box 11">
              <a:extLst>
                <a:ext uri="{FF2B5EF4-FFF2-40B4-BE49-F238E27FC236}">
                  <a16:creationId xmlns:a16="http://schemas.microsoft.com/office/drawing/2014/main" id="{C7946E50-0283-7A05-E1E6-BD22D4F010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0" name="Group 12">
            <a:extLst>
              <a:ext uri="{FF2B5EF4-FFF2-40B4-BE49-F238E27FC236}">
                <a16:creationId xmlns:a16="http://schemas.microsoft.com/office/drawing/2014/main" id="{9A31C99F-9CE0-22DA-99B2-CD8522E440C6}"/>
              </a:ext>
            </a:extLst>
          </p:cNvPr>
          <p:cNvGrpSpPr>
            <a:grpSpLocks/>
          </p:cNvGrpSpPr>
          <p:nvPr/>
        </p:nvGrpSpPr>
        <p:grpSpPr bwMode="auto">
          <a:xfrm>
            <a:off x="3322638" y="1981201"/>
            <a:ext cx="7295802" cy="708025"/>
            <a:chOff x="1248" y="2576"/>
            <a:chExt cx="4642" cy="446"/>
          </a:xfrm>
        </p:grpSpPr>
        <p:sp>
          <p:nvSpPr>
            <p:cNvPr id="21531" name="Line 13">
              <a:extLst>
                <a:ext uri="{FF2B5EF4-FFF2-40B4-BE49-F238E27FC236}">
                  <a16:creationId xmlns:a16="http://schemas.microsoft.com/office/drawing/2014/main" id="{B032C0B1-2703-F8A0-2A8E-15003B7A6F3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2" name="Rectangle 14">
              <a:extLst>
                <a:ext uri="{FF2B5EF4-FFF2-40B4-BE49-F238E27FC236}">
                  <a16:creationId xmlns:a16="http://schemas.microsoft.com/office/drawing/2014/main" id="{E1C3C7AE-50C9-A6A6-B7B9-6E44F69D75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88D5861-4DC2-C16E-F488-E61E6B295D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11" y="2576"/>
              <a:ext cx="4279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виставках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конференціях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тому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ЦІКАВО і КОРИСНО!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4" name="Text Box 16">
              <a:extLst>
                <a:ext uri="{FF2B5EF4-FFF2-40B4-BE49-F238E27FC236}">
                  <a16:creationId xmlns:a16="http://schemas.microsoft.com/office/drawing/2014/main" id="{11556460-61CE-F0F7-1D9F-4098A43E4A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511" name="Group 17">
            <a:extLst>
              <a:ext uri="{FF2B5EF4-FFF2-40B4-BE49-F238E27FC236}">
                <a16:creationId xmlns:a16="http://schemas.microsoft.com/office/drawing/2014/main" id="{3010EB48-F12B-B806-581F-A9F5C08FF7FD}"/>
              </a:ext>
            </a:extLst>
          </p:cNvPr>
          <p:cNvGrpSpPr>
            <a:grpSpLocks/>
          </p:cNvGrpSpPr>
          <p:nvPr/>
        </p:nvGrpSpPr>
        <p:grpSpPr bwMode="auto">
          <a:xfrm>
            <a:off x="3306764" y="2895601"/>
            <a:ext cx="5913437" cy="708025"/>
            <a:chOff x="1248" y="3166"/>
            <a:chExt cx="3725" cy="446"/>
          </a:xfrm>
        </p:grpSpPr>
        <p:sp>
          <p:nvSpPr>
            <p:cNvPr id="21527" name="Line 18">
              <a:extLst>
                <a:ext uri="{FF2B5EF4-FFF2-40B4-BE49-F238E27FC236}">
                  <a16:creationId xmlns:a16="http://schemas.microsoft.com/office/drawing/2014/main" id="{EDE29A6E-7E2A-E16C-044D-ECAB52ACBC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8" name="Rectangle 19">
              <a:extLst>
                <a:ext uri="{FF2B5EF4-FFF2-40B4-BE49-F238E27FC236}">
                  <a16:creationId xmlns:a16="http://schemas.microsoft.com/office/drawing/2014/main" id="{FB81FFBC-A50B-BE02-A2FB-E2D72793D4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CB7C547E-213B-70AC-49E7-D6E549CE2D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3166"/>
              <a:ext cx="329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конкурсах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робіт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олімпіадах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0" name="Text Box 21">
              <a:extLst>
                <a:ext uri="{FF2B5EF4-FFF2-40B4-BE49-F238E27FC236}">
                  <a16:creationId xmlns:a16="http://schemas.microsoft.com/office/drawing/2014/main" id="{DD65D7E6-75B4-CD91-B032-0E83DE30AA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512" name="Group 2">
            <a:extLst>
              <a:ext uri="{FF2B5EF4-FFF2-40B4-BE49-F238E27FC236}">
                <a16:creationId xmlns:a16="http://schemas.microsoft.com/office/drawing/2014/main" id="{BC8A27BD-275D-B50E-9F7A-488DB848E744}"/>
              </a:ext>
            </a:extLst>
          </p:cNvPr>
          <p:cNvGrpSpPr>
            <a:grpSpLocks/>
          </p:cNvGrpSpPr>
          <p:nvPr/>
        </p:nvGrpSpPr>
        <p:grpSpPr bwMode="auto">
          <a:xfrm>
            <a:off x="3289301" y="3846514"/>
            <a:ext cx="6746875" cy="555625"/>
            <a:chOff x="1248" y="1440"/>
            <a:chExt cx="4250" cy="350"/>
          </a:xfrm>
        </p:grpSpPr>
        <p:sp>
          <p:nvSpPr>
            <p:cNvPr id="21523" name="Line 3">
              <a:extLst>
                <a:ext uri="{FF2B5EF4-FFF2-40B4-BE49-F238E27FC236}">
                  <a16:creationId xmlns:a16="http://schemas.microsoft.com/office/drawing/2014/main" id="{2F549BEF-9F57-305E-0139-6EAE3D11569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4" name="Rectangle 4">
              <a:extLst>
                <a:ext uri="{FF2B5EF4-FFF2-40B4-BE49-F238E27FC236}">
                  <a16:creationId xmlns:a16="http://schemas.microsoft.com/office/drawing/2014/main" id="{E2C5E980-95B4-ADB6-553C-69702A7979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76393B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7258C9A7-B1C0-0A48-7483-CEFAF6534D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1473"/>
              <a:ext cx="3822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Публікуватись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фахових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виданнях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dirty="0"/>
            </a:p>
          </p:txBody>
        </p:sp>
        <p:sp>
          <p:nvSpPr>
            <p:cNvPr id="21526" name="Text Box 6">
              <a:extLst>
                <a:ext uri="{FF2B5EF4-FFF2-40B4-BE49-F238E27FC236}">
                  <a16:creationId xmlns:a16="http://schemas.microsoft.com/office/drawing/2014/main" id="{1FDD4105-D705-4543-7E92-4EC4B75182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513" name="Group 22">
            <a:extLst>
              <a:ext uri="{FF2B5EF4-FFF2-40B4-BE49-F238E27FC236}">
                <a16:creationId xmlns:a16="http://schemas.microsoft.com/office/drawing/2014/main" id="{D0003742-E57A-9325-823F-CBEF97E31D17}"/>
              </a:ext>
            </a:extLst>
          </p:cNvPr>
          <p:cNvGrpSpPr>
            <a:grpSpLocks/>
          </p:cNvGrpSpPr>
          <p:nvPr/>
        </p:nvGrpSpPr>
        <p:grpSpPr bwMode="auto">
          <a:xfrm>
            <a:off x="3325814" y="4702176"/>
            <a:ext cx="5589587" cy="555625"/>
            <a:chOff x="1248" y="3230"/>
            <a:chExt cx="3521" cy="350"/>
          </a:xfrm>
        </p:grpSpPr>
        <p:sp>
          <p:nvSpPr>
            <p:cNvPr id="21519" name="Line 23">
              <a:extLst>
                <a:ext uri="{FF2B5EF4-FFF2-40B4-BE49-F238E27FC236}">
                  <a16:creationId xmlns:a16="http://schemas.microsoft.com/office/drawing/2014/main" id="{3CFDB59A-855F-8F89-7F0A-7A5CD36510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0" name="Rectangle 24">
              <a:extLst>
                <a:ext uri="{FF2B5EF4-FFF2-40B4-BE49-F238E27FC236}">
                  <a16:creationId xmlns:a16="http://schemas.microsoft.com/office/drawing/2014/main" id="{8DB7F780-21A6-0E35-4088-32F795A15D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5" name="Text Box 25">
              <a:extLst>
                <a:ext uri="{FF2B5EF4-FFF2-40B4-BE49-F238E27FC236}">
                  <a16:creationId xmlns:a16="http://schemas.microsoft.com/office/drawing/2014/main" id="{C912234E-F3AA-4046-B943-B507008EEEE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5" y="3263"/>
              <a:ext cx="3104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Заохочення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студентів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до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наукового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22" name="Text Box 26">
              <a:extLst>
                <a:ext uri="{FF2B5EF4-FFF2-40B4-BE49-F238E27FC236}">
                  <a16:creationId xmlns:a16="http://schemas.microsoft.com/office/drawing/2014/main" id="{5C9511C4-F5F4-1000-CD16-72DC3ED7F5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514" name="Group 22">
            <a:extLst>
              <a:ext uri="{FF2B5EF4-FFF2-40B4-BE49-F238E27FC236}">
                <a16:creationId xmlns:a16="http://schemas.microsoft.com/office/drawing/2014/main" id="{DE1167D5-F808-3C9B-F846-E498218F0979}"/>
              </a:ext>
            </a:extLst>
          </p:cNvPr>
          <p:cNvGrpSpPr>
            <a:grpSpLocks/>
          </p:cNvGrpSpPr>
          <p:nvPr/>
        </p:nvGrpSpPr>
        <p:grpSpPr bwMode="auto">
          <a:xfrm>
            <a:off x="3352801" y="5562601"/>
            <a:ext cx="6145213" cy="708025"/>
            <a:chOff x="1248" y="3135"/>
            <a:chExt cx="3871" cy="446"/>
          </a:xfrm>
        </p:grpSpPr>
        <p:sp>
          <p:nvSpPr>
            <p:cNvPr id="21515" name="Line 23">
              <a:extLst>
                <a:ext uri="{FF2B5EF4-FFF2-40B4-BE49-F238E27FC236}">
                  <a16:creationId xmlns:a16="http://schemas.microsoft.com/office/drawing/2014/main" id="{62CC5D41-E672-77B7-E3A8-B2750736307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16" name="Rectangle 24">
              <a:extLst>
                <a:ext uri="{FF2B5EF4-FFF2-40B4-BE49-F238E27FC236}">
                  <a16:creationId xmlns:a16="http://schemas.microsoft.com/office/drawing/2014/main" id="{726C5079-1C5F-DDE5-9118-5C17F91F8F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FFFF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40" name="Text Box 25">
              <a:extLst>
                <a:ext uri="{FF2B5EF4-FFF2-40B4-BE49-F238E27FC236}">
                  <a16:creationId xmlns:a16="http://schemas.microsoft.com/office/drawing/2014/main" id="{E3C792CF-D11C-0C11-FB31-1C358F40C3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2" y="3135"/>
              <a:ext cx="337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аналіз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методів діагностування</a:t>
              </a:r>
              <a:b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прогнозування технічного стану машин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8" name="Text Box 26">
              <a:extLst>
                <a:ext uri="{FF2B5EF4-FFF2-40B4-BE49-F238E27FC236}">
                  <a16:creationId xmlns:a16="http://schemas.microsoft.com/office/drawing/2014/main" id="{116EB307-6D68-A9F8-C0CA-733E3C590D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uk-UA" sz="2400" b="1">
                  <a:solidFill>
                    <a:schemeClr val="bg1"/>
                  </a:solidFill>
                </a:rPr>
                <a:t>6</a:t>
              </a:r>
              <a:endParaRPr lang="en-US" altLang="uk-UA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 descr="Зображення, що містить текст, надворі&#10;&#10;Автоматично згенерований опис">
            <a:extLst>
              <a:ext uri="{FF2B5EF4-FFF2-40B4-BE49-F238E27FC236}">
                <a16:creationId xmlns:a16="http://schemas.microsoft.com/office/drawing/2014/main" id="{9C4D47E5-2A6B-B650-40A6-1E7F19397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204" y="2582210"/>
            <a:ext cx="3951288" cy="29634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8528-0BD2-5BD8-3075-58268C693ED8}"/>
              </a:ext>
            </a:extLst>
          </p:cNvPr>
          <p:cNvSpPr txBox="1"/>
          <p:nvPr/>
        </p:nvSpPr>
        <p:spPr>
          <a:xfrm>
            <a:off x="3574256" y="2380612"/>
            <a:ext cx="4738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Дякую за увагу!</a:t>
            </a:r>
          </a:p>
        </p:txBody>
      </p:sp>
      <p:pic>
        <p:nvPicPr>
          <p:cNvPr id="4" name="Рисунок 3" descr="Зображення, що містить особа, автомат&#10;&#10;Автоматично згенерований опис">
            <a:extLst>
              <a:ext uri="{FF2B5EF4-FFF2-40B4-BE49-F238E27FC236}">
                <a16:creationId xmlns:a16="http://schemas.microsoft.com/office/drawing/2014/main" id="{344FA60D-C8F1-E4F5-4C0B-6DA2F436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6" y="3601811"/>
            <a:ext cx="4572000" cy="2571750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картинка&#10;&#10;Автоматично згенерований опис">
            <a:extLst>
              <a:ext uri="{FF2B5EF4-FFF2-40B4-BE49-F238E27FC236}">
                <a16:creationId xmlns:a16="http://schemas.microsoft.com/office/drawing/2014/main" id="{5F492D6F-9C57-A556-50E3-1982C3B9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" y="281553"/>
            <a:ext cx="2801031" cy="29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7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24D629B7-7C92-FFE2-3C0A-090CA74B30E2}"/>
              </a:ext>
            </a:extLst>
          </p:cNvPr>
          <p:cNvSpPr txBox="1">
            <a:spLocks/>
          </p:cNvSpPr>
          <p:nvPr/>
        </p:nvSpPr>
        <p:spPr>
          <a:xfrm>
            <a:off x="5524442" y="687696"/>
            <a:ext cx="5622925" cy="330200"/>
          </a:xfrm>
          <a:prstGeom prst="rect">
            <a:avLst/>
          </a:prstGeom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Оновлений склад гуртка – 2020-2021 </a:t>
            </a:r>
            <a:r>
              <a:rPr lang="uk-UA" sz="22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719164-FE9B-6768-3954-6B5E8607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80177"/>
              </p:ext>
            </p:extLst>
          </p:nvPr>
        </p:nvGraphicFramePr>
        <p:xfrm>
          <a:off x="3655777" y="1434171"/>
          <a:ext cx="8342314" cy="398965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67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1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Прізвище, ім’я, по-батькові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Факультет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Курс, група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Іванов Богдан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(староста)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2.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 Данило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Мисюк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Іван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АІ-1901 ст.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8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4.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Глоба Володимир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Коваль Євгеній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6.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Яремчук Тетяна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Магістр АІ-2103д</a:t>
                      </a: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7.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Бондарчук Влад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8.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Василенко Артем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ТТ-1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9.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Біла 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10.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Вержанський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Костянтин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Кочелаба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Владислав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АТ-2006м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Мовчан Михайло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ТТ-1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268022531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85FB22-AC67-577F-7AB2-5EA7D8329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82" b="5978"/>
          <a:stretch/>
        </p:blipFill>
        <p:spPr>
          <a:xfrm>
            <a:off x="60977" y="687696"/>
            <a:ext cx="3594800" cy="300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F69E7-3B14-1D89-28CA-8858779CF2B3}"/>
              </a:ext>
            </a:extLst>
          </p:cNvPr>
          <p:cNvSpPr txBox="1"/>
          <p:nvPr/>
        </p:nvSpPr>
        <p:spPr>
          <a:xfrm>
            <a:off x="367944" y="4097697"/>
            <a:ext cx="264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Богдан ІВАНОВ – староста наукового  гуртка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2390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1F5AA-B462-682C-4A25-B3204B9C732F}"/>
              </a:ext>
            </a:extLst>
          </p:cNvPr>
          <p:cNvSpPr txBox="1"/>
          <p:nvPr/>
        </p:nvSpPr>
        <p:spPr>
          <a:xfrm>
            <a:off x="545025" y="5220998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Сучасне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обладнання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реалізації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методів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діагностування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і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прогнозування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технічного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стану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машин</a:t>
            </a:r>
            <a:endParaRPr lang="en-US" sz="2800" b="0" i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Зображення, що містить особа, надворі, чоловік&#10;&#10;Автоматично згенерований опис">
            <a:extLst>
              <a:ext uri="{FF2B5EF4-FFF2-40B4-BE49-F238E27FC236}">
                <a16:creationId xmlns:a16="http://schemas.microsoft.com/office/drawing/2014/main" id="{BEE8801A-5A08-9C1B-12AB-C74893958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0" y="1424757"/>
            <a:ext cx="3774916" cy="28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G_239538454">
            <a:hlinkClick r:id="" action="ppaction://media"/>
            <a:extLst>
              <a:ext uri="{FF2B5EF4-FFF2-40B4-BE49-F238E27FC236}">
                <a16:creationId xmlns:a16="http://schemas.microsoft.com/office/drawing/2014/main" id="{C570C752-6E55-BC13-F519-01B354285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2665" y="476573"/>
            <a:ext cx="2355030" cy="4186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F7C69-F1BF-2EC4-63DC-EE92663C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7981" y="727989"/>
            <a:ext cx="3774916" cy="28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AC5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8A048D-49D0-B340-AC19-58BA40069919}"/>
              </a:ext>
            </a:extLst>
          </p:cNvPr>
          <p:cNvSpPr txBox="1"/>
          <p:nvPr/>
        </p:nvSpPr>
        <p:spPr>
          <a:xfrm>
            <a:off x="1928836" y="152255"/>
            <a:ext cx="2873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Відео-огляд обладнання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044A69DB-C24E-D0AE-F766-6D0D12842B64}"/>
              </a:ext>
            </a:extLst>
          </p:cNvPr>
          <p:cNvSpPr/>
          <p:nvPr/>
        </p:nvSpPr>
        <p:spPr>
          <a:xfrm rot="1922145">
            <a:off x="4126615" y="557981"/>
            <a:ext cx="790025" cy="374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3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0" name="Freeform: Shape 7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Возможно, это изображение 2 человека и на открытом воздухе">
            <a:extLst>
              <a:ext uri="{FF2B5EF4-FFF2-40B4-BE49-F238E27FC236}">
                <a16:creationId xmlns:a16="http://schemas.microsoft.com/office/drawing/2014/main" id="{E5D36C99-97D3-BDB6-031B-6E3D5D1E1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 r="2" b="20246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: Shape 76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Рисунок 2" descr="Зображення, що містить двигун, брудний&#10;&#10;Автоматично згенерований опис">
            <a:extLst>
              <a:ext uri="{FF2B5EF4-FFF2-40B4-BE49-F238E27FC236}">
                <a16:creationId xmlns:a16="http://schemas.microsoft.com/office/drawing/2014/main" id="{17E820D9-599E-DF10-015A-A8A8818DB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43796"/>
          <a:stretch/>
        </p:blipFill>
        <p:spPr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032" name="Freeform: Shape 78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BDC5-8CB2-2782-4447-D8EA31F0E82E}"/>
              </a:ext>
            </a:extLst>
          </p:cNvPr>
          <p:cNvSpPr txBox="1"/>
          <p:nvPr/>
        </p:nvSpPr>
        <p:spPr>
          <a:xfrm>
            <a:off x="293330" y="224043"/>
            <a:ext cx="2939727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dirty="0"/>
              <a:t>Практикуємо свої навики на практиці в  </a:t>
            </a:r>
          </a:p>
          <a:p>
            <a:pPr algn="ctr"/>
            <a:r>
              <a:rPr lang="en-US" b="1" i="0" u="sng" dirty="0">
                <a:effectLst/>
                <a:latin typeface="Segoe UI Historic" panose="020B0502040204020203" pitchFamily="34" charset="0"/>
                <a:hlinkClick r:id="rId4"/>
              </a:rPr>
              <a:t>TITAN MACHINERY UKRAINE</a:t>
            </a:r>
            <a:r>
              <a:rPr lang="en-US" b="1" i="0" dirty="0">
                <a:solidFill>
                  <a:srgbClr val="050505"/>
                </a:solidFill>
                <a:effectLst/>
                <a:latin typeface="inherit"/>
              </a:rPr>
              <a:t>﻿</a:t>
            </a:r>
            <a:endParaRPr lang="uk-UA" b="1" i="0" dirty="0">
              <a:solidFill>
                <a:srgbClr val="050505"/>
              </a:solidFill>
              <a:effectLst/>
              <a:latin typeface="inherit"/>
            </a:endParaRPr>
          </a:p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діагностування</a:t>
            </a:r>
            <a:r>
              <a:rPr lang="uk-UA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технічного стану машин та його вузлів і агрегатів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48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" name="Рисунок 10" descr="Зображення, що містить текст, стеля, у приміщенні, стіл&#10;&#10;Автоматично згенерований опис">
            <a:extLst>
              <a:ext uri="{FF2B5EF4-FFF2-40B4-BE49-F238E27FC236}">
                <a16:creationId xmlns:a16="http://schemas.microsoft.com/office/drawing/2014/main" id="{55F9C41B-8F16-A95C-F398-6EA2C95AC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6" r="-1" b="122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37" y="875758"/>
            <a:ext cx="5219885" cy="51095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86" y="673591"/>
            <a:ext cx="5565913" cy="54154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34" y="1041621"/>
            <a:ext cx="4953365" cy="480152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18312-EE7C-2E23-4408-A8F37954635E}"/>
              </a:ext>
            </a:extLst>
          </p:cNvPr>
          <p:cNvSpPr txBox="1"/>
          <p:nvPr/>
        </p:nvSpPr>
        <p:spPr>
          <a:xfrm>
            <a:off x="1394220" y="2088447"/>
            <a:ext cx="4181444" cy="23626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Чим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більше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знаємо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тим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більше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зможемо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!!!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Під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таким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гаслом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у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нас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проходять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навчання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в Training center,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для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команди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сервісу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rPr>
              <a:t> 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(Грудень 2021 рік.)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Зображення, що містить текст, у приміщенні, стеля, особа&#10;&#10;Автоматично згенерований опис">
            <a:extLst>
              <a:ext uri="{FF2B5EF4-FFF2-40B4-BE49-F238E27FC236}">
                <a16:creationId xmlns:a16="http://schemas.microsoft.com/office/drawing/2014/main" id="{F50B4C61-3B01-5EE5-8A94-D3178CE15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80" y="3269784"/>
            <a:ext cx="4597778" cy="34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жовтий, транспорт&#10;&#10;Автоматично згенерований опис">
            <a:extLst>
              <a:ext uri="{FF2B5EF4-FFF2-40B4-BE49-F238E27FC236}">
                <a16:creationId xmlns:a16="http://schemas.microsoft.com/office/drawing/2014/main" id="{03762F81-5D65-42C5-9D8F-F94115FDB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7" b="362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4051967E-ADAA-B92F-686C-47FC3E276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r="1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076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215A8-017B-B01F-1A8E-1D8432DD9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99" y="1404257"/>
            <a:ext cx="3184071" cy="56605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852BBE-098B-A622-0298-BDD83ED41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67" y="1404257"/>
            <a:ext cx="3067730" cy="5453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E89AE-482E-233B-40E8-E93CB0FC7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44" y="1796142"/>
            <a:ext cx="2779939" cy="49421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FBE7DC-E7BC-1AB4-3F6C-3587CB9957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2" t="48095" b="14127"/>
          <a:stretch/>
        </p:blipFill>
        <p:spPr>
          <a:xfrm>
            <a:off x="38101" y="315686"/>
            <a:ext cx="2015898" cy="2590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19DD0-D049-E23D-C460-9BE147E48C4E}"/>
              </a:ext>
            </a:extLst>
          </p:cNvPr>
          <p:cNvSpPr txBox="1"/>
          <p:nvPr/>
        </p:nvSpPr>
        <p:spPr>
          <a:xfrm>
            <a:off x="2754085" y="444438"/>
            <a:ext cx="784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 зустріч членів гуртка січень 2022 рік</a:t>
            </a:r>
          </a:p>
        </p:txBody>
      </p:sp>
    </p:spTree>
    <p:extLst>
      <p:ext uri="{BB962C8B-B14F-4D97-AF65-F5344CB8AC3E}">
        <p14:creationId xmlns:p14="http://schemas.microsoft.com/office/powerpoint/2010/main" val="262504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у приміщенні, фотоапарат, проектор&#10;&#10;Автоматично згенерований опис">
            <a:extLst>
              <a:ext uri="{FF2B5EF4-FFF2-40B4-BE49-F238E27FC236}">
                <a16:creationId xmlns:a16="http://schemas.microsoft.com/office/drawing/2014/main" id="{340B30F9-781B-93DD-345F-0AC2C536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2" y="1089551"/>
            <a:ext cx="6125430" cy="3439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67A14-3B91-E1D1-1132-F0199CAC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948"/>
            <a:ext cx="6125430" cy="34390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A1882D-D1F5-B517-2802-EFBD07F1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8" y="3211187"/>
            <a:ext cx="6125430" cy="3439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104D53-E9B0-3886-F3C4-2D7245A46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31" y="3273138"/>
            <a:ext cx="6125430" cy="3439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D3423-234B-F4D7-2278-73CF2E755D5B}"/>
              </a:ext>
            </a:extLst>
          </p:cNvPr>
          <p:cNvSpPr txBox="1"/>
          <p:nvPr/>
        </p:nvSpPr>
        <p:spPr>
          <a:xfrm>
            <a:off x="189075" y="171971"/>
            <a:ext cx="778328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доповіді гуртківців у вивченні сучасних методів діагностування та прогнозування багатокритеріальної оцінки і вибору рішень щодо технічного стану машин.</a:t>
            </a:r>
          </a:p>
        </p:txBody>
      </p:sp>
    </p:spTree>
    <p:extLst>
      <p:ext uri="{BB962C8B-B14F-4D97-AF65-F5344CB8AC3E}">
        <p14:creationId xmlns:p14="http://schemas.microsoft.com/office/powerpoint/2010/main" val="2832286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1719</Words>
  <Application>Microsoft Office PowerPoint</Application>
  <PresentationFormat>Широкий екран</PresentationFormat>
  <Paragraphs>175</Paragraphs>
  <Slides>22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4" baseType="lpstr">
      <vt:lpstr>Batang</vt:lpstr>
      <vt:lpstr>Meiryo</vt:lpstr>
      <vt:lpstr>Arial</vt:lpstr>
      <vt:lpstr>Calibri</vt:lpstr>
      <vt:lpstr>Calibri Light</vt:lpstr>
      <vt:lpstr>Cambria Math</vt:lpstr>
      <vt:lpstr>inherit</vt:lpstr>
      <vt:lpstr>Monotype Corsiva</vt:lpstr>
      <vt:lpstr>Segoe UI Historic</vt:lpstr>
      <vt:lpstr>Times New Roman</vt:lpstr>
      <vt:lpstr>TimesNewRomanPSMT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Liudmyla Titova</dc:creator>
  <cp:lastModifiedBy>Liudmyla Titova</cp:lastModifiedBy>
  <cp:revision>10</cp:revision>
  <dcterms:created xsi:type="dcterms:W3CDTF">2022-05-03T10:21:55Z</dcterms:created>
  <dcterms:modified xsi:type="dcterms:W3CDTF">2022-05-18T14:09:00Z</dcterms:modified>
</cp:coreProperties>
</file>