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0" r:id="rId3"/>
    <p:sldId id="279" r:id="rId4"/>
    <p:sldId id="272" r:id="rId5"/>
    <p:sldId id="273" r:id="rId6"/>
    <p:sldId id="274" r:id="rId7"/>
    <p:sldId id="300" r:id="rId8"/>
    <p:sldId id="301" r:id="rId9"/>
    <p:sldId id="302" r:id="rId10"/>
    <p:sldId id="276" r:id="rId11"/>
    <p:sldId id="277" r:id="rId12"/>
    <p:sldId id="299" r:id="rId13"/>
    <p:sldId id="275" r:id="rId14"/>
    <p:sldId id="270" r:id="rId15"/>
    <p:sldId id="271" r:id="rId16"/>
    <p:sldId id="258" r:id="rId17"/>
    <p:sldId id="263" r:id="rId18"/>
    <p:sldId id="264" r:id="rId19"/>
    <p:sldId id="265" r:id="rId20"/>
    <p:sldId id="260" r:id="rId21"/>
    <p:sldId id="261" r:id="rId22"/>
    <p:sldId id="266" r:id="rId23"/>
    <p:sldId id="267" r:id="rId24"/>
    <p:sldId id="268" r:id="rId25"/>
    <p:sldId id="269" r:id="rId26"/>
    <p:sldId id="257" r:id="rId27"/>
    <p:sldId id="297" r:id="rId28"/>
    <p:sldId id="262" r:id="rId29"/>
    <p:sldId id="282" r:id="rId30"/>
    <p:sldId id="295" r:id="rId3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Світлий стиль 2 –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F2ACF-28F4-90A8-0B2D-45C76150F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AAD5D59-A5A0-9FD5-CAF2-178D19D8D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6E09D1-D01B-9E0C-3649-5BEE9787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F417FD-70FD-450C-3B3F-EFEBAC0E8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6D7FB6-83E0-655E-80CA-0960DD3F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1274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BC525-4565-8D62-DBEF-628D853F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B0470C-BC3B-C59A-0E26-208B1EE5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5C0D24-45C6-F1DF-8DDD-7BFABE85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6549E1-6A73-9952-12BE-61A082F8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CE812C-EF97-3F1D-7F89-195587C9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206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C5B9A56-E4EB-431D-3A1F-2716AB5490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1902E7E-7977-00A0-4B4C-DFEFDF882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598A36-9384-EAC4-CD4B-2B7577AD4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9F53C9-4A9C-A3A5-2FDD-9E5B7DB5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434028-AF15-DC4E-F9E4-33AF846D4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271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7609E-7E54-A324-F6E3-EF65FB007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1C9012-0E69-B44E-02CF-E379C8C8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775766-B447-B51A-5B95-DA8F6573A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F3A59CB-8A8C-47FB-1DAF-2F74CA11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F7D414-47B6-6554-3F1D-53F629C2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1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06C4A-F724-3601-E4CF-9AA8F399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A7E9207-0754-8574-5D52-EE508004E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DE9333-2940-47A4-937C-FD16B9911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D83C42-4974-8E08-4115-6B6681C6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0747C-D210-E81D-43E7-FFA44631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446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095B8-2701-2202-6A3A-3F82B8F3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D0C1CF-0584-D6EA-32D8-7C838CC55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C4B567E-4FF3-3F70-F00F-BD1E376E0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58AAC9-5799-EF29-E1A4-33E53235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9C8ACC-C19F-CB74-6E4B-1F1C7BA3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7E1AFC-46A6-AFE0-5F70-4C3571BD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471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620A9-40CB-0B57-EF7F-66094A413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F725B5-5CB4-9B28-7681-0C5681639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52E08A3-1BD1-91D1-895D-95A62DBFC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639EF6C-8DCF-F1DA-1BE1-3B9D874B3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1AE4D75-42E7-CEC5-4864-D45336291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BEAE799-E63C-7AB5-D9DA-56B8890B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877C0FE-15EB-048D-1FE2-1B757989A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5ECE12E-6CC3-1E0B-5E1C-DC8A612C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304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97BC6-9885-3EC6-FC09-9D3FA6804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AD3B985-A2DF-3839-AE1F-37846FF1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E803C30-F2D7-9D2F-3636-F7B29D43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041F203-636A-F35F-1547-0A827803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54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9BB9FBA-5B6F-D313-5911-152947F4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C42B167-7D10-3A4D-5B42-788508261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34EBBEB-A9DF-F722-55BB-A7750C90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019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CD652-AB4A-75D0-634A-3AF622C5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07D5217-04B6-FCBD-AC43-5F639C170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A5A30BD-739A-7A5F-7A9C-B40F389F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97D939-9B35-1EB2-4755-E34A6DB2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6009B-467C-F5DB-9C61-B3CE75BB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948621-6298-00BE-B635-C7B5DFF7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749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81E44-1611-97AE-1F9C-1280F43E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11CC3D5-E746-F423-4A5D-ECB8FBABC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88D3F7D-3F8B-BBEE-1BDB-660E82D44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D8610A5-4042-BEF0-0C8E-256DDDD7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D4DAADA-DE29-49CA-AD89-5B9D25D0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DBCED29-85A4-D9D2-4C70-D61029E9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079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3F88695-2332-6E4D-2F64-E622E23C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EF222C-A88A-4129-1C2D-21EEA8116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102E7C-F994-F1B3-7F3A-6F786B4E8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1F5B3-6AFE-4744-A0FA-6E8C4ECC1938}" type="datetimeFigureOut">
              <a:rPr lang="uk-UA" smtClean="0"/>
              <a:t>17.05.2023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91976D-A22E-666B-5866-9406C1A66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B573AC-6C9B-3C5B-1AC3-70F765944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128D6-4AB5-4613-B7B0-49038A1B24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638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ubip.edu.ua/node/117649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jpeg"/><Relationship Id="rId7" Type="http://schemas.openxmlformats.org/officeDocument/2006/relationships/image" Target="../media/image47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10" Type="http://schemas.openxmlformats.org/officeDocument/2006/relationships/image" Target="../media/image50.gif"/><Relationship Id="rId4" Type="http://schemas.openxmlformats.org/officeDocument/2006/relationships/image" Target="../media/image44.gif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ubip.edu.ua/sites/default/files/u349/zbirnik_tez_oshagro_2022.pdf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ubip.edu.ua/sites/default/files/u349/zbirnik_tez_ati_2023.pdf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7579CC9-AB46-6FA1-E682-CC61193F4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041" y="3913408"/>
            <a:ext cx="6379534" cy="456184"/>
          </a:xfrm>
        </p:spPr>
        <p:txBody>
          <a:bodyPr>
            <a:normAutofit/>
          </a:bodyPr>
          <a:lstStyle/>
          <a:p>
            <a:pPr algn="l"/>
            <a:r>
              <a:rPr lang="uk-UA" sz="20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Староста гуртка </a:t>
            </a:r>
            <a:r>
              <a:rPr lang="uk-UA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Валерій </a:t>
            </a:r>
            <a:r>
              <a:rPr lang="uk-UA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НИЧАЙ</a:t>
            </a:r>
            <a:endParaRPr lang="uk-UA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7387C-9134-238B-B9B4-A2E54A06DBC4}"/>
              </a:ext>
            </a:extLst>
          </p:cNvPr>
          <p:cNvSpPr txBox="1"/>
          <p:nvPr/>
        </p:nvSpPr>
        <p:spPr>
          <a:xfrm>
            <a:off x="1423783" y="433122"/>
            <a:ext cx="637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ХІІ</a:t>
            </a:r>
            <a:r>
              <a:rPr lang="uk-UA" sz="1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ФЕСТИВАЛЬ СТУДЕНТСЬКОЇ НАУКИ – 2023</a:t>
            </a:r>
            <a:endParaRPr lang="uk-UA" dirty="0">
              <a:solidFill>
                <a:schemeClr val="accent1"/>
              </a:solidFill>
            </a:endParaRPr>
          </a:p>
        </p:txBody>
      </p:sp>
      <p:pic>
        <p:nvPicPr>
          <p:cNvPr id="11" name="Picture 3" descr="C:\Users\Ivan\Desktop\NUBIP_LOGO_NEW_2018.png">
            <a:extLst>
              <a:ext uri="{FF2B5EF4-FFF2-40B4-BE49-F238E27FC236}">
                <a16:creationId xmlns:a16="http://schemas.microsoft.com/office/drawing/2014/main" id="{60B32AEF-85B7-1FFE-D70C-CDADB802E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26" y="1061720"/>
            <a:ext cx="1871662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CA8E5B-727B-FB22-4F9F-3FDAC6677373}"/>
              </a:ext>
            </a:extLst>
          </p:cNvPr>
          <p:cNvSpPr txBox="1"/>
          <p:nvPr/>
        </p:nvSpPr>
        <p:spPr>
          <a:xfrm>
            <a:off x="6389773" y="1063469"/>
            <a:ext cx="4371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err="1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НАУКОВИЙ</a:t>
            </a:r>
            <a: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ГУРТОК</a:t>
            </a:r>
            <a: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br>
              <a:rPr lang="ru-RU" sz="2400" b="1" i="1" dirty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+mn-cs"/>
              </a:rPr>
            </a:br>
            <a:endParaRPr lang="uk-UA" sz="2400" b="1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" name="Рисунок 5" descr="Зображення, що містить двигун, кілька&#10;&#10;Автоматично згенерований опис">
            <a:extLst>
              <a:ext uri="{FF2B5EF4-FFF2-40B4-BE49-F238E27FC236}">
                <a16:creationId xmlns:a16="http://schemas.microsoft.com/office/drawing/2014/main" id="{25B00020-949D-E98A-D9D5-FD000B232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2342" y="3250709"/>
            <a:ext cx="4074064" cy="3055548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DF28AB5D-71AC-8493-2129-AB4F78831EE8}"/>
              </a:ext>
            </a:extLst>
          </p:cNvPr>
          <p:cNvSpPr txBox="1">
            <a:spLocks/>
          </p:cNvSpPr>
          <p:nvPr/>
        </p:nvSpPr>
        <p:spPr>
          <a:xfrm>
            <a:off x="4613550" y="1744359"/>
            <a:ext cx="7678882" cy="1683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Обгрунтування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методів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діагностування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прогнозування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технічного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стану машин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en-US" sz="36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FA7DB7-FADE-1726-1982-508D6708E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762" y="3427687"/>
            <a:ext cx="3312910" cy="32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5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Зображення, що містить схема&#10;&#10;Автоматично згенерований опис">
            <a:extLst>
              <a:ext uri="{FF2B5EF4-FFF2-40B4-BE49-F238E27FC236}">
                <a16:creationId xmlns:a16="http://schemas.microsoft.com/office/drawing/2014/main" id="{4A9381BC-38DD-EA46-79AC-CC14388C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66"/>
          <a:stretch/>
        </p:blipFill>
        <p:spPr bwMode="auto"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E8D7C8-92AF-2474-FEA5-EB14B0588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5" r="-1" b="3262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4" name="Рисунок 3" descr="Зображення, що містить стіл&#10;&#10;Автоматично згенерований опис">
            <a:extLst>
              <a:ext uri="{FF2B5EF4-FFF2-40B4-BE49-F238E27FC236}">
                <a16:creationId xmlns:a16="http://schemas.microsoft.com/office/drawing/2014/main" id="{C7525026-2218-464B-5B87-E1EF84419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r="-1" b="19624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9736E-07CB-8EB7-F866-BD65702E229C}"/>
              </a:ext>
            </a:extLst>
          </p:cNvPr>
          <p:cNvSpPr txBox="1"/>
          <p:nvPr/>
        </p:nvSpPr>
        <p:spPr>
          <a:xfrm>
            <a:off x="6503670" y="4739230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+mj-ea"/>
                <a:cs typeface="+mj-cs"/>
              </a:rPr>
              <a:t>Богдан</a:t>
            </a:r>
            <a:r>
              <a:rPr lang="en-US" sz="34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+mj-ea"/>
                <a:cs typeface="+mj-cs"/>
              </a:rPr>
              <a:t>Іванов</a:t>
            </a:r>
            <a:r>
              <a:rPr lang="en-US" sz="34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- 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переможець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+mj-ea"/>
                <a:cs typeface="+mj-cs"/>
              </a:rPr>
              <a:t>IQ-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конкурса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 з 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нагоди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Міжнародного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дня</a:t>
            </a:r>
            <a:r>
              <a:rPr lang="en-US" sz="3400" b="1" kern="1200" dirty="0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effectLst/>
                <a:latin typeface="Bad Script" panose="02000000000000000000" pitchFamily="2" charset="0"/>
                <a:ea typeface="+mj-ea"/>
                <a:cs typeface="+mj-cs"/>
              </a:rPr>
              <a:t>студента</a:t>
            </a:r>
            <a:endParaRPr lang="en-US" sz="3400" kern="1200" dirty="0">
              <a:solidFill>
                <a:schemeClr val="tx1"/>
              </a:solidFill>
              <a:latin typeface="Bad Script" panose="020000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061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EFCE02-E764-3C96-EF32-02A93F6F4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2" y="1251247"/>
            <a:ext cx="6094095" cy="34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9A4EF-E9AD-4FE3-9FFA-6D8B7F04E0A3}"/>
              </a:ext>
            </a:extLst>
          </p:cNvPr>
          <p:cNvSpPr txBox="1"/>
          <p:nvPr/>
        </p:nvSpPr>
        <p:spPr>
          <a:xfrm>
            <a:off x="1002982" y="384155"/>
            <a:ext cx="104155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Aft>
                <a:spcPts val="600"/>
              </a:spcAft>
            </a:pPr>
            <a:r>
              <a:rPr lang="uk-UA" sz="2400" b="0" dirty="0">
                <a:solidFill>
                  <a:srgbClr val="002060"/>
                </a:solidFill>
                <a:effectLst/>
                <a:latin typeface="Bad Script" panose="02000000000000000000" pitchFamily="2" charset="0"/>
                <a:ea typeface="Times New Roman" panose="02020603050405020304" pitchFamily="18" charset="0"/>
              </a:rPr>
              <a:t>Із 143 зареєстрованих студентів у І турі взяли участь 117 осіб, з яких було відібрано 10 лідерів для проходження в </a:t>
            </a:r>
            <a:r>
              <a:rPr lang="uk-UA" sz="2400" b="0" dirty="0" err="1">
                <a:solidFill>
                  <a:srgbClr val="002060"/>
                </a:solidFill>
                <a:effectLst/>
                <a:latin typeface="Bad Script" panose="02000000000000000000" pitchFamily="2" charset="0"/>
                <a:ea typeface="Times New Roman" panose="02020603050405020304" pitchFamily="18" charset="0"/>
              </a:rPr>
              <a:t>ІІ</a:t>
            </a:r>
            <a:r>
              <a:rPr lang="uk-UA" sz="2400" b="0" dirty="0">
                <a:solidFill>
                  <a:srgbClr val="002060"/>
                </a:solidFill>
                <a:effectLst/>
                <a:latin typeface="Bad Script" panose="02000000000000000000" pitchFamily="2" charset="0"/>
                <a:ea typeface="Times New Roman" panose="02020603050405020304" pitchFamily="18" charset="0"/>
              </a:rPr>
              <a:t> тур.</a:t>
            </a:r>
            <a:endParaRPr lang="uk-UA" sz="2400" b="1" dirty="0">
              <a:solidFill>
                <a:srgbClr val="002060"/>
              </a:solidFill>
              <a:effectLst/>
              <a:latin typeface="Bad Script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92719-CE9A-83DC-101C-628118231E04}"/>
              </a:ext>
            </a:extLst>
          </p:cNvPr>
          <p:cNvSpPr txBox="1"/>
          <p:nvPr/>
        </p:nvSpPr>
        <p:spPr>
          <a:xfrm>
            <a:off x="1105851" y="5283587"/>
            <a:ext cx="10312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Веб-</a:t>
            </a:r>
            <a:r>
              <a:rPr lang="ru-RU" dirty="0" err="1">
                <a:hlinkClick r:id="rId3"/>
              </a:rPr>
              <a:t>посилання</a:t>
            </a:r>
            <a:r>
              <a:rPr lang="ru-RU" dirty="0">
                <a:hlinkClick r:id="rId3"/>
              </a:rPr>
              <a:t> на </a:t>
            </a:r>
            <a:r>
              <a:rPr lang="ru-RU" dirty="0" err="1">
                <a:hlinkClick r:id="rId3"/>
              </a:rPr>
              <a:t>сторінку</a:t>
            </a:r>
            <a:r>
              <a:rPr lang="ru-RU" dirty="0">
                <a:hlinkClick r:id="rId3"/>
              </a:rPr>
              <a:t> сайту: Студент </a:t>
            </a:r>
            <a:r>
              <a:rPr lang="ru-RU" dirty="0" err="1">
                <a:hlinkClick r:id="rId3"/>
              </a:rPr>
              <a:t>механіко-технологічного</a:t>
            </a:r>
            <a:r>
              <a:rPr lang="ru-RU" dirty="0">
                <a:hlinkClick r:id="rId3"/>
              </a:rPr>
              <a:t> факультету Богдан </a:t>
            </a:r>
            <a:r>
              <a:rPr lang="ru-RU" dirty="0" err="1">
                <a:hlinkClick r:id="rId3"/>
              </a:rPr>
              <a:t>Іванов</a:t>
            </a:r>
            <a:r>
              <a:rPr lang="ru-RU" dirty="0">
                <a:hlinkClick r:id="rId3"/>
              </a:rPr>
              <a:t> - </a:t>
            </a:r>
            <a:r>
              <a:rPr lang="ru-RU" dirty="0" err="1">
                <a:hlinkClick r:id="rId3"/>
              </a:rPr>
              <a:t>переможець</a:t>
            </a:r>
            <a:r>
              <a:rPr lang="ru-RU" dirty="0">
                <a:hlinkClick r:id="rId3"/>
              </a:rPr>
              <a:t> </a:t>
            </a:r>
            <a:r>
              <a:rPr lang="ru-RU" dirty="0" err="1">
                <a:hlinkClick r:id="rId3"/>
              </a:rPr>
              <a:t>IQ</a:t>
            </a:r>
            <a:r>
              <a:rPr lang="ru-RU" dirty="0">
                <a:hlinkClick r:id="rId3"/>
              </a:rPr>
              <a:t>-конкурса з </a:t>
            </a:r>
            <a:r>
              <a:rPr lang="ru-RU" dirty="0" err="1">
                <a:hlinkClick r:id="rId3"/>
              </a:rPr>
              <a:t>нагоди</a:t>
            </a:r>
            <a:r>
              <a:rPr lang="ru-RU" dirty="0">
                <a:hlinkClick r:id="rId3"/>
              </a:rPr>
              <a:t> </a:t>
            </a:r>
            <a:r>
              <a:rPr lang="ru-RU" dirty="0" err="1">
                <a:hlinkClick r:id="rId3"/>
              </a:rPr>
              <a:t>Міжнародного</a:t>
            </a:r>
            <a:r>
              <a:rPr lang="ru-RU" dirty="0">
                <a:hlinkClick r:id="rId3"/>
              </a:rPr>
              <a:t> дня студента (nubip.edu.ua)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7327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Науковий гурток &quot;Обгрунтування методів діагностування і прогнозування  технічного стану машин&quot;">
            <a:extLst>
              <a:ext uri="{FF2B5EF4-FFF2-40B4-BE49-F238E27FC236}">
                <a16:creationId xmlns:a16="http://schemas.microsoft.com/office/drawing/2014/main" id="{E2B38E06-36A0-D766-FBBF-3F147365E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b="15345"/>
          <a:stretch/>
        </p:blipFill>
        <p:spPr bwMode="auto">
          <a:xfrm>
            <a:off x="-1" y="1"/>
            <a:ext cx="12192000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2FC67D-D69D-A586-8E67-175FE79F4AE1}"/>
              </a:ext>
            </a:extLst>
          </p:cNvPr>
          <p:cNvSpPr txBox="1"/>
          <p:nvPr/>
        </p:nvSpPr>
        <p:spPr>
          <a:xfrm>
            <a:off x="1744564" y="6181553"/>
            <a:ext cx="870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Успішний захист кваліфікаційних магістерських робіт членів гуртка</a:t>
            </a:r>
          </a:p>
        </p:txBody>
      </p:sp>
    </p:spTree>
    <p:extLst>
      <p:ext uri="{BB962C8B-B14F-4D97-AF65-F5344CB8AC3E}">
        <p14:creationId xmlns:p14="http://schemas.microsoft.com/office/powerpoint/2010/main" val="335943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60C35-0869-1617-A3B9-E236170F5959}"/>
              </a:ext>
            </a:extLst>
          </p:cNvPr>
          <p:cNvSpPr txBox="1"/>
          <p:nvPr/>
        </p:nvSpPr>
        <p:spPr>
          <a:xfrm>
            <a:off x="2634194" y="175989"/>
            <a:ext cx="7063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b="1">
                <a:solidFill>
                  <a:srgbClr val="333333"/>
                </a:solidFill>
                <a:effectLst/>
                <a:latin typeface="Bad Script" panose="02000000000000000000" pitchFamily="2" charset="0"/>
                <a:ea typeface="STXinwei" panose="02010800040101010101" pitchFamily="2" charset="-122"/>
              </a:defRPr>
            </a:lvl1pPr>
          </a:lstStyle>
          <a:p>
            <a:pPr algn="ctr"/>
            <a:r>
              <a:rPr lang="uk-U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Культурно-масова робота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0BF6D-7B9D-EF38-5B81-B83EB9F10B9D}"/>
              </a:ext>
            </a:extLst>
          </p:cNvPr>
          <p:cNvSpPr txBox="1"/>
          <p:nvPr/>
        </p:nvSpPr>
        <p:spPr>
          <a:xfrm>
            <a:off x="3047048" y="903459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STXinwei" panose="02010800040101010101" pitchFamily="2" charset="-122"/>
              </a:rPr>
              <a:t>Участь в чемпіонаті з Брейн-рингу</a:t>
            </a:r>
            <a:endParaRPr lang="uk-UA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  <a:ea typeface="STXinwei" panose="02010800040101010101" pitchFamily="2" charset="-12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473245-4932-4DE0-2D79-EAE547C65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456" y="1488234"/>
            <a:ext cx="4602646" cy="259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Зображення, що містить особа, стіл, сидіння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ECC2336D-63B1-4EF5-9AEF-F5C1141F4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19" y="1488234"/>
            <a:ext cx="4731162" cy="266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983002-EABF-74A4-CAD0-11D945885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838" y="4207833"/>
            <a:ext cx="4393096" cy="247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96DC51-96D4-B23E-E002-F13D6A357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97" y="4152810"/>
            <a:ext cx="4492365" cy="25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15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36C27-F353-B4A6-E9D3-DDF805561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40" b="13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649CAD-F46D-8835-9754-8F0EF20615C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Науково-практичні дослідження гуртківців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77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Зображення, що містить текст, натовп&#10;&#10;Автоматично згенерований опис">
            <a:extLst>
              <a:ext uri="{FF2B5EF4-FFF2-40B4-BE49-F238E27FC236}">
                <a16:creationId xmlns:a16="http://schemas.microsoft.com/office/drawing/2014/main" id="{F038FFC9-C4C3-81FB-2853-5EAB72728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00" y="1040130"/>
            <a:ext cx="4968819" cy="49688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C3F8B-77B0-77EF-BC99-169780B3D507}"/>
              </a:ext>
            </a:extLst>
          </p:cNvPr>
          <p:cNvSpPr txBox="1"/>
          <p:nvPr/>
        </p:nvSpPr>
        <p:spPr>
          <a:xfrm>
            <a:off x="516918" y="2397948"/>
            <a:ext cx="4112232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STXinwei" panose="02010800040101010101" pitchFamily="2" charset="-122"/>
              </a:rPr>
              <a:t>Діагностування тракторних дизелів за експертною системи індикаторними методами.</a:t>
            </a:r>
            <a:endParaRPr lang="uk-UA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6524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5B3A51F-2865-421F-AF45-FAE39D086310}"/>
              </a:ext>
            </a:extLst>
          </p:cNvPr>
          <p:cNvSpPr txBox="1"/>
          <p:nvPr/>
        </p:nvSpPr>
        <p:spPr>
          <a:xfrm>
            <a:off x="228600" y="41067"/>
            <a:ext cx="1173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ДОСЛІДЖЕННЯ ЗМІНИ ПРИВЕДЕНОГО МОМЕНТУ ІНЕРЦІЇ </a:t>
            </a:r>
            <a:r>
              <a:rPr lang="uk-UA" b="1" spc="-1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КРИВОШИПНО</a:t>
            </a:r>
            <a:r>
              <a:rPr lang="uk-UA" b="1" spc="-1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-ШАТУННОГО МЕХАНІЗМУ ПОРШНЕВОГО ДВИГУНА ВНУТРІШНЬОГО ЗГОРЯННЯ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825693-ACBD-49AD-B42A-BD89C55C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98" y="1284378"/>
            <a:ext cx="5606959" cy="54394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174531-AF30-4AE9-8356-F39B9A746641}"/>
              </a:ext>
            </a:extLst>
          </p:cNvPr>
          <p:cNvSpPr txBox="1"/>
          <p:nvPr/>
        </p:nvSpPr>
        <p:spPr>
          <a:xfrm>
            <a:off x="346498" y="801222"/>
            <a:ext cx="6187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</a:t>
            </a:r>
            <a:r>
              <a:rPr lang="uk-UA" sz="1800" b="1" spc="-1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масово-геометричні</a:t>
            </a:r>
            <a:r>
              <a:rPr lang="uk-UA" sz="1800" b="1" spc="-25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параметри</a:t>
            </a:r>
            <a:r>
              <a:rPr lang="uk-UA" sz="1800" b="1" spc="-5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КШМ</a:t>
            </a:r>
            <a:r>
              <a:rPr lang="uk-UA" sz="1800" b="1" spc="-15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ДВЗ</a:t>
            </a:r>
            <a:endParaRPr lang="uk-U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6CAB1-4295-4C9E-B9A1-3A734B41F38F}"/>
              </a:ext>
            </a:extLst>
          </p:cNvPr>
          <p:cNvSpPr txBox="1"/>
          <p:nvPr/>
        </p:nvSpPr>
        <p:spPr>
          <a:xfrm>
            <a:off x="5953457" y="1171313"/>
            <a:ext cx="6187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ГЕОМЕТРИЧНІ ПАРАМЕТРИ ШАТУНІВ АВТОМОБІЛЬНИХ </a:t>
            </a:r>
            <a:r>
              <a:rPr lang="uk-UA" sz="18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ДВЗ</a:t>
            </a:r>
            <a:endParaRPr lang="uk-UA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 descr="Зображення, що містить стіл&#10;&#10;Автоматично згенерований опис">
            <a:extLst>
              <a:ext uri="{FF2B5EF4-FFF2-40B4-BE49-F238E27FC236}">
                <a16:creationId xmlns:a16="http://schemas.microsoft.com/office/drawing/2014/main" id="{6AB18D08-52C5-4424-B2C4-728729B2D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025" y="1971097"/>
            <a:ext cx="5023642" cy="46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62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654CD4-9262-41BC-A046-43545B904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4" y="251023"/>
            <a:ext cx="2142805" cy="2734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88820B-7FCE-4653-82D0-512F66E4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956" y="251023"/>
            <a:ext cx="2068250" cy="235399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D2DFE6F-0815-45AE-B0DD-8BB58884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8" y="3279196"/>
            <a:ext cx="3314700" cy="266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C8C45E-F81D-497C-A1BD-F965C9E308C5}"/>
              </a:ext>
            </a:extLst>
          </p:cNvPr>
          <p:cNvSpPr txBox="1"/>
          <p:nvPr/>
        </p:nvSpPr>
        <p:spPr>
          <a:xfrm>
            <a:off x="1299871" y="2866283"/>
            <a:ext cx="27741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0" i="0" u="none" strike="noStrike" baseline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Схема моделі шатуна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4A5BF2-9059-4751-A7FB-4780E1F9D46D}"/>
              </a:ext>
            </a:extLst>
          </p:cNvPr>
          <p:cNvSpPr txBox="1"/>
          <p:nvPr/>
        </p:nvSpPr>
        <p:spPr>
          <a:xfrm>
            <a:off x="414798" y="5940850"/>
            <a:ext cx="3614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3555" algn="ctr" eaLnBrk="0" hangingPunct="0"/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ос</a:t>
            </a:r>
            <a:r>
              <a:rPr lang="uk-UA" sz="1600" spc="-2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же</a:t>
            </a:r>
            <a:r>
              <a:rPr lang="uk-UA" sz="1600" spc="-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ня</a:t>
            </a:r>
            <a:r>
              <a:rPr lang="uk-UA" sz="1600" spc="-1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ро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цесу</a:t>
            </a:r>
            <a:r>
              <a:rPr lang="uk-UA" sz="1600" spc="-2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міни</a:t>
            </a:r>
            <a:r>
              <a:rPr lang="uk-UA" sz="1600" spc="1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spc="-1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ом</a:t>
            </a:r>
            <a:r>
              <a:rPr lang="uk-UA" sz="1600" spc="-1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нту</a:t>
            </a:r>
            <a:r>
              <a:rPr lang="uk-UA" sz="1600" spc="-2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1600" spc="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uk-UA" sz="1600" spc="-1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ї </a:t>
            </a:r>
            <a:r>
              <a:rPr lang="uk-UA" sz="1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КШМ</a:t>
            </a:r>
            <a:r>
              <a:rPr lang="uk-UA" sz="1600" spc="-5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uk-UA" sz="1600" spc="-1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z="1600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endParaRPr lang="uk-UA" sz="1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hangingPunct="0"/>
            <a:r>
              <a:rPr lang="uk-UA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1CCF20-0058-4C83-9E11-1614CA2B64C2}"/>
              </a:ext>
            </a:extLst>
          </p:cNvPr>
          <p:cNvSpPr txBox="1"/>
          <p:nvPr/>
        </p:nvSpPr>
        <p:spPr>
          <a:xfrm>
            <a:off x="5210589" y="129745"/>
            <a:ext cx="6187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spcAft>
                <a:spcPts val="15"/>
              </a:spcAft>
            </a:pP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геометричні параметри коліна колінчастого </a:t>
            </a:r>
            <a:r>
              <a:rPr lang="uk-UA" sz="18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вала</a:t>
            </a:r>
            <a:r>
              <a:rPr lang="uk-UA" sz="1800" spc="-33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автомобільних </a:t>
            </a:r>
            <a:r>
              <a:rPr lang="uk-UA" sz="18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ДВЗ</a:t>
            </a:r>
            <a:endParaRPr lang="uk-UA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2" name="Таблиця 11">
            <a:extLst>
              <a:ext uri="{FF2B5EF4-FFF2-40B4-BE49-F238E27FC236}">
                <a16:creationId xmlns:a16="http://schemas.microsoft.com/office/drawing/2014/main" id="{4BCB2894-F0AC-4256-93C2-C38AAF3884BC}"/>
              </a:ext>
            </a:extLst>
          </p:cNvPr>
          <p:cNvGraphicFramePr>
            <a:graphicFrameLocks noGrp="1"/>
          </p:cNvGraphicFramePr>
          <p:nvPr/>
        </p:nvGraphicFramePr>
        <p:xfrm>
          <a:off x="5210589" y="853244"/>
          <a:ext cx="5972175" cy="26255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{1FECB4D8-DB02-4DC6-A0A2-4F2EBAE1DC90}</a:tableStyleId>
              </a:tblPr>
              <a:tblGrid>
                <a:gridCol w="2771775">
                  <a:extLst>
                    <a:ext uri="{9D8B030D-6E8A-4147-A177-3AD203B41FA5}">
                      <a16:colId xmlns:a16="http://schemas.microsoft.com/office/drawing/2014/main" val="748770751"/>
                    </a:ext>
                  </a:extLst>
                </a:gridCol>
                <a:gridCol w="1686913">
                  <a:extLst>
                    <a:ext uri="{9D8B030D-6E8A-4147-A177-3AD203B41FA5}">
                      <a16:colId xmlns:a16="http://schemas.microsoft.com/office/drawing/2014/main" val="53587145"/>
                    </a:ext>
                  </a:extLst>
                </a:gridCol>
                <a:gridCol w="1513487">
                  <a:extLst>
                    <a:ext uri="{9D8B030D-6E8A-4147-A177-3AD203B41FA5}">
                      <a16:colId xmlns:a16="http://schemas.microsoft.com/office/drawing/2014/main" val="1802191508"/>
                    </a:ext>
                  </a:extLst>
                </a:gridCol>
              </a:tblGrid>
              <a:tr h="772894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</a:rPr>
                        <a:t>Назва</a:t>
                      </a:r>
                      <a:endParaRPr lang="uk-UA" sz="1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83210" algn="ctr">
                        <a:lnSpc>
                          <a:spcPct val="100000"/>
                        </a:lnSpc>
                      </a:pP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</a:rPr>
                        <a:t>Позначення</a:t>
                      </a:r>
                      <a:endParaRPr lang="uk-UA" sz="1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3685" marR="3613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</a:rPr>
                        <a:t>Діапазон</a:t>
                      </a:r>
                      <a:r>
                        <a:rPr lang="en-US" sz="1600" spc="-1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FF00"/>
                          </a:solidFill>
                          <a:effectLst/>
                        </a:rPr>
                        <a:t>значень</a:t>
                      </a:r>
                      <a:r>
                        <a:rPr lang="en-US" sz="1600" spc="5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1600" baseline="30000" dirty="0">
                          <a:solidFill>
                            <a:srgbClr val="FFFF00"/>
                          </a:solidFill>
                          <a:effectLst/>
                        </a:rPr>
                        <a:t>*</a:t>
                      </a:r>
                      <a:endParaRPr lang="uk-UA" sz="1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7807799"/>
                  </a:ext>
                </a:extLst>
              </a:tr>
              <a:tr h="441112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</a:rPr>
                        <a:t>Діаметр</a:t>
                      </a:r>
                      <a:r>
                        <a:rPr lang="en-US" sz="1600" spc="-15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корінної</a:t>
                      </a:r>
                      <a:r>
                        <a:rPr lang="en-US" sz="1600" spc="-15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шийки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2150" marR="4711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</a:t>
                      </a:r>
                      <a:r>
                        <a:rPr lang="en-US" sz="1600" baseline="-25000">
                          <a:effectLst/>
                        </a:rPr>
                        <a:t>к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3685" marR="5143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(0,6÷0,8)D</a:t>
                      </a:r>
                      <a:r>
                        <a:rPr lang="en-US" sz="1600" baseline="-25000">
                          <a:effectLst/>
                        </a:rPr>
                        <a:t>п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9958675"/>
                  </a:ext>
                </a:extLst>
              </a:tr>
              <a:tr h="529334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Довжина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корінної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шийки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з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галтелями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2150" marR="472440" algn="ctr">
                        <a:lnSpc>
                          <a:spcPct val="100000"/>
                        </a:lnSpc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lкг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3685" marR="53975" algn="ctr">
                        <a:lnSpc>
                          <a:spcPct val="100000"/>
                        </a:lnSpc>
                        <a:spcBef>
                          <a:spcPts val="16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(0,45÷0,7)</a:t>
                      </a:r>
                      <a:r>
                        <a:rPr lang="en-US" sz="1600" spc="-5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D</a:t>
                      </a:r>
                      <a:r>
                        <a:rPr lang="en-US" sz="1600" baseline="-25000">
                          <a:effectLst/>
                        </a:rPr>
                        <a:t>п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2167768"/>
                  </a:ext>
                </a:extLst>
              </a:tr>
              <a:tr h="441112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</a:rPr>
                        <a:t>Товщина</a:t>
                      </a:r>
                      <a:r>
                        <a:rPr lang="en-US" sz="1600" spc="-1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щоки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1615" algn="ctr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</a:rPr>
                        <a:t>h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3685" marR="52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(0,1÷0,25)D</a:t>
                      </a:r>
                      <a:r>
                        <a:rPr lang="en-US" sz="1600" baseline="-25000">
                          <a:effectLst/>
                        </a:rPr>
                        <a:t>п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9223446"/>
                  </a:ext>
                </a:extLst>
              </a:tr>
              <a:tr h="441112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</a:rPr>
                        <a:t>Ширина</a:t>
                      </a:r>
                      <a:r>
                        <a:rPr lang="en-US" sz="1600" spc="-5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щоки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1615" algn="ctr">
                        <a:lnSpc>
                          <a:spcPct val="100000"/>
                        </a:lnSpc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3685" marR="5143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(1,0÷1,25)</a:t>
                      </a:r>
                      <a:r>
                        <a:rPr lang="en-US" sz="1600" spc="-5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</a:t>
                      </a:r>
                      <a:r>
                        <a:rPr lang="en-US" sz="1600" baseline="-25000" dirty="0" err="1">
                          <a:effectLst/>
                        </a:rPr>
                        <a:t>п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5963656"/>
                  </a:ext>
                </a:extLst>
              </a:tr>
            </a:tbl>
          </a:graphicData>
        </a:graphic>
      </p:graphicFrame>
      <p:pic>
        <p:nvPicPr>
          <p:cNvPr id="13" name="image31.jpeg" descr="Без имени-1">
            <a:extLst>
              <a:ext uri="{FF2B5EF4-FFF2-40B4-BE49-F238E27FC236}">
                <a16:creationId xmlns:a16="http://schemas.microsoft.com/office/drawing/2014/main" id="{FA325C56-560F-42E2-9832-16CA47E8DD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3036" y="3594461"/>
            <a:ext cx="3389652" cy="27277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356DC-56BF-4DD5-8BEA-0367C1F41F28}"/>
              </a:ext>
            </a:extLst>
          </p:cNvPr>
          <p:cNvSpPr txBox="1"/>
          <p:nvPr/>
        </p:nvSpPr>
        <p:spPr>
          <a:xfrm>
            <a:off x="8517833" y="4610023"/>
            <a:ext cx="35606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</a:t>
            </a:r>
            <a:r>
              <a:rPr lang="uk-UA" sz="1800" spc="3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зміни</a:t>
            </a:r>
            <a:r>
              <a:rPr lang="uk-UA" sz="1800" spc="3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приведеного</a:t>
            </a:r>
            <a:r>
              <a:rPr lang="uk-UA" sz="1800" spc="3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моменту</a:t>
            </a:r>
            <a:r>
              <a:rPr lang="uk-UA" sz="1800" spc="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інерції</a:t>
            </a:r>
            <a:r>
              <a:rPr lang="uk-UA" sz="1800" spc="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КШМ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МеМЗ-969А</a:t>
            </a:r>
            <a:r>
              <a:rPr lang="uk-UA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кута</a:t>
            </a:r>
            <a:r>
              <a:rPr lang="uk-UA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повороту</a:t>
            </a:r>
            <a:r>
              <a:rPr lang="uk-UA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колінчастого</a:t>
            </a:r>
            <a:r>
              <a:rPr lang="uk-UA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вала</a:t>
            </a:r>
            <a:r>
              <a:rPr lang="uk-UA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системі</a:t>
            </a:r>
            <a:r>
              <a:rPr lang="uk-UA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КОМПАС-3D</a:t>
            </a:r>
            <a:r>
              <a:rPr lang="uk-UA" sz="1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V8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70103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CD57C2-08EA-48E8-93D1-F924FE6ED61F}"/>
              </a:ext>
            </a:extLst>
          </p:cNvPr>
          <p:cNvSpPr txBox="1"/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Експериментальне та комп’ютерне визначення приведеного моменту інерції КШМ двигуна Д-3</a:t>
            </a: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7AAC2F60-E63C-48B9-87C6-C2C93A93B9A5}"/>
              </a:ext>
            </a:extLst>
          </p:cNvPr>
          <p:cNvGraphicFramePr>
            <a:graphicFrameLocks noGrp="1"/>
          </p:cNvGraphicFramePr>
          <p:nvPr/>
        </p:nvGraphicFramePr>
        <p:xfrm>
          <a:off x="169765" y="1399609"/>
          <a:ext cx="8060451" cy="44407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4201189">
                  <a:extLst>
                    <a:ext uri="{9D8B030D-6E8A-4147-A177-3AD203B41FA5}">
                      <a16:colId xmlns:a16="http://schemas.microsoft.com/office/drawing/2014/main" val="1126443957"/>
                    </a:ext>
                  </a:extLst>
                </a:gridCol>
                <a:gridCol w="1926470">
                  <a:extLst>
                    <a:ext uri="{9D8B030D-6E8A-4147-A177-3AD203B41FA5}">
                      <a16:colId xmlns:a16="http://schemas.microsoft.com/office/drawing/2014/main" val="2979062939"/>
                    </a:ext>
                  </a:extLst>
                </a:gridCol>
                <a:gridCol w="1932792">
                  <a:extLst>
                    <a:ext uri="{9D8B030D-6E8A-4147-A177-3AD203B41FA5}">
                      <a16:colId xmlns:a16="http://schemas.microsoft.com/office/drawing/2014/main" val="2200516905"/>
                    </a:ext>
                  </a:extLst>
                </a:gridCol>
              </a:tblGrid>
              <a:tr h="37386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 err="1">
                          <a:effectLst/>
                        </a:rPr>
                        <a:t>Параметр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Положення</a:t>
                      </a:r>
                      <a:r>
                        <a:rPr lang="en-US" sz="1600" spc="-5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КШМ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475335"/>
                  </a:ext>
                </a:extLst>
              </a:tr>
              <a:tr h="37386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ВМТ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НМТ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3222712"/>
                  </a:ext>
                </a:extLst>
              </a:tr>
              <a:tr h="3738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>
                          <a:effectLst/>
                        </a:rPr>
                        <a:t>Середнє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значення</a:t>
                      </a:r>
                      <a:r>
                        <a:rPr lang="ru-RU" sz="1600" spc="-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періоду</a:t>
                      </a:r>
                      <a:r>
                        <a:rPr lang="ru-RU" sz="1600" spc="-3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коливань,</a:t>
                      </a:r>
                      <a:r>
                        <a:rPr lang="ru-RU" sz="1600" spc="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с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2,546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2,538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0593021"/>
                  </a:ext>
                </a:extLst>
              </a:tr>
              <a:tr h="7386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>
                          <a:effectLst/>
                        </a:rPr>
                        <a:t>Відстань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від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осі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підвісу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до</a:t>
                      </a:r>
                      <a:r>
                        <a:rPr lang="ru-RU" sz="1600" spc="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центра</a:t>
                      </a:r>
                      <a:r>
                        <a:rPr lang="ru-RU" sz="1600" spc="-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мас маятника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h</a:t>
                      </a:r>
                      <a:r>
                        <a:rPr lang="ru-RU" sz="1600">
                          <a:effectLst/>
                        </a:rPr>
                        <a:t>, м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1,540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1,521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9629705"/>
                  </a:ext>
                </a:extLst>
              </a:tr>
              <a:tr h="7386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>
                          <a:effectLst/>
                        </a:rPr>
                        <a:t>В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скільки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разів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змінився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приведений момент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інерції,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(експеримент)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1,259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166244"/>
                  </a:ext>
                </a:extLst>
              </a:tr>
              <a:tr h="7386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>
                          <a:effectLst/>
                        </a:rPr>
                        <a:t>В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скільки</a:t>
                      </a:r>
                      <a:r>
                        <a:rPr lang="ru-RU" sz="1600" spc="-1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разів</a:t>
                      </a:r>
                      <a:r>
                        <a:rPr lang="ru-RU" sz="1600" spc="-20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змінився</a:t>
                      </a:r>
                      <a:r>
                        <a:rPr lang="ru-RU" sz="1600" spc="-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приведений момент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інерції,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(КОМПАС-3</a:t>
                      </a:r>
                      <a:r>
                        <a:rPr lang="en-US" sz="1600">
                          <a:effectLst/>
                        </a:rPr>
                        <a:t>D</a:t>
                      </a:r>
                      <a:r>
                        <a:rPr lang="en-US" sz="1600" spc="-1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V</a:t>
                      </a:r>
                      <a:r>
                        <a:rPr lang="ru-RU" sz="1600">
                          <a:effectLst/>
                        </a:rPr>
                        <a:t>8)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1,291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243632"/>
                  </a:ext>
                </a:extLst>
              </a:tr>
              <a:tr h="1103347">
                <a:tc>
                  <a:txBody>
                    <a:bodyPr/>
                    <a:lstStyle/>
                    <a:p>
                      <a:pPr indent="-2540" algn="ctr">
                        <a:lnSpc>
                          <a:spcPct val="150000"/>
                        </a:lnSpc>
                      </a:pPr>
                      <a:r>
                        <a:rPr lang="ru-RU" sz="1600">
                          <a:effectLst/>
                        </a:rPr>
                        <a:t>Відносна похибка визначення</a:t>
                      </a:r>
                      <a:r>
                        <a:rPr lang="ru-RU" sz="1600" spc="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приведеного моменту інерції</a:t>
                      </a:r>
                      <a:r>
                        <a:rPr lang="ru-RU" sz="1600" spc="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експериментально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та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за</a:t>
                      </a:r>
                      <a:r>
                        <a:rPr lang="ru-RU" sz="1600" spc="-15">
                          <a:effectLst/>
                        </a:rPr>
                        <a:t> </a:t>
                      </a:r>
                      <a:r>
                        <a:rPr lang="ru-RU" sz="1600">
                          <a:effectLst/>
                        </a:rPr>
                        <a:t>допомогою </a:t>
                      </a:r>
                      <a:r>
                        <a:rPr lang="en-US" sz="1600">
                          <a:effectLst/>
                        </a:rPr>
                        <a:t>КОМПАС-3D</a:t>
                      </a:r>
                      <a:r>
                        <a:rPr lang="en-US" sz="1600" spc="-1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V8,</a:t>
                      </a:r>
                      <a:r>
                        <a:rPr lang="en-US" sz="1600" spc="-10">
                          <a:effectLst/>
                        </a:rPr>
                        <a:t> </a:t>
                      </a:r>
                      <a:r>
                        <a:rPr lang="en-US" sz="1600">
                          <a:effectLst/>
                        </a:rPr>
                        <a:t>%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</a:rPr>
                        <a:t>2,48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411226"/>
                  </a:ext>
                </a:extLst>
              </a:tr>
            </a:tbl>
          </a:graphicData>
        </a:graphic>
      </p:graphicFrame>
      <p:pic>
        <p:nvPicPr>
          <p:cNvPr id="5" name="image38.jpeg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C1359E01-F658-45BB-A0D8-5CF800C4AE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8080" y="3179277"/>
            <a:ext cx="4524155" cy="3387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5135E6-4461-4FCF-BD88-00D6F2642247}"/>
              </a:ext>
            </a:extLst>
          </p:cNvPr>
          <p:cNvSpPr txBox="1"/>
          <p:nvPr/>
        </p:nvSpPr>
        <p:spPr>
          <a:xfrm>
            <a:off x="8590170" y="1597119"/>
            <a:ext cx="3072111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Комп’ютерне</a:t>
            </a:r>
            <a:r>
              <a:rPr lang="uk-UA" sz="1800" spc="3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визначення</a:t>
            </a:r>
            <a:r>
              <a:rPr lang="uk-UA" sz="1800" spc="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приведеного</a:t>
            </a:r>
            <a:r>
              <a:rPr lang="uk-UA" sz="1800" spc="3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моменту</a:t>
            </a:r>
            <a:r>
              <a:rPr lang="uk-UA" sz="1800" spc="1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інерції</a:t>
            </a:r>
            <a:r>
              <a:rPr lang="uk-UA" sz="1800" spc="7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КШМ</a:t>
            </a: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ДВЗ</a:t>
            </a:r>
            <a:r>
              <a:rPr lang="uk-UA" sz="1800" spc="-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Д-3</a:t>
            </a:r>
          </a:p>
        </p:txBody>
      </p:sp>
      <p:sp>
        <p:nvSpPr>
          <p:cNvPr id="8" name="Стрілка: униз 7">
            <a:extLst>
              <a:ext uri="{FF2B5EF4-FFF2-40B4-BE49-F238E27FC236}">
                <a16:creationId xmlns:a16="http://schemas.microsoft.com/office/drawing/2014/main" id="{7750D07B-5195-467D-AE1C-7AF88CE05DF2}"/>
              </a:ext>
            </a:extLst>
          </p:cNvPr>
          <p:cNvSpPr/>
          <p:nvPr/>
        </p:nvSpPr>
        <p:spPr>
          <a:xfrm>
            <a:off x="9837019" y="2666197"/>
            <a:ext cx="683394" cy="482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0012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94.jpeg" descr="Схема">
            <a:extLst>
              <a:ext uri="{FF2B5EF4-FFF2-40B4-BE49-F238E27FC236}">
                <a16:creationId xmlns:a16="http://schemas.microsoft.com/office/drawing/2014/main" id="{83B56049-D079-4AB2-8610-C2501BD12A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8729" y="643467"/>
            <a:ext cx="7354542" cy="5571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0AB64-3D48-4EB7-B1D1-A3AF11EBBE0D}"/>
              </a:ext>
            </a:extLst>
          </p:cNvPr>
          <p:cNvSpPr txBox="1"/>
          <p:nvPr/>
        </p:nvSpPr>
        <p:spPr>
          <a:xfrm>
            <a:off x="1087656" y="192432"/>
            <a:ext cx="1029903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ПАК</a:t>
            </a:r>
            <a:r>
              <a:rPr lang="uk-UA" sz="1800" spc="44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43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аналізу</a:t>
            </a:r>
            <a:r>
              <a:rPr lang="uk-UA" sz="1800" spc="4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впливу</a:t>
            </a:r>
            <a:r>
              <a:rPr lang="uk-UA" sz="1800" spc="42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маховика</a:t>
            </a:r>
            <a:r>
              <a:rPr lang="uk-UA" sz="1800" spc="44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змінного</a:t>
            </a:r>
            <a:r>
              <a:rPr lang="uk-UA" sz="1800" spc="47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моменту інерції</a:t>
            </a:r>
            <a:r>
              <a:rPr lang="uk-UA" sz="1800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витрату</a:t>
            </a:r>
            <a:r>
              <a:rPr lang="uk-UA" sz="1800" spc="-3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палива</a:t>
            </a:r>
            <a:r>
              <a:rPr lang="uk-UA" sz="1800" spc="-15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двигуна</a:t>
            </a:r>
          </a:p>
        </p:txBody>
      </p:sp>
    </p:spTree>
    <p:extLst>
      <p:ext uri="{BB962C8B-B14F-4D97-AF65-F5344CB8AC3E}">
        <p14:creationId xmlns:p14="http://schemas.microsoft.com/office/powerpoint/2010/main" val="2506493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24D629B7-7C92-FFE2-3C0A-090CA74B30E2}"/>
              </a:ext>
            </a:extLst>
          </p:cNvPr>
          <p:cNvSpPr txBox="1">
            <a:spLocks/>
          </p:cNvSpPr>
          <p:nvPr/>
        </p:nvSpPr>
        <p:spPr>
          <a:xfrm>
            <a:off x="5524442" y="687696"/>
            <a:ext cx="5622925" cy="330200"/>
          </a:xfrm>
          <a:prstGeom prst="rect">
            <a:avLst/>
          </a:prstGeom>
          <a:ln w="12700" cap="flat" cmpd="sng" algn="ctr">
            <a:solidFill>
              <a:srgbClr val="7030A0"/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2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Оновлений склад гуртка – 2022-2023 </a:t>
            </a:r>
            <a:r>
              <a:rPr lang="uk-UA" sz="2200" b="1" i="1" dirty="0" err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sz="22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i="1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C719164-FE9B-6768-3954-6B5E8607C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386628"/>
              </p:ext>
            </p:extLst>
          </p:nvPr>
        </p:nvGraphicFramePr>
        <p:xfrm>
          <a:off x="4498428" y="1434171"/>
          <a:ext cx="7499663" cy="3989658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9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7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0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Прізвище, ім’я, по-батькові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Факультет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Курс, група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Валерій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Ничай</a:t>
                      </a:r>
                      <a:r>
                        <a:rPr lang="uk-UA" sz="1600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(староста)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АІ-2101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2.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Бондар Данило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АІ-2204м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Мовчан Нікіта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ТТ-1905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87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4.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Глоба Володимир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АІ-2204м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4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5.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Дмитро Засуха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АІ-2103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6.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Олександра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Кулібаба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ТТ-1905</a:t>
                      </a: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7.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Роман Климчук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ТТ-1905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8.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Владислав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Кісіль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ТТ-1905</a:t>
                      </a:r>
                      <a:endParaRPr kumimoji="0" lang="uk-UA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9.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Іван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Янішевський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ТТ-1905</a:t>
                      </a: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10.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Анжела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Домаскіна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АТ-2207м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11.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Микола 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Бовсуновський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АТ-2207м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12.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Мовчан Михайло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ТТ-2206м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268022531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DCF69E7-3B14-1D89-28CA-8858779CF2B3}"/>
              </a:ext>
            </a:extLst>
          </p:cNvPr>
          <p:cNvSpPr txBox="1"/>
          <p:nvPr/>
        </p:nvSpPr>
        <p:spPr>
          <a:xfrm>
            <a:off x="739059" y="4591683"/>
            <a:ext cx="2642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Валерій </a:t>
            </a:r>
            <a:r>
              <a:rPr lang="uk-UA" sz="1800" b="1" i="1" dirty="0" err="1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НИЧАЙ</a:t>
            </a:r>
            <a:r>
              <a:rPr lang="uk-UA" sz="1800" b="1" i="1" dirty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староста наукового  гуртка</a:t>
            </a:r>
            <a:endParaRPr lang="uk-UA" dirty="0"/>
          </a:p>
        </p:txBody>
      </p:sp>
      <p:pic>
        <p:nvPicPr>
          <p:cNvPr id="5" name="Рисунок 4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8E48DC86-8B4A-CFF9-36D7-13F167902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5" y="687696"/>
            <a:ext cx="3732544" cy="37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01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FD9A570-79FD-4A6F-9474-B8B84279AD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1925" y="-12487"/>
            <a:ext cx="1512168" cy="289477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C54F51-A0C3-48F8-9EE9-1B9919E304EA}"/>
              </a:ext>
            </a:extLst>
          </p:cNvPr>
          <p:cNvSpPr txBox="1"/>
          <p:nvPr/>
        </p:nvSpPr>
        <p:spPr>
          <a:xfrm>
            <a:off x="6165555" y="1832345"/>
            <a:ext cx="4270544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Електромагнітна форсунка: 1 - гідравлічний канал; </a:t>
            </a:r>
            <a:br>
              <a:rPr lang="en-US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2 - кільце ущільнювача; 3 - корпус клапана; </a:t>
            </a:r>
            <a:br>
              <a:rPr lang="en-US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4 - електричний висновок; 5 - пластмасовий затиск зі штифтами; 6 - сітчастий фільтр; 7 - внутрішній полюс; 8 - пружина клапана; 9 - котушка </a:t>
            </a:r>
            <a:r>
              <a:rPr lang="uk-UA" sz="12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електромагніта</a:t>
            </a:r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1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10 - голка клапана з якорем; 11 - кулька клапана; 12 - сідло клапана; 13 - розпилювальна пластина з отворами.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5BEDFF-E877-4930-A2C3-7A2CA24B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32095"/>
            <a:ext cx="2474882" cy="220985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3C422C-17BE-4AB9-A20E-08909C3C6696}"/>
              </a:ext>
            </a:extLst>
          </p:cNvPr>
          <p:cNvSpPr txBox="1"/>
          <p:nvPr/>
        </p:nvSpPr>
        <p:spPr>
          <a:xfrm>
            <a:off x="1177389" y="2202529"/>
            <a:ext cx="43697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Схема системи упорскування палива:</a:t>
            </a:r>
          </a:p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1 - паливний бак; 2 - </a:t>
            </a:r>
            <a:r>
              <a:rPr lang="uk-UA" sz="12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електробензонасос</a:t>
            </a:r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3 - паливний фільтр тонкого очищення палива; </a:t>
            </a:r>
          </a:p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4 - регулятор тиску палива; 5 - паливна рампа; </a:t>
            </a:r>
          </a:p>
          <a:p>
            <a:pPr algn="ctr"/>
            <a:r>
              <a:rPr lang="uk-UA" sz="1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6 - лінія подачі палива; 7- лінія повернення палива; 8 - електромагнітні форсунки.</a:t>
            </a:r>
          </a:p>
          <a:p>
            <a:pPr algn="ctr"/>
            <a:endParaRPr lang="uk-UA" sz="1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5DDC19-9B8F-4AE0-A495-14FEDCACE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26" y="3356992"/>
            <a:ext cx="2474882" cy="3299843"/>
          </a:xfrm>
          <a:prstGeom prst="rect">
            <a:avLst/>
          </a:prstGeom>
        </p:spPr>
      </p:pic>
      <p:pic>
        <p:nvPicPr>
          <p:cNvPr id="7" name="Рисунок 6" descr="Diesel_1">
            <a:extLst>
              <a:ext uri="{FF2B5EF4-FFF2-40B4-BE49-F238E27FC236}">
                <a16:creationId xmlns:a16="http://schemas.microsoft.com/office/drawing/2014/main" id="{981DF67E-AD90-4242-BA93-C9CC58129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76" y="3923793"/>
            <a:ext cx="1291763" cy="26015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1AEFCD-102D-4CD5-A55F-A91CFAB2C598}"/>
              </a:ext>
            </a:extLst>
          </p:cNvPr>
          <p:cNvSpPr txBox="1"/>
          <p:nvPr/>
        </p:nvSpPr>
        <p:spPr>
          <a:xfrm>
            <a:off x="4933345" y="6481361"/>
            <a:ext cx="889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Впуск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Рисунок 9" descr="Diesel_2">
            <a:extLst>
              <a:ext uri="{FF2B5EF4-FFF2-40B4-BE49-F238E27FC236}">
                <a16:creationId xmlns:a16="http://schemas.microsoft.com/office/drawing/2014/main" id="{6E159C23-17F3-4E71-82DD-BECE1FCCB3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36" y="3968395"/>
            <a:ext cx="1291763" cy="25964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ED5823-A41A-4CE6-80E3-77C26AD0549A}"/>
              </a:ext>
            </a:extLst>
          </p:cNvPr>
          <p:cNvSpPr txBox="1"/>
          <p:nvPr/>
        </p:nvSpPr>
        <p:spPr>
          <a:xfrm>
            <a:off x="6475295" y="6481361"/>
            <a:ext cx="889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тиск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Рисунок 11" descr="Diesel_3">
            <a:extLst>
              <a:ext uri="{FF2B5EF4-FFF2-40B4-BE49-F238E27FC236}">
                <a16:creationId xmlns:a16="http://schemas.microsoft.com/office/drawing/2014/main" id="{625C2873-EBDD-4FF6-AF66-650F5F0B1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008" y="4085513"/>
            <a:ext cx="11811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E81A55-CC5D-4F62-9FFA-6666CE0A20BF}"/>
              </a:ext>
            </a:extLst>
          </p:cNvPr>
          <p:cNvSpPr txBox="1"/>
          <p:nvPr/>
        </p:nvSpPr>
        <p:spPr>
          <a:xfrm>
            <a:off x="7534004" y="6496750"/>
            <a:ext cx="1458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Робочий хід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Рисунок 13" descr="Diesel_4">
            <a:extLst>
              <a:ext uri="{FF2B5EF4-FFF2-40B4-BE49-F238E27FC236}">
                <a16:creationId xmlns:a16="http://schemas.microsoft.com/office/drawing/2014/main" id="{6C947767-6AC5-40EC-876A-7EE36D8FD1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990" y="4085513"/>
            <a:ext cx="1131570" cy="23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3CE373-571B-4142-9E30-33E01910D085}"/>
              </a:ext>
            </a:extLst>
          </p:cNvPr>
          <p:cNvSpPr txBox="1"/>
          <p:nvPr/>
        </p:nvSpPr>
        <p:spPr>
          <a:xfrm>
            <a:off x="9344991" y="6428483"/>
            <a:ext cx="1181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Випуск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6E3C43-CFF6-4BCF-9B8B-0CBE68986CB2}"/>
              </a:ext>
            </a:extLst>
          </p:cNvPr>
          <p:cNvSpPr txBox="1"/>
          <p:nvPr/>
        </p:nvSpPr>
        <p:spPr>
          <a:xfrm>
            <a:off x="3919784" y="3322065"/>
            <a:ext cx="6712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Механізми та фактори, що впливають на сумішоутворення під час упорскування палива у впускний трубопровід</a:t>
            </a:r>
          </a:p>
        </p:txBody>
      </p:sp>
      <p:pic>
        <p:nvPicPr>
          <p:cNvPr id="18" name="Рисунок 17" descr="crop-614x300-37-81">
            <a:extLst>
              <a:ext uri="{FF2B5EF4-FFF2-40B4-BE49-F238E27FC236}">
                <a16:creationId xmlns:a16="http://schemas.microsoft.com/office/drawing/2014/main" id="{C46EBF6A-32FD-4DE6-B4D0-B18F976640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43" y="655501"/>
            <a:ext cx="1813285" cy="89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6">
            <a:extLst>
              <a:ext uri="{FF2B5EF4-FFF2-40B4-BE49-F238E27FC236}">
                <a16:creationId xmlns:a16="http://schemas.microsoft.com/office/drawing/2014/main" id="{998296E6-B542-486E-8B7B-9776EF0EC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504" y="461664"/>
            <a:ext cx="2085945" cy="1123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553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jpeg">
            <a:extLst>
              <a:ext uri="{FF2B5EF4-FFF2-40B4-BE49-F238E27FC236}">
                <a16:creationId xmlns:a16="http://schemas.microsoft.com/office/drawing/2014/main" id="{F53C6C60-755F-4FD5-942E-35D3F720F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16632"/>
            <a:ext cx="3133206" cy="1512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5000C3-9EFC-4D31-AFC1-03E1625EBD77}"/>
              </a:ext>
            </a:extLst>
          </p:cNvPr>
          <p:cNvSpPr txBox="1"/>
          <p:nvPr/>
        </p:nvSpPr>
        <p:spPr>
          <a:xfrm>
            <a:off x="5941634" y="385210"/>
            <a:ext cx="4239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Форми струменів палива: </a:t>
            </a:r>
          </a:p>
          <a:p>
            <a:pPr algn="ctr"/>
            <a:r>
              <a:rPr lang="uk-UA" sz="1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 - конусні струмені; b - подвійний струмінь; </a:t>
            </a:r>
          </a:p>
          <a:p>
            <a:pPr algn="ctr"/>
            <a:r>
              <a:rPr lang="uk-UA" sz="1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 - зміщений струмінь</a:t>
            </a: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A40B99E8-B98D-4FA6-BDAD-CFD5ADC61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861079"/>
              </p:ext>
            </p:extLst>
          </p:nvPr>
        </p:nvGraphicFramePr>
        <p:xfrm>
          <a:off x="2855640" y="1865944"/>
          <a:ext cx="7128792" cy="49253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{17292A2E-F333-43FB-9621-5CBBE7FDCDCB}</a:tableStyleId>
              </a:tblPr>
              <a:tblGrid>
                <a:gridCol w="1512167">
                  <a:extLst>
                    <a:ext uri="{9D8B030D-6E8A-4147-A177-3AD203B41FA5}">
                      <a16:colId xmlns:a16="http://schemas.microsoft.com/office/drawing/2014/main" val="309282413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7697654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860012382"/>
                    </a:ext>
                  </a:extLst>
                </a:gridCol>
                <a:gridCol w="1587868">
                  <a:extLst>
                    <a:ext uri="{9D8B030D-6E8A-4147-A177-3AD203B41FA5}">
                      <a16:colId xmlns:a16="http://schemas.microsoft.com/office/drawing/2014/main" val="2469709551"/>
                    </a:ext>
                  </a:extLst>
                </a:gridCol>
                <a:gridCol w="1257023">
                  <a:extLst>
                    <a:ext uri="{9D8B030D-6E8A-4147-A177-3AD203B41FA5}">
                      <a16:colId xmlns:a16="http://schemas.microsoft.com/office/drawing/2014/main" val="2052768881"/>
                    </a:ext>
                  </a:extLst>
                </a:gridCol>
                <a:gridCol w="1331574">
                  <a:extLst>
                    <a:ext uri="{9D8B030D-6E8A-4147-A177-3AD203B41FA5}">
                      <a16:colId xmlns:a16="http://schemas.microsoft.com/office/drawing/2014/main" val="3889975002"/>
                    </a:ext>
                  </a:extLst>
                </a:gridCol>
              </a:tblGrid>
              <a:tr h="447754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err="1">
                          <a:effectLst/>
                        </a:rPr>
                        <a:t>VIN</a:t>
                      </a:r>
                      <a:r>
                        <a:rPr lang="uk-UA" sz="1200" dirty="0">
                          <a:effectLst/>
                        </a:rPr>
                        <a:t> номер</a:t>
                      </a:r>
                    </a:p>
                    <a:p>
                      <a:pPr algn="ctr"/>
                      <a:r>
                        <a:rPr lang="uk-UA" sz="1200" dirty="0">
                          <a:effectLst/>
                        </a:rPr>
                        <a:t>автомобіля </a:t>
                      </a:r>
                      <a:r>
                        <a:rPr lang="uk-UA" sz="1200" dirty="0" err="1">
                          <a:effectLst/>
                        </a:rPr>
                        <a:t>VW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Tiguan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Пробіг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Рік випуску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Причина звернення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Проведені роботи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Результат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9583297"/>
                  </a:ext>
                </a:extLst>
              </a:tr>
              <a:tr h="895510"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XW8ZZZ5NZCG1260 34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94 327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2012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effectLst/>
                        </a:rPr>
                        <a:t>Висвітлюється індикація несправності </a:t>
                      </a:r>
                      <a:r>
                        <a:rPr lang="uk-UA" sz="1200" dirty="0" err="1">
                          <a:effectLst/>
                        </a:rPr>
                        <a:t>ДВЗ</a:t>
                      </a:r>
                      <a:endParaRPr lang="uk-UA" sz="1200" dirty="0">
                        <a:effectLst/>
                      </a:endParaRPr>
                    </a:p>
                    <a:p>
                      <a:pPr algn="ctr"/>
                      <a:r>
                        <a:rPr lang="uk-UA" sz="1200" dirty="0">
                          <a:effectLst/>
                        </a:rPr>
                        <a:t>"</a:t>
                      </a:r>
                      <a:r>
                        <a:rPr lang="uk-UA" sz="1200" dirty="0" err="1">
                          <a:effectLst/>
                        </a:rPr>
                        <a:t>Check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Engine</a:t>
                      </a:r>
                      <a:r>
                        <a:rPr lang="uk-UA" sz="1200" dirty="0">
                          <a:effectLst/>
                        </a:rPr>
                        <a:t>"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Очищення рідиною WYNN’S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 не відображається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0947566"/>
                  </a:ext>
                </a:extLst>
              </a:tr>
              <a:tr h="895510"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XW8ZZZ5NZCG1234 93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97 289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2012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Висвітлюється 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Очищення рідиною WYNN’S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 не відображається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8334662"/>
                  </a:ext>
                </a:extLst>
              </a:tr>
              <a:tr h="895510"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XW8ZZZ5NZEG1183 81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48 243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 dirty="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 dirty="0">
                          <a:effectLst/>
                        </a:rPr>
                        <a:t>2014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Висвітлюється 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Очищення рідиною WYNN’S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 не відображається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3060179"/>
                  </a:ext>
                </a:extLst>
              </a:tr>
              <a:tr h="895510"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 spc="-5">
                          <a:effectLst/>
                        </a:rPr>
                        <a:t>XW8ZZZ5NZDG1066 </a:t>
                      </a:r>
                      <a:r>
                        <a:rPr lang="uk-UA" sz="1200">
                          <a:effectLst/>
                        </a:rPr>
                        <a:t>39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64 137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2013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Висвітлюється 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Очищення рідиною WYNN’S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 не відображається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6495156"/>
                  </a:ext>
                </a:extLst>
              </a:tr>
              <a:tr h="895510"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XW8ZZZ5NZCG1152 97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123 894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2012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Висвітлюється індикація несправності ДВЗ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"Check Engine"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>
                          <a:effectLst/>
                        </a:rPr>
                        <a:t> </a:t>
                      </a:r>
                    </a:p>
                    <a:p>
                      <a:pPr algn="ctr"/>
                      <a:r>
                        <a:rPr lang="uk-UA" sz="1200">
                          <a:effectLst/>
                        </a:rPr>
                        <a:t>Очищення рідиною WYNN’S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effectLst/>
                        </a:rPr>
                        <a:t>Індикація несправності </a:t>
                      </a:r>
                      <a:r>
                        <a:rPr lang="uk-UA" sz="1200" dirty="0" err="1">
                          <a:effectLst/>
                        </a:rPr>
                        <a:t>ДВЗ</a:t>
                      </a:r>
                      <a:endParaRPr lang="uk-UA" sz="1200" dirty="0">
                        <a:effectLst/>
                      </a:endParaRPr>
                    </a:p>
                    <a:p>
                      <a:pPr algn="ctr"/>
                      <a:r>
                        <a:rPr lang="uk-UA" sz="1200" dirty="0">
                          <a:effectLst/>
                        </a:rPr>
                        <a:t>"</a:t>
                      </a:r>
                      <a:r>
                        <a:rPr lang="uk-UA" sz="1200" dirty="0" err="1">
                          <a:effectLst/>
                        </a:rPr>
                        <a:t>Check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Engine</a:t>
                      </a:r>
                      <a:r>
                        <a:rPr lang="uk-UA" sz="1200" dirty="0">
                          <a:effectLst/>
                        </a:rPr>
                        <a:t>" не відображається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6695336"/>
                  </a:ext>
                </a:extLst>
              </a:tr>
            </a:tbl>
          </a:graphicData>
        </a:graphic>
      </p:graphicFrame>
      <p:sp>
        <p:nvSpPr>
          <p:cNvPr id="6" name="Стрілка: вліво 5">
            <a:extLst>
              <a:ext uri="{FF2B5EF4-FFF2-40B4-BE49-F238E27FC236}">
                <a16:creationId xmlns:a16="http://schemas.microsoft.com/office/drawing/2014/main" id="{EC6729EA-1964-4FD5-9CD4-5B124774752B}"/>
              </a:ext>
            </a:extLst>
          </p:cNvPr>
          <p:cNvSpPr/>
          <p:nvPr/>
        </p:nvSpPr>
        <p:spPr>
          <a:xfrm>
            <a:off x="5353171" y="620687"/>
            <a:ext cx="504056" cy="360040"/>
          </a:xfrm>
          <a:prstGeom prst="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F95DE-C019-4F1C-BDA2-4FB88D56E195}"/>
              </a:ext>
            </a:extLst>
          </p:cNvPr>
          <p:cNvSpPr txBox="1"/>
          <p:nvPr/>
        </p:nvSpPr>
        <p:spPr>
          <a:xfrm>
            <a:off x="4727848" y="145335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Результати виробничої перевірки</a:t>
            </a:r>
            <a:endParaRPr lang="uk-UA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0811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D3DD85-988F-41F6-8448-3E7B777D6EB5}"/>
              </a:ext>
            </a:extLst>
          </p:cNvPr>
          <p:cNvSpPr txBox="1"/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1463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3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Прилад Reanimator Injector v 2.0 (Реаніматор форсунок)</a:t>
            </a:r>
          </a:p>
        </p:txBody>
      </p:sp>
      <p:pic>
        <p:nvPicPr>
          <p:cNvPr id="2" name="image26.jpeg">
            <a:extLst>
              <a:ext uri="{FF2B5EF4-FFF2-40B4-BE49-F238E27FC236}">
                <a16:creationId xmlns:a16="http://schemas.microsoft.com/office/drawing/2014/main" id="{21BFD66E-EDD3-444B-8181-6757A8EFAB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2707" y="1600201"/>
            <a:ext cx="3937587" cy="4525963"/>
          </a:xfrm>
          <a:prstGeom prst="rect">
            <a:avLst/>
          </a:prstGeom>
          <a:noFill/>
        </p:spPr>
      </p:pic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D4AB91A0-40F6-4890-8C1C-22F214FF2D91}"/>
              </a:ext>
            </a:extLst>
          </p:cNvPr>
          <p:cNvGraphicFramePr>
            <a:graphicFrameLocks noGrp="1"/>
          </p:cNvGraphicFramePr>
          <p:nvPr/>
        </p:nvGraphicFramePr>
        <p:xfrm>
          <a:off x="1981201" y="2265710"/>
          <a:ext cx="4038601" cy="3194947"/>
        </p:xfrm>
        <a:graphic>
          <a:graphicData uri="http://schemas.openxmlformats.org/drawingml/2006/table">
            <a:tbl>
              <a:tblPr firstRow="1" firstCol="1" lastRow="1" lastCol="1" bandRow="1" bandCol="1">
                <a:noFill/>
                <a:tableStyleId>{5C22544A-7EE6-4342-B048-85BDC9FD1C3A}</a:tableStyleId>
              </a:tblPr>
              <a:tblGrid>
                <a:gridCol w="2654797">
                  <a:extLst>
                    <a:ext uri="{9D8B030D-6E8A-4147-A177-3AD203B41FA5}">
                      <a16:colId xmlns:a16="http://schemas.microsoft.com/office/drawing/2014/main" val="1084188808"/>
                    </a:ext>
                  </a:extLst>
                </a:gridCol>
                <a:gridCol w="1383804">
                  <a:extLst>
                    <a:ext uri="{9D8B030D-6E8A-4147-A177-3AD203B41FA5}">
                      <a16:colId xmlns:a16="http://schemas.microsoft.com/office/drawing/2014/main" val="2537193887"/>
                    </a:ext>
                  </a:extLst>
                </a:gridCol>
              </a:tblGrid>
              <a:tr h="950644">
                <a:tc>
                  <a:txBody>
                    <a:bodyPr/>
                    <a:lstStyle/>
                    <a:p>
                      <a:pPr algn="ctr"/>
                      <a:r>
                        <a:rPr lang="uk-UA" sz="2300" b="0" cap="none" spc="0">
                          <a:solidFill>
                            <a:schemeClr val="tx1"/>
                          </a:solidFill>
                          <a:effectLst/>
                        </a:rPr>
                        <a:t>Кількість імпульсів відкриття форсунок</a:t>
                      </a:r>
                      <a:endParaRPr lang="uk-UA" sz="2300" b="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300" b="0" cap="none" spc="0">
                          <a:solidFill>
                            <a:schemeClr val="tx1"/>
                          </a:solidFill>
                          <a:effectLst/>
                        </a:rPr>
                        <a:t>10 - 2550</a:t>
                      </a:r>
                      <a:endParaRPr lang="uk-UA" sz="2300" b="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7610901"/>
                  </a:ext>
                </a:extLst>
              </a:tr>
              <a:tr h="950644">
                <a:tc>
                  <a:txBody>
                    <a:bodyPr/>
                    <a:lstStyle/>
                    <a:p>
                      <a:pPr algn="ctr"/>
                      <a:r>
                        <a:rPr lang="uk-UA" sz="2300" b="1" cap="none" spc="0">
                          <a:solidFill>
                            <a:schemeClr val="tx1"/>
                          </a:solidFill>
                          <a:effectLst/>
                        </a:rPr>
                        <a:t>Час відкриття форсунок</a:t>
                      </a:r>
                      <a:endParaRPr lang="uk-UA" sz="23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300" b="1" cap="none" spc="0">
                          <a:solidFill>
                            <a:schemeClr val="tx1"/>
                          </a:solidFill>
                          <a:effectLst/>
                        </a:rPr>
                        <a:t>1,5 – 9,9 мс</a:t>
                      </a:r>
                      <a:endParaRPr lang="uk-UA" sz="23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125296"/>
                  </a:ext>
                </a:extLst>
              </a:tr>
              <a:tr h="1293659">
                <a:tc>
                  <a:txBody>
                    <a:bodyPr/>
                    <a:lstStyle/>
                    <a:p>
                      <a:pPr algn="ctr"/>
                      <a:r>
                        <a:rPr lang="uk-UA" sz="2300" b="1" cap="none" spc="0">
                          <a:solidFill>
                            <a:schemeClr val="tx1"/>
                          </a:solidFill>
                          <a:effectLst/>
                        </a:rPr>
                        <a:t>Тимчасовий інтервал між імпульсами</a:t>
                      </a:r>
                      <a:endParaRPr lang="uk-UA" sz="23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300" b="1" cap="none" spc="0" dirty="0">
                          <a:solidFill>
                            <a:schemeClr val="tx1"/>
                          </a:solidFill>
                          <a:effectLst/>
                        </a:rPr>
                        <a:t>10 – 100 мс</a:t>
                      </a:r>
                      <a:endParaRPr lang="uk-UA" sz="23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2905" marB="10290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64365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612D9BD-9B4E-4FDF-BADF-43A5499220B3}"/>
              </a:ext>
            </a:extLst>
          </p:cNvPr>
          <p:cNvSpPr txBox="1"/>
          <p:nvPr/>
        </p:nvSpPr>
        <p:spPr>
          <a:xfrm>
            <a:off x="1981201" y="1592257"/>
            <a:ext cx="3937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algn="ctr"/>
            <a:r>
              <a:rPr lang="uk-UA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Технічні характеристики приладу </a:t>
            </a:r>
            <a:r>
              <a:rPr lang="uk-UA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Reanimator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Injector</a:t>
            </a:r>
            <a:r>
              <a:rPr lang="uk-UA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v 2.0</a:t>
            </a:r>
          </a:p>
        </p:txBody>
      </p:sp>
    </p:spTree>
    <p:extLst>
      <p:ext uri="{BB962C8B-B14F-4D97-AF65-F5344CB8AC3E}">
        <p14:creationId xmlns:p14="http://schemas.microsoft.com/office/powerpoint/2010/main" val="3866655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0A5A47-E330-45EE-9B54-7D6460803ED9}"/>
              </a:ext>
            </a:extLst>
          </p:cNvPr>
          <p:cNvSpPr txBox="1"/>
          <p:nvPr/>
        </p:nvSpPr>
        <p:spPr>
          <a:xfrm>
            <a:off x="1775520" y="260648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algn="ctr"/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Продуктивність форсунок (Ф)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SIЕMENS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DEKA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ZMZ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6354 при різних режимах випробування</a:t>
            </a: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C04671B9-A7FF-451B-B407-59D0F35BF0A8}"/>
              </a:ext>
            </a:extLst>
          </p:cNvPr>
          <p:cNvGraphicFramePr>
            <a:graphicFrameLocks noGrp="1"/>
          </p:cNvGraphicFramePr>
          <p:nvPr/>
        </p:nvGraphicFramePr>
        <p:xfrm>
          <a:off x="2819971" y="764704"/>
          <a:ext cx="6696075" cy="13131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{46F890A9-2807-4EBB-B81D-B2AA78EC7F39}</a:tableStyleId>
              </a:tblPr>
              <a:tblGrid>
                <a:gridCol w="1508760">
                  <a:extLst>
                    <a:ext uri="{9D8B030D-6E8A-4147-A177-3AD203B41FA5}">
                      <a16:colId xmlns:a16="http://schemas.microsoft.com/office/drawing/2014/main" val="4278625577"/>
                    </a:ext>
                  </a:extLst>
                </a:gridCol>
                <a:gridCol w="751205">
                  <a:extLst>
                    <a:ext uri="{9D8B030D-6E8A-4147-A177-3AD203B41FA5}">
                      <a16:colId xmlns:a16="http://schemas.microsoft.com/office/drawing/2014/main" val="619400570"/>
                    </a:ext>
                  </a:extLst>
                </a:gridCol>
                <a:gridCol w="629285">
                  <a:extLst>
                    <a:ext uri="{9D8B030D-6E8A-4147-A177-3AD203B41FA5}">
                      <a16:colId xmlns:a16="http://schemas.microsoft.com/office/drawing/2014/main" val="1380006967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776076511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1020121180"/>
                    </a:ext>
                  </a:extLst>
                </a:gridCol>
                <a:gridCol w="626110">
                  <a:extLst>
                    <a:ext uri="{9D8B030D-6E8A-4147-A177-3AD203B41FA5}">
                      <a16:colId xmlns:a16="http://schemas.microsoft.com/office/drawing/2014/main" val="2226342569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1986502948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3600191021"/>
                    </a:ext>
                  </a:extLst>
                </a:gridCol>
                <a:gridCol w="622935">
                  <a:extLst>
                    <a:ext uri="{9D8B030D-6E8A-4147-A177-3AD203B41FA5}">
                      <a16:colId xmlns:a16="http://schemas.microsoft.com/office/drawing/2014/main" val="3824176942"/>
                    </a:ext>
                  </a:extLst>
                </a:gridCol>
              </a:tblGrid>
              <a:tr h="203835">
                <a:tc rowSpan="3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Стан форсунки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Продуктивність форсунок, см</a:t>
                      </a:r>
                      <a:r>
                        <a:rPr lang="uk-UA" sz="1400" baseline="30000">
                          <a:effectLst/>
                        </a:rPr>
                        <a:t>3</a:t>
                      </a:r>
                      <a:r>
                        <a:rPr lang="uk-UA" sz="1400">
                          <a:effectLst/>
                        </a:rPr>
                        <a:t> хв</a:t>
                      </a:r>
                      <a:r>
                        <a:rPr lang="uk-UA" sz="1400" baseline="30000">
                          <a:effectLst/>
                        </a:rPr>
                        <a:t>-1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610074"/>
                  </a:ext>
                </a:extLst>
              </a:tr>
              <a:tr h="20383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на режимі №2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на режимі №3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108015"/>
                  </a:ext>
                </a:extLst>
              </a:tr>
              <a:tr h="20383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Ф1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Ф2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Ф1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Ф2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4741129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До очищення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100.0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102.0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63.9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66.7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69.4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69.4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6254632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Після УЗ-очищення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106.0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66.7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68.1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69.4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69.4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2534284"/>
                  </a:ext>
                </a:extLst>
              </a:tr>
            </a:tbl>
          </a:graphicData>
        </a:graphic>
      </p:graphicFrame>
      <p:pic>
        <p:nvPicPr>
          <p:cNvPr id="6" name="image30.jpeg">
            <a:extLst>
              <a:ext uri="{FF2B5EF4-FFF2-40B4-BE49-F238E27FC236}">
                <a16:creationId xmlns:a16="http://schemas.microsoft.com/office/drawing/2014/main" id="{827E0442-00D8-44A6-865F-F1FBFDDF5A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0" y="2252037"/>
            <a:ext cx="2965948" cy="3489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823311-13CE-4E83-B4A3-77D9C25369D9}"/>
              </a:ext>
            </a:extLst>
          </p:cNvPr>
          <p:cNvSpPr txBox="1"/>
          <p:nvPr/>
        </p:nvSpPr>
        <p:spPr>
          <a:xfrm>
            <a:off x="1500205" y="5916061"/>
            <a:ext cx="3923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algn="ctr">
              <a:tabLst>
                <a:tab pos="1774190" algn="l"/>
                <a:tab pos="4443095" algn="l"/>
              </a:tabLst>
            </a:pPr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Установка </a:t>
            </a:r>
            <a:r>
              <a:rPr lang="uk-UA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AE&amp;T</a:t>
            </a:r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«НР-6В» для</a:t>
            </a:r>
            <a:r>
              <a:rPr lang="uk-UA" sz="1600" spc="27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оцінки технічного стану паливних форсунок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5771D0-74F4-431C-AC91-0869ED091BB4}"/>
              </a:ext>
            </a:extLst>
          </p:cNvPr>
          <p:cNvSpPr txBox="1"/>
          <p:nvPr/>
        </p:nvSpPr>
        <p:spPr>
          <a:xfrm>
            <a:off x="4871864" y="2216917"/>
            <a:ext cx="559836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algn="ctr">
              <a:lnSpc>
                <a:spcPct val="150000"/>
              </a:lnSpc>
              <a:tabLst>
                <a:tab pos="1774190" algn="l"/>
                <a:tab pos="4443095" algn="l"/>
              </a:tabLs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Технічні характеристики установки «НР-6В»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CC9BD1-B682-413D-9381-8A6D9B93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482" y="2899531"/>
            <a:ext cx="5732283" cy="28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7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8D4526-CDA3-44CD-A836-B67D4F81FEAD}"/>
              </a:ext>
            </a:extLst>
          </p:cNvPr>
          <p:cNvSpPr txBox="1"/>
          <p:nvPr/>
        </p:nvSpPr>
        <p:spPr>
          <a:xfrm>
            <a:off x="1597634" y="0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630" algn="just"/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Витрата </a:t>
            </a:r>
            <a:r>
              <a:rPr lang="uk-UA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qi</a:t>
            </a:r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тестової рідини при випробуванні форсунок розраховується за такою формулою:</a:t>
            </a:r>
          </a:p>
        </p:txBody>
      </p:sp>
      <p:pic>
        <p:nvPicPr>
          <p:cNvPr id="4" name="Рисунок 3" descr="Зображення, що містить текст, годинник&#10;&#10;Автоматично згенерований опис">
            <a:extLst>
              <a:ext uri="{FF2B5EF4-FFF2-40B4-BE49-F238E27FC236}">
                <a16:creationId xmlns:a16="http://schemas.microsoft.com/office/drawing/2014/main" id="{C89BCC32-0984-41E8-85A8-9A7A2EA77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366674"/>
            <a:ext cx="1161639" cy="550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D94A4-D8D4-4875-B261-FC7F4D5BA303}"/>
              </a:ext>
            </a:extLst>
          </p:cNvPr>
          <p:cNvSpPr txBox="1"/>
          <p:nvPr/>
        </p:nvSpPr>
        <p:spPr>
          <a:xfrm>
            <a:off x="3287688" y="363216"/>
            <a:ext cx="646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 </a:t>
            </a:r>
            <a:r>
              <a:rPr lang="uk-UA" dirty="0"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𝑄𝑡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обсяг палива за час вимірювання t, мл; t-час виміру, хв</a:t>
            </a:r>
            <a:endParaRPr lang="uk-UA" dirty="0"/>
          </a:p>
        </p:txBody>
      </p:sp>
      <p:pic>
        <p:nvPicPr>
          <p:cNvPr id="9" name="Рисунок 8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A32221CF-D189-4649-A274-CD098B64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3" y="807991"/>
            <a:ext cx="1510214" cy="637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4CB389-8C45-45DE-ABAF-0B7201688680}"/>
              </a:ext>
            </a:extLst>
          </p:cNvPr>
          <p:cNvSpPr txBox="1"/>
          <p:nvPr/>
        </p:nvSpPr>
        <p:spPr>
          <a:xfrm>
            <a:off x="3575720" y="948557"/>
            <a:ext cx="5886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14630" algn="ctr"/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Кількісні робочі показники форсунок </a:t>
            </a:r>
            <a:r>
              <a:rPr lang="uk-UA" sz="16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SIMENS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DEKA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ZMZ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6354 до очищення, отримані на установці «НР-6В»</a:t>
            </a:r>
          </a:p>
        </p:txBody>
      </p:sp>
      <p:graphicFrame>
        <p:nvGraphicFramePr>
          <p:cNvPr id="12" name="Таблиця 11">
            <a:extLst>
              <a:ext uri="{FF2B5EF4-FFF2-40B4-BE49-F238E27FC236}">
                <a16:creationId xmlns:a16="http://schemas.microsoft.com/office/drawing/2014/main" id="{108E764A-414C-4A94-9822-597F15DF6715}"/>
              </a:ext>
            </a:extLst>
          </p:cNvPr>
          <p:cNvGraphicFramePr>
            <a:graphicFrameLocks noGrp="1"/>
          </p:cNvGraphicFramePr>
          <p:nvPr/>
        </p:nvGraphicFramePr>
        <p:xfrm>
          <a:off x="2171748" y="1700809"/>
          <a:ext cx="7578404" cy="44602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{8799B23B-EC83-4686-B30A-512413B5E67A}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val="1854729869"/>
                    </a:ext>
                  </a:extLst>
                </a:gridCol>
                <a:gridCol w="275199">
                  <a:extLst>
                    <a:ext uri="{9D8B030D-6E8A-4147-A177-3AD203B41FA5}">
                      <a16:colId xmlns:a16="http://schemas.microsoft.com/office/drawing/2014/main" val="3031035476"/>
                    </a:ext>
                  </a:extLst>
                </a:gridCol>
                <a:gridCol w="1038857">
                  <a:extLst>
                    <a:ext uri="{9D8B030D-6E8A-4147-A177-3AD203B41FA5}">
                      <a16:colId xmlns:a16="http://schemas.microsoft.com/office/drawing/2014/main" val="3201860318"/>
                    </a:ext>
                  </a:extLst>
                </a:gridCol>
                <a:gridCol w="275199">
                  <a:extLst>
                    <a:ext uri="{9D8B030D-6E8A-4147-A177-3AD203B41FA5}">
                      <a16:colId xmlns:a16="http://schemas.microsoft.com/office/drawing/2014/main" val="2645675088"/>
                    </a:ext>
                  </a:extLst>
                </a:gridCol>
                <a:gridCol w="1003666">
                  <a:extLst>
                    <a:ext uri="{9D8B030D-6E8A-4147-A177-3AD203B41FA5}">
                      <a16:colId xmlns:a16="http://schemas.microsoft.com/office/drawing/2014/main" val="1456479672"/>
                    </a:ext>
                  </a:extLst>
                </a:gridCol>
                <a:gridCol w="308573">
                  <a:extLst>
                    <a:ext uri="{9D8B030D-6E8A-4147-A177-3AD203B41FA5}">
                      <a16:colId xmlns:a16="http://schemas.microsoft.com/office/drawing/2014/main" val="4233194330"/>
                    </a:ext>
                  </a:extLst>
                </a:gridCol>
                <a:gridCol w="1045365">
                  <a:extLst>
                    <a:ext uri="{9D8B030D-6E8A-4147-A177-3AD203B41FA5}">
                      <a16:colId xmlns:a16="http://schemas.microsoft.com/office/drawing/2014/main" val="1246345205"/>
                    </a:ext>
                  </a:extLst>
                </a:gridCol>
                <a:gridCol w="402063">
                  <a:extLst>
                    <a:ext uri="{9D8B030D-6E8A-4147-A177-3AD203B41FA5}">
                      <a16:colId xmlns:a16="http://schemas.microsoft.com/office/drawing/2014/main" val="2601960684"/>
                    </a:ext>
                  </a:extLst>
                </a:gridCol>
                <a:gridCol w="1479049">
                  <a:extLst>
                    <a:ext uri="{9D8B030D-6E8A-4147-A177-3AD203B41FA5}">
                      <a16:colId xmlns:a16="http://schemas.microsoft.com/office/drawing/2014/main" val="3927921749"/>
                    </a:ext>
                  </a:extLst>
                </a:gridCol>
              </a:tblGrid>
              <a:tr h="202606"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Пробіг 40 тис. км.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 spc="-5">
                          <a:effectLst/>
                        </a:rPr>
                        <a:t>Siemens </a:t>
                      </a:r>
                      <a:r>
                        <a:rPr lang="uk-UA" sz="1400">
                          <a:effectLst/>
                        </a:rPr>
                        <a:t>DEKA ZMZ 6354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 dirty="0" err="1">
                          <a:effectLst/>
                        </a:rPr>
                        <a:t>Стат</a:t>
                      </a:r>
                      <a:r>
                        <a:rPr lang="uk-UA" sz="1400" dirty="0">
                          <a:effectLst/>
                        </a:rPr>
                        <a:t>. </a:t>
                      </a:r>
                      <a:r>
                        <a:rPr lang="uk-UA" sz="1400" dirty="0" err="1">
                          <a:effectLst/>
                        </a:rPr>
                        <a:t>Вироб</a:t>
                      </a:r>
                      <a:r>
                        <a:rPr lang="uk-UA" sz="1400" dirty="0">
                          <a:effectLst/>
                        </a:rPr>
                        <a:t>. у мл/хв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Дінам. продуктивність у мл/хв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168709"/>
                  </a:ext>
                </a:extLst>
              </a:tr>
              <a:tr h="40521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Режим 1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650 об/хв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Режим 2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2400 об/хв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Режим 3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3600 об/хв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1201095"/>
                  </a:ext>
                </a:extLst>
              </a:tr>
              <a:tr h="202606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Форсунка 1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126,8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91,7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83,3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4636377"/>
                  </a:ext>
                </a:extLst>
              </a:tr>
              <a:tr h="202606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Форсунка 2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125,6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12,7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90</a:t>
                      </a:r>
                      <a:endParaRPr lang="uk-UA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81,9</a:t>
                      </a:r>
                      <a:endParaRPr lang="uk-UA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21063"/>
                  </a:ext>
                </a:extLst>
              </a:tr>
              <a:tr h="202606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Форсунка 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125,6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90</a:t>
                      </a:r>
                      <a:endParaRPr lang="uk-UA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84,7</a:t>
                      </a:r>
                      <a:endParaRPr lang="uk-UA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6089587"/>
                  </a:ext>
                </a:extLst>
              </a:tr>
              <a:tr h="202606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Форсунка 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126,8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91,7</a:t>
                      </a:r>
                      <a:endParaRPr lang="uk-UA" dirty="0"/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84,7</a:t>
                      </a:r>
                      <a:endParaRPr lang="uk-UA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2607928"/>
                  </a:ext>
                </a:extLst>
              </a:tr>
              <a:tr h="202606">
                <a:tc gridSpan="9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249164"/>
                  </a:ext>
                </a:extLst>
              </a:tr>
              <a:tr h="202606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Порівн. знач: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126,2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12,925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90,85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83,65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1268965"/>
                  </a:ext>
                </a:extLst>
              </a:tr>
              <a:tr h="202606">
                <a:tc gridSpan="9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736038"/>
                  </a:ext>
                </a:extLst>
              </a:tr>
              <a:tr h="405212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Стандартне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відхилення: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0,69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0,15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0,98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1,34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8010074"/>
                  </a:ext>
                </a:extLst>
              </a:tr>
              <a:tr h="405212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Коеф. Стьюдента (t):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3,182446305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3,1824463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3,182446305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3,182446305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22256940"/>
                  </a:ext>
                </a:extLst>
              </a:tr>
              <a:tr h="202606">
                <a:tc gridSpan="9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36142"/>
                  </a:ext>
                </a:extLst>
              </a:tr>
              <a:tr h="660147"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Абсолютна похибка (довірчий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інтервал):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1,10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</a:endParaRPr>
                    </a:p>
                    <a:p>
                      <a:pPr algn="ctr"/>
                      <a:r>
                        <a:rPr lang="uk-UA" sz="1400">
                          <a:effectLst/>
                        </a:rPr>
                        <a:t>0,24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</a:endParaRPr>
                    </a:p>
                    <a:p>
                      <a:pPr algn="ctr"/>
                      <a:r>
                        <a:rPr lang="uk-UA" sz="1400" dirty="0">
                          <a:effectLst/>
                        </a:rPr>
                        <a:t>1,56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100" dirty="0">
                        <a:effectLst/>
                      </a:endParaRPr>
                    </a:p>
                    <a:p>
                      <a:pPr algn="ctr"/>
                      <a:r>
                        <a:rPr lang="uk-UA" sz="1400" dirty="0">
                          <a:effectLst/>
                        </a:rPr>
                        <a:t>2,13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394372"/>
                  </a:ext>
                </a:extLst>
              </a:tr>
              <a:tr h="378851">
                <a:tc gridSpan="9">
                  <a:txBody>
                    <a:bodyPr/>
                    <a:lstStyle/>
                    <a:p>
                      <a:pPr algn="ctr"/>
                      <a:r>
                        <a:rPr lang="uk-UA" sz="1400">
                          <a:effectLst/>
                        </a:rPr>
                        <a:t>Середнє відхилення значень витрати палива мл/хв</a:t>
                      </a:r>
                      <a:endParaRPr lang="uk-U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364253"/>
                  </a:ext>
                </a:extLst>
              </a:tr>
              <a:tr h="242393">
                <a:tc gridSpan="9">
                  <a:txBody>
                    <a:bodyPr/>
                    <a:lstStyle/>
                    <a:p>
                      <a:pPr algn="ctr"/>
                      <a:r>
                        <a:rPr lang="uk-UA" sz="1400" dirty="0">
                          <a:effectLst/>
                        </a:rPr>
                        <a:t>1,26</a:t>
                      </a:r>
                      <a:endParaRPr lang="uk-U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67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709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9B696-6E01-461D-A767-9BADDD6EDB90}"/>
              </a:ext>
            </a:extLst>
          </p:cNvPr>
          <p:cNvSpPr txBox="1"/>
          <p:nvPr/>
        </p:nvSpPr>
        <p:spPr>
          <a:xfrm>
            <a:off x="2900772" y="44625"/>
            <a:ext cx="639045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630" algn="ctr"/>
            <a:r>
              <a:rPr lang="uk-UA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Фотографії соплових отворів нових форсунок та форсунок з напрацюванням 40 тис. км. до та після впливу ультразвуку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4F91BC-6D12-414C-B3B7-9DEB7D6FA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51"/>
          <a:stretch/>
        </p:blipFill>
        <p:spPr>
          <a:xfrm>
            <a:off x="3359696" y="674023"/>
            <a:ext cx="5520414" cy="607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17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3C427B-A6CD-884C-D817-DF0C21CE6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23" b="8523"/>
          <a:stretch/>
        </p:blipFill>
        <p:spPr>
          <a:xfrm>
            <a:off x="1140934" y="2190584"/>
            <a:ext cx="4616434" cy="2297710"/>
          </a:xfrm>
          <a:prstGeom prst="rect">
            <a:avLst/>
          </a:prstGeom>
        </p:spPr>
      </p:pic>
      <p:cxnSp>
        <p:nvCxnSpPr>
          <p:cNvPr id="31" name="Straight Connector 24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Відновлення BMW 540 2021 в Hunters Garage">
            <a:hlinkClick r:id="" action="ppaction://media"/>
            <a:extLst>
              <a:ext uri="{FF2B5EF4-FFF2-40B4-BE49-F238E27FC236}">
                <a16:creationId xmlns:a16="http://schemas.microsoft.com/office/drawing/2014/main" id="{B2E5B3CE-6786-A051-9CFF-5A2CB3E9F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4633" y="2033166"/>
            <a:ext cx="4644528" cy="2612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45D298-DF50-AB0B-A9F5-16491126EDB6}"/>
              </a:ext>
            </a:extLst>
          </p:cNvPr>
          <p:cNvSpPr txBox="1"/>
          <p:nvPr/>
        </p:nvSpPr>
        <p:spPr>
          <a:xfrm>
            <a:off x="3100555" y="241738"/>
            <a:ext cx="7304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Майстер-клас від наших випускників (член гуртка 2016 року)</a:t>
            </a:r>
          </a:p>
        </p:txBody>
      </p:sp>
    </p:spTree>
    <p:extLst>
      <p:ext uri="{BB962C8B-B14F-4D97-AF65-F5344CB8AC3E}">
        <p14:creationId xmlns:p14="http://schemas.microsoft.com/office/powerpoint/2010/main" val="24251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82422B-C43D-8CC7-56BA-FC87176DAC3C}"/>
              </a:ext>
            </a:extLst>
          </p:cNvPr>
          <p:cNvSpPr txBox="1"/>
          <p:nvPr/>
        </p:nvSpPr>
        <p:spPr>
          <a:xfrm>
            <a:off x="4037549" y="266706"/>
            <a:ext cx="689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Публікаційна</a:t>
            </a:r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активність</a:t>
            </a:r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членів</a:t>
            </a:r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гуртка</a:t>
            </a:r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Зображення, що містить текст, знімок екрана, логотип, Шрифт&#10;&#10;Автоматично згенерований опис">
            <a:extLst>
              <a:ext uri="{FF2B5EF4-FFF2-40B4-BE49-F238E27FC236}">
                <a16:creationId xmlns:a16="http://schemas.microsoft.com/office/drawing/2014/main" id="{14FDFFF2-4AEE-9D0D-171F-E13AE2A88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" y="419058"/>
            <a:ext cx="4008461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F79BD2-E0D5-947A-54B3-2C0647851DD4}"/>
              </a:ext>
            </a:extLst>
          </p:cNvPr>
          <p:cNvSpPr txBox="1"/>
          <p:nvPr/>
        </p:nvSpPr>
        <p:spPr>
          <a:xfrm>
            <a:off x="4361793" y="1429406"/>
            <a:ext cx="7493876" cy="5097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/>
              <a:t>СТАН</a:t>
            </a:r>
            <a:r>
              <a:rPr lang="en-US" sz="1200" dirty="0"/>
              <a:t> </a:t>
            </a:r>
            <a:r>
              <a:rPr lang="en-US" sz="1200" dirty="0" err="1"/>
              <a:t>АВАРІЙНОСТІ</a:t>
            </a:r>
            <a:r>
              <a:rPr lang="en-US" sz="1200" dirty="0"/>
              <a:t> В </a:t>
            </a:r>
            <a:r>
              <a:rPr lang="en-US" sz="1200" dirty="0" err="1"/>
              <a:t>УКРАЇНІ</a:t>
            </a:r>
            <a:r>
              <a:rPr lang="en-US" sz="1200" dirty="0"/>
              <a:t>, </a:t>
            </a:r>
            <a:r>
              <a:rPr lang="en-US" sz="1200" dirty="0" err="1"/>
              <a:t>ПРИЧИНИ</a:t>
            </a:r>
            <a:r>
              <a:rPr lang="en-US" sz="1200" dirty="0"/>
              <a:t> </a:t>
            </a:r>
            <a:r>
              <a:rPr lang="en-US" sz="1200" dirty="0" err="1"/>
              <a:t>ТА</a:t>
            </a:r>
            <a:r>
              <a:rPr lang="en-US" sz="1200" dirty="0"/>
              <a:t> </a:t>
            </a:r>
            <a:r>
              <a:rPr lang="en-US" sz="1200" dirty="0" err="1"/>
              <a:t>НАСЛІДКИ</a:t>
            </a:r>
            <a:r>
              <a:rPr lang="en-US" sz="1200" dirty="0"/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Тітова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Л.Л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Бондар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Д.С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200" dirty="0" err="1">
                <a:effectLst/>
              </a:rPr>
              <a:t>Збірник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тез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доповідей</a:t>
            </a:r>
            <a:r>
              <a:rPr lang="en-US" sz="1200" dirty="0">
                <a:effectLst/>
              </a:rPr>
              <a:t> І </a:t>
            </a:r>
            <a:r>
              <a:rPr lang="en-US" sz="1200" dirty="0" err="1">
                <a:effectLst/>
              </a:rPr>
              <a:t>Міжнародної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науково-практичної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конференції</a:t>
            </a:r>
            <a:r>
              <a:rPr lang="en-US" sz="1200" dirty="0">
                <a:effectLst/>
              </a:rPr>
              <a:t> «</a:t>
            </a:r>
            <a:r>
              <a:rPr lang="en-US" sz="1200" dirty="0" err="1">
                <a:effectLst/>
              </a:rPr>
              <a:t>OSHAgro</a:t>
            </a:r>
            <a:r>
              <a:rPr lang="en-US" sz="1200" dirty="0">
                <a:effectLst/>
              </a:rPr>
              <a:t> – 2022». 30 </a:t>
            </a:r>
            <a:r>
              <a:rPr lang="en-US" sz="1200" dirty="0" err="1">
                <a:effectLst/>
              </a:rPr>
              <a:t>вересня</a:t>
            </a:r>
            <a:r>
              <a:rPr lang="en-US" sz="1200" dirty="0">
                <a:effectLst/>
              </a:rPr>
              <a:t> 2022 </a:t>
            </a:r>
            <a:r>
              <a:rPr lang="en-US" sz="1200" dirty="0" err="1">
                <a:effectLst/>
              </a:rPr>
              <a:t>року</a:t>
            </a:r>
            <a:r>
              <a:rPr lang="en-US" sz="1200" dirty="0">
                <a:effectLst/>
              </a:rPr>
              <a:t>. </a:t>
            </a:r>
            <a:r>
              <a:rPr lang="en-US" sz="1200" dirty="0" err="1">
                <a:effectLst/>
              </a:rPr>
              <a:t>МОН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Національний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університет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біоресурсів</a:t>
            </a:r>
            <a:r>
              <a:rPr lang="en-US" sz="1200" dirty="0">
                <a:effectLst/>
              </a:rPr>
              <a:t> і </a:t>
            </a:r>
            <a:r>
              <a:rPr lang="en-US" sz="1200" dirty="0" err="1">
                <a:effectLst/>
              </a:rPr>
              <a:t>природокористування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Науково-виробничий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журнал</a:t>
            </a:r>
            <a:r>
              <a:rPr lang="en-US" sz="1200" dirty="0">
                <a:effectLst/>
              </a:rPr>
              <a:t> «</a:t>
            </a:r>
            <a:r>
              <a:rPr lang="en-US" sz="1200" dirty="0" err="1">
                <a:effectLst/>
              </a:rPr>
              <a:t>Охорона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», </a:t>
            </a:r>
            <a:r>
              <a:rPr lang="en-US" sz="1200" dirty="0" err="1">
                <a:effectLst/>
              </a:rPr>
              <a:t>Державна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служба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 з </a:t>
            </a:r>
            <a:r>
              <a:rPr lang="en-US" sz="1200" dirty="0" err="1">
                <a:effectLst/>
              </a:rPr>
              <a:t>питань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Європейське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співтовариство</a:t>
            </a:r>
            <a:r>
              <a:rPr lang="en-US" sz="1200" dirty="0">
                <a:effectLst/>
              </a:rPr>
              <a:t> з </a:t>
            </a:r>
            <a:r>
              <a:rPr lang="en-US" sz="1200" dirty="0" err="1">
                <a:effectLst/>
              </a:rPr>
              <a:t>охорони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. </a:t>
            </a:r>
            <a:r>
              <a:rPr lang="en-US" sz="1200" dirty="0" err="1">
                <a:effectLst/>
              </a:rPr>
              <a:t>Київ</a:t>
            </a:r>
            <a:r>
              <a:rPr lang="en-US" sz="1200" dirty="0">
                <a:effectLst/>
              </a:rPr>
              <a:t>. 2022. С. 181-183</a:t>
            </a:r>
            <a:r>
              <a:rPr lang="en-US" sz="1200" dirty="0"/>
              <a:t> </a:t>
            </a:r>
            <a:r>
              <a:rPr lang="en-US" sz="1200" dirty="0" err="1">
                <a:hlinkClick r:id="rId3"/>
              </a:rPr>
              <a:t>НАЦІОНАЛЬНИЙ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УНІВЕРСИТПЕТ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БІОРЕСУРСІВ</a:t>
            </a:r>
            <a:r>
              <a:rPr lang="en-US" sz="1200" dirty="0">
                <a:hlinkClick r:id="rId3"/>
              </a:rPr>
              <a:t> І </a:t>
            </a:r>
            <a:r>
              <a:rPr lang="en-US" sz="1200" dirty="0" err="1">
                <a:hlinkClick r:id="rId3"/>
              </a:rPr>
              <a:t>ПРИРОДОКОРИСТУВАННЯ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УКРАЇНИ</a:t>
            </a:r>
            <a:r>
              <a:rPr lang="en-US" sz="1200" dirty="0">
                <a:hlinkClick r:id="rId3"/>
              </a:rPr>
              <a:t> (nubip.edu.ua)</a:t>
            </a:r>
            <a:endParaRPr lang="en-US" sz="1200" dirty="0"/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i="1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/>
              <a:t>МЕТОДИ</a:t>
            </a:r>
            <a:r>
              <a:rPr lang="en-US" sz="1200" dirty="0"/>
              <a:t> </a:t>
            </a:r>
            <a:r>
              <a:rPr lang="en-US" sz="1200" dirty="0" err="1"/>
              <a:t>ЗАБЕЗПЕЧЕННЯ</a:t>
            </a:r>
            <a:r>
              <a:rPr lang="en-US" sz="1200" dirty="0"/>
              <a:t> </a:t>
            </a:r>
            <a:r>
              <a:rPr lang="en-US" sz="1200" dirty="0" err="1"/>
              <a:t>ФУНКЦІОНУВАННЯ</a:t>
            </a:r>
            <a:r>
              <a:rPr lang="en-US" sz="1200" dirty="0"/>
              <a:t> </a:t>
            </a:r>
            <a:r>
              <a:rPr lang="en-US" sz="1200" dirty="0" err="1"/>
              <a:t>ВАНТАЖНИХ</a:t>
            </a:r>
            <a:r>
              <a:rPr lang="en-US" sz="1200" dirty="0"/>
              <a:t> </a:t>
            </a:r>
            <a:r>
              <a:rPr lang="en-US" sz="1200" dirty="0" err="1"/>
              <a:t>ГІДРАВЛІЧНИХ</a:t>
            </a:r>
            <a:r>
              <a:rPr lang="en-US" sz="1200" dirty="0"/>
              <a:t> </a:t>
            </a:r>
            <a:r>
              <a:rPr lang="en-US" sz="1200" dirty="0" err="1"/>
              <a:t>АМОРТИЗАТОРІВ</a:t>
            </a:r>
            <a:r>
              <a:rPr lang="en-US" sz="1200" dirty="0"/>
              <a:t> </a:t>
            </a:r>
            <a:r>
              <a:rPr lang="en-US" sz="1200" dirty="0" err="1"/>
              <a:t>АВТОМОБІЛІВ</a:t>
            </a:r>
            <a:r>
              <a:rPr lang="en-US" sz="1200" dirty="0"/>
              <a:t> В </a:t>
            </a:r>
            <a:r>
              <a:rPr lang="en-US" sz="1200" dirty="0" err="1"/>
              <a:t>АГРАРНОМУ</a:t>
            </a:r>
            <a:r>
              <a:rPr lang="en-US" sz="1200" dirty="0"/>
              <a:t> </a:t>
            </a:r>
            <a:r>
              <a:rPr lang="en-US" sz="1200" dirty="0" err="1"/>
              <a:t>СЕКТОРІ</a:t>
            </a:r>
            <a:r>
              <a:rPr lang="en-US" sz="1200" dirty="0"/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Тітова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Л.Л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Глоба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В.Є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200" dirty="0" err="1">
                <a:effectLst/>
              </a:rPr>
              <a:t>Збірник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тез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доповідей</a:t>
            </a:r>
            <a:r>
              <a:rPr lang="en-US" sz="1200" dirty="0">
                <a:effectLst/>
              </a:rPr>
              <a:t> І </a:t>
            </a:r>
            <a:r>
              <a:rPr lang="en-US" sz="1200" dirty="0" err="1">
                <a:effectLst/>
              </a:rPr>
              <a:t>Міжнародної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науково-практичної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конференції</a:t>
            </a:r>
            <a:r>
              <a:rPr lang="en-US" sz="1200" dirty="0">
                <a:effectLst/>
              </a:rPr>
              <a:t> «</a:t>
            </a:r>
            <a:r>
              <a:rPr lang="en-US" sz="1200" dirty="0" err="1">
                <a:effectLst/>
              </a:rPr>
              <a:t>OSHAgro</a:t>
            </a:r>
            <a:r>
              <a:rPr lang="en-US" sz="1200" dirty="0">
                <a:effectLst/>
              </a:rPr>
              <a:t> – 2022». 30 </a:t>
            </a:r>
            <a:r>
              <a:rPr lang="en-US" sz="1200" dirty="0" err="1">
                <a:effectLst/>
              </a:rPr>
              <a:t>вересня</a:t>
            </a:r>
            <a:r>
              <a:rPr lang="en-US" sz="1200" dirty="0">
                <a:effectLst/>
              </a:rPr>
              <a:t> 2022 </a:t>
            </a:r>
            <a:r>
              <a:rPr lang="en-US" sz="1200" dirty="0" err="1">
                <a:effectLst/>
              </a:rPr>
              <a:t>року</a:t>
            </a:r>
            <a:r>
              <a:rPr lang="en-US" sz="1200" dirty="0">
                <a:effectLst/>
              </a:rPr>
              <a:t>. </a:t>
            </a:r>
            <a:r>
              <a:rPr lang="en-US" sz="1200" dirty="0" err="1">
                <a:effectLst/>
              </a:rPr>
              <a:t>МОН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Національний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університет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біоресурсів</a:t>
            </a:r>
            <a:r>
              <a:rPr lang="en-US" sz="1200" dirty="0">
                <a:effectLst/>
              </a:rPr>
              <a:t> і </a:t>
            </a:r>
            <a:r>
              <a:rPr lang="en-US" sz="1200" dirty="0" err="1">
                <a:effectLst/>
              </a:rPr>
              <a:t>природокористування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Науково-виробничий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журнал</a:t>
            </a:r>
            <a:r>
              <a:rPr lang="en-US" sz="1200" dirty="0">
                <a:effectLst/>
              </a:rPr>
              <a:t> «</a:t>
            </a:r>
            <a:r>
              <a:rPr lang="en-US" sz="1200" dirty="0" err="1">
                <a:effectLst/>
              </a:rPr>
              <a:t>Охорона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», </a:t>
            </a:r>
            <a:r>
              <a:rPr lang="en-US" sz="1200" dirty="0" err="1">
                <a:effectLst/>
              </a:rPr>
              <a:t>Державна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служба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 з </a:t>
            </a:r>
            <a:r>
              <a:rPr lang="en-US" sz="1200" dirty="0" err="1">
                <a:effectLst/>
              </a:rPr>
              <a:t>питань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Європейське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співтовариство</a:t>
            </a:r>
            <a:r>
              <a:rPr lang="en-US" sz="1200" dirty="0">
                <a:effectLst/>
              </a:rPr>
              <a:t> з </a:t>
            </a:r>
            <a:r>
              <a:rPr lang="en-US" sz="1200" dirty="0" err="1">
                <a:effectLst/>
              </a:rPr>
              <a:t>охорони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. </a:t>
            </a:r>
            <a:r>
              <a:rPr lang="en-US" sz="1200" dirty="0" err="1">
                <a:effectLst/>
              </a:rPr>
              <a:t>Київ</a:t>
            </a:r>
            <a:r>
              <a:rPr lang="en-US" sz="1200" dirty="0">
                <a:effectLst/>
              </a:rPr>
              <a:t>. 2022. С. 18</a:t>
            </a:r>
            <a:r>
              <a:rPr lang="uk-UA" sz="1200" dirty="0">
                <a:effectLst/>
              </a:rPr>
              <a:t>4</a:t>
            </a:r>
            <a:r>
              <a:rPr lang="en-US" sz="1200" dirty="0">
                <a:effectLst/>
              </a:rPr>
              <a:t>-18</a:t>
            </a:r>
            <a:r>
              <a:rPr lang="uk-UA" sz="1200" dirty="0">
                <a:effectLst/>
              </a:rPr>
              <a:t>6</a:t>
            </a:r>
            <a:r>
              <a:rPr lang="en-US" sz="1200" dirty="0"/>
              <a:t> </a:t>
            </a:r>
            <a:r>
              <a:rPr lang="en-US" sz="1200" dirty="0" err="1">
                <a:hlinkClick r:id="rId3"/>
              </a:rPr>
              <a:t>НАЦІОНАЛЬНИЙ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УНІВЕРСИТПЕТ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БІОРЕСУРСІВ</a:t>
            </a:r>
            <a:r>
              <a:rPr lang="en-US" sz="1200" dirty="0">
                <a:hlinkClick r:id="rId3"/>
              </a:rPr>
              <a:t> І </a:t>
            </a:r>
            <a:r>
              <a:rPr lang="en-US" sz="1200" dirty="0" err="1">
                <a:hlinkClick r:id="rId3"/>
              </a:rPr>
              <a:t>ПРИРОДОКОРИСТУВАННЯ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УКРАЇНИ</a:t>
            </a:r>
            <a:r>
              <a:rPr lang="en-US" sz="1200" dirty="0">
                <a:hlinkClick r:id="rId3"/>
              </a:rPr>
              <a:t> (nubip.edu.ua)</a:t>
            </a:r>
            <a:endParaRPr lang="en-US" sz="1200" dirty="0"/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 </a:t>
            </a:r>
            <a:r>
              <a:rPr lang="en-US" sz="1200" dirty="0" err="1"/>
              <a:t>БЕЗПЕКА</a:t>
            </a:r>
            <a:r>
              <a:rPr lang="en-US" sz="1200" dirty="0"/>
              <a:t> </a:t>
            </a:r>
            <a:r>
              <a:rPr lang="en-US" sz="1200" dirty="0" err="1"/>
              <a:t>ТРАНСПОРТНИХ</a:t>
            </a:r>
            <a:r>
              <a:rPr lang="en-US" sz="1200" dirty="0"/>
              <a:t> </a:t>
            </a:r>
            <a:r>
              <a:rPr lang="en-US" sz="1200" dirty="0" err="1"/>
              <a:t>РОБІТ</a:t>
            </a:r>
            <a:r>
              <a:rPr lang="en-US" sz="1200" dirty="0"/>
              <a:t> У </a:t>
            </a:r>
            <a:r>
              <a:rPr lang="en-US" sz="1200" dirty="0" err="1"/>
              <a:t>АГРОПРОМИСЛОВОМУ</a:t>
            </a:r>
            <a:r>
              <a:rPr lang="en-US" sz="1200" dirty="0"/>
              <a:t> </a:t>
            </a:r>
            <a:r>
              <a:rPr lang="en-US" sz="1200" dirty="0" err="1"/>
              <a:t>ВИРОБНИЦТВІ</a:t>
            </a:r>
            <a:r>
              <a:rPr lang="en-US" sz="1200" dirty="0"/>
              <a:t> 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Тітова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Л.Л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Іванов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Б.О</a:t>
            </a:r>
            <a:r>
              <a:rPr lang="en-US" sz="1200" dirty="0"/>
              <a:t> </a:t>
            </a:r>
            <a:r>
              <a:rPr lang="en-US" sz="1200" dirty="0" err="1">
                <a:effectLst/>
              </a:rPr>
              <a:t>Збірник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тез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доповідей</a:t>
            </a:r>
            <a:r>
              <a:rPr lang="en-US" sz="1200" dirty="0">
                <a:effectLst/>
              </a:rPr>
              <a:t> І </a:t>
            </a:r>
            <a:r>
              <a:rPr lang="en-US" sz="1200" dirty="0" err="1">
                <a:effectLst/>
              </a:rPr>
              <a:t>Міжнародної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науково-практичної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конференції</a:t>
            </a:r>
            <a:r>
              <a:rPr lang="en-US" sz="1200" dirty="0">
                <a:effectLst/>
              </a:rPr>
              <a:t> «</a:t>
            </a:r>
            <a:r>
              <a:rPr lang="en-US" sz="1200" dirty="0" err="1">
                <a:effectLst/>
              </a:rPr>
              <a:t>OSHAgro</a:t>
            </a:r>
            <a:r>
              <a:rPr lang="en-US" sz="1200" dirty="0">
                <a:effectLst/>
              </a:rPr>
              <a:t> – 2022». 30 </a:t>
            </a:r>
            <a:r>
              <a:rPr lang="en-US" sz="1200" dirty="0" err="1">
                <a:effectLst/>
              </a:rPr>
              <a:t>вересня</a:t>
            </a:r>
            <a:r>
              <a:rPr lang="en-US" sz="1200" dirty="0">
                <a:effectLst/>
              </a:rPr>
              <a:t> 2022 </a:t>
            </a:r>
            <a:r>
              <a:rPr lang="en-US" sz="1200" dirty="0" err="1">
                <a:effectLst/>
              </a:rPr>
              <a:t>року</a:t>
            </a:r>
            <a:r>
              <a:rPr lang="en-US" sz="1200" dirty="0">
                <a:effectLst/>
              </a:rPr>
              <a:t>. </a:t>
            </a:r>
            <a:r>
              <a:rPr lang="en-US" sz="1200" dirty="0" err="1">
                <a:effectLst/>
              </a:rPr>
              <a:t>МОН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Національний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університет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біоресурсів</a:t>
            </a:r>
            <a:r>
              <a:rPr lang="en-US" sz="1200" dirty="0">
                <a:effectLst/>
              </a:rPr>
              <a:t> і </a:t>
            </a:r>
            <a:r>
              <a:rPr lang="en-US" sz="1200" dirty="0" err="1">
                <a:effectLst/>
              </a:rPr>
              <a:t>природокористування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Науково-виробничий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журнал</a:t>
            </a:r>
            <a:r>
              <a:rPr lang="en-US" sz="1200" dirty="0">
                <a:effectLst/>
              </a:rPr>
              <a:t> «</a:t>
            </a:r>
            <a:r>
              <a:rPr lang="en-US" sz="1200" dirty="0" err="1">
                <a:effectLst/>
              </a:rPr>
              <a:t>Охорона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», </a:t>
            </a:r>
            <a:r>
              <a:rPr lang="en-US" sz="1200" dirty="0" err="1">
                <a:effectLst/>
              </a:rPr>
              <a:t>Державна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служба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 з </a:t>
            </a:r>
            <a:r>
              <a:rPr lang="en-US" sz="1200" dirty="0" err="1">
                <a:effectLst/>
              </a:rPr>
              <a:t>питань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Європейське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співтовариство</a:t>
            </a:r>
            <a:r>
              <a:rPr lang="en-US" sz="1200" dirty="0">
                <a:effectLst/>
              </a:rPr>
              <a:t> з </a:t>
            </a:r>
            <a:r>
              <a:rPr lang="en-US" sz="1200" dirty="0" err="1">
                <a:effectLst/>
              </a:rPr>
              <a:t>охорони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. </a:t>
            </a:r>
            <a:r>
              <a:rPr lang="en-US" sz="1200" dirty="0" err="1">
                <a:effectLst/>
              </a:rPr>
              <a:t>Київ</a:t>
            </a:r>
            <a:r>
              <a:rPr lang="en-US" sz="1200" dirty="0">
                <a:effectLst/>
              </a:rPr>
              <a:t>. 2022. С. 18</a:t>
            </a:r>
            <a:r>
              <a:rPr lang="uk-UA" sz="1200" dirty="0">
                <a:effectLst/>
              </a:rPr>
              <a:t>7</a:t>
            </a:r>
            <a:r>
              <a:rPr lang="en-US" sz="1200" dirty="0">
                <a:effectLst/>
              </a:rPr>
              <a:t>-18</a:t>
            </a:r>
            <a:r>
              <a:rPr lang="uk-UA" sz="1200" dirty="0">
                <a:effectLst/>
              </a:rPr>
              <a:t>8</a:t>
            </a:r>
            <a:r>
              <a:rPr lang="en-US" sz="1200" dirty="0"/>
              <a:t> </a:t>
            </a:r>
            <a:r>
              <a:rPr lang="en-US" sz="1200" dirty="0" err="1">
                <a:hlinkClick r:id="rId3"/>
              </a:rPr>
              <a:t>НАЦІОНАЛЬНИЙ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УНІВЕРСИТПЕТ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БІОРЕСУРСІВ</a:t>
            </a:r>
            <a:r>
              <a:rPr lang="en-US" sz="1200" dirty="0">
                <a:hlinkClick r:id="rId3"/>
              </a:rPr>
              <a:t> І </a:t>
            </a:r>
            <a:r>
              <a:rPr lang="en-US" sz="1200" dirty="0" err="1">
                <a:hlinkClick r:id="rId3"/>
              </a:rPr>
              <a:t>ПРИРОДОКОРИСТУВАННЯ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УКРАЇНИ</a:t>
            </a:r>
            <a:r>
              <a:rPr lang="en-US" sz="1200" dirty="0">
                <a:hlinkClick r:id="rId3"/>
              </a:rPr>
              <a:t> (nubip.edu.ua)</a:t>
            </a:r>
            <a:endParaRPr lang="en-US" sz="1200" dirty="0"/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/>
              <a:t>СУЧАСНИЙ</a:t>
            </a:r>
            <a:r>
              <a:rPr lang="en-US" sz="1200" dirty="0"/>
              <a:t> </a:t>
            </a:r>
            <a:r>
              <a:rPr lang="en-US" sz="1200" dirty="0" err="1"/>
              <a:t>СТАН</a:t>
            </a:r>
            <a:r>
              <a:rPr lang="en-US" sz="1200" dirty="0"/>
              <a:t> </a:t>
            </a:r>
            <a:r>
              <a:rPr lang="en-US" sz="1200" dirty="0" err="1"/>
              <a:t>ПРОБЛЕМИ</a:t>
            </a:r>
            <a:r>
              <a:rPr lang="en-US" sz="1200" dirty="0"/>
              <a:t> </a:t>
            </a:r>
            <a:r>
              <a:rPr lang="en-US" sz="1200" dirty="0" err="1"/>
              <a:t>ЗАБЕЗПЕЧЕННЯ</a:t>
            </a:r>
            <a:r>
              <a:rPr lang="en-US" sz="1200" dirty="0"/>
              <a:t> </a:t>
            </a:r>
            <a:r>
              <a:rPr lang="en-US" sz="1200" dirty="0" err="1"/>
              <a:t>АКТИВНОЇ</a:t>
            </a:r>
            <a:r>
              <a:rPr lang="en-US" sz="1200" dirty="0"/>
              <a:t> </a:t>
            </a:r>
            <a:r>
              <a:rPr lang="en-US" sz="1200" dirty="0" err="1"/>
              <a:t>БЕЗПЕКИ</a:t>
            </a:r>
            <a:r>
              <a:rPr lang="en-US" sz="1200" dirty="0"/>
              <a:t> </a:t>
            </a:r>
            <a:r>
              <a:rPr lang="en-US" sz="1200" dirty="0" err="1"/>
              <a:t>СІЛЬСЬКОГОСПОДАРСЬКИХ</a:t>
            </a:r>
            <a:r>
              <a:rPr lang="en-US" sz="1200" dirty="0"/>
              <a:t> </a:t>
            </a:r>
            <a:r>
              <a:rPr lang="en-US" sz="1200" dirty="0" err="1"/>
              <a:t>ТРАНСПОРТНИХ</a:t>
            </a:r>
            <a:r>
              <a:rPr lang="en-US" sz="1200" dirty="0"/>
              <a:t> </a:t>
            </a:r>
            <a:r>
              <a:rPr lang="en-US" sz="1200" dirty="0" err="1"/>
              <a:t>ЗАСОБІВ</a:t>
            </a:r>
            <a:r>
              <a:rPr lang="en-US" sz="1200" dirty="0"/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Ничай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В.І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200" dirty="0" err="1">
                <a:effectLst/>
              </a:rPr>
              <a:t>Збірник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тез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доповідей</a:t>
            </a:r>
            <a:r>
              <a:rPr lang="en-US" sz="1200" dirty="0">
                <a:effectLst/>
              </a:rPr>
              <a:t> І </a:t>
            </a:r>
            <a:r>
              <a:rPr lang="en-US" sz="1200" dirty="0" err="1">
                <a:effectLst/>
              </a:rPr>
              <a:t>Міжнародної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науково-практичної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конференції</a:t>
            </a:r>
            <a:r>
              <a:rPr lang="en-US" sz="1200" dirty="0">
                <a:effectLst/>
              </a:rPr>
              <a:t> «</a:t>
            </a:r>
            <a:r>
              <a:rPr lang="en-US" sz="1200" dirty="0" err="1">
                <a:effectLst/>
              </a:rPr>
              <a:t>OSHAgro</a:t>
            </a:r>
            <a:r>
              <a:rPr lang="en-US" sz="1200" dirty="0">
                <a:effectLst/>
              </a:rPr>
              <a:t> – 2022». 30 </a:t>
            </a:r>
            <a:r>
              <a:rPr lang="en-US" sz="1200" dirty="0" err="1">
                <a:effectLst/>
              </a:rPr>
              <a:t>вересня</a:t>
            </a:r>
            <a:r>
              <a:rPr lang="en-US" sz="1200" dirty="0">
                <a:effectLst/>
              </a:rPr>
              <a:t> 2022 </a:t>
            </a:r>
            <a:r>
              <a:rPr lang="en-US" sz="1200" dirty="0" err="1">
                <a:effectLst/>
              </a:rPr>
              <a:t>року</a:t>
            </a:r>
            <a:r>
              <a:rPr lang="en-US" sz="1200" dirty="0">
                <a:effectLst/>
              </a:rPr>
              <a:t>. </a:t>
            </a:r>
            <a:r>
              <a:rPr lang="en-US" sz="1200" dirty="0" err="1">
                <a:effectLst/>
              </a:rPr>
              <a:t>МОН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Національний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університет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біоресурсів</a:t>
            </a:r>
            <a:r>
              <a:rPr lang="en-US" sz="1200" dirty="0">
                <a:effectLst/>
              </a:rPr>
              <a:t> і </a:t>
            </a:r>
            <a:r>
              <a:rPr lang="en-US" sz="1200" dirty="0" err="1">
                <a:effectLst/>
              </a:rPr>
              <a:t>природокористування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Науково-виробничий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журнал</a:t>
            </a:r>
            <a:r>
              <a:rPr lang="en-US" sz="1200" dirty="0">
                <a:effectLst/>
              </a:rPr>
              <a:t> «</a:t>
            </a:r>
            <a:r>
              <a:rPr lang="en-US" sz="1200" dirty="0" err="1">
                <a:effectLst/>
              </a:rPr>
              <a:t>Охорона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», </a:t>
            </a:r>
            <a:r>
              <a:rPr lang="en-US" sz="1200" dirty="0" err="1">
                <a:effectLst/>
              </a:rPr>
              <a:t>Державна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служба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України</a:t>
            </a:r>
            <a:r>
              <a:rPr lang="en-US" sz="1200" dirty="0">
                <a:effectLst/>
              </a:rPr>
              <a:t> з </a:t>
            </a:r>
            <a:r>
              <a:rPr lang="en-US" sz="1200" dirty="0" err="1">
                <a:effectLst/>
              </a:rPr>
              <a:t>питань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Європейське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співтовариство</a:t>
            </a:r>
            <a:r>
              <a:rPr lang="en-US" sz="1200" dirty="0">
                <a:effectLst/>
              </a:rPr>
              <a:t> з </a:t>
            </a:r>
            <a:r>
              <a:rPr lang="en-US" sz="1200" dirty="0" err="1">
                <a:effectLst/>
              </a:rPr>
              <a:t>охорони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праці</a:t>
            </a:r>
            <a:r>
              <a:rPr lang="en-US" sz="1200" dirty="0">
                <a:effectLst/>
              </a:rPr>
              <a:t>. </a:t>
            </a:r>
            <a:r>
              <a:rPr lang="en-US" sz="1200" dirty="0" err="1">
                <a:effectLst/>
              </a:rPr>
              <a:t>Київ</a:t>
            </a:r>
            <a:r>
              <a:rPr lang="en-US" sz="1200" dirty="0">
                <a:effectLst/>
              </a:rPr>
              <a:t>. 2022. С. 1</a:t>
            </a:r>
            <a:r>
              <a:rPr lang="uk-UA" sz="1200" dirty="0">
                <a:effectLst/>
              </a:rPr>
              <a:t>91</a:t>
            </a:r>
            <a:r>
              <a:rPr lang="en-US" sz="1200" dirty="0">
                <a:effectLst/>
              </a:rPr>
              <a:t>-1</a:t>
            </a:r>
            <a:r>
              <a:rPr lang="uk-UA" sz="1200" dirty="0">
                <a:effectLst/>
              </a:rPr>
              <a:t>9</a:t>
            </a:r>
            <a:r>
              <a:rPr lang="en-US" sz="1200" dirty="0">
                <a:effectLst/>
              </a:rPr>
              <a:t>3</a:t>
            </a:r>
            <a:r>
              <a:rPr lang="en-US" sz="1200" dirty="0"/>
              <a:t> </a:t>
            </a:r>
            <a:r>
              <a:rPr lang="en-US" sz="1200" dirty="0" err="1">
                <a:hlinkClick r:id="rId3"/>
              </a:rPr>
              <a:t>НАЦІОНАЛЬНИЙ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УНІВЕРСИТПЕТ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БІОРЕСУРСІВ</a:t>
            </a:r>
            <a:r>
              <a:rPr lang="en-US" sz="1200" dirty="0">
                <a:hlinkClick r:id="rId3"/>
              </a:rPr>
              <a:t> І </a:t>
            </a:r>
            <a:r>
              <a:rPr lang="en-US" sz="1200" dirty="0" err="1">
                <a:hlinkClick r:id="rId3"/>
              </a:rPr>
              <a:t>ПРИРОДОКОРИСТУВАННЯ</a:t>
            </a:r>
            <a:r>
              <a:rPr lang="en-US" sz="1200" dirty="0">
                <a:hlinkClick r:id="rId3"/>
              </a:rPr>
              <a:t> </a:t>
            </a:r>
            <a:r>
              <a:rPr lang="en-US" sz="1200" dirty="0" err="1">
                <a:hlinkClick r:id="rId3"/>
              </a:rPr>
              <a:t>УКРАЇНИ</a:t>
            </a:r>
            <a:r>
              <a:rPr lang="en-US" sz="1200" dirty="0">
                <a:hlinkClick r:id="rId3"/>
              </a:rPr>
              <a:t> (nubip.edu.ua)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4885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Зображення, що містить текст, знімок екрана, логотип, дизайн&#10;&#10;Автоматично згенерований опис">
            <a:extLst>
              <a:ext uri="{FF2B5EF4-FFF2-40B4-BE49-F238E27FC236}">
                <a16:creationId xmlns:a16="http://schemas.microsoft.com/office/drawing/2014/main" id="{E14BC8A3-6D07-7BFE-FEC5-807A2BCB6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42" y="506530"/>
            <a:ext cx="4008460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FA97D4-3B53-8D82-7EB9-BED519A7C0A2}"/>
              </a:ext>
            </a:extLst>
          </p:cNvPr>
          <p:cNvSpPr txBox="1"/>
          <p:nvPr/>
        </p:nvSpPr>
        <p:spPr>
          <a:xfrm>
            <a:off x="5096102" y="1283841"/>
            <a:ext cx="6257698" cy="5062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5. </a:t>
            </a:r>
            <a:r>
              <a:rPr lang="uk-UA" sz="1400" b="0" i="0" u="none" strike="noStrike" baseline="0" dirty="0"/>
              <a:t>ТЕХНОЛОГІЧНИЙ ПРОЦЕС ДОСТАВКИ СІЛЬСЬКОГОСПОДАРСЬКИХ ЗБІРНИХ ВАНТАЖІВ </a:t>
            </a:r>
          </a:p>
          <a:p>
            <a:pPr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1400" b="0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Кісіль</a:t>
            </a:r>
            <a:r>
              <a:rPr lang="uk-UA" sz="14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400" b="0" i="0" u="none" strike="noStrike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В.В</a:t>
            </a:r>
            <a:r>
              <a:rPr lang="uk-UA" sz="14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sz="1400" dirty="0"/>
              <a:t>Збірник тез доповідей </a:t>
            </a:r>
            <a:r>
              <a:rPr lang="uk-UA" sz="1400" dirty="0" err="1"/>
              <a:t>VІ</a:t>
            </a:r>
            <a:r>
              <a:rPr lang="uk-UA" sz="1400" dirty="0"/>
              <a:t> Міжнародної науково-практичної конференції «Автомобільний транспорт та інфраструктура» (19–21 квітня 2023 року). Національний університет біоресурсів і природокористування України. Київ. 2023.С. 86-87 </a:t>
            </a:r>
            <a:r>
              <a:rPr lang="uk-UA" sz="1400" dirty="0">
                <a:hlinkClick r:id="rId3"/>
              </a:rPr>
              <a:t>НАЦІОНАЛЬНИЙ </a:t>
            </a:r>
            <a:r>
              <a:rPr lang="uk-UA" sz="1400" dirty="0" err="1">
                <a:hlinkClick r:id="rId3"/>
              </a:rPr>
              <a:t>УНІВЕРСИТПЕТ</a:t>
            </a:r>
            <a:r>
              <a:rPr lang="uk-UA" sz="1400" dirty="0">
                <a:hlinkClick r:id="rId3"/>
              </a:rPr>
              <a:t> БІОРЕСУРСІВ І ПРИРОДОКОРИСТУВАННЯ УКРАЇНИ (nubip.edu.ua)</a:t>
            </a:r>
            <a:endParaRPr lang="uk-UA" sz="1400" b="0" i="0" u="none" strike="noStrike" baseline="0" dirty="0"/>
          </a:p>
          <a:p>
            <a:pPr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 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6. НАПРЯМИ ВДОСКОНАЛЕННЯ ТРАНСПОРТНИХ </a:t>
            </a:r>
            <a:r>
              <a:rPr lang="uk-UA" sz="1400" dirty="0" err="1"/>
              <a:t>ПЕРЕВЕЗЕНЬ.</a:t>
            </a:r>
            <a:r>
              <a:rPr lang="uk-UA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Кулібаба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О.В</a:t>
            </a:r>
            <a:r>
              <a:rPr lang="uk-UA" sz="1400" dirty="0"/>
              <a:t>. Збірник тез доповідей </a:t>
            </a:r>
            <a:r>
              <a:rPr lang="uk-UA" sz="1400" dirty="0" err="1"/>
              <a:t>VІ</a:t>
            </a:r>
            <a:r>
              <a:rPr lang="uk-UA" sz="1400" dirty="0"/>
              <a:t> Міжнародної науково-практичної конференції «Автомобільний транспорт та інфраструктура» (19–21 квітня 2023 року). Національний університет біоресурсів і природокористування України. Київ. 2023.С. 88-89 </a:t>
            </a:r>
            <a:r>
              <a:rPr lang="uk-UA" sz="1400" dirty="0">
                <a:hlinkClick r:id="rId3"/>
              </a:rPr>
              <a:t>НАЦІОНАЛЬНИЙ </a:t>
            </a:r>
            <a:r>
              <a:rPr lang="uk-UA" sz="1400" dirty="0" err="1">
                <a:hlinkClick r:id="rId3"/>
              </a:rPr>
              <a:t>УНІВЕРСИТПЕТ</a:t>
            </a:r>
            <a:r>
              <a:rPr lang="uk-UA" sz="1400" dirty="0">
                <a:hlinkClick r:id="rId3"/>
              </a:rPr>
              <a:t> БІОРЕСУРСІВ І ПРИРОДОКОРИСТУВАННЯ УКРАЇНИ (nubip.edu.ua)</a:t>
            </a:r>
            <a:r>
              <a:rPr lang="uk-UA" sz="1400" dirty="0"/>
              <a:t> 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7</a:t>
            </a:r>
            <a:r>
              <a:rPr lang="uk-UA" sz="1400" b="0" i="0" u="none" strike="noStrike" baseline="0" dirty="0"/>
              <a:t> ЗНАЧЕННЯ ТРАНСПОРТНИХ ТЕРМІНАЛІВ У ЛОГІСТИЧНІЙ СИСТЕМІ ДОСТАВКИ ВАНТАЖІВ </a:t>
            </a:r>
            <a:r>
              <a:rPr lang="uk-UA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Янішевський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І.О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sz="1400" dirty="0"/>
              <a:t>Збірник тез доповідей </a:t>
            </a:r>
            <a:r>
              <a:rPr lang="uk-UA" sz="1400" dirty="0" err="1"/>
              <a:t>VІ</a:t>
            </a:r>
            <a:r>
              <a:rPr lang="uk-UA" sz="1400" dirty="0"/>
              <a:t> Міжнародної науково-практичної конференції «Автомобільний транспорт та інфраструктура» (19–21 квітня 2023 року). Національний університет біоресурсів і природокористування України. Київ. 2023.С. 102-104 </a:t>
            </a:r>
            <a:r>
              <a:rPr lang="uk-UA" sz="1400" dirty="0">
                <a:hlinkClick r:id="rId3"/>
              </a:rPr>
              <a:t>НАЦІОНАЛЬНИЙ </a:t>
            </a:r>
            <a:r>
              <a:rPr lang="uk-UA" sz="1400" dirty="0" err="1">
                <a:hlinkClick r:id="rId3"/>
              </a:rPr>
              <a:t>УНІВЕРСИТПЕТ</a:t>
            </a:r>
            <a:r>
              <a:rPr lang="uk-UA" sz="1400" dirty="0">
                <a:hlinkClick r:id="rId3"/>
              </a:rPr>
              <a:t> БІОРЕСУРСІВ І ПРИРОДОКОРИСТУВАННЯ УКРАЇНИ (nubip.edu.ua)</a:t>
            </a:r>
            <a:endParaRPr lang="uk-UA" sz="1400" dirty="0"/>
          </a:p>
          <a:p>
            <a:pPr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1400" dirty="0"/>
              <a:t>8. </a:t>
            </a:r>
            <a:r>
              <a:rPr lang="uk-UA" sz="1400" b="0" i="0" u="none" strike="noStrike" baseline="0" dirty="0"/>
              <a:t>ПІДВИЩЕННЯ БЕЗПЕКИ ОБ'ЄКТІВ ДОРОЖНЬО-ТРАНСПОРТНОЇ ІНФРАСТРУКТУРИ </a:t>
            </a:r>
          </a:p>
          <a:p>
            <a:pPr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Климчук </a:t>
            </a:r>
            <a:r>
              <a:rPr lang="uk-UA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Р.А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sz="1400" dirty="0"/>
              <a:t>Збірник тез доповідей </a:t>
            </a:r>
            <a:r>
              <a:rPr lang="uk-UA" sz="1400" dirty="0" err="1"/>
              <a:t>VІ</a:t>
            </a:r>
            <a:r>
              <a:rPr lang="uk-UA" sz="1400" dirty="0"/>
              <a:t> Міжнародної науково-практичної конференції «Автомобільний транспорт та інфраструктура» (19–21 квітня 2023 року). Національний університет біоресурсів і природокористування України. Київ. 2023.С. 178-180 </a:t>
            </a:r>
            <a:r>
              <a:rPr lang="uk-UA" sz="1400" dirty="0">
                <a:hlinkClick r:id="rId3"/>
              </a:rPr>
              <a:t>НАЦІОНАЛЬНИЙ </a:t>
            </a:r>
            <a:r>
              <a:rPr lang="uk-UA" sz="1400" dirty="0" err="1">
                <a:hlinkClick r:id="rId3"/>
              </a:rPr>
              <a:t>УНІВЕРСИТПЕТ</a:t>
            </a:r>
            <a:r>
              <a:rPr lang="uk-UA" sz="1400" dirty="0">
                <a:hlinkClick r:id="rId3"/>
              </a:rPr>
              <a:t> БІОРЕСУРСІВ І ПРИРОДОКОРИСТУВАННЯ УКРАЇНИ (nubip.edu.ua)</a:t>
            </a:r>
            <a:endParaRPr lang="uk-UA" sz="1400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4275761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41BF5B-4CD4-4211-B452-3154E59D8C12}"/>
              </a:ext>
            </a:extLst>
          </p:cNvPr>
          <p:cNvSpPr/>
          <p:nvPr/>
        </p:nvSpPr>
        <p:spPr>
          <a:xfrm>
            <a:off x="4572001" y="6488114"/>
            <a:ext cx="601186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E81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сторінка на сайті: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https://nubip.edu.ua/node/25191</a:t>
            </a:r>
            <a:endParaRPr lang="uk-U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13561ADD-A54C-C44E-DDFF-FBB45D82B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0400" y="22021800"/>
            <a:ext cx="4000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E75755-64D7-B98C-DBB7-94D911B6821D}"/>
              </a:ext>
            </a:extLst>
          </p:cNvPr>
          <p:cNvSpPr/>
          <p:nvPr/>
        </p:nvSpPr>
        <p:spPr>
          <a:xfrm>
            <a:off x="4572000" y="533400"/>
            <a:ext cx="4110038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</a:t>
            </a:r>
            <a:r>
              <a:rPr lang="uk-UA" sz="3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000" b="1" dirty="0">
              <a:solidFill>
                <a:srgbClr val="002060"/>
              </a:solidFill>
            </a:endParaRPr>
          </a:p>
        </p:txBody>
      </p:sp>
      <p:grpSp>
        <p:nvGrpSpPr>
          <p:cNvPr id="21509" name="Group 7">
            <a:extLst>
              <a:ext uri="{FF2B5EF4-FFF2-40B4-BE49-F238E27FC236}">
                <a16:creationId xmlns:a16="http://schemas.microsoft.com/office/drawing/2014/main" id="{483F34D0-7B53-2BB5-4EE3-1CDB293714CD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219201"/>
            <a:ext cx="6997700" cy="555625"/>
            <a:chOff x="1248" y="2030"/>
            <a:chExt cx="4408" cy="350"/>
          </a:xfrm>
        </p:grpSpPr>
        <p:sp>
          <p:nvSpPr>
            <p:cNvPr id="21535" name="Line 8">
              <a:extLst>
                <a:ext uri="{FF2B5EF4-FFF2-40B4-BE49-F238E27FC236}">
                  <a16:creationId xmlns:a16="http://schemas.microsoft.com/office/drawing/2014/main" id="{CA039C28-5E9A-0A47-6610-0FD609A74EBD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36" name="Rectangle 9">
              <a:extLst>
                <a:ext uri="{FF2B5EF4-FFF2-40B4-BE49-F238E27FC236}">
                  <a16:creationId xmlns:a16="http://schemas.microsoft.com/office/drawing/2014/main" id="{5251F92F-2D23-900C-BD5F-77DAC6C8854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CEB2F670-9E5F-A15B-30A2-1B54D3E9FDF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3" y="2128"/>
              <a:ext cx="3973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Проводити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тематичні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засідання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гуртка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тричі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на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місяць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8" name="Text Box 11">
              <a:extLst>
                <a:ext uri="{FF2B5EF4-FFF2-40B4-BE49-F238E27FC236}">
                  <a16:creationId xmlns:a16="http://schemas.microsoft.com/office/drawing/2014/main" id="{C7946E50-0283-7A05-E1E6-BD22D4F0109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510" name="Group 12">
            <a:extLst>
              <a:ext uri="{FF2B5EF4-FFF2-40B4-BE49-F238E27FC236}">
                <a16:creationId xmlns:a16="http://schemas.microsoft.com/office/drawing/2014/main" id="{9A31C99F-9CE0-22DA-99B2-CD8522E440C6}"/>
              </a:ext>
            </a:extLst>
          </p:cNvPr>
          <p:cNvGrpSpPr>
            <a:grpSpLocks/>
          </p:cNvGrpSpPr>
          <p:nvPr/>
        </p:nvGrpSpPr>
        <p:grpSpPr bwMode="auto">
          <a:xfrm>
            <a:off x="3322638" y="1981201"/>
            <a:ext cx="7295802" cy="708025"/>
            <a:chOff x="1248" y="2576"/>
            <a:chExt cx="4642" cy="446"/>
          </a:xfrm>
        </p:grpSpPr>
        <p:sp>
          <p:nvSpPr>
            <p:cNvPr id="21531" name="Line 13">
              <a:extLst>
                <a:ext uri="{FF2B5EF4-FFF2-40B4-BE49-F238E27FC236}">
                  <a16:creationId xmlns:a16="http://schemas.microsoft.com/office/drawing/2014/main" id="{B032C0B1-2703-F8A0-2A8E-15003B7A6F3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32" name="Rectangle 14">
              <a:extLst>
                <a:ext uri="{FF2B5EF4-FFF2-40B4-BE49-F238E27FC236}">
                  <a16:creationId xmlns:a16="http://schemas.microsoft.com/office/drawing/2014/main" id="{E1C3C7AE-50C9-A6A6-B7B9-6E44F69D75F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2F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788D5861-4DC2-C16E-F488-E61E6B295D4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11" y="2576"/>
              <a:ext cx="4279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Приймати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участь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Міжнародних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Всеукраїнських</a:t>
              </a:r>
              <a:b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виставках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і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конференціях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тому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ЦІКАВО і КОРИСНО!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4" name="Text Box 16">
              <a:extLst>
                <a:ext uri="{FF2B5EF4-FFF2-40B4-BE49-F238E27FC236}">
                  <a16:creationId xmlns:a16="http://schemas.microsoft.com/office/drawing/2014/main" id="{11556460-61CE-F0F7-1D9F-4098A43E4AC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511" name="Group 17">
            <a:extLst>
              <a:ext uri="{FF2B5EF4-FFF2-40B4-BE49-F238E27FC236}">
                <a16:creationId xmlns:a16="http://schemas.microsoft.com/office/drawing/2014/main" id="{3010EB48-F12B-B806-581F-A9F5C08FF7FD}"/>
              </a:ext>
            </a:extLst>
          </p:cNvPr>
          <p:cNvGrpSpPr>
            <a:grpSpLocks/>
          </p:cNvGrpSpPr>
          <p:nvPr/>
        </p:nvGrpSpPr>
        <p:grpSpPr bwMode="auto">
          <a:xfrm>
            <a:off x="3306764" y="2895601"/>
            <a:ext cx="5913437" cy="708025"/>
            <a:chOff x="1248" y="3166"/>
            <a:chExt cx="3725" cy="446"/>
          </a:xfrm>
        </p:grpSpPr>
        <p:sp>
          <p:nvSpPr>
            <p:cNvPr id="21527" name="Line 18">
              <a:extLst>
                <a:ext uri="{FF2B5EF4-FFF2-40B4-BE49-F238E27FC236}">
                  <a16:creationId xmlns:a16="http://schemas.microsoft.com/office/drawing/2014/main" id="{EDE29A6E-7E2A-E16C-044D-ECAB52ACBCC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8" name="Rectangle 19">
              <a:extLst>
                <a:ext uri="{FF2B5EF4-FFF2-40B4-BE49-F238E27FC236}">
                  <a16:creationId xmlns:a16="http://schemas.microsoft.com/office/drawing/2014/main" id="{FB81FFBC-A50B-BE02-A2FB-E2D72793D4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764718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25" name="Text Box 20">
              <a:extLst>
                <a:ext uri="{FF2B5EF4-FFF2-40B4-BE49-F238E27FC236}">
                  <a16:creationId xmlns:a16="http://schemas.microsoft.com/office/drawing/2014/main" id="{CB7C547E-213B-70AC-49E7-D6E549CE2DC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76" y="3166"/>
              <a:ext cx="3297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Приймати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участь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Всеукраїнських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конкурсах</a:t>
              </a:r>
              <a:b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студентських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наукових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робіт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олімпіадах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30" name="Text Box 21">
              <a:extLst>
                <a:ext uri="{FF2B5EF4-FFF2-40B4-BE49-F238E27FC236}">
                  <a16:creationId xmlns:a16="http://schemas.microsoft.com/office/drawing/2014/main" id="{DD65D7E6-75B4-CD91-B032-0E83DE30AA1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1512" name="Group 2">
            <a:extLst>
              <a:ext uri="{FF2B5EF4-FFF2-40B4-BE49-F238E27FC236}">
                <a16:creationId xmlns:a16="http://schemas.microsoft.com/office/drawing/2014/main" id="{BC8A27BD-275D-B50E-9F7A-488DB848E744}"/>
              </a:ext>
            </a:extLst>
          </p:cNvPr>
          <p:cNvGrpSpPr>
            <a:grpSpLocks/>
          </p:cNvGrpSpPr>
          <p:nvPr/>
        </p:nvGrpSpPr>
        <p:grpSpPr bwMode="auto">
          <a:xfrm>
            <a:off x="3289301" y="3846514"/>
            <a:ext cx="6746875" cy="555625"/>
            <a:chOff x="1248" y="1440"/>
            <a:chExt cx="4250" cy="350"/>
          </a:xfrm>
        </p:grpSpPr>
        <p:sp>
          <p:nvSpPr>
            <p:cNvPr id="21523" name="Line 3">
              <a:extLst>
                <a:ext uri="{FF2B5EF4-FFF2-40B4-BE49-F238E27FC236}">
                  <a16:creationId xmlns:a16="http://schemas.microsoft.com/office/drawing/2014/main" id="{2F549BEF-9F57-305E-0139-6EAE3D11569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4" name="Rectangle 4">
              <a:extLst>
                <a:ext uri="{FF2B5EF4-FFF2-40B4-BE49-F238E27FC236}">
                  <a16:creationId xmlns:a16="http://schemas.microsoft.com/office/drawing/2014/main" id="{E2C5E980-95B4-ADB6-553C-69702A79791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76393B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30" name="Text Box 5">
              <a:extLst>
                <a:ext uri="{FF2B5EF4-FFF2-40B4-BE49-F238E27FC236}">
                  <a16:creationId xmlns:a16="http://schemas.microsoft.com/office/drawing/2014/main" id="{7258C9A7-B1C0-0A48-7483-CEFAF6534D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76" y="1473"/>
              <a:ext cx="3822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Публікуватись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фахових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міжнародних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виданнях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dirty="0"/>
            </a:p>
          </p:txBody>
        </p:sp>
        <p:sp>
          <p:nvSpPr>
            <p:cNvPr id="21526" name="Text Box 6">
              <a:extLst>
                <a:ext uri="{FF2B5EF4-FFF2-40B4-BE49-F238E27FC236}">
                  <a16:creationId xmlns:a16="http://schemas.microsoft.com/office/drawing/2014/main" id="{1FDD4105-D705-4543-7E92-4EC4B75182A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513" name="Group 22">
            <a:extLst>
              <a:ext uri="{FF2B5EF4-FFF2-40B4-BE49-F238E27FC236}">
                <a16:creationId xmlns:a16="http://schemas.microsoft.com/office/drawing/2014/main" id="{D0003742-E57A-9325-823F-CBEF97E31D17}"/>
              </a:ext>
            </a:extLst>
          </p:cNvPr>
          <p:cNvGrpSpPr>
            <a:grpSpLocks/>
          </p:cNvGrpSpPr>
          <p:nvPr/>
        </p:nvGrpSpPr>
        <p:grpSpPr bwMode="auto">
          <a:xfrm>
            <a:off x="3325814" y="4702176"/>
            <a:ext cx="5589587" cy="555625"/>
            <a:chOff x="1248" y="3230"/>
            <a:chExt cx="3521" cy="350"/>
          </a:xfrm>
        </p:grpSpPr>
        <p:sp>
          <p:nvSpPr>
            <p:cNvPr id="21519" name="Line 23">
              <a:extLst>
                <a:ext uri="{FF2B5EF4-FFF2-40B4-BE49-F238E27FC236}">
                  <a16:creationId xmlns:a16="http://schemas.microsoft.com/office/drawing/2014/main" id="{3CFDB59A-855F-8F89-7F0A-7A5CD365106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20" name="Rectangle 24">
              <a:extLst>
                <a:ext uri="{FF2B5EF4-FFF2-40B4-BE49-F238E27FC236}">
                  <a16:creationId xmlns:a16="http://schemas.microsoft.com/office/drawing/2014/main" id="{8DB7F780-21A6-0E35-4088-32F795A15DB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470047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9900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35" name="Text Box 25">
              <a:extLst>
                <a:ext uri="{FF2B5EF4-FFF2-40B4-BE49-F238E27FC236}">
                  <a16:creationId xmlns:a16="http://schemas.microsoft.com/office/drawing/2014/main" id="{C912234E-F3AA-4046-B943-B507008EEEE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65" y="3263"/>
              <a:ext cx="3104" cy="252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Заохочення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студентів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до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наукового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гуртка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22" name="Text Box 26">
              <a:extLst>
                <a:ext uri="{FF2B5EF4-FFF2-40B4-BE49-F238E27FC236}">
                  <a16:creationId xmlns:a16="http://schemas.microsoft.com/office/drawing/2014/main" id="{5C9511C4-F5F4-1000-CD16-72DC3ED7F53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uk-UA" sz="2400" b="1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1514" name="Group 22">
            <a:extLst>
              <a:ext uri="{FF2B5EF4-FFF2-40B4-BE49-F238E27FC236}">
                <a16:creationId xmlns:a16="http://schemas.microsoft.com/office/drawing/2014/main" id="{DE1167D5-F808-3C9B-F846-E498218F0979}"/>
              </a:ext>
            </a:extLst>
          </p:cNvPr>
          <p:cNvGrpSpPr>
            <a:grpSpLocks/>
          </p:cNvGrpSpPr>
          <p:nvPr/>
        </p:nvGrpSpPr>
        <p:grpSpPr bwMode="auto">
          <a:xfrm>
            <a:off x="3352801" y="5562601"/>
            <a:ext cx="6145213" cy="708025"/>
            <a:chOff x="1248" y="3135"/>
            <a:chExt cx="3871" cy="446"/>
          </a:xfrm>
        </p:grpSpPr>
        <p:sp>
          <p:nvSpPr>
            <p:cNvPr id="21515" name="Line 23">
              <a:extLst>
                <a:ext uri="{FF2B5EF4-FFF2-40B4-BE49-F238E27FC236}">
                  <a16:creationId xmlns:a16="http://schemas.microsoft.com/office/drawing/2014/main" id="{62CC5D41-E672-77B7-E3A8-B2750736307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1516" name="Rectangle 24">
              <a:extLst>
                <a:ext uri="{FF2B5EF4-FFF2-40B4-BE49-F238E27FC236}">
                  <a16:creationId xmlns:a16="http://schemas.microsoft.com/office/drawing/2014/main" id="{726C5079-1C5F-DDE5-9118-5C17F91F8F0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FFFF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uk-UA" altLang="uk-UA" sz="1800">
                <a:solidFill>
                  <a:schemeClr val="bg1"/>
                </a:solidFill>
              </a:endParaRPr>
            </a:p>
          </p:txBody>
        </p:sp>
        <p:sp>
          <p:nvSpPr>
            <p:cNvPr id="40" name="Text Box 25">
              <a:extLst>
                <a:ext uri="{FF2B5EF4-FFF2-40B4-BE49-F238E27FC236}">
                  <a16:creationId xmlns:a16="http://schemas.microsoft.com/office/drawing/2014/main" id="{E3C792CF-D11C-0C11-FB31-1C358F40C3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2" y="3135"/>
              <a:ext cx="3377" cy="446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Тема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вивчення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аналіз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методів діагностування</a:t>
              </a:r>
              <a:b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 прогнозування технічного стану машин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18" name="Text Box 26">
              <a:extLst>
                <a:ext uri="{FF2B5EF4-FFF2-40B4-BE49-F238E27FC236}">
                  <a16:creationId xmlns:a16="http://schemas.microsoft.com/office/drawing/2014/main" id="{116EB307-6D68-A9F8-C0CA-733E3C590D1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uk-UA" sz="2400" b="1">
                  <a:solidFill>
                    <a:schemeClr val="bg1"/>
                  </a:solidFill>
                </a:rPr>
                <a:t>6</a:t>
              </a:r>
              <a:endParaRPr lang="en-US" altLang="uk-UA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4" name="Рисунок 3" descr="Зображення, що містить текст, надворі&#10;&#10;Автоматично згенерований опис">
            <a:extLst>
              <a:ext uri="{FF2B5EF4-FFF2-40B4-BE49-F238E27FC236}">
                <a16:creationId xmlns:a16="http://schemas.microsoft.com/office/drawing/2014/main" id="{9C4D47E5-2A6B-B650-40A6-1E7F19397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4204" y="2582210"/>
            <a:ext cx="3951288" cy="29634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8F78CB9-1C34-154B-DC6A-8967A5EBE4FF}"/>
              </a:ext>
            </a:extLst>
          </p:cNvPr>
          <p:cNvSpPr txBox="1">
            <a:spLocks noChangeArrowheads="1"/>
          </p:cNvSpPr>
          <p:nvPr/>
        </p:nvSpPr>
        <p:spPr>
          <a:xfrm>
            <a:off x="303973" y="1188451"/>
            <a:ext cx="3806811" cy="33592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гуртка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полягає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вивченні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сучасних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методів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діагностування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прогнозування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багатокритеріальної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оцінки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вибору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рішень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щодо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технічного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стану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Рисунок 3" descr="Зображення, що містить особа, одяг, двигун&#10;&#10;Автоматично згенерований опис">
            <a:extLst>
              <a:ext uri="{FF2B5EF4-FFF2-40B4-BE49-F238E27FC236}">
                <a16:creationId xmlns:a16="http://schemas.microsoft.com/office/drawing/2014/main" id="{95EC3F8F-F9D6-0DD9-FF7A-12C6B9906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r="1" b="7373"/>
          <a:stretch/>
        </p:blipFill>
        <p:spPr>
          <a:xfrm rot="5400000">
            <a:off x="7152275" y="1353673"/>
            <a:ext cx="5577118" cy="356616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20780F8-A504-3FD3-5D76-C3DFD5707ABD}"/>
              </a:ext>
            </a:extLst>
          </p:cNvPr>
          <p:cNvSpPr txBox="1"/>
          <p:nvPr/>
        </p:nvSpPr>
        <p:spPr>
          <a:xfrm>
            <a:off x="-3048" y="61081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E81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Наша сторінка на сайті: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https://nubip.edu.ua/node/25191</a:t>
            </a:r>
            <a:endParaRPr lang="uk-U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1" name="Рисунок 40" descr="Зображення, що містить особа&#10;&#10;Автоматично згенерований опис">
            <a:extLst>
              <a:ext uri="{FF2B5EF4-FFF2-40B4-BE49-F238E27FC236}">
                <a16:creationId xmlns:a16="http://schemas.microsoft.com/office/drawing/2014/main" id="{4B3ECB8E-D9E2-7DA8-4EC2-34D3D9FCC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54" y="3992113"/>
            <a:ext cx="2602670" cy="2602670"/>
          </a:xfrm>
          <a:prstGeom prst="rect">
            <a:avLst/>
          </a:prstGeom>
        </p:spPr>
      </p:pic>
      <p:pic>
        <p:nvPicPr>
          <p:cNvPr id="6" name="Рисунок 5" descr="Зображення, що містить особа, чоловік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E46F86C0-EB0E-D4DB-66D4-D33A4F877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51" y="263217"/>
            <a:ext cx="4003358" cy="53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34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E8528-0BD2-5BD8-3075-58268C693ED8}"/>
              </a:ext>
            </a:extLst>
          </p:cNvPr>
          <p:cNvSpPr txBox="1"/>
          <p:nvPr/>
        </p:nvSpPr>
        <p:spPr>
          <a:xfrm>
            <a:off x="3574256" y="2380612"/>
            <a:ext cx="47386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Дякую за увагу!</a:t>
            </a:r>
          </a:p>
        </p:txBody>
      </p:sp>
      <p:pic>
        <p:nvPicPr>
          <p:cNvPr id="4" name="Рисунок 3" descr="Зображення, що містить особа, автомат&#10;&#10;Автоматично згенерований опис">
            <a:extLst>
              <a:ext uri="{FF2B5EF4-FFF2-40B4-BE49-F238E27FC236}">
                <a16:creationId xmlns:a16="http://schemas.microsoft.com/office/drawing/2014/main" id="{344FA60D-C8F1-E4F5-4C0B-6DA2F436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56" y="3601811"/>
            <a:ext cx="4572000" cy="2571750"/>
          </a:xfrm>
          <a:prstGeom prst="rect">
            <a:avLst/>
          </a:prstGeom>
        </p:spPr>
      </p:pic>
      <p:pic>
        <p:nvPicPr>
          <p:cNvPr id="6" name="Рисунок 5" descr="Зображення, що містить текст, картинка&#10;&#10;Автоматично згенерований опис">
            <a:extLst>
              <a:ext uri="{FF2B5EF4-FFF2-40B4-BE49-F238E27FC236}">
                <a16:creationId xmlns:a16="http://schemas.microsoft.com/office/drawing/2014/main" id="{5F492D6F-9C57-A556-50E3-1982C3B92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4" y="281553"/>
            <a:ext cx="2801031" cy="292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47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81CF71-63C8-C33E-737C-25D3249465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1" r="1378" b="-3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3" name="Рисунок 2" descr="Зображення, що містить текст, пристрій, панель керування&#10;&#10;Автоматично згенерований опис">
            <a:extLst>
              <a:ext uri="{FF2B5EF4-FFF2-40B4-BE49-F238E27FC236}">
                <a16:creationId xmlns:a16="http://schemas.microsoft.com/office/drawing/2014/main" id="{7B2A635F-1A9F-6E38-EA7F-1ECB8C70C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r="3409" b="3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318F91-9E23-4B38-E186-756A9AE455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r="8982" b="-2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9" name="Rectangle 14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A7922-9C0A-355F-AC1D-0D0F694B001D}"/>
              </a:ext>
            </a:extLst>
          </p:cNvPr>
          <p:cNvSpPr txBox="1"/>
          <p:nvPr/>
        </p:nvSpPr>
        <p:spPr>
          <a:xfrm>
            <a:off x="171450" y="4334129"/>
            <a:ext cx="5086945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  <a:ea typeface="STXinwei" panose="02010800040101010101" pitchFamily="2" charset="-122"/>
              </a:rPr>
              <a:t>Участь гуртківців на семінарах передових іноземних виробників сільськогосподарської продукції.</a:t>
            </a:r>
            <a:endParaRPr lang="uk-UA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8963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Зображення, що містить особа, у приміщенні, стіна, сидіння&#10;&#10;Автоматично згенерований опис">
            <a:extLst>
              <a:ext uri="{FF2B5EF4-FFF2-40B4-BE49-F238E27FC236}">
                <a16:creationId xmlns:a16="http://schemas.microsoft.com/office/drawing/2014/main" id="{42EAA267-2918-804F-7B56-EE0BEB3D46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r="-3" b="767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Рисунок 2" descr="Зображення, що містить текст, особа, у приміщенні, стоячи&#10;&#10;Автоматично згенерований опис">
            <a:extLst>
              <a:ext uri="{FF2B5EF4-FFF2-40B4-BE49-F238E27FC236}">
                <a16:creationId xmlns:a16="http://schemas.microsoft.com/office/drawing/2014/main" id="{D29BFECF-02E3-675B-FAD6-FB45C6C7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0" b="3678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Рисунок 4" descr="Зображення, що містить особа, у приміщенні, стіна, група&#10;&#10;Автоматично згенерований опис">
            <a:extLst>
              <a:ext uri="{FF2B5EF4-FFF2-40B4-BE49-F238E27FC236}">
                <a16:creationId xmlns:a16="http://schemas.microsoft.com/office/drawing/2014/main" id="{915C3460-305F-B455-15BB-64B7DE7C46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r="14365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3139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Зображення, що містить текст, шафа&#10;&#10;Автоматично згенерований опис">
            <a:extLst>
              <a:ext uri="{FF2B5EF4-FFF2-40B4-BE49-F238E27FC236}">
                <a16:creationId xmlns:a16="http://schemas.microsoft.com/office/drawing/2014/main" id="{3ED12B64-DF79-A113-2ADA-08630052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28667"/>
          <a:stretch/>
        </p:blipFill>
        <p:spPr>
          <a:xfrm>
            <a:off x="20" y="10"/>
            <a:ext cx="6095981" cy="6857990"/>
          </a:xfrm>
          <a:prstGeom prst="rect">
            <a:avLst/>
          </a:prstGeom>
        </p:spPr>
      </p:pic>
      <p:pic>
        <p:nvPicPr>
          <p:cNvPr id="3" name="Рисунок 2" descr="Зображення, що містить текст, у приміщенні, стоячи, стіл&#10;&#10;Автоматично згенерований опис">
            <a:extLst>
              <a:ext uri="{FF2B5EF4-FFF2-40B4-BE49-F238E27FC236}">
                <a16:creationId xmlns:a16="http://schemas.microsoft.com/office/drawing/2014/main" id="{3F5F33B9-9B90-6218-669F-C44A81C29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9" r="3479" b="1"/>
          <a:stretch/>
        </p:blipFill>
        <p:spPr>
          <a:xfrm>
            <a:off x="6095998" y="10"/>
            <a:ext cx="6096001" cy="6861558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02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Зображення, що містить особа, просто неба, одежа, дерево&#10;&#10;Автоматично згенерований опис">
            <a:extLst>
              <a:ext uri="{FF2B5EF4-FFF2-40B4-BE49-F238E27FC236}">
                <a16:creationId xmlns:a16="http://schemas.microsoft.com/office/drawing/2014/main" id="{88514AD7-B4B6-4024-3201-E069F2A10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6" name="Рисунок 5" descr="Зображення, що містить небо, одежа, просто неба, взуття&#10;&#10;Автоматично згенерований опис">
            <a:extLst>
              <a:ext uri="{FF2B5EF4-FFF2-40B4-BE49-F238E27FC236}">
                <a16:creationId xmlns:a16="http://schemas.microsoft.com/office/drawing/2014/main" id="{2EF1BC02-BD7B-9556-8437-5406255C2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 r="9586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91E7A5-5A94-8AF5-D8E0-786EF936E3B8}"/>
              </a:ext>
            </a:extLst>
          </p:cNvPr>
          <p:cNvSpPr txBox="1"/>
          <p:nvPr/>
        </p:nvSpPr>
        <p:spPr>
          <a:xfrm>
            <a:off x="2103120" y="4550980"/>
            <a:ext cx="7985759" cy="1591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Профорієнтація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гуртківців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у </a:t>
            </a: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Київській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Малій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Академії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наук</a:t>
            </a:r>
            <a:r>
              <a:rPr lang="en-US" sz="3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uk-UA" sz="31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uk-UA" sz="31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(зустріч відбулась на території навчального корпусу 11 НУБіП України)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2042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Зображення, що містить просто неба, небо, одежа, особа&#10;&#10;Автоматично згенерований опис">
            <a:extLst>
              <a:ext uri="{FF2B5EF4-FFF2-40B4-BE49-F238E27FC236}">
                <a16:creationId xmlns:a16="http://schemas.microsoft.com/office/drawing/2014/main" id="{100ACFEF-2281-ADA7-9C6D-1A752EEB58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Рисунок 2" descr="Зображення, що містить особа, одежа, чоловік, піджак&#10;&#10;Автоматично згенерований опис">
            <a:extLst>
              <a:ext uri="{FF2B5EF4-FFF2-40B4-BE49-F238E27FC236}">
                <a16:creationId xmlns:a16="http://schemas.microsoft.com/office/drawing/2014/main" id="{B95C4402-9121-98EC-BD0E-44CD62F4A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r="-1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7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Рисунок 5" descr="Зображення, що містить небо, просто неба, дерево, хмара&#10;&#10;Автоматично згенерований опис">
            <a:extLst>
              <a:ext uri="{FF2B5EF4-FFF2-40B4-BE49-F238E27FC236}">
                <a16:creationId xmlns:a16="http://schemas.microsoft.com/office/drawing/2014/main" id="{AF0C357B-B527-9BC0-3497-927A5ABED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3" r="4" b="1359"/>
          <a:stretch/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8" name="Рисунок 7" descr="Зображення, що містить одежа, особа, просто неба, небо&#10;&#10;Автоматично згенерований опис">
            <a:extLst>
              <a:ext uri="{FF2B5EF4-FFF2-40B4-BE49-F238E27FC236}">
                <a16:creationId xmlns:a16="http://schemas.microsoft.com/office/drawing/2014/main" id="{7E7583DD-0E37-8C07-9041-87B2E64A0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3" b="-3"/>
          <a:stretch/>
        </p:blipFill>
        <p:spPr>
          <a:xfrm rot="5400000">
            <a:off x="977314" y="2623817"/>
            <a:ext cx="3343135" cy="40108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3D93B2-410E-BBD4-45CA-CB0F6275E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r="23986"/>
          <a:stretch/>
        </p:blipFill>
        <p:spPr>
          <a:xfrm rot="5400000">
            <a:off x="5325873" y="78138"/>
            <a:ext cx="5743609" cy="67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042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1822</Words>
  <Application>Microsoft Office PowerPoint</Application>
  <PresentationFormat>Широкий екран</PresentationFormat>
  <Paragraphs>364</Paragraphs>
  <Slides>30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30</vt:i4>
      </vt:variant>
    </vt:vector>
  </HeadingPairs>
  <TitlesOfParts>
    <vt:vector size="40" baseType="lpstr">
      <vt:lpstr>Batang</vt:lpstr>
      <vt:lpstr>Arial</vt:lpstr>
      <vt:lpstr>Avenir Next LT Pro</vt:lpstr>
      <vt:lpstr>Bad Script</vt:lpstr>
      <vt:lpstr>Calibri</vt:lpstr>
      <vt:lpstr>Calibri Light</vt:lpstr>
      <vt:lpstr>Cambria Math</vt:lpstr>
      <vt:lpstr>Monotype Corsiva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Liudmyla Titova</dc:creator>
  <cp:lastModifiedBy>Liudmyla Titova</cp:lastModifiedBy>
  <cp:revision>8</cp:revision>
  <dcterms:created xsi:type="dcterms:W3CDTF">2023-05-03T19:18:33Z</dcterms:created>
  <dcterms:modified xsi:type="dcterms:W3CDTF">2023-05-17T08:43:03Z</dcterms:modified>
</cp:coreProperties>
</file>