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23585-A11A-4316-9AAB-D8137E8C56A9}" type="datetimeFigureOut">
              <a:rPr lang="ru-RU" smtClean="0"/>
              <a:t>25.03.2020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8966D-C659-404B-AED5-7A64575F5AAD}" type="slidenum">
              <a:rPr lang="ru-RU" smtClean="0"/>
              <a:t>‹#›</a:t>
            </a:fld>
            <a:endParaRPr lang="ru-RU"/>
          </a:p>
        </p:txBody>
      </p:sp>
    </p:spTree>
    <p:extLst>
      <p:ext uri="{BB962C8B-B14F-4D97-AF65-F5344CB8AC3E}">
        <p14:creationId xmlns:p14="http://schemas.microsoft.com/office/powerpoint/2010/main" val="99506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102414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a:solidFill>
                  <a:prstClr val="black"/>
                </a:solidFill>
              </a:rPr>
              <a:pPr/>
              <a:t>10</a:t>
            </a:fld>
            <a:endParaRPr lang="ru-RU" dirty="0">
              <a:solidFill>
                <a:prstClr val="black"/>
              </a:solidFill>
            </a:endParaRPr>
          </a:p>
        </p:txBody>
      </p:sp>
    </p:spTree>
    <p:extLst>
      <p:ext uri="{BB962C8B-B14F-4D97-AF65-F5344CB8AC3E}">
        <p14:creationId xmlns:p14="http://schemas.microsoft.com/office/powerpoint/2010/main" val="140008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a:solidFill>
                  <a:prstClr val="black"/>
                </a:solidFill>
              </a:rPr>
              <a:pPr/>
              <a:t>11</a:t>
            </a:fld>
            <a:endParaRPr lang="ru-RU" dirty="0">
              <a:solidFill>
                <a:prstClr val="black"/>
              </a:solidFill>
            </a:endParaRPr>
          </a:p>
        </p:txBody>
      </p:sp>
    </p:spTree>
    <p:extLst>
      <p:ext uri="{BB962C8B-B14F-4D97-AF65-F5344CB8AC3E}">
        <p14:creationId xmlns:p14="http://schemas.microsoft.com/office/powerpoint/2010/main" val="3568262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a:solidFill>
                  <a:prstClr val="black"/>
                </a:solidFill>
              </a:rPr>
              <a:pPr/>
              <a:t>12</a:t>
            </a:fld>
            <a:endParaRPr lang="ru-RU" dirty="0">
              <a:solidFill>
                <a:prstClr val="black"/>
              </a:solidFill>
            </a:endParaRPr>
          </a:p>
        </p:txBody>
      </p:sp>
    </p:spTree>
    <p:extLst>
      <p:ext uri="{BB962C8B-B14F-4D97-AF65-F5344CB8AC3E}">
        <p14:creationId xmlns:p14="http://schemas.microsoft.com/office/powerpoint/2010/main" val="13767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solidFill>
                  <a:prstClr val="black"/>
                </a:solidFill>
              </a:rPr>
              <a:pPr/>
              <a:t>2</a:t>
            </a:fld>
            <a:endParaRPr lang="ru-RU" dirty="0">
              <a:solidFill>
                <a:prstClr val="black"/>
              </a:solidFill>
            </a:endParaRPr>
          </a:p>
        </p:txBody>
      </p:sp>
    </p:spTree>
    <p:extLst>
      <p:ext uri="{BB962C8B-B14F-4D97-AF65-F5344CB8AC3E}">
        <p14:creationId xmlns:p14="http://schemas.microsoft.com/office/powerpoint/2010/main" val="127587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solidFill>
                  <a:prstClr val="black"/>
                </a:solidFill>
              </a:rPr>
              <a:pPr/>
              <a:t>3</a:t>
            </a:fld>
            <a:endParaRPr lang="ru-RU" dirty="0">
              <a:solidFill>
                <a:prstClr val="black"/>
              </a:solidFill>
            </a:endParaRPr>
          </a:p>
        </p:txBody>
      </p:sp>
    </p:spTree>
    <p:extLst>
      <p:ext uri="{BB962C8B-B14F-4D97-AF65-F5344CB8AC3E}">
        <p14:creationId xmlns:p14="http://schemas.microsoft.com/office/powerpoint/2010/main" val="171171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t>4</a:t>
            </a:fld>
            <a:endParaRPr lang="ru-RU" dirty="0"/>
          </a:p>
        </p:txBody>
      </p:sp>
    </p:spTree>
    <p:extLst>
      <p:ext uri="{BB962C8B-B14F-4D97-AF65-F5344CB8AC3E}">
        <p14:creationId xmlns:p14="http://schemas.microsoft.com/office/powerpoint/2010/main" val="324967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t>5</a:t>
            </a:fld>
            <a:endParaRPr lang="ru-RU" dirty="0"/>
          </a:p>
        </p:txBody>
      </p:sp>
    </p:spTree>
    <p:extLst>
      <p:ext uri="{BB962C8B-B14F-4D97-AF65-F5344CB8AC3E}">
        <p14:creationId xmlns:p14="http://schemas.microsoft.com/office/powerpoint/2010/main" val="77537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t>6</a:t>
            </a:fld>
            <a:endParaRPr lang="ru-RU" dirty="0"/>
          </a:p>
        </p:txBody>
      </p:sp>
    </p:spTree>
    <p:extLst>
      <p:ext uri="{BB962C8B-B14F-4D97-AF65-F5344CB8AC3E}">
        <p14:creationId xmlns:p14="http://schemas.microsoft.com/office/powerpoint/2010/main" val="187555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t>7</a:t>
            </a:fld>
            <a:endParaRPr lang="ru-RU" dirty="0"/>
          </a:p>
        </p:txBody>
      </p:sp>
    </p:spTree>
    <p:extLst>
      <p:ext uri="{BB962C8B-B14F-4D97-AF65-F5344CB8AC3E}">
        <p14:creationId xmlns:p14="http://schemas.microsoft.com/office/powerpoint/2010/main" val="413476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t>8</a:t>
            </a:fld>
            <a:endParaRPr lang="ru-RU" dirty="0"/>
          </a:p>
        </p:txBody>
      </p:sp>
    </p:spTree>
    <p:extLst>
      <p:ext uri="{BB962C8B-B14F-4D97-AF65-F5344CB8AC3E}">
        <p14:creationId xmlns:p14="http://schemas.microsoft.com/office/powerpoint/2010/main" val="401702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298C681-0177-4664-8E51-3668F5FB3177}" type="slidenum">
              <a:rPr lang="ru-RU" smtClean="0"/>
              <a:t>9</a:t>
            </a:fld>
            <a:endParaRPr lang="ru-RU" dirty="0"/>
          </a:p>
        </p:txBody>
      </p:sp>
    </p:spTree>
    <p:extLst>
      <p:ext uri="{BB962C8B-B14F-4D97-AF65-F5344CB8AC3E}">
        <p14:creationId xmlns:p14="http://schemas.microsoft.com/office/powerpoint/2010/main" val="2331206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4"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1" y="533401"/>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608A321-BF8E-4F80-ACDA-06DC8220F972}"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328032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1"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45" indent="0">
              <a:buNone/>
              <a:defRPr sz="1600"/>
            </a:lvl2pPr>
            <a:lvl3pPr marL="914290" indent="0">
              <a:buNone/>
              <a:defRPr sz="1600"/>
            </a:lvl3pPr>
            <a:lvl4pPr marL="1371435" indent="0">
              <a:buNone/>
              <a:defRPr sz="1600"/>
            </a:lvl4pPr>
            <a:lvl5pPr marL="1828581" indent="0">
              <a:buNone/>
              <a:defRPr sz="1600"/>
            </a:lvl5pPr>
            <a:lvl6pPr marL="2285726" indent="0">
              <a:buNone/>
              <a:defRPr sz="1600"/>
            </a:lvl6pPr>
            <a:lvl7pPr marL="2742871" indent="0">
              <a:buNone/>
              <a:defRPr sz="1600"/>
            </a:lvl7pPr>
            <a:lvl8pPr marL="3200016" indent="0">
              <a:buNone/>
              <a:defRPr sz="1600"/>
            </a:lvl8pPr>
            <a:lvl9pPr marL="3657161" indent="0">
              <a:buNone/>
              <a:defRPr sz="1600"/>
            </a:lvl9pPr>
          </a:lstStyle>
          <a:p>
            <a:r>
              <a:rPr lang="ru-RU" dirty="0" smtClean="0"/>
              <a:t>Вставка рисунка</a:t>
            </a:r>
            <a:endParaRPr lang="en-US" dirty="0"/>
          </a:p>
        </p:txBody>
      </p:sp>
      <p:sp>
        <p:nvSpPr>
          <p:cNvPr id="9" name="Text Placeholder 9"/>
          <p:cNvSpPr>
            <a:spLocks noGrp="1"/>
          </p:cNvSpPr>
          <p:nvPr>
            <p:ph type="body" sz="quarter" idx="14"/>
          </p:nvPr>
        </p:nvSpPr>
        <p:spPr>
          <a:xfrm>
            <a:off x="762003" y="3843867"/>
            <a:ext cx="7281332" cy="457200"/>
          </a:xfrm>
        </p:spPr>
        <p:txBody>
          <a:bodyPr anchor="t">
            <a:normAutofit/>
          </a:bodyPr>
          <a:lstStyle>
            <a:lvl1pPr marL="0" indent="0">
              <a:buFontTx/>
              <a:buNone/>
              <a:defRPr sz="1600"/>
            </a:lvl1pPr>
            <a:lvl2pPr marL="457145" indent="0">
              <a:buFontTx/>
              <a:buNone/>
              <a:defRPr/>
            </a:lvl2pPr>
            <a:lvl3pPr marL="914290" indent="0">
              <a:buFontTx/>
              <a:buNone/>
              <a:defRPr/>
            </a:lvl3pPr>
            <a:lvl4pPr marL="1371435" indent="0">
              <a:buFontTx/>
              <a:buNone/>
              <a:defRPr/>
            </a:lvl4pPr>
            <a:lvl5pPr marL="1828581"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77090AE8-A49D-448E-AB10-9A9F3707FDEB}" type="datetime1">
              <a:rPr lang="ru-RU" smtClean="0">
                <a:solidFill>
                  <a:srgbClr val="146194">
                    <a:lumMod val="50000"/>
                  </a:srgbClr>
                </a:solidFill>
              </a:rPr>
              <a:pPr/>
              <a:t>25.03.2020</a:t>
            </a:fld>
            <a:endParaRPr lang="ru-RU"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ru-RU"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829463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090AE8-A49D-448E-AB10-9A9F3707FDEB}"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149764974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1" y="3429000"/>
            <a:ext cx="6402467" cy="482600"/>
          </a:xfrm>
        </p:spPr>
        <p:txBody>
          <a:bodyPr anchor="ctr"/>
          <a:lstStyle>
            <a:lvl1pPr marL="0" indent="0">
              <a:buFontTx/>
              <a:buNone/>
              <a:defRPr/>
            </a:lvl1pPr>
            <a:lvl2pPr marL="457145" indent="0">
              <a:buFontTx/>
              <a:buNone/>
              <a:defRPr/>
            </a:lvl2pPr>
            <a:lvl3pPr marL="914290" indent="0">
              <a:buFontTx/>
              <a:buNone/>
              <a:defRPr/>
            </a:lvl3pPr>
            <a:lvl4pPr marL="1371435" indent="0">
              <a:buFontTx/>
              <a:buNone/>
              <a:defRPr/>
            </a:lvl4pPr>
            <a:lvl5pPr marL="1828581"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1" y="4301070"/>
            <a:ext cx="6382361" cy="1718730"/>
          </a:xfrm>
        </p:spPr>
        <p:txBody>
          <a:bodyPr anchor="ctr">
            <a:normAutofit/>
          </a:bodyPr>
          <a:lstStyle>
            <a:lvl1pPr marL="0" indent="0" algn="l">
              <a:buNone/>
              <a:defRPr sz="2000">
                <a:solidFill>
                  <a:schemeClr val="bg2">
                    <a:lumMod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090AE8-A49D-448E-AB10-9A9F3707FDEB}"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
        <p:nvSpPr>
          <p:cNvPr id="14" name="TextBox 13"/>
          <p:cNvSpPr txBox="1"/>
          <p:nvPr/>
        </p:nvSpPr>
        <p:spPr>
          <a:xfrm>
            <a:off x="228601" y="710624"/>
            <a:ext cx="457319" cy="584776"/>
          </a:xfrm>
          <a:prstGeom prst="rect">
            <a:avLst/>
          </a:prstGeom>
        </p:spPr>
        <p:txBody>
          <a:bodyPr vert="horz" lIns="91429" tIns="45715" rIns="91429" bIns="45715" rtlCol="0" anchor="ctr">
            <a:noAutofit/>
          </a:bodyPr>
          <a:lstStyle/>
          <a:p>
            <a:pPr defTabSz="914290"/>
            <a:r>
              <a:rPr lang="en-US" sz="8000" dirty="0">
                <a:solidFill>
                  <a:prstClr val="white"/>
                </a:solidFill>
              </a:rPr>
              <a:t>“</a:t>
            </a:r>
          </a:p>
        </p:txBody>
      </p:sp>
      <p:sp>
        <p:nvSpPr>
          <p:cNvPr id="15" name="TextBox 14"/>
          <p:cNvSpPr txBox="1"/>
          <p:nvPr/>
        </p:nvSpPr>
        <p:spPr>
          <a:xfrm>
            <a:off x="7696201" y="2768601"/>
            <a:ext cx="457319" cy="584776"/>
          </a:xfrm>
          <a:prstGeom prst="rect">
            <a:avLst/>
          </a:prstGeom>
        </p:spPr>
        <p:txBody>
          <a:bodyPr vert="horz" lIns="91429" tIns="45715" rIns="91429" bIns="45715" rtlCol="0" anchor="ctr">
            <a:noAutofit/>
          </a:bodyPr>
          <a:lstStyle/>
          <a:p>
            <a:pPr algn="r" defTabSz="914290"/>
            <a:r>
              <a:rPr lang="en-US" sz="8000" dirty="0">
                <a:solidFill>
                  <a:prstClr val="white"/>
                </a:solidFill>
              </a:rPr>
              <a:t>”</a:t>
            </a:r>
          </a:p>
        </p:txBody>
      </p:sp>
    </p:spTree>
    <p:extLst>
      <p:ext uri="{BB962C8B-B14F-4D97-AF65-F5344CB8AC3E}">
        <p14:creationId xmlns:p14="http://schemas.microsoft.com/office/powerpoint/2010/main" val="369897230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1"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1"/>
            <a:ext cx="6383552" cy="886819"/>
          </a:xfrm>
        </p:spPr>
        <p:txBody>
          <a:bodyPr anchor="t">
            <a:normAutofit/>
          </a:bodyPr>
          <a:lstStyle>
            <a:lvl1pPr marL="0" indent="0" algn="l">
              <a:buNone/>
              <a:defRPr sz="1800">
                <a:solidFill>
                  <a:schemeClr val="bg2">
                    <a:lumMod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090AE8-A49D-448E-AB10-9A9F3707FDEB}"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16792637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1" y="3886200"/>
            <a:ext cx="6382361" cy="1049866"/>
          </a:xfrm>
        </p:spPr>
        <p:txBody>
          <a:bodyPr vert="horz" lIns="65306" tIns="32653" rIns="65306" bIns="32653"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090AE8-A49D-448E-AB10-9A9F3707FDEB}"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
        <p:nvSpPr>
          <p:cNvPr id="14" name="TextBox 13"/>
          <p:cNvSpPr txBox="1"/>
          <p:nvPr/>
        </p:nvSpPr>
        <p:spPr>
          <a:xfrm>
            <a:off x="228601" y="710624"/>
            <a:ext cx="457319" cy="584776"/>
          </a:xfrm>
          <a:prstGeom prst="rect">
            <a:avLst/>
          </a:prstGeom>
        </p:spPr>
        <p:txBody>
          <a:bodyPr vert="horz" lIns="91429" tIns="45715" rIns="91429" bIns="45715" rtlCol="0" anchor="ctr">
            <a:noAutofit/>
          </a:bodyPr>
          <a:lstStyle/>
          <a:p>
            <a:pPr defTabSz="914290"/>
            <a:r>
              <a:rPr lang="en-US" sz="8000" dirty="0">
                <a:solidFill>
                  <a:prstClr val="white"/>
                </a:solidFill>
              </a:rPr>
              <a:t>“</a:t>
            </a:r>
          </a:p>
        </p:txBody>
      </p:sp>
      <p:sp>
        <p:nvSpPr>
          <p:cNvPr id="15" name="TextBox 14"/>
          <p:cNvSpPr txBox="1"/>
          <p:nvPr/>
        </p:nvSpPr>
        <p:spPr>
          <a:xfrm>
            <a:off x="7696201" y="2768601"/>
            <a:ext cx="457319" cy="584776"/>
          </a:xfrm>
          <a:prstGeom prst="rect">
            <a:avLst/>
          </a:prstGeom>
        </p:spPr>
        <p:txBody>
          <a:bodyPr vert="horz" lIns="91429" tIns="45715" rIns="91429" bIns="45715" rtlCol="0" anchor="ctr">
            <a:noAutofit/>
          </a:bodyPr>
          <a:lstStyle/>
          <a:p>
            <a:pPr algn="r" defTabSz="914290"/>
            <a:r>
              <a:rPr lang="en-US" sz="8000" dirty="0">
                <a:solidFill>
                  <a:prstClr val="white"/>
                </a:solidFill>
              </a:rPr>
              <a:t>”</a:t>
            </a:r>
          </a:p>
        </p:txBody>
      </p:sp>
    </p:spTree>
    <p:extLst>
      <p:ext uri="{BB962C8B-B14F-4D97-AF65-F5344CB8AC3E}">
        <p14:creationId xmlns:p14="http://schemas.microsoft.com/office/powerpoint/2010/main" val="33787492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65306" tIns="32653" rIns="65306" bIns="32653"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1" y="3928534"/>
            <a:ext cx="6382361" cy="838200"/>
          </a:xfrm>
        </p:spPr>
        <p:txBody>
          <a:bodyPr vert="horz" lIns="65306" tIns="32653" rIns="65306" bIns="32653"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6"/>
            <a:ext cx="6382360" cy="1253065"/>
          </a:xfrm>
        </p:spPr>
        <p:txBody>
          <a:bodyPr anchor="t">
            <a:normAutofit/>
          </a:bodyPr>
          <a:lstStyle>
            <a:lvl1pPr marL="0" indent="0" algn="l">
              <a:buNone/>
              <a:defRPr sz="1800">
                <a:solidFill>
                  <a:schemeClr val="bg2">
                    <a:lumMod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7090AE8-A49D-448E-AB10-9A9F3707FDEB}"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21327035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1"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1"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0A0F76-955D-4893-9796-F0B0381D6E93}"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2603591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2EE875-B34D-41F4-BB42-2A252C444FD2}"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404653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1"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1"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DE8FAB9-6AA4-446C-92C0-751DFF036244}"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7816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1" y="4487334"/>
            <a:ext cx="6402467" cy="1532467"/>
          </a:xfrm>
        </p:spPr>
        <p:txBody>
          <a:bodyPr anchor="t">
            <a:normAutofit/>
          </a:bodyPr>
          <a:lstStyle>
            <a:lvl1pPr marL="0" indent="0" algn="l">
              <a:buNone/>
              <a:defRPr sz="1800">
                <a:solidFill>
                  <a:schemeClr val="bg2">
                    <a:lumMod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893DECB-7EA1-4399-A8CD-41F6D8A1AD0D}" type="datetime1">
              <a:rPr lang="ru-RU" smtClean="0">
                <a:solidFill>
                  <a:srgbClr val="146194">
                    <a:lumMod val="50000"/>
                  </a:srgbClr>
                </a:solidFill>
              </a:rPr>
              <a:pPr/>
              <a:t>25.03.2020</a:t>
            </a:fld>
            <a:endParaRPr lang="ru-RU" dirty="0">
              <a:solidFill>
                <a:srgbClr val="146194">
                  <a:lumMod val="50000"/>
                </a:srgbClr>
              </a:solidFill>
            </a:endParaRPr>
          </a:p>
        </p:txBody>
      </p:sp>
      <p:sp>
        <p:nvSpPr>
          <p:cNvPr id="5" name="Footer Placeholder 4"/>
          <p:cNvSpPr>
            <a:spLocks noGrp="1"/>
          </p:cNvSpPr>
          <p:nvPr>
            <p:ph type="ftr" sz="quarter" idx="11"/>
          </p:nvPr>
        </p:nvSpPr>
        <p:spPr/>
        <p:txBody>
          <a:bodyPr/>
          <a:lstStyle/>
          <a:p>
            <a:endParaRPr lang="ru-RU" dirty="0">
              <a:solidFill>
                <a:srgbClr val="146194">
                  <a:lumMod val="50000"/>
                </a:srgbClr>
              </a:solidFill>
            </a:endParaRPr>
          </a:p>
        </p:txBody>
      </p:sp>
      <p:sp>
        <p:nvSpPr>
          <p:cNvPr id="6" name="Slide Number Placeholder 5"/>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422134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1"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1" y="533401"/>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29C30FA-578F-4D98-8F1B-770CE1D51213}" type="datetime1">
              <a:rPr lang="ru-RU" smtClean="0">
                <a:solidFill>
                  <a:srgbClr val="146194">
                    <a:lumMod val="50000"/>
                  </a:srgbClr>
                </a:solidFill>
              </a:rPr>
              <a:pPr/>
              <a:t>25.03.2020</a:t>
            </a:fld>
            <a:endParaRPr lang="ru-RU"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2785265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1"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1"/>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7" y="566738"/>
            <a:ext cx="3764051" cy="576262"/>
          </a:xfrm>
        </p:spPr>
        <p:txBody>
          <a:bodyPr anchor="b">
            <a:noAutofit/>
          </a:bodyPr>
          <a:lstStyle>
            <a:lvl1pPr marL="0" indent="0">
              <a:buNone/>
              <a:defRPr sz="2400" b="0" cap="all">
                <a:solidFill>
                  <a:schemeClr val="tx1"/>
                </a:solidFill>
              </a:defRPr>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3"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F7D9A7D-B861-4BF1-A574-4A841B975960}" type="datetime1">
              <a:rPr lang="ru-RU" smtClean="0">
                <a:solidFill>
                  <a:srgbClr val="146194">
                    <a:lumMod val="50000"/>
                  </a:srgbClr>
                </a:solidFill>
              </a:rPr>
              <a:pPr/>
              <a:t>25.03.2020</a:t>
            </a:fld>
            <a:endParaRPr lang="ru-RU" dirty="0">
              <a:solidFill>
                <a:srgbClr val="146194">
                  <a:lumMod val="50000"/>
                </a:srgbClr>
              </a:solidFill>
            </a:endParaRPr>
          </a:p>
        </p:txBody>
      </p:sp>
      <p:sp>
        <p:nvSpPr>
          <p:cNvPr id="8" name="Footer Placeholder 7"/>
          <p:cNvSpPr>
            <a:spLocks noGrp="1"/>
          </p:cNvSpPr>
          <p:nvPr>
            <p:ph type="ftr" sz="quarter" idx="11"/>
          </p:nvPr>
        </p:nvSpPr>
        <p:spPr/>
        <p:txBody>
          <a:bodyPr/>
          <a:lstStyle/>
          <a:p>
            <a:endParaRPr lang="ru-RU" dirty="0">
              <a:solidFill>
                <a:srgbClr val="146194">
                  <a:lumMod val="50000"/>
                </a:srgbClr>
              </a:solidFill>
            </a:endParaRPr>
          </a:p>
        </p:txBody>
      </p:sp>
      <p:sp>
        <p:nvSpPr>
          <p:cNvPr id="9" name="Slide Number Placeholder 8"/>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2528310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1"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D460895-C26F-43C0-A9FD-8ADF9B1E0F16}" type="datetime1">
              <a:rPr lang="ru-RU" smtClean="0">
                <a:solidFill>
                  <a:srgbClr val="146194">
                    <a:lumMod val="50000"/>
                  </a:srgbClr>
                </a:solidFill>
              </a:rPr>
              <a:pPr/>
              <a:t>25.03.2020</a:t>
            </a:fld>
            <a:endParaRPr lang="ru-RU" dirty="0">
              <a:solidFill>
                <a:srgbClr val="146194">
                  <a:lumMod val="50000"/>
                </a:srgbClr>
              </a:solidFill>
            </a:endParaRPr>
          </a:p>
        </p:txBody>
      </p:sp>
      <p:sp>
        <p:nvSpPr>
          <p:cNvPr id="4" name="Footer Placeholder 3"/>
          <p:cNvSpPr>
            <a:spLocks noGrp="1"/>
          </p:cNvSpPr>
          <p:nvPr>
            <p:ph type="ftr" sz="quarter" idx="11"/>
          </p:nvPr>
        </p:nvSpPr>
        <p:spPr/>
        <p:txBody>
          <a:bodyPr/>
          <a:lstStyle/>
          <a:p>
            <a:endParaRPr lang="ru-RU" dirty="0">
              <a:solidFill>
                <a:srgbClr val="146194">
                  <a:lumMod val="50000"/>
                </a:srgbClr>
              </a:solidFill>
            </a:endParaRPr>
          </a:p>
        </p:txBody>
      </p:sp>
      <p:sp>
        <p:nvSpPr>
          <p:cNvPr id="5" name="Slide Number Placeholder 4"/>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285279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0F482-0B8F-4E7D-9F2E-59291377BA4C}" type="datetime1">
              <a:rPr lang="ru-RU" smtClean="0">
                <a:solidFill>
                  <a:srgbClr val="146194">
                    <a:lumMod val="50000"/>
                  </a:srgbClr>
                </a:solidFill>
              </a:rPr>
              <a:pPr/>
              <a:t>25.03.2020</a:t>
            </a:fld>
            <a:endParaRPr lang="ru-RU" dirty="0">
              <a:solidFill>
                <a:srgbClr val="146194">
                  <a:lumMod val="50000"/>
                </a:srgbClr>
              </a:solidFill>
            </a:endParaRPr>
          </a:p>
        </p:txBody>
      </p:sp>
      <p:sp>
        <p:nvSpPr>
          <p:cNvPr id="3" name="Footer Placeholder 2"/>
          <p:cNvSpPr>
            <a:spLocks noGrp="1"/>
          </p:cNvSpPr>
          <p:nvPr>
            <p:ph type="ftr" sz="quarter" idx="11"/>
          </p:nvPr>
        </p:nvSpPr>
        <p:spPr/>
        <p:txBody>
          <a:bodyPr/>
          <a:lstStyle/>
          <a:p>
            <a:endParaRPr lang="ru-RU" dirty="0">
              <a:solidFill>
                <a:srgbClr val="146194">
                  <a:lumMod val="50000"/>
                </a:srgbClr>
              </a:solidFill>
            </a:endParaRPr>
          </a:p>
        </p:txBody>
      </p:sp>
      <p:sp>
        <p:nvSpPr>
          <p:cNvPr id="4" name="Slide Number Placeholder 3"/>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322867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400"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21E3839-0D9F-4A60-8BAE-0A532FCBF8CB}" type="datetime1">
              <a:rPr lang="ru-RU" smtClean="0">
                <a:solidFill>
                  <a:srgbClr val="146194">
                    <a:lumMod val="50000"/>
                  </a:srgbClr>
                </a:solidFill>
              </a:rPr>
              <a:pPr/>
              <a:t>25.03.2020</a:t>
            </a:fld>
            <a:endParaRPr lang="ru-RU" dirty="0">
              <a:solidFill>
                <a:srgbClr val="146194">
                  <a:lumMod val="50000"/>
                </a:srgbClr>
              </a:solidFill>
            </a:endParaRPr>
          </a:p>
        </p:txBody>
      </p:sp>
      <p:sp>
        <p:nvSpPr>
          <p:cNvPr id="6" name="Footer Placeholder 5"/>
          <p:cNvSpPr>
            <a:spLocks noGrp="1"/>
          </p:cNvSpPr>
          <p:nvPr>
            <p:ph type="ftr" sz="quarter" idx="11"/>
          </p:nvPr>
        </p:nvSpPr>
        <p:spPr/>
        <p:txBody>
          <a:bodyPr/>
          <a:lstStyle/>
          <a:p>
            <a:endParaRPr lang="ru-RU"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18223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45" indent="0">
              <a:buNone/>
              <a:defRPr sz="1600"/>
            </a:lvl2pPr>
            <a:lvl3pPr marL="914290" indent="0">
              <a:buNone/>
              <a:defRPr sz="1600"/>
            </a:lvl3pPr>
            <a:lvl4pPr marL="1371435" indent="0">
              <a:buNone/>
              <a:defRPr sz="1600"/>
            </a:lvl4pPr>
            <a:lvl5pPr marL="1828581" indent="0">
              <a:buNone/>
              <a:defRPr sz="1600"/>
            </a:lvl5pPr>
            <a:lvl6pPr marL="2285726" indent="0">
              <a:buNone/>
              <a:defRPr sz="1600"/>
            </a:lvl6pPr>
            <a:lvl7pPr marL="2742871" indent="0">
              <a:buNone/>
              <a:defRPr sz="1600"/>
            </a:lvl7pPr>
            <a:lvl8pPr marL="3200016" indent="0">
              <a:buNone/>
              <a:defRPr sz="1600"/>
            </a:lvl8pPr>
            <a:lvl9pPr marL="3657161"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496028" y="2743200"/>
            <a:ext cx="3564223" cy="2082800"/>
          </a:xfrm>
        </p:spPr>
        <p:txBody>
          <a:bodyPr anchor="t">
            <a:normAutofit/>
          </a:bodyPr>
          <a:lstStyle>
            <a:lvl1pPr marL="0" indent="0">
              <a:buNone/>
              <a:defRPr sz="18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304404D-7F41-47A6-8A9B-07C3600D39E2}" type="datetime1">
              <a:rPr lang="ru-RU" smtClean="0">
                <a:solidFill>
                  <a:srgbClr val="146194">
                    <a:lumMod val="50000"/>
                  </a:srgbClr>
                </a:solidFill>
              </a:rPr>
              <a:pPr/>
              <a:t>25.03.2020</a:t>
            </a:fld>
            <a:endParaRPr lang="ru-RU" dirty="0">
              <a:solidFill>
                <a:srgbClr val="146194">
                  <a:lumMod val="50000"/>
                </a:srgbClr>
              </a:solidFill>
            </a:endParaRPr>
          </a:p>
        </p:txBody>
      </p:sp>
      <p:sp>
        <p:nvSpPr>
          <p:cNvPr id="6" name="Footer Placeholder 5"/>
          <p:cNvSpPr>
            <a:spLocks noGrp="1"/>
          </p:cNvSpPr>
          <p:nvPr>
            <p:ph type="ftr" sz="quarter" idx="11"/>
          </p:nvPr>
        </p:nvSpPr>
        <p:spPr>
          <a:xfrm>
            <a:off x="533400" y="6172201"/>
            <a:ext cx="5811724" cy="365125"/>
          </a:xfrm>
        </p:spPr>
        <p:txBody>
          <a:bodyPr/>
          <a:lstStyle/>
          <a:p>
            <a:endParaRPr lang="ru-RU" dirty="0">
              <a:solidFill>
                <a:srgbClr val="146194">
                  <a:lumMod val="50000"/>
                </a:srgbClr>
              </a:solidFill>
            </a:endParaRPr>
          </a:p>
        </p:txBody>
      </p:sp>
      <p:sp>
        <p:nvSpPr>
          <p:cNvPr id="7" name="Slide Number Placeholder 6"/>
          <p:cNvSpPr>
            <a:spLocks noGrp="1"/>
          </p:cNvSpPr>
          <p:nvPr>
            <p:ph type="sldNum" sz="quarter" idx="12"/>
          </p:nvPr>
        </p:nvSpPr>
        <p:spPr/>
        <p:txBody>
          <a:bodyPr/>
          <a:lstStyle/>
          <a:p>
            <a:fld id="{F11F0CD6-B624-4C6C-BE38-A338700C6593}" type="slidenum">
              <a:rPr lang="ru-RU" smtClean="0">
                <a:solidFill>
                  <a:srgbClr val="146194">
                    <a:lumMod val="50000"/>
                  </a:srgbClr>
                </a:solidFill>
              </a:rPr>
              <a:pPr/>
              <a:t>‹#›</a:t>
            </a:fld>
            <a:endParaRPr lang="ru-RU" dirty="0">
              <a:solidFill>
                <a:srgbClr val="146194">
                  <a:lumMod val="50000"/>
                </a:srgbClr>
              </a:solidFill>
            </a:endParaRPr>
          </a:p>
        </p:txBody>
      </p:sp>
    </p:spTree>
    <p:extLst>
      <p:ext uri="{BB962C8B-B14F-4D97-AF65-F5344CB8AC3E}">
        <p14:creationId xmlns:p14="http://schemas.microsoft.com/office/powerpoint/2010/main" val="356783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8"/>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1" y="4495800"/>
            <a:ext cx="6554867" cy="1524000"/>
          </a:xfrm>
          <a:prstGeom prst="rect">
            <a:avLst/>
          </a:prstGeom>
          <a:effectLst/>
        </p:spPr>
        <p:txBody>
          <a:bodyPr vert="horz" lIns="65306" tIns="32653" rIns="65306" bIns="32653"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1" y="533401"/>
            <a:ext cx="6554867" cy="3767670"/>
          </a:xfrm>
          <a:prstGeom prst="rect">
            <a:avLst/>
          </a:prstGeom>
        </p:spPr>
        <p:txBody>
          <a:bodyPr vert="horz" lIns="65306" tIns="32653" rIns="65306" bIns="32653"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6" y="6172204"/>
            <a:ext cx="1200463" cy="365125"/>
          </a:xfrm>
          <a:prstGeom prst="rect">
            <a:avLst/>
          </a:prstGeom>
        </p:spPr>
        <p:txBody>
          <a:bodyPr vert="horz" lIns="65306" tIns="32653" rIns="65306" bIns="32653" rtlCol="0" anchor="t"/>
          <a:lstStyle>
            <a:lvl1pPr algn="r">
              <a:defRPr sz="1000" b="0" i="0">
                <a:solidFill>
                  <a:schemeClr val="bg2">
                    <a:lumMod val="50000"/>
                  </a:schemeClr>
                </a:solidFill>
                <a:effectLst/>
                <a:latin typeface="+mn-lt"/>
              </a:defRPr>
            </a:lvl1pPr>
          </a:lstStyle>
          <a:p>
            <a:pPr defTabSz="914290"/>
            <a:fld id="{77090AE8-A49D-448E-AB10-9A9F3707FDEB}" type="datetime1">
              <a:rPr lang="ru-RU" smtClean="0">
                <a:solidFill>
                  <a:srgbClr val="146194">
                    <a:lumMod val="50000"/>
                  </a:srgbClr>
                </a:solidFill>
              </a:rPr>
              <a:pPr defTabSz="914290"/>
              <a:t>25.03.2020</a:t>
            </a:fld>
            <a:endParaRPr lang="ru-RU" dirty="0">
              <a:solidFill>
                <a:srgbClr val="146194">
                  <a:lumMod val="50000"/>
                </a:srgbClr>
              </a:solidFill>
            </a:endParaRPr>
          </a:p>
        </p:txBody>
      </p:sp>
      <p:sp>
        <p:nvSpPr>
          <p:cNvPr id="5" name="Footer Placeholder 4"/>
          <p:cNvSpPr>
            <a:spLocks noGrp="1"/>
          </p:cNvSpPr>
          <p:nvPr>
            <p:ph type="ftr" sz="quarter" idx="3"/>
          </p:nvPr>
        </p:nvSpPr>
        <p:spPr>
          <a:xfrm>
            <a:off x="533400" y="6172201"/>
            <a:ext cx="5811724" cy="365125"/>
          </a:xfrm>
          <a:prstGeom prst="rect">
            <a:avLst/>
          </a:prstGeom>
        </p:spPr>
        <p:txBody>
          <a:bodyPr vert="horz" lIns="65306" tIns="32653" rIns="65306" bIns="32653" rtlCol="0" anchor="t"/>
          <a:lstStyle>
            <a:lvl1pPr algn="l">
              <a:defRPr sz="1000" b="0" i="0">
                <a:solidFill>
                  <a:schemeClr val="bg2">
                    <a:lumMod val="50000"/>
                  </a:schemeClr>
                </a:solidFill>
                <a:effectLst/>
                <a:latin typeface="+mn-lt"/>
              </a:defRPr>
            </a:lvl1pPr>
          </a:lstStyle>
          <a:p>
            <a:pPr defTabSz="914290"/>
            <a:endParaRPr lang="ru-RU" dirty="0">
              <a:solidFill>
                <a:srgbClr val="146194">
                  <a:lumMod val="50000"/>
                </a:srgbClr>
              </a:solidFill>
            </a:endParaRPr>
          </a:p>
        </p:txBody>
      </p:sp>
      <p:sp>
        <p:nvSpPr>
          <p:cNvPr id="6" name="Slide Number Placeholder 5"/>
          <p:cNvSpPr>
            <a:spLocks noGrp="1"/>
          </p:cNvSpPr>
          <p:nvPr>
            <p:ph type="sldNum" sz="quarter" idx="4"/>
          </p:nvPr>
        </p:nvSpPr>
        <p:spPr>
          <a:xfrm>
            <a:off x="7774427" y="5578479"/>
            <a:ext cx="856907" cy="669925"/>
          </a:xfrm>
          <a:prstGeom prst="rect">
            <a:avLst/>
          </a:prstGeom>
        </p:spPr>
        <p:txBody>
          <a:bodyPr vert="horz" lIns="65306" tIns="32653" rIns="65306" bIns="32653" rtlCol="0" anchor="b"/>
          <a:lstStyle>
            <a:lvl1pPr algn="r">
              <a:defRPr sz="2800" b="0" i="0">
                <a:solidFill>
                  <a:schemeClr val="bg2">
                    <a:lumMod val="50000"/>
                  </a:schemeClr>
                </a:solidFill>
                <a:effectLst/>
                <a:latin typeface="+mn-lt"/>
              </a:defRPr>
            </a:lvl1pPr>
          </a:lstStyle>
          <a:p>
            <a:pPr defTabSz="914290"/>
            <a:fld id="{F11F0CD6-B624-4C6C-BE38-A338700C6593}" type="slidenum">
              <a:rPr lang="ru-RU" smtClean="0">
                <a:solidFill>
                  <a:srgbClr val="146194">
                    <a:lumMod val="50000"/>
                  </a:srgbClr>
                </a:solidFill>
              </a:rPr>
              <a:pPr defTabSz="914290"/>
              <a:t>‹#›</a:t>
            </a:fld>
            <a:endParaRPr lang="ru-RU" dirty="0">
              <a:solidFill>
                <a:srgbClr val="146194">
                  <a:lumMod val="50000"/>
                </a:srgbClr>
              </a:solidFill>
            </a:endParaRPr>
          </a:p>
        </p:txBody>
      </p:sp>
    </p:spTree>
    <p:extLst>
      <p:ext uri="{BB962C8B-B14F-4D97-AF65-F5344CB8AC3E}">
        <p14:creationId xmlns:p14="http://schemas.microsoft.com/office/powerpoint/2010/main" val="35798494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145"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16" indent="-285716" algn="l" defTabSz="457145"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861" indent="-285716" algn="l" defTabSz="457145"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006" indent="-285716" algn="l" defTabSz="457145"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2865" indent="-171429" algn="l" defTabSz="457145"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010" indent="-171429" algn="l" defTabSz="457145"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298" indent="-228573" algn="l" defTabSz="457145"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443" indent="-228573" algn="l" defTabSz="457145"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8589" indent="-228573" algn="l" defTabSz="457145"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5734" indent="-228573" algn="l" defTabSz="457145"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p.vk.me/c626531/v626531238/3d357/wOhO1tymXM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876" y="1200954"/>
            <a:ext cx="8708571" cy="4898572"/>
          </a:xfrm>
          <a:prstGeom prst="rect">
            <a:avLst/>
          </a:prstGeom>
          <a:noFill/>
          <a:extLst>
            <a:ext uri="{909E8E84-426E-40DD-AFC4-6F175D3DCCD1}">
              <a14:hiddenFill xmlns:a14="http://schemas.microsoft.com/office/drawing/2010/main">
                <a:solidFill>
                  <a:srgbClr val="FFFFFF"/>
                </a:solidFill>
              </a14:hiddenFill>
            </a:ext>
          </a:extLst>
        </p:spPr>
      </p:pic>
      <p:sp>
        <p:nvSpPr>
          <p:cNvPr id="13" name="Подзаголовок 2"/>
          <p:cNvSpPr txBox="1">
            <a:spLocks/>
          </p:cNvSpPr>
          <p:nvPr/>
        </p:nvSpPr>
        <p:spPr>
          <a:xfrm>
            <a:off x="115904" y="137207"/>
            <a:ext cx="8808651" cy="573897"/>
          </a:xfrm>
          <a:prstGeom prst="rect">
            <a:avLst/>
          </a:prstGeom>
        </p:spPr>
        <p:txBody>
          <a:bodyPr vert="horz" lIns="91418" tIns="45710" rIns="91418" bIns="45710" anchor="ctr">
            <a:noAutofit/>
          </a:bodyPr>
          <a:lstStyle>
            <a:lvl1pPr marL="0" indent="0" algn="l" rtl="0" eaLnBrk="1" latinLnBrk="0" hangingPunct="1">
              <a:spcBef>
                <a:spcPts val="980"/>
              </a:spcBef>
              <a:buClr>
                <a:schemeClr val="accent2"/>
              </a:buClr>
              <a:buSzPct val="60000"/>
              <a:buFont typeface="Wingdings"/>
              <a:buNone/>
              <a:defRPr kumimoji="0" sz="3600" kern="1200">
                <a:solidFill>
                  <a:srgbClr val="FFFFFF"/>
                </a:solidFill>
                <a:latin typeface="+mn-lt"/>
                <a:ea typeface="+mn-ea"/>
                <a:cs typeface="+mn-cs"/>
              </a:defRPr>
            </a:lvl1pPr>
            <a:lvl2pPr marL="640080" indent="0" algn="ctr" rtl="0" eaLnBrk="1" latinLnBrk="0" hangingPunct="1">
              <a:spcBef>
                <a:spcPts val="770"/>
              </a:spcBef>
              <a:buClr>
                <a:schemeClr val="accent1"/>
              </a:buClr>
              <a:buSzPct val="70000"/>
              <a:buFont typeface="Wingdings 2"/>
              <a:buNone/>
              <a:defRPr kumimoji="0" sz="3600" kern="1200">
                <a:solidFill>
                  <a:schemeClr val="tx1"/>
                </a:solidFill>
                <a:latin typeface="+mn-lt"/>
                <a:ea typeface="+mn-ea"/>
                <a:cs typeface="+mn-cs"/>
              </a:defRPr>
            </a:lvl2pPr>
            <a:lvl3pPr marL="1280160" indent="0" algn="ctr" rtl="0" eaLnBrk="1" latinLnBrk="0" hangingPunct="1">
              <a:spcBef>
                <a:spcPts val="700"/>
              </a:spcBef>
              <a:buClr>
                <a:schemeClr val="accent2"/>
              </a:buClr>
              <a:buSzPct val="75000"/>
              <a:buFont typeface="Wingdings"/>
              <a:buNone/>
              <a:defRPr kumimoji="0" sz="3200" kern="1200">
                <a:solidFill>
                  <a:schemeClr val="tx1"/>
                </a:solidFill>
                <a:latin typeface="+mn-lt"/>
                <a:ea typeface="+mn-ea"/>
                <a:cs typeface="+mn-cs"/>
              </a:defRPr>
            </a:lvl3pPr>
            <a:lvl4pPr marL="1920240" indent="0" algn="ctr" rtl="0" eaLnBrk="1" latinLnBrk="0" hangingPunct="1">
              <a:spcBef>
                <a:spcPts val="560"/>
              </a:spcBef>
              <a:buClr>
                <a:schemeClr val="accent3"/>
              </a:buClr>
              <a:buSzPct val="75000"/>
              <a:buFont typeface="Wingdings"/>
              <a:buNone/>
              <a:defRPr kumimoji="0" sz="2800" kern="1200">
                <a:solidFill>
                  <a:schemeClr val="tx1"/>
                </a:solidFill>
                <a:latin typeface="+mn-lt"/>
                <a:ea typeface="+mn-ea"/>
                <a:cs typeface="+mn-cs"/>
              </a:defRPr>
            </a:lvl4pPr>
            <a:lvl5pPr marL="2560320" indent="0" algn="ctr" rtl="0" eaLnBrk="1" latinLnBrk="0" hangingPunct="1">
              <a:spcBef>
                <a:spcPts val="560"/>
              </a:spcBef>
              <a:buClr>
                <a:schemeClr val="accent4"/>
              </a:buClr>
              <a:buSzPct val="65000"/>
              <a:buFont typeface="Wingdings"/>
              <a:buNone/>
              <a:defRPr kumimoji="0" sz="2800" kern="1200">
                <a:solidFill>
                  <a:schemeClr val="tx1"/>
                </a:solidFill>
                <a:latin typeface="+mn-lt"/>
                <a:ea typeface="+mn-ea"/>
                <a:cs typeface="+mn-cs"/>
              </a:defRPr>
            </a:lvl5pPr>
            <a:lvl6pPr marL="3200400" indent="0" algn="ctr" rtl="0" eaLnBrk="1" latinLnBrk="0" hangingPunct="1">
              <a:spcBef>
                <a:spcPct val="20000"/>
              </a:spcBef>
              <a:buClr>
                <a:schemeClr val="accent1"/>
              </a:buClr>
              <a:buFont typeface="Wingdings"/>
              <a:buNone/>
              <a:defRPr kumimoji="0" sz="2500" kern="1200" baseline="0">
                <a:solidFill>
                  <a:schemeClr val="tx1"/>
                </a:solidFill>
                <a:latin typeface="+mn-lt"/>
                <a:ea typeface="+mn-ea"/>
                <a:cs typeface="+mn-cs"/>
              </a:defRPr>
            </a:lvl6pPr>
            <a:lvl7pPr marL="3840480" indent="0" algn="ctr" rtl="0" eaLnBrk="1" latinLnBrk="0" hangingPunct="1">
              <a:spcBef>
                <a:spcPct val="20000"/>
              </a:spcBef>
              <a:buClr>
                <a:schemeClr val="accent2"/>
              </a:buClr>
              <a:buFont typeface="Wingdings"/>
              <a:buNone/>
              <a:defRPr kumimoji="0" sz="2500" kern="1200" baseline="0">
                <a:solidFill>
                  <a:schemeClr val="tx1"/>
                </a:solidFill>
                <a:latin typeface="+mn-lt"/>
                <a:ea typeface="+mn-ea"/>
                <a:cs typeface="+mn-cs"/>
              </a:defRPr>
            </a:lvl7pPr>
            <a:lvl8pPr marL="4480560" indent="0" algn="ctr" rtl="0" eaLnBrk="1" latinLnBrk="0" hangingPunct="1">
              <a:spcBef>
                <a:spcPct val="20000"/>
              </a:spcBef>
              <a:buClr>
                <a:schemeClr val="accent3"/>
              </a:buClr>
              <a:buFont typeface="Wingdings"/>
              <a:buNone/>
              <a:defRPr kumimoji="0" sz="2500" kern="1200" baseline="0">
                <a:solidFill>
                  <a:schemeClr val="tx1"/>
                </a:solidFill>
                <a:latin typeface="+mn-lt"/>
                <a:ea typeface="+mn-ea"/>
                <a:cs typeface="+mn-cs"/>
              </a:defRPr>
            </a:lvl8pPr>
            <a:lvl9pPr marL="5120640" indent="0" algn="ctr" rtl="0" eaLnBrk="1" latinLnBrk="0" hangingPunct="1">
              <a:spcBef>
                <a:spcPct val="20000"/>
              </a:spcBef>
              <a:buClr>
                <a:schemeClr val="accent4"/>
              </a:buClr>
              <a:buFont typeface="Wingdings"/>
              <a:buNone/>
              <a:defRPr kumimoji="0" sz="2500" kern="1200" baseline="0">
                <a:solidFill>
                  <a:schemeClr val="tx1"/>
                </a:solidFill>
                <a:latin typeface="+mn-lt"/>
                <a:ea typeface="+mn-ea"/>
                <a:cs typeface="+mn-cs"/>
              </a:defRPr>
            </a:lvl9pPr>
          </a:lstStyle>
          <a:p>
            <a:pPr algn="ctr" defTabSz="652986">
              <a:buClr>
                <a:srgbClr val="A50E82"/>
              </a:buClr>
            </a:pPr>
            <a:endParaRPr lang="ru-RU" sz="1300" dirty="0">
              <a:solidFill>
                <a:prstClr val="white"/>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49788" y="137207"/>
            <a:ext cx="6040962" cy="3513033"/>
          </a:xfrm>
          <a:prstGeom prst="rect">
            <a:avLst/>
          </a:prstGeom>
          <a:noFill/>
        </p:spPr>
        <p:txBody>
          <a:bodyPr wrap="square" lIns="65298" tIns="32649" rIns="65298" bIns="32649" rtlCol="0">
            <a:spAutoFit/>
          </a:bodyPr>
          <a:lstStyle/>
          <a:p>
            <a:pPr algn="ctr" defTabSz="914180"/>
            <a:endParaRPr lang="en-US" sz="3200" b="1" u="sng" dirty="0">
              <a:solidFill>
                <a:prstClr val="white"/>
              </a:solidFill>
            </a:endParaRPr>
          </a:p>
          <a:p>
            <a:pPr algn="ctr" defTabSz="914180"/>
            <a:r>
              <a:rPr lang="en-US" sz="3200" b="1" dirty="0"/>
              <a:t/>
            </a:r>
            <a:br>
              <a:rPr lang="en-US" sz="3200" b="1" dirty="0"/>
            </a:br>
            <a:r>
              <a:rPr lang="en-US" sz="3200" b="1" dirty="0"/>
              <a:t>Presentation on the topic: "DESIGN AND CONSTRUCTION OF BRIDGES"</a:t>
            </a:r>
            <a:endParaRPr lang="ru-RU" sz="3200" b="1" dirty="0">
              <a:solidFill>
                <a:prstClr val="white"/>
              </a:solidFill>
            </a:endParaRPr>
          </a:p>
          <a:p>
            <a:pPr algn="ctr" defTabSz="914180"/>
            <a:endParaRPr lang="ru-RU" sz="3200" b="1" dirty="0">
              <a:solidFill>
                <a:prstClr val="white"/>
              </a:solidFill>
            </a:endParaRPr>
          </a:p>
          <a:p>
            <a:pPr marL="244870" indent="-244870" algn="ctr" defTabSz="914180">
              <a:buFont typeface="+mj-lt"/>
              <a:buAutoNum type="arabicPeriod" startAt="2"/>
            </a:pPr>
            <a:endParaRPr lang="ru-RU" sz="3200" b="1" u="sng" dirty="0">
              <a:solidFill>
                <a:prstClr val="white"/>
              </a:solidFill>
            </a:endParaRPr>
          </a:p>
        </p:txBody>
      </p:sp>
    </p:spTree>
    <p:extLst>
      <p:ext uri="{BB962C8B-B14F-4D97-AF65-F5344CB8AC3E}">
        <p14:creationId xmlns:p14="http://schemas.microsoft.com/office/powerpoint/2010/main" val="375738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8" y="1680235"/>
            <a:ext cx="7355103" cy="373729"/>
          </a:xfrm>
          <a:prstGeom prst="rect">
            <a:avLst/>
          </a:prstGeom>
          <a:noFill/>
        </p:spPr>
        <p:txBody>
          <a:bodyPr wrap="square" lIns="65298" tIns="32649" rIns="65298" bIns="32649" rtlCol="0">
            <a:spAutoFit/>
          </a:bodyPr>
          <a:lstStyle/>
          <a:p>
            <a:pPr defTabSz="914180"/>
            <a:r>
              <a:rPr lang="ru-RU" sz="2000" dirty="0">
                <a:solidFill>
                  <a:prstClr val="white"/>
                </a:solidFill>
              </a:rPr>
              <a:t>  </a:t>
            </a:r>
          </a:p>
        </p:txBody>
      </p:sp>
      <p:sp>
        <p:nvSpPr>
          <p:cNvPr id="12" name="Прямоугольник 11"/>
          <p:cNvSpPr/>
          <p:nvPr/>
        </p:nvSpPr>
        <p:spPr>
          <a:xfrm>
            <a:off x="8738177" y="6463623"/>
            <a:ext cx="260128" cy="219832"/>
          </a:xfrm>
          <a:prstGeom prst="rect">
            <a:avLst/>
          </a:prstGeom>
        </p:spPr>
        <p:txBody>
          <a:bodyPr wrap="none" lIns="65298" tIns="32649" rIns="65298" bIns="32649">
            <a:spAutoFit/>
          </a:bodyPr>
          <a:lstStyle/>
          <a:p>
            <a:pPr defTabSz="914180"/>
            <a:r>
              <a:rPr lang="ru-RU" sz="1000" dirty="0">
                <a:solidFill>
                  <a:prstClr val="white"/>
                </a:solidFill>
                <a:latin typeface="Times New Roman" panose="02020603050405020304" pitchFamily="18" charset="0"/>
                <a:cs typeface="Times New Roman" panose="02020603050405020304" pitchFamily="18" charset="0"/>
              </a:rPr>
              <a:t>11</a:t>
            </a:r>
          </a:p>
        </p:txBody>
      </p:sp>
      <p:sp>
        <p:nvSpPr>
          <p:cNvPr id="6" name="Rectangle 3"/>
          <p:cNvSpPr>
            <a:spLocks noChangeArrowheads="1"/>
          </p:cNvSpPr>
          <p:nvPr/>
        </p:nvSpPr>
        <p:spPr bwMode="auto">
          <a:xfrm>
            <a:off x="0" y="155101"/>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298" tIns="32649" rIns="65298" bIns="32649" numCol="1" anchor="ctr" anchorCtr="0" compatLnSpc="1">
            <a:prstTxWarp prst="textNoShape">
              <a:avLst/>
            </a:prstTxWarp>
            <a:spAutoFit/>
          </a:bodyPr>
          <a:lstStyle/>
          <a:p>
            <a:pPr defTabSz="914180"/>
            <a:endParaRPr lang="ru-RU" dirty="0">
              <a:solidFill>
                <a:prstClr val="white"/>
              </a:solidFill>
            </a:endParaRPr>
          </a:p>
        </p:txBody>
      </p:sp>
      <p:sp>
        <p:nvSpPr>
          <p:cNvPr id="9" name="Прямоугольник 8"/>
          <p:cNvSpPr/>
          <p:nvPr/>
        </p:nvSpPr>
        <p:spPr>
          <a:xfrm>
            <a:off x="601847" y="1057184"/>
            <a:ext cx="8332354" cy="1358597"/>
          </a:xfrm>
          <a:prstGeom prst="rect">
            <a:avLst/>
          </a:prstGeom>
        </p:spPr>
        <p:txBody>
          <a:bodyPr wrap="square" lIns="65298" tIns="32649" rIns="65298" bIns="32649">
            <a:spAutoFit/>
          </a:bodyPr>
          <a:lstStyle/>
          <a:p>
            <a:pPr defTabSz="914180"/>
            <a:r>
              <a:rPr lang="en-US" sz="1400" dirty="0">
                <a:solidFill>
                  <a:schemeClr val="bg1"/>
                </a:solidFill>
              </a:rPr>
              <a:t>6. Consider the classification of bridges by service life.</a:t>
            </a:r>
          </a:p>
          <a:p>
            <a:pPr defTabSz="914180"/>
            <a:r>
              <a:rPr lang="en-US" sz="1400" dirty="0">
                <a:solidFill>
                  <a:schemeClr val="bg1"/>
                </a:solidFill>
              </a:rPr>
              <a:t>1) constant</a:t>
            </a:r>
          </a:p>
          <a:p>
            <a:pPr defTabSz="914180"/>
            <a:r>
              <a:rPr lang="en-US" sz="1400" dirty="0">
                <a:solidFill>
                  <a:schemeClr val="bg1"/>
                </a:solidFill>
              </a:rPr>
              <a:t>2) temporary - built for some time.</a:t>
            </a:r>
          </a:p>
          <a:p>
            <a:pPr defTabSz="914180"/>
            <a:endParaRPr lang="en-US" sz="1400" dirty="0">
              <a:solidFill>
                <a:schemeClr val="bg1"/>
              </a:solidFill>
            </a:endParaRPr>
          </a:p>
          <a:p>
            <a:pPr defTabSz="914180"/>
            <a:r>
              <a:rPr lang="en-US" sz="1400" dirty="0">
                <a:solidFill>
                  <a:schemeClr val="bg1"/>
                </a:solidFill>
              </a:rPr>
              <a:t>Temporary bridges are used by the military to transport their equipment to the other side. Such bridges are also called pontoon bridges.</a:t>
            </a:r>
            <a:endParaRPr lang="ru-RU" sz="1400" dirty="0">
              <a:solidFill>
                <a:schemeClr val="bg1"/>
              </a:solidFill>
            </a:endParaRPr>
          </a:p>
        </p:txBody>
      </p:sp>
      <p:sp>
        <p:nvSpPr>
          <p:cNvPr id="13" name="Прямоугольник 12"/>
          <p:cNvSpPr/>
          <p:nvPr/>
        </p:nvSpPr>
        <p:spPr>
          <a:xfrm>
            <a:off x="5307646" y="2837702"/>
            <a:ext cx="2923184" cy="404490"/>
          </a:xfrm>
          <a:prstGeom prst="rect">
            <a:avLst/>
          </a:prstGeom>
        </p:spPr>
        <p:txBody>
          <a:bodyPr wrap="square" lIns="65298" tIns="32649" rIns="65298" bIns="32649">
            <a:spAutoFit/>
          </a:bodyPr>
          <a:lstStyle/>
          <a:p>
            <a:pPr algn="ctr" defTabSz="914180"/>
            <a:r>
              <a:rPr lang="en-US" sz="1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an example of a temporary pontoon bridge that the military is building</a:t>
            </a:r>
            <a:endParaRPr lang="ru-RU" sz="1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3861" y="5098385"/>
            <a:ext cx="2417612" cy="1365239"/>
          </a:xfrm>
          <a:prstGeom prst="rect">
            <a:avLst/>
          </a:prstGeom>
        </p:spPr>
      </p:pic>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55806" y="3293522"/>
            <a:ext cx="2788161" cy="2149907"/>
          </a:xfrm>
          <a:prstGeom prst="rect">
            <a:avLst/>
          </a:prstGeom>
        </p:spPr>
      </p:pic>
      <p:sp>
        <p:nvSpPr>
          <p:cNvPr id="14" name="Прямоугольник 13"/>
          <p:cNvSpPr/>
          <p:nvPr/>
        </p:nvSpPr>
        <p:spPr>
          <a:xfrm>
            <a:off x="1455804" y="2891197"/>
            <a:ext cx="2923184" cy="235213"/>
          </a:xfrm>
          <a:prstGeom prst="rect">
            <a:avLst/>
          </a:prstGeom>
        </p:spPr>
        <p:txBody>
          <a:bodyPr wrap="square" lIns="65298" tIns="32649" rIns="65298" bIns="32649">
            <a:spAutoFit/>
          </a:bodyPr>
          <a:lstStyle/>
          <a:p>
            <a:pPr algn="ctr" defTabSz="914180"/>
            <a:r>
              <a:rPr lang="en-US" sz="1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temporary bridge</a:t>
            </a:r>
            <a:endParaRPr lang="ru-RU" sz="1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49251" y="3293522"/>
            <a:ext cx="2439973" cy="1546324"/>
          </a:xfrm>
          <a:prstGeom prst="rect">
            <a:avLst/>
          </a:prstGeom>
        </p:spPr>
      </p:pic>
      <p:sp>
        <p:nvSpPr>
          <p:cNvPr id="15" name="Прямоугольник 14"/>
          <p:cNvSpPr/>
          <p:nvPr/>
        </p:nvSpPr>
        <p:spPr>
          <a:xfrm>
            <a:off x="2487080" y="2480997"/>
            <a:ext cx="5115568" cy="235213"/>
          </a:xfrm>
          <a:prstGeom prst="rect">
            <a:avLst/>
          </a:prstGeom>
        </p:spPr>
        <p:txBody>
          <a:bodyPr wrap="square" lIns="65298" tIns="32649" rIns="65298" bIns="32649">
            <a:spAutoFit/>
          </a:bodyPr>
          <a:lstStyle/>
          <a:p>
            <a:pPr algn="ctr" defTabSz="914180"/>
            <a:r>
              <a:rPr lang="en-US" sz="1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Examples of temporary bridges</a:t>
            </a:r>
            <a:endParaRPr lang="ru-RU" sz="11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279602"/>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8" y="1680235"/>
            <a:ext cx="7355103" cy="373729"/>
          </a:xfrm>
          <a:prstGeom prst="rect">
            <a:avLst/>
          </a:prstGeom>
          <a:noFill/>
        </p:spPr>
        <p:txBody>
          <a:bodyPr wrap="square" lIns="65298" tIns="32649" rIns="65298" bIns="32649" rtlCol="0">
            <a:spAutoFit/>
          </a:bodyPr>
          <a:lstStyle/>
          <a:p>
            <a:pPr defTabSz="914180"/>
            <a:r>
              <a:rPr lang="ru-RU" sz="2000" dirty="0">
                <a:solidFill>
                  <a:prstClr val="white"/>
                </a:solidFill>
              </a:rPr>
              <a:t>  </a:t>
            </a:r>
          </a:p>
        </p:txBody>
      </p:sp>
      <p:sp>
        <p:nvSpPr>
          <p:cNvPr id="12" name="Прямоугольник 11"/>
          <p:cNvSpPr/>
          <p:nvPr/>
        </p:nvSpPr>
        <p:spPr>
          <a:xfrm>
            <a:off x="8738177" y="6463624"/>
            <a:ext cx="260144" cy="219841"/>
          </a:xfrm>
          <a:prstGeom prst="rect">
            <a:avLst/>
          </a:prstGeom>
        </p:spPr>
        <p:txBody>
          <a:bodyPr wrap="none" lIns="65298" tIns="32649" rIns="65298" bIns="32649">
            <a:spAutoFit/>
          </a:bodyPr>
          <a:lstStyle/>
          <a:p>
            <a:pPr defTabSz="914180"/>
            <a:r>
              <a:rPr lang="ru-RU" sz="1000" dirty="0">
                <a:solidFill>
                  <a:prstClr val="white"/>
                </a:solidFill>
                <a:latin typeface="Times New Roman" panose="02020603050405020304" pitchFamily="18" charset="0"/>
                <a:cs typeface="Times New Roman" panose="02020603050405020304" pitchFamily="18" charset="0"/>
              </a:rPr>
              <a:t>12</a:t>
            </a:r>
          </a:p>
        </p:txBody>
      </p:sp>
      <p:sp>
        <p:nvSpPr>
          <p:cNvPr id="6" name="Rectangle 3"/>
          <p:cNvSpPr>
            <a:spLocks noChangeArrowheads="1"/>
          </p:cNvSpPr>
          <p:nvPr/>
        </p:nvSpPr>
        <p:spPr bwMode="auto">
          <a:xfrm>
            <a:off x="0" y="155101"/>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298" tIns="32649" rIns="65298" bIns="32649" numCol="1" anchor="ctr" anchorCtr="0" compatLnSpc="1">
            <a:prstTxWarp prst="textNoShape">
              <a:avLst/>
            </a:prstTxWarp>
            <a:spAutoFit/>
          </a:bodyPr>
          <a:lstStyle/>
          <a:p>
            <a:pPr defTabSz="914180"/>
            <a:endParaRPr lang="ru-RU" dirty="0">
              <a:solidFill>
                <a:prstClr val="white"/>
              </a:solidFill>
            </a:endParaRPr>
          </a:p>
        </p:txBody>
      </p:sp>
      <p:sp>
        <p:nvSpPr>
          <p:cNvPr id="8" name="Прямоугольник 7"/>
          <p:cNvSpPr/>
          <p:nvPr/>
        </p:nvSpPr>
        <p:spPr>
          <a:xfrm>
            <a:off x="601847" y="1057183"/>
            <a:ext cx="8332354" cy="4990361"/>
          </a:xfrm>
          <a:prstGeom prst="rect">
            <a:avLst/>
          </a:prstGeom>
        </p:spPr>
        <p:txBody>
          <a:bodyPr wrap="square" lIns="65298" tIns="32649" rIns="65298" bIns="32649">
            <a:spAutoFit/>
          </a:bodyPr>
          <a:lstStyle/>
          <a:p>
            <a:pPr defTabSz="914180"/>
            <a:r>
              <a:rPr lang="en-US" sz="1600" dirty="0">
                <a:solidFill>
                  <a:prstClr val="black"/>
                </a:solidFill>
              </a:rPr>
              <a:t>Bridges are very complex technical structures.</a:t>
            </a:r>
          </a:p>
          <a:p>
            <a:pPr defTabSz="914180"/>
            <a:r>
              <a:rPr lang="en-US" sz="1600" dirty="0">
                <a:solidFill>
                  <a:prstClr val="black"/>
                </a:solidFill>
              </a:rPr>
              <a:t>The bridge is designed so that it can withstand floods, gale winds, earthquakes and temperature extremes, as well as vibration from traffic.</a:t>
            </a:r>
          </a:p>
          <a:p>
            <a:pPr defTabSz="914180"/>
            <a:r>
              <a:rPr lang="en-US" sz="1600" dirty="0">
                <a:solidFill>
                  <a:prstClr val="black"/>
                </a:solidFill>
              </a:rPr>
              <a:t>The indispensable conditions that any bridge must meet are the highest reliability and durability. The service life of bridges is at least 100 years.</a:t>
            </a:r>
          </a:p>
          <a:p>
            <a:pPr defTabSz="914180"/>
            <a:endParaRPr lang="en-US" sz="1600" dirty="0">
              <a:solidFill>
                <a:prstClr val="black"/>
              </a:solidFill>
            </a:endParaRPr>
          </a:p>
          <a:p>
            <a:pPr defTabSz="914180"/>
            <a:r>
              <a:rPr lang="en-US" sz="1600" dirty="0">
                <a:solidFill>
                  <a:prstClr val="black"/>
                </a:solidFill>
              </a:rPr>
              <a:t>An important role in the design of the bridge is played by its architectural form.</a:t>
            </a:r>
          </a:p>
          <a:p>
            <a:pPr defTabSz="914180"/>
            <a:endParaRPr lang="en-US" sz="1600" dirty="0">
              <a:solidFill>
                <a:prstClr val="black"/>
              </a:solidFill>
            </a:endParaRPr>
          </a:p>
          <a:p>
            <a:pPr defTabSz="914180"/>
            <a:r>
              <a:rPr lang="en-US" sz="1600" dirty="0">
                <a:solidFill>
                  <a:prstClr val="black"/>
                </a:solidFill>
              </a:rPr>
              <a:t>However, returning to the past, when bridges were just starting their long journey, we can say that in those days there was no talk of grace. The need to repeatedly cross water streams or land obstacles forced our ancestors to connect the banks or opposite sides using ordinary logs.</a:t>
            </a:r>
          </a:p>
          <a:p>
            <a:pPr defTabSz="914180"/>
            <a:r>
              <a:rPr lang="en-US" sz="1600" dirty="0">
                <a:solidFill>
                  <a:prstClr val="black"/>
                </a:solidFill>
              </a:rPr>
              <a:t>In the era of slave owners, the construction of bridges became more complicated and acquired an organization of a completely different level. The first calculations appeared, which mainly related to the length and height of the future bridge, on the basis of which, materials were prepared for its construction. It is possible that the first bridge designs were completed at that time. The builders of ancient Rome were the first to discover the way to build bridges. First, they constructed the bridge frame, then layered layers of cement and fixing material.</a:t>
            </a:r>
          </a:p>
          <a:p>
            <a:pPr defTabSz="914180"/>
            <a:r>
              <a:rPr lang="en-US" sz="1600" dirty="0">
                <a:solidFill>
                  <a:prstClr val="black"/>
                </a:solidFill>
              </a:rPr>
              <a:t>A similar principle of building bridges applies in our time.</a:t>
            </a:r>
            <a:endParaRPr lang="ru-RU" sz="1600" dirty="0">
              <a:solidFill>
                <a:prstClr val="black"/>
              </a:solidFill>
            </a:endParaRPr>
          </a:p>
        </p:txBody>
      </p:sp>
    </p:spTree>
    <p:extLst>
      <p:ext uri="{BB962C8B-B14F-4D97-AF65-F5344CB8AC3E}">
        <p14:creationId xmlns:p14="http://schemas.microsoft.com/office/powerpoint/2010/main" val="990145117"/>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8" y="1680235"/>
            <a:ext cx="7355103" cy="373729"/>
          </a:xfrm>
          <a:prstGeom prst="rect">
            <a:avLst/>
          </a:prstGeom>
          <a:noFill/>
        </p:spPr>
        <p:txBody>
          <a:bodyPr wrap="square" lIns="65298" tIns="32649" rIns="65298" bIns="32649" rtlCol="0">
            <a:spAutoFit/>
          </a:bodyPr>
          <a:lstStyle/>
          <a:p>
            <a:pPr defTabSz="914180"/>
            <a:r>
              <a:rPr lang="ru-RU" sz="2000" dirty="0">
                <a:solidFill>
                  <a:prstClr val="white"/>
                </a:solidFill>
              </a:rPr>
              <a:t>  </a:t>
            </a:r>
          </a:p>
        </p:txBody>
      </p:sp>
      <p:sp>
        <p:nvSpPr>
          <p:cNvPr id="12" name="Прямоугольник 11"/>
          <p:cNvSpPr/>
          <p:nvPr/>
        </p:nvSpPr>
        <p:spPr>
          <a:xfrm>
            <a:off x="8738177" y="6463624"/>
            <a:ext cx="260144" cy="219841"/>
          </a:xfrm>
          <a:prstGeom prst="rect">
            <a:avLst/>
          </a:prstGeom>
        </p:spPr>
        <p:txBody>
          <a:bodyPr wrap="none" lIns="65298" tIns="32649" rIns="65298" bIns="32649">
            <a:spAutoFit/>
          </a:bodyPr>
          <a:lstStyle/>
          <a:p>
            <a:pPr defTabSz="914180"/>
            <a:r>
              <a:rPr lang="ru-RU" sz="1000" dirty="0">
                <a:solidFill>
                  <a:prstClr val="white"/>
                </a:solidFill>
                <a:latin typeface="Times New Roman" panose="02020603050405020304" pitchFamily="18" charset="0"/>
                <a:cs typeface="Times New Roman" panose="02020603050405020304" pitchFamily="18" charset="0"/>
              </a:rPr>
              <a:t>13</a:t>
            </a:r>
          </a:p>
        </p:txBody>
      </p:sp>
      <p:sp>
        <p:nvSpPr>
          <p:cNvPr id="6" name="Rectangle 3"/>
          <p:cNvSpPr>
            <a:spLocks noChangeArrowheads="1"/>
          </p:cNvSpPr>
          <p:nvPr/>
        </p:nvSpPr>
        <p:spPr bwMode="auto">
          <a:xfrm>
            <a:off x="0" y="155101"/>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298" tIns="32649" rIns="65298" bIns="32649" numCol="1" anchor="ctr" anchorCtr="0" compatLnSpc="1">
            <a:prstTxWarp prst="textNoShape">
              <a:avLst/>
            </a:prstTxWarp>
            <a:spAutoFit/>
          </a:bodyPr>
          <a:lstStyle/>
          <a:p>
            <a:pPr defTabSz="914180"/>
            <a:endParaRPr lang="ru-RU" dirty="0">
              <a:solidFill>
                <a:prstClr val="white"/>
              </a:solidFill>
            </a:endParaRPr>
          </a:p>
        </p:txBody>
      </p:sp>
      <p:sp>
        <p:nvSpPr>
          <p:cNvPr id="8" name="Прямоугольник 7"/>
          <p:cNvSpPr/>
          <p:nvPr/>
        </p:nvSpPr>
        <p:spPr>
          <a:xfrm>
            <a:off x="535895" y="956995"/>
            <a:ext cx="8332354" cy="4990361"/>
          </a:xfrm>
          <a:prstGeom prst="rect">
            <a:avLst/>
          </a:prstGeom>
        </p:spPr>
        <p:txBody>
          <a:bodyPr wrap="square" lIns="65298" tIns="32649" rIns="65298" bIns="32649">
            <a:spAutoFit/>
          </a:bodyPr>
          <a:lstStyle/>
          <a:p>
            <a:pPr defTabSz="914180"/>
            <a:r>
              <a:rPr lang="en-US" sz="2000" dirty="0">
                <a:solidFill>
                  <a:prstClr val="black"/>
                </a:solidFill>
              </a:rPr>
              <a:t>Bridges around the world are divided into different types, because among them there are suspension, drawbridge, cable-stayed and arch bridges, but each individual case has its own distinctive features.</a:t>
            </a:r>
          </a:p>
          <a:p>
            <a:pPr defTabSz="914180"/>
            <a:r>
              <a:rPr lang="en-US" sz="2000" dirty="0">
                <a:solidFill>
                  <a:prstClr val="black"/>
                </a:solidFill>
              </a:rPr>
              <a:t>It is impossible to meet two absolutely identical bridges.</a:t>
            </a:r>
          </a:p>
          <a:p>
            <a:pPr defTabSz="914180"/>
            <a:r>
              <a:rPr lang="en-US" sz="2000" dirty="0">
                <a:solidFill>
                  <a:prstClr val="black"/>
                </a:solidFill>
              </a:rPr>
              <a:t>Why are bridges so important? This is largely due to the fact that bridges are able to give the area a more noble and complete look, or merge with natural forms, complementing the natural landscape.</a:t>
            </a:r>
          </a:p>
          <a:p>
            <a:pPr defTabSz="914180"/>
            <a:r>
              <a:rPr lang="en-US" sz="2000" dirty="0">
                <a:solidFill>
                  <a:prstClr val="black"/>
                </a:solidFill>
              </a:rPr>
              <a:t>For example, the Northern capital of Russia, St. Petersburg, not without reason is considered a real gem among European cities. Bridges of various shapes and styles give the city a special charm that cannot be found in any other corner of the world.</a:t>
            </a:r>
          </a:p>
          <a:p>
            <a:pPr defTabSz="914180"/>
            <a:endParaRPr lang="en-US" sz="2000" dirty="0">
              <a:solidFill>
                <a:prstClr val="black"/>
              </a:solidFill>
            </a:endParaRPr>
          </a:p>
          <a:p>
            <a:pPr defTabSz="914180"/>
            <a:r>
              <a:rPr lang="en-US" sz="2000" dirty="0">
                <a:solidFill>
                  <a:prstClr val="black"/>
                </a:solidFill>
              </a:rPr>
              <a:t>The following slide shows various architectural solutions for the design of a pedestrian crossing over a road.</a:t>
            </a:r>
            <a:endParaRPr lang="ru-RU" sz="2000" dirty="0">
              <a:solidFill>
                <a:prstClr val="black"/>
              </a:solidFill>
            </a:endParaRPr>
          </a:p>
        </p:txBody>
      </p:sp>
    </p:spTree>
    <p:extLst>
      <p:ext uri="{BB962C8B-B14F-4D97-AF65-F5344CB8AC3E}">
        <p14:creationId xmlns:p14="http://schemas.microsoft.com/office/powerpoint/2010/main" val="1581776917"/>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8" y="1680235"/>
            <a:ext cx="7355103" cy="373729"/>
          </a:xfrm>
          <a:prstGeom prst="rect">
            <a:avLst/>
          </a:prstGeom>
          <a:noFill/>
        </p:spPr>
        <p:txBody>
          <a:bodyPr wrap="square" lIns="65298" tIns="32649" rIns="65298" bIns="32649" rtlCol="0">
            <a:spAutoFit/>
          </a:bodyPr>
          <a:lstStyle/>
          <a:p>
            <a:pPr defTabSz="914180"/>
            <a:r>
              <a:rPr lang="ru-RU" sz="2000" dirty="0">
                <a:solidFill>
                  <a:prstClr val="white"/>
                </a:solidFill>
              </a:rPr>
              <a:t>  </a:t>
            </a:r>
          </a:p>
        </p:txBody>
      </p:sp>
      <p:sp>
        <p:nvSpPr>
          <p:cNvPr id="12" name="Прямоугольник 11"/>
          <p:cNvSpPr/>
          <p:nvPr/>
        </p:nvSpPr>
        <p:spPr>
          <a:xfrm>
            <a:off x="8738177" y="6463624"/>
            <a:ext cx="196024" cy="219841"/>
          </a:xfrm>
          <a:prstGeom prst="rect">
            <a:avLst/>
          </a:prstGeom>
        </p:spPr>
        <p:txBody>
          <a:bodyPr wrap="none" lIns="65298" tIns="32649" rIns="65298" bIns="32649">
            <a:spAutoFit/>
          </a:bodyPr>
          <a:lstStyle/>
          <a:p>
            <a:pPr defTabSz="914180"/>
            <a:r>
              <a:rPr lang="ru-RU" sz="1000" dirty="0">
                <a:solidFill>
                  <a:prstClr val="white"/>
                </a:solidFill>
                <a:latin typeface="Times New Roman" panose="02020603050405020304" pitchFamily="18" charset="0"/>
                <a:cs typeface="Times New Roman" panose="02020603050405020304" pitchFamily="18" charset="0"/>
              </a:rPr>
              <a:t>2</a:t>
            </a:r>
          </a:p>
        </p:txBody>
      </p:sp>
      <p:sp>
        <p:nvSpPr>
          <p:cNvPr id="6" name="Rectangle 3"/>
          <p:cNvSpPr>
            <a:spLocks noChangeArrowheads="1"/>
          </p:cNvSpPr>
          <p:nvPr/>
        </p:nvSpPr>
        <p:spPr bwMode="auto">
          <a:xfrm>
            <a:off x="0" y="155101"/>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298" tIns="32649" rIns="65298" bIns="32649" numCol="1" anchor="ctr" anchorCtr="0" compatLnSpc="1">
            <a:prstTxWarp prst="textNoShape">
              <a:avLst/>
            </a:prstTxWarp>
            <a:spAutoFit/>
          </a:bodyPr>
          <a:lstStyle/>
          <a:p>
            <a:pPr defTabSz="914180"/>
            <a:endParaRPr lang="ru-RU" dirty="0">
              <a:solidFill>
                <a:prstClr val="white"/>
              </a:solidFill>
            </a:endParaRPr>
          </a:p>
        </p:txBody>
      </p:sp>
      <p:sp>
        <p:nvSpPr>
          <p:cNvPr id="7" name="Прямоугольник 6"/>
          <p:cNvSpPr/>
          <p:nvPr/>
        </p:nvSpPr>
        <p:spPr>
          <a:xfrm>
            <a:off x="405823" y="987737"/>
            <a:ext cx="8435223" cy="4497918"/>
          </a:xfrm>
          <a:prstGeom prst="rect">
            <a:avLst/>
          </a:prstGeom>
        </p:spPr>
        <p:txBody>
          <a:bodyPr wrap="square" lIns="65298" tIns="32649" rIns="65298" bIns="32649">
            <a:spAutoFit/>
          </a:bodyPr>
          <a:lstStyle/>
          <a:p>
            <a:pPr defTabSz="914180"/>
            <a:r>
              <a:rPr lang="en-US" sz="1600" dirty="0">
                <a:solidFill>
                  <a:prstClr val="black"/>
                </a:solidFill>
              </a:rPr>
              <a:t>One of the most characteristic aspects of the modern world is the continuous development of the road network. Transport links provide the needs of industry, agriculture and trade, promote rapprochement between countries and peoples.</a:t>
            </a:r>
          </a:p>
          <a:p>
            <a:pPr defTabSz="914180"/>
            <a:r>
              <a:rPr lang="en-US" sz="1600" dirty="0">
                <a:solidFill>
                  <a:prstClr val="black"/>
                </a:solidFill>
              </a:rPr>
              <a:t>Railways and roads, oil pipelines and gas pipelines are laid in various geographical and climatic zones, overcome rivers, mountain ranges, taiga and swamps. New roads and pipelines in many cases pass through built-up areas, are built in cities and cross existing railways and roads.</a:t>
            </a:r>
          </a:p>
          <a:p>
            <a:pPr defTabSz="914180"/>
            <a:endParaRPr lang="en-US" sz="1600" dirty="0">
              <a:solidFill>
                <a:prstClr val="black"/>
              </a:solidFill>
            </a:endParaRPr>
          </a:p>
          <a:p>
            <a:pPr defTabSz="914180"/>
            <a:r>
              <a:rPr lang="en-US" sz="1600" dirty="0">
                <a:solidFill>
                  <a:prstClr val="black"/>
                </a:solidFill>
              </a:rPr>
              <a:t>Bridges are one of the oldest types of engineering structures.</a:t>
            </a:r>
          </a:p>
          <a:p>
            <a:pPr defTabSz="914180"/>
            <a:endParaRPr lang="en-US" sz="1600" dirty="0">
              <a:solidFill>
                <a:prstClr val="black"/>
              </a:solidFill>
            </a:endParaRPr>
          </a:p>
          <a:p>
            <a:pPr defTabSz="914180"/>
            <a:r>
              <a:rPr lang="en-US" sz="1600" dirty="0">
                <a:solidFill>
                  <a:prstClr val="black"/>
                </a:solidFill>
              </a:rPr>
              <a:t>In former times, bridges were built like this: they threw logs from shore to shore or laid flat stones across the river.</a:t>
            </a:r>
          </a:p>
          <a:p>
            <a:pPr defTabSz="914180"/>
            <a:endParaRPr lang="en-US" sz="1600" dirty="0">
              <a:solidFill>
                <a:prstClr val="black"/>
              </a:solidFill>
            </a:endParaRPr>
          </a:p>
          <a:p>
            <a:pPr defTabSz="914180"/>
            <a:r>
              <a:rPr lang="en-US" sz="1600" dirty="0">
                <a:solidFill>
                  <a:prstClr val="black"/>
                </a:solidFill>
              </a:rPr>
              <a:t>A BRIDGE is an engineering structure through which people, animals and vehicles cross an obstacle.</a:t>
            </a:r>
          </a:p>
          <a:p>
            <a:pPr defTabSz="914180"/>
            <a:endParaRPr lang="en-US" sz="1600" dirty="0">
              <a:solidFill>
                <a:prstClr val="black"/>
              </a:solidFill>
            </a:endParaRPr>
          </a:p>
          <a:p>
            <a:pPr defTabSz="914180"/>
            <a:r>
              <a:rPr lang="en-US" sz="1600" dirty="0">
                <a:solidFill>
                  <a:prstClr val="black"/>
                </a:solidFill>
              </a:rPr>
              <a:t>Most often, bridges are built across rivers, lakes, canals, mountain gorges, railways and highways.</a:t>
            </a:r>
            <a:endParaRPr lang="ru-RU" sz="1600" dirty="0">
              <a:solidFill>
                <a:prstClr val="black"/>
              </a:solidFill>
            </a:endParaRPr>
          </a:p>
        </p:txBody>
      </p:sp>
    </p:spTree>
    <p:extLst>
      <p:ext uri="{BB962C8B-B14F-4D97-AF65-F5344CB8AC3E}">
        <p14:creationId xmlns:p14="http://schemas.microsoft.com/office/powerpoint/2010/main" val="2324400740"/>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8" y="1680235"/>
            <a:ext cx="7355103" cy="373729"/>
          </a:xfrm>
          <a:prstGeom prst="rect">
            <a:avLst/>
          </a:prstGeom>
          <a:noFill/>
        </p:spPr>
        <p:txBody>
          <a:bodyPr wrap="square" lIns="65298" tIns="32649" rIns="65298" bIns="32649" rtlCol="0">
            <a:spAutoFit/>
          </a:bodyPr>
          <a:lstStyle/>
          <a:p>
            <a:pPr defTabSz="914180"/>
            <a:r>
              <a:rPr lang="ru-RU" sz="2000" dirty="0">
                <a:solidFill>
                  <a:prstClr val="white"/>
                </a:solidFill>
              </a:rPr>
              <a:t>  </a:t>
            </a:r>
          </a:p>
        </p:txBody>
      </p:sp>
      <p:sp>
        <p:nvSpPr>
          <p:cNvPr id="12" name="Прямоугольник 11"/>
          <p:cNvSpPr/>
          <p:nvPr/>
        </p:nvSpPr>
        <p:spPr>
          <a:xfrm>
            <a:off x="8738177" y="6463624"/>
            <a:ext cx="196024" cy="219841"/>
          </a:xfrm>
          <a:prstGeom prst="rect">
            <a:avLst/>
          </a:prstGeom>
        </p:spPr>
        <p:txBody>
          <a:bodyPr wrap="none" lIns="65298" tIns="32649" rIns="65298" bIns="32649">
            <a:spAutoFit/>
          </a:bodyPr>
          <a:lstStyle/>
          <a:p>
            <a:pPr defTabSz="914180"/>
            <a:r>
              <a:rPr lang="ru-RU" sz="1000" dirty="0">
                <a:solidFill>
                  <a:prstClr val="white"/>
                </a:solidFill>
                <a:latin typeface="Times New Roman" panose="02020603050405020304" pitchFamily="18" charset="0"/>
                <a:cs typeface="Times New Roman" panose="02020603050405020304" pitchFamily="18" charset="0"/>
              </a:rPr>
              <a:t>3</a:t>
            </a:r>
          </a:p>
        </p:txBody>
      </p:sp>
      <p:sp>
        <p:nvSpPr>
          <p:cNvPr id="6" name="Rectangle 3"/>
          <p:cNvSpPr>
            <a:spLocks noChangeArrowheads="1"/>
          </p:cNvSpPr>
          <p:nvPr/>
        </p:nvSpPr>
        <p:spPr bwMode="auto">
          <a:xfrm>
            <a:off x="0" y="155101"/>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298" tIns="32649" rIns="65298" bIns="32649" numCol="1" anchor="ctr" anchorCtr="0" compatLnSpc="1">
            <a:prstTxWarp prst="textNoShape">
              <a:avLst/>
            </a:prstTxWarp>
            <a:spAutoFit/>
          </a:bodyPr>
          <a:lstStyle/>
          <a:p>
            <a:pPr defTabSz="914180"/>
            <a:endParaRPr lang="ru-RU" dirty="0">
              <a:solidFill>
                <a:prstClr val="white"/>
              </a:solidFill>
            </a:endParaRPr>
          </a:p>
        </p:txBody>
      </p:sp>
      <p:sp>
        <p:nvSpPr>
          <p:cNvPr id="9" name="Прямоугольник 8"/>
          <p:cNvSpPr/>
          <p:nvPr/>
        </p:nvSpPr>
        <p:spPr>
          <a:xfrm>
            <a:off x="378648" y="520073"/>
            <a:ext cx="8332354" cy="5452026"/>
          </a:xfrm>
          <a:prstGeom prst="rect">
            <a:avLst/>
          </a:prstGeom>
        </p:spPr>
        <p:txBody>
          <a:bodyPr wrap="square" lIns="65298" tIns="32649" rIns="65298" bIns="32649">
            <a:spAutoFit/>
          </a:bodyPr>
          <a:lstStyle/>
          <a:p>
            <a:pPr defTabSz="914180"/>
            <a:r>
              <a:rPr lang="en-US" sz="1400" dirty="0">
                <a:solidFill>
                  <a:prstClr val="black"/>
                </a:solidFill>
              </a:rPr>
              <a:t>Currently, there are quite a few types of such structures.</a:t>
            </a:r>
          </a:p>
          <a:p>
            <a:pPr defTabSz="914180"/>
            <a:r>
              <a:rPr lang="en-US" sz="1400" dirty="0">
                <a:solidFill>
                  <a:prstClr val="black"/>
                </a:solidFill>
              </a:rPr>
              <a:t>Bridges can be classified according to various criteria. Bridges are divided into groups:</a:t>
            </a:r>
          </a:p>
          <a:p>
            <a:pPr defTabSz="914180"/>
            <a:r>
              <a:rPr lang="en-US" sz="1400" dirty="0">
                <a:solidFill>
                  <a:prstClr val="black"/>
                </a:solidFill>
              </a:rPr>
              <a:t>1. along the length</a:t>
            </a:r>
          </a:p>
          <a:p>
            <a:pPr defTabSz="914180"/>
            <a:r>
              <a:rPr lang="en-US" sz="1400" dirty="0">
                <a:solidFill>
                  <a:prstClr val="black"/>
                </a:solidFill>
              </a:rPr>
              <a:t>2. according to the material from which they are built</a:t>
            </a:r>
          </a:p>
          <a:p>
            <a:pPr defTabSz="914180"/>
            <a:r>
              <a:rPr lang="en-US" sz="1400" dirty="0">
                <a:solidFill>
                  <a:prstClr val="black"/>
                </a:solidFill>
              </a:rPr>
              <a:t>3. by appointment</a:t>
            </a:r>
          </a:p>
          <a:p>
            <a:pPr defTabSz="914180"/>
            <a:r>
              <a:rPr lang="en-US" sz="1400" dirty="0">
                <a:solidFill>
                  <a:prstClr val="black"/>
                </a:solidFill>
              </a:rPr>
              <a:t>4. by design</a:t>
            </a:r>
          </a:p>
          <a:p>
            <a:pPr defTabSz="914180"/>
            <a:r>
              <a:rPr lang="en-US" sz="1400" dirty="0">
                <a:solidFill>
                  <a:prstClr val="black"/>
                </a:solidFill>
              </a:rPr>
              <a:t>5. according to the principle of work</a:t>
            </a:r>
          </a:p>
          <a:p>
            <a:pPr defTabSz="914180"/>
            <a:r>
              <a:rPr lang="en-US" sz="1400" dirty="0">
                <a:solidFill>
                  <a:prstClr val="black"/>
                </a:solidFill>
              </a:rPr>
              <a:t>6. by service life</a:t>
            </a:r>
          </a:p>
          <a:p>
            <a:pPr defTabSz="914180"/>
            <a:endParaRPr lang="en-US" sz="1400" dirty="0">
              <a:solidFill>
                <a:prstClr val="black"/>
              </a:solidFill>
            </a:endParaRPr>
          </a:p>
          <a:p>
            <a:pPr defTabSz="914180"/>
            <a:r>
              <a:rPr lang="en-US" sz="1400" dirty="0">
                <a:solidFill>
                  <a:prstClr val="black"/>
                </a:solidFill>
              </a:rPr>
              <a:t>1. Consider the classification of bridges by length. There are four types of bridges in length:</a:t>
            </a:r>
          </a:p>
          <a:p>
            <a:pPr defTabSz="914180"/>
            <a:r>
              <a:rPr lang="en-US" sz="1400" dirty="0">
                <a:solidFill>
                  <a:prstClr val="black"/>
                </a:solidFill>
              </a:rPr>
              <a:t>1) small, when the length of the bridge is not more than 25 meters</a:t>
            </a:r>
          </a:p>
          <a:p>
            <a:pPr defTabSz="914180"/>
            <a:r>
              <a:rPr lang="en-US" sz="1400" dirty="0">
                <a:solidFill>
                  <a:prstClr val="black"/>
                </a:solidFill>
              </a:rPr>
              <a:t>2) medium, with a bridge length of more than 25 meters, but not more than 100 meters</a:t>
            </a:r>
          </a:p>
          <a:p>
            <a:pPr defTabSz="914180"/>
            <a:r>
              <a:rPr lang="en-US" sz="1400" dirty="0">
                <a:solidFill>
                  <a:prstClr val="black"/>
                </a:solidFill>
              </a:rPr>
              <a:t>3) large when the length reaches 500 meters</a:t>
            </a:r>
          </a:p>
          <a:p>
            <a:pPr defTabSz="914180"/>
            <a:r>
              <a:rPr lang="en-US" sz="1400" dirty="0">
                <a:solidFill>
                  <a:prstClr val="black"/>
                </a:solidFill>
              </a:rPr>
              <a:t>4) extra-curricular - these are bridges whose length is more than 500 meters</a:t>
            </a:r>
          </a:p>
          <a:p>
            <a:pPr defTabSz="914180"/>
            <a:endParaRPr lang="en-US" sz="1400" dirty="0">
              <a:solidFill>
                <a:prstClr val="black"/>
              </a:solidFill>
            </a:endParaRPr>
          </a:p>
          <a:p>
            <a:pPr defTabSz="914180"/>
            <a:r>
              <a:rPr lang="en-US" sz="1400" dirty="0">
                <a:solidFill>
                  <a:prstClr val="black"/>
                </a:solidFill>
              </a:rPr>
              <a:t>2. Consider the classification of bridges by material. According to the material, there are bridges:</a:t>
            </a:r>
          </a:p>
          <a:p>
            <a:pPr defTabSz="914180"/>
            <a:r>
              <a:rPr lang="en-US" sz="1400" dirty="0">
                <a:solidFill>
                  <a:prstClr val="black"/>
                </a:solidFill>
              </a:rPr>
              <a:t>1) stone</a:t>
            </a:r>
          </a:p>
          <a:p>
            <a:pPr defTabSz="914180"/>
            <a:r>
              <a:rPr lang="en-US" sz="1400" dirty="0">
                <a:solidFill>
                  <a:prstClr val="black"/>
                </a:solidFill>
              </a:rPr>
              <a:t>2) wooden</a:t>
            </a:r>
          </a:p>
          <a:p>
            <a:pPr defTabSz="914180"/>
            <a:r>
              <a:rPr lang="en-US" sz="1400" dirty="0">
                <a:solidFill>
                  <a:prstClr val="black"/>
                </a:solidFill>
              </a:rPr>
              <a:t>3) metal</a:t>
            </a:r>
          </a:p>
          <a:p>
            <a:pPr defTabSz="914180"/>
            <a:r>
              <a:rPr lang="en-US" sz="1400" dirty="0">
                <a:solidFill>
                  <a:prstClr val="black"/>
                </a:solidFill>
              </a:rPr>
              <a:t>4) concrete</a:t>
            </a:r>
          </a:p>
          <a:p>
            <a:pPr defTabSz="914180"/>
            <a:r>
              <a:rPr lang="en-US" sz="1400" dirty="0">
                <a:solidFill>
                  <a:prstClr val="black"/>
                </a:solidFill>
              </a:rPr>
              <a:t>5) reinforced concrete</a:t>
            </a:r>
          </a:p>
          <a:p>
            <a:pPr defTabSz="914180"/>
            <a:r>
              <a:rPr lang="en-US" sz="1400" dirty="0">
                <a:solidFill>
                  <a:prstClr val="black"/>
                </a:solidFill>
              </a:rPr>
              <a:t>6) combined, for example, the span of the bridge is made of steel, and the supports are made of reinforced concrete</a:t>
            </a:r>
          </a:p>
          <a:p>
            <a:pPr defTabSz="914180"/>
            <a:r>
              <a:rPr lang="en-US" sz="1400" dirty="0">
                <a:solidFill>
                  <a:prstClr val="black"/>
                </a:solidFill>
              </a:rPr>
              <a:t>Below are examples of bridges made of various materials.</a:t>
            </a:r>
            <a:endParaRPr lang="ru-RU" sz="1400" dirty="0">
              <a:solidFill>
                <a:prstClr val="black"/>
              </a:solidFill>
            </a:endParaRPr>
          </a:p>
        </p:txBody>
      </p:sp>
    </p:spTree>
    <p:extLst>
      <p:ext uri="{BB962C8B-B14F-4D97-AF65-F5344CB8AC3E}">
        <p14:creationId xmlns:p14="http://schemas.microsoft.com/office/powerpoint/2010/main" val="1059955240"/>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train-photo.ru/data/media/161/FinMost_05.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24" t="-5620"/>
          <a:stretch/>
        </p:blipFill>
        <p:spPr bwMode="auto">
          <a:xfrm>
            <a:off x="5142449" y="4114008"/>
            <a:ext cx="3132820" cy="23496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spbguide.com/wp-content/uploads/2011/10/ioannmos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2470" y="4303383"/>
            <a:ext cx="302382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hellopiter.ru/image/DSC031285766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26595" y="1633070"/>
            <a:ext cx="3026048" cy="2075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4428" y="1680234"/>
            <a:ext cx="7355103" cy="373729"/>
          </a:xfrm>
          <a:prstGeom prst="rect">
            <a:avLst/>
          </a:prstGeom>
          <a:noFill/>
        </p:spPr>
        <p:txBody>
          <a:bodyPr wrap="square" lIns="65306" tIns="32653" rIns="65306" bIns="32653" rtlCol="0">
            <a:spAutoFit/>
          </a:bodyPr>
          <a:lstStyle/>
          <a:p>
            <a:r>
              <a:rPr lang="ru-RU" sz="2000" dirty="0"/>
              <a:t>  </a:t>
            </a:r>
          </a:p>
        </p:txBody>
      </p:sp>
      <p:sp>
        <p:nvSpPr>
          <p:cNvPr id="12" name="Прямоугольник 11"/>
          <p:cNvSpPr/>
          <p:nvPr/>
        </p:nvSpPr>
        <p:spPr>
          <a:xfrm>
            <a:off x="8738177" y="6463623"/>
            <a:ext cx="196024" cy="219841"/>
          </a:xfrm>
          <a:prstGeom prst="rect">
            <a:avLst/>
          </a:prstGeom>
        </p:spPr>
        <p:txBody>
          <a:bodyPr wrap="none" lIns="65306" tIns="32653" rIns="65306" bIns="32653">
            <a:spAutoFit/>
          </a:bodyPr>
          <a:lstStyle/>
          <a:p>
            <a:r>
              <a:rPr lang="ru-RU" sz="1000" dirty="0">
                <a:latin typeface="Times New Roman" panose="02020603050405020304" pitchFamily="18" charset="0"/>
                <a:cs typeface="Times New Roman" panose="02020603050405020304" pitchFamily="18" charset="0"/>
              </a:rPr>
              <a:t>4</a:t>
            </a:r>
          </a:p>
        </p:txBody>
      </p:sp>
      <p:sp>
        <p:nvSpPr>
          <p:cNvPr id="6" name="Rectangle 3"/>
          <p:cNvSpPr>
            <a:spLocks noChangeArrowheads="1"/>
          </p:cNvSpPr>
          <p:nvPr/>
        </p:nvSpPr>
        <p:spPr bwMode="auto">
          <a:xfrm>
            <a:off x="0" y="155100"/>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06" tIns="32653" rIns="65306" bIns="32653" numCol="1" anchor="ctr" anchorCtr="0" compatLnSpc="1">
            <a:prstTxWarp prst="textNoShape">
              <a:avLst/>
            </a:prstTxWarp>
            <a:spAutoFit/>
          </a:bodyPr>
          <a:lstStyle/>
          <a:p>
            <a:endParaRPr lang="ru-RU" dirty="0"/>
          </a:p>
        </p:txBody>
      </p:sp>
      <p:sp>
        <p:nvSpPr>
          <p:cNvPr id="10" name="Прямоугольник 9"/>
          <p:cNvSpPr/>
          <p:nvPr/>
        </p:nvSpPr>
        <p:spPr>
          <a:xfrm>
            <a:off x="910447" y="1289645"/>
            <a:ext cx="2923184" cy="241824"/>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 stone bridge</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037648" y="3959227"/>
            <a:ext cx="2871749" cy="241824"/>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wooden bridge</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2439620" y="891387"/>
            <a:ext cx="4367629" cy="235221"/>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Examples of bridges (material classification)</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32" name="Picture 8" descr="http://www.diclib.com/Russian_BSE/0244450313.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6258" b="4555"/>
          <a:stretch/>
        </p:blipFill>
        <p:spPr bwMode="auto">
          <a:xfrm>
            <a:off x="5086343" y="1628800"/>
            <a:ext cx="3188926" cy="2084459"/>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5219214" y="1325167"/>
            <a:ext cx="2923184" cy="241824"/>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reinforced concrete bridge</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160526" y="3792721"/>
            <a:ext cx="4983474" cy="417696"/>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combined bridge</a:t>
            </a:r>
          </a:p>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(steel span, and reinforced concrete supports)</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921162"/>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8" y="1680234"/>
            <a:ext cx="7355103" cy="373729"/>
          </a:xfrm>
          <a:prstGeom prst="rect">
            <a:avLst/>
          </a:prstGeom>
          <a:noFill/>
        </p:spPr>
        <p:txBody>
          <a:bodyPr wrap="square" lIns="65306" tIns="32653" rIns="65306" bIns="32653" rtlCol="0">
            <a:spAutoFit/>
          </a:bodyPr>
          <a:lstStyle/>
          <a:p>
            <a:r>
              <a:rPr lang="ru-RU" sz="2000" dirty="0"/>
              <a:t>  </a:t>
            </a:r>
          </a:p>
        </p:txBody>
      </p:sp>
      <p:sp>
        <p:nvSpPr>
          <p:cNvPr id="12" name="Прямоугольник 11"/>
          <p:cNvSpPr/>
          <p:nvPr/>
        </p:nvSpPr>
        <p:spPr>
          <a:xfrm>
            <a:off x="8738177" y="6463623"/>
            <a:ext cx="196024" cy="219841"/>
          </a:xfrm>
          <a:prstGeom prst="rect">
            <a:avLst/>
          </a:prstGeom>
        </p:spPr>
        <p:txBody>
          <a:bodyPr wrap="none" lIns="65306" tIns="32653" rIns="65306" bIns="32653">
            <a:spAutoFit/>
          </a:bodyPr>
          <a:lstStyle/>
          <a:p>
            <a:r>
              <a:rPr lang="ru-RU" sz="1000" dirty="0">
                <a:latin typeface="Times New Roman" panose="02020603050405020304" pitchFamily="18" charset="0"/>
                <a:cs typeface="Times New Roman" panose="02020603050405020304" pitchFamily="18" charset="0"/>
              </a:rPr>
              <a:t>5</a:t>
            </a:r>
          </a:p>
        </p:txBody>
      </p:sp>
      <p:sp>
        <p:nvSpPr>
          <p:cNvPr id="6" name="Rectangle 3"/>
          <p:cNvSpPr>
            <a:spLocks noChangeArrowheads="1"/>
          </p:cNvSpPr>
          <p:nvPr/>
        </p:nvSpPr>
        <p:spPr bwMode="auto">
          <a:xfrm>
            <a:off x="0" y="155100"/>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06" tIns="32653" rIns="65306" bIns="32653" numCol="1" anchor="ctr" anchorCtr="0" compatLnSpc="1">
            <a:prstTxWarp prst="textNoShape">
              <a:avLst/>
            </a:prstTxWarp>
            <a:spAutoFit/>
          </a:bodyPr>
          <a:lstStyle/>
          <a:p>
            <a:endParaRPr lang="ru-RU" dirty="0"/>
          </a:p>
        </p:txBody>
      </p:sp>
      <p:sp>
        <p:nvSpPr>
          <p:cNvPr id="9" name="Прямоугольник 8"/>
          <p:cNvSpPr/>
          <p:nvPr/>
        </p:nvSpPr>
        <p:spPr>
          <a:xfrm>
            <a:off x="431539" y="899223"/>
            <a:ext cx="8280920" cy="2866710"/>
          </a:xfrm>
          <a:prstGeom prst="rect">
            <a:avLst/>
          </a:prstGeom>
        </p:spPr>
        <p:txBody>
          <a:bodyPr wrap="square" lIns="65306" tIns="32653" rIns="65306" bIns="32653">
            <a:spAutoFit/>
          </a:bodyPr>
          <a:lstStyle/>
          <a:p>
            <a:r>
              <a:rPr lang="en-US" sz="1400" dirty="0">
                <a:solidFill>
                  <a:schemeClr val="bg1"/>
                </a:solidFill>
              </a:rPr>
              <a:t>3. Consider the classification of bridges for their intended purpose. By designation, bridges are divided into:</a:t>
            </a:r>
          </a:p>
          <a:p>
            <a:r>
              <a:rPr lang="en-US" sz="1400" dirty="0">
                <a:solidFill>
                  <a:schemeClr val="bg1"/>
                </a:solidFill>
              </a:rPr>
              <a:t>1) pedestrian - designed for pedestrian traffic</a:t>
            </a:r>
          </a:p>
          <a:p>
            <a:r>
              <a:rPr lang="en-US" sz="1400" dirty="0">
                <a:solidFill>
                  <a:schemeClr val="bg1"/>
                </a:solidFill>
              </a:rPr>
              <a:t>2) road - designed for the movement of road transport</a:t>
            </a:r>
          </a:p>
          <a:p>
            <a:r>
              <a:rPr lang="en-US" sz="1400" dirty="0">
                <a:solidFill>
                  <a:schemeClr val="bg1"/>
                </a:solidFill>
              </a:rPr>
              <a:t>3) railway - designed for the movement of trains</a:t>
            </a:r>
          </a:p>
          <a:p>
            <a:r>
              <a:rPr lang="en-US" sz="1400" dirty="0">
                <a:solidFill>
                  <a:schemeClr val="bg1"/>
                </a:solidFill>
              </a:rPr>
              <a:t>4) urban - designed for pedestrians and various vehicles (for example, cars, trams and trolleybuses)</a:t>
            </a:r>
          </a:p>
          <a:p>
            <a:r>
              <a:rPr lang="en-US" sz="1400" dirty="0">
                <a:solidFill>
                  <a:schemeClr val="bg1"/>
                </a:solidFill>
              </a:rPr>
              <a:t>5) viaducts - designed for the movement of various vehicles in both directions</a:t>
            </a:r>
          </a:p>
          <a:p>
            <a:r>
              <a:rPr lang="en-US" sz="1400" dirty="0">
                <a:solidFill>
                  <a:schemeClr val="bg1"/>
                </a:solidFill>
              </a:rPr>
              <a:t>6) flyovers - its task is to “raise” the road above the ground and cross the existing highway or railway lines</a:t>
            </a:r>
          </a:p>
          <a:p>
            <a:r>
              <a:rPr lang="en-US" sz="1400" dirty="0">
                <a:solidFill>
                  <a:schemeClr val="bg1"/>
                </a:solidFill>
              </a:rPr>
              <a:t>7) a viaduct is a bridge over a gorge</a:t>
            </a:r>
          </a:p>
          <a:p>
            <a:endParaRPr lang="en-US" sz="1400" dirty="0">
              <a:solidFill>
                <a:schemeClr val="bg1"/>
              </a:solidFill>
            </a:endParaRPr>
          </a:p>
          <a:p>
            <a:r>
              <a:rPr lang="en-US" sz="1400" dirty="0">
                <a:solidFill>
                  <a:schemeClr val="bg1"/>
                </a:solidFill>
              </a:rPr>
              <a:t>The following are examples of such bridges.</a:t>
            </a:r>
            <a:endParaRPr lang="ru-RU" sz="1400" dirty="0">
              <a:solidFill>
                <a:schemeClr val="bg1"/>
              </a:solidFill>
            </a:endParaRPr>
          </a:p>
        </p:txBody>
      </p:sp>
      <p:sp>
        <p:nvSpPr>
          <p:cNvPr id="10" name="Прямоугольник 9"/>
          <p:cNvSpPr/>
          <p:nvPr/>
        </p:nvSpPr>
        <p:spPr>
          <a:xfrm>
            <a:off x="2335107" y="3993271"/>
            <a:ext cx="4367629" cy="235221"/>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Examples of bridges (intended classification)</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052" name="Picture 4" descr="https://img01.rl0.ru/e920d0de990b5d3667af8967c145bdce/c600x400/www.zavodsz.ru/images/phocagallery/02-11-oporn-chasti-mostov/Balochnii-most.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7284" y="4662347"/>
            <a:ext cx="2795879" cy="1687381"/>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1013631" y="4295342"/>
            <a:ext cx="2923184" cy="241824"/>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road bridge</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Прямоугольник 16"/>
          <p:cNvSpPr/>
          <p:nvPr/>
        </p:nvSpPr>
        <p:spPr>
          <a:xfrm>
            <a:off x="5101027" y="4273017"/>
            <a:ext cx="2923184" cy="241824"/>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railroad bridge</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40645" y="4661253"/>
            <a:ext cx="2643949" cy="1729686"/>
          </a:xfrm>
          <a:prstGeom prst="rect">
            <a:avLst/>
          </a:prstGeom>
        </p:spPr>
      </p:pic>
    </p:spTree>
    <p:extLst>
      <p:ext uri="{BB962C8B-B14F-4D97-AF65-F5344CB8AC3E}">
        <p14:creationId xmlns:p14="http://schemas.microsoft.com/office/powerpoint/2010/main" val="1462309563"/>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8" y="1680234"/>
            <a:ext cx="7355103" cy="373729"/>
          </a:xfrm>
          <a:prstGeom prst="rect">
            <a:avLst/>
          </a:prstGeom>
          <a:noFill/>
        </p:spPr>
        <p:txBody>
          <a:bodyPr wrap="square" lIns="65306" tIns="32653" rIns="65306" bIns="32653" rtlCol="0">
            <a:spAutoFit/>
          </a:bodyPr>
          <a:lstStyle/>
          <a:p>
            <a:r>
              <a:rPr lang="ru-RU" sz="2000" dirty="0"/>
              <a:t>  </a:t>
            </a:r>
          </a:p>
        </p:txBody>
      </p:sp>
      <p:sp>
        <p:nvSpPr>
          <p:cNvPr id="12" name="Прямоугольник 11"/>
          <p:cNvSpPr/>
          <p:nvPr/>
        </p:nvSpPr>
        <p:spPr>
          <a:xfrm>
            <a:off x="8738177" y="6463623"/>
            <a:ext cx="196024" cy="219841"/>
          </a:xfrm>
          <a:prstGeom prst="rect">
            <a:avLst/>
          </a:prstGeom>
        </p:spPr>
        <p:txBody>
          <a:bodyPr wrap="none" lIns="65306" tIns="32653" rIns="65306" bIns="32653">
            <a:spAutoFit/>
          </a:bodyPr>
          <a:lstStyle/>
          <a:p>
            <a:r>
              <a:rPr lang="ru-RU" sz="1000" dirty="0">
                <a:latin typeface="Times New Roman" panose="02020603050405020304" pitchFamily="18" charset="0"/>
                <a:cs typeface="Times New Roman" panose="02020603050405020304" pitchFamily="18" charset="0"/>
              </a:rPr>
              <a:t>6</a:t>
            </a:r>
          </a:p>
        </p:txBody>
      </p:sp>
      <p:sp>
        <p:nvSpPr>
          <p:cNvPr id="6" name="Rectangle 3"/>
          <p:cNvSpPr>
            <a:spLocks noChangeArrowheads="1"/>
          </p:cNvSpPr>
          <p:nvPr/>
        </p:nvSpPr>
        <p:spPr bwMode="auto">
          <a:xfrm>
            <a:off x="0" y="155100"/>
            <a:ext cx="131952" cy="34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06" tIns="32653" rIns="65306" bIns="32653" numCol="1" anchor="ctr" anchorCtr="0" compatLnSpc="1">
            <a:prstTxWarp prst="textNoShape">
              <a:avLst/>
            </a:prstTxWarp>
            <a:spAutoFit/>
          </a:bodyPr>
          <a:lstStyle/>
          <a:p>
            <a:endParaRPr lang="ru-RU" dirty="0"/>
          </a:p>
        </p:txBody>
      </p:sp>
      <p:sp>
        <p:nvSpPr>
          <p:cNvPr id="13" name="Прямоугольник 12"/>
          <p:cNvSpPr/>
          <p:nvPr/>
        </p:nvSpPr>
        <p:spPr>
          <a:xfrm>
            <a:off x="3018944" y="897333"/>
            <a:ext cx="2923184" cy="241824"/>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pedestrian bridge</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6698" y="1238908"/>
            <a:ext cx="2742814" cy="1622856"/>
          </a:xfrm>
          <a:prstGeom prst="rect">
            <a:avLst/>
          </a:prstGeom>
        </p:spPr>
      </p:pic>
      <p:pic>
        <p:nvPicPr>
          <p:cNvPr id="18" name="Рисунок 17"/>
          <p:cNvPicPr>
            <a:picLocks noChangeAspect="1"/>
          </p:cNvPicPr>
          <p:nvPr/>
        </p:nvPicPr>
        <p:blipFill rotWithShape="1">
          <a:blip r:embed="rId4" cstate="email">
            <a:extLst>
              <a:ext uri="{28A0092B-C50C-407E-A947-70E740481C1C}">
                <a14:useLocalDpi xmlns:a14="http://schemas.microsoft.com/office/drawing/2010/main"/>
              </a:ext>
            </a:extLst>
          </a:blip>
          <a:srcRect l="21559" t="23349" r="30629" b="18776"/>
          <a:stretch/>
        </p:blipFill>
        <p:spPr>
          <a:xfrm>
            <a:off x="3648616" y="1104087"/>
            <a:ext cx="5365531" cy="2777451"/>
          </a:xfrm>
          <a:prstGeom prst="rect">
            <a:avLst/>
          </a:prstGeom>
        </p:spPr>
      </p:pic>
      <p:sp>
        <p:nvSpPr>
          <p:cNvPr id="16" name="Прямоугольник 15"/>
          <p:cNvSpPr/>
          <p:nvPr/>
        </p:nvSpPr>
        <p:spPr>
          <a:xfrm>
            <a:off x="2930388" y="3942074"/>
            <a:ext cx="2923184" cy="241824"/>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overpass</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18943" y="4183898"/>
            <a:ext cx="2874669" cy="2156001"/>
          </a:xfrm>
          <a:prstGeom prst="rect">
            <a:avLst/>
          </a:prstGeom>
        </p:spPr>
      </p:pic>
      <p:sp>
        <p:nvSpPr>
          <p:cNvPr id="19" name="Прямоугольник 18"/>
          <p:cNvSpPr/>
          <p:nvPr/>
        </p:nvSpPr>
        <p:spPr>
          <a:xfrm>
            <a:off x="413907" y="2964797"/>
            <a:ext cx="3234709" cy="573775"/>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Bridge in </a:t>
            </a:r>
            <a:r>
              <a:rPr lang="en-US" sz="11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Strelna</a:t>
            </a:r>
            <a:endPar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1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Konstantinovsky</a:t>
            </a: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Palace Presidential Residence)</a:t>
            </a:r>
          </a:p>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(Designer CJSC "Institute" </a:t>
            </a:r>
            <a:r>
              <a:rPr lang="en-US" sz="11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Stroyproekt</a:t>
            </a: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Прямоугольник 19"/>
          <p:cNvSpPr/>
          <p:nvPr/>
        </p:nvSpPr>
        <p:spPr>
          <a:xfrm>
            <a:off x="5912664" y="5177766"/>
            <a:ext cx="2641947" cy="573775"/>
          </a:xfrm>
          <a:prstGeom prst="rect">
            <a:avLst/>
          </a:prstGeom>
        </p:spPr>
        <p:txBody>
          <a:bodyPr wrap="square" lIns="65306" tIns="32653" rIns="65306" bIns="32653">
            <a:spAutoFit/>
          </a:bodyPr>
          <a:lstStyle/>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Western speed diameter. Central plot</a:t>
            </a:r>
          </a:p>
          <a:p>
            <a:pPr algn="ct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(Designer CJSC "Institute" </a:t>
            </a:r>
            <a:r>
              <a:rPr lang="en-US" sz="11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Stroyproekt</a:t>
            </a:r>
            <a:r>
              <a:rPr lang="en-US"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371562"/>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9" y="1680234"/>
            <a:ext cx="7355103" cy="307777"/>
          </a:xfrm>
          <a:prstGeom prst="rect">
            <a:avLst/>
          </a:prstGeom>
          <a:noFill/>
        </p:spPr>
        <p:txBody>
          <a:bodyPr wrap="square" rtlCol="0">
            <a:spAutoFit/>
          </a:bodyPr>
          <a:lstStyle/>
          <a:p>
            <a:r>
              <a:rPr lang="ru-RU" sz="1400" dirty="0"/>
              <a:t>  </a:t>
            </a:r>
          </a:p>
        </p:txBody>
      </p:sp>
      <p:sp>
        <p:nvSpPr>
          <p:cNvPr id="12" name="Прямоугольник 11"/>
          <p:cNvSpPr/>
          <p:nvPr/>
        </p:nvSpPr>
        <p:spPr>
          <a:xfrm>
            <a:off x="8738177" y="6463623"/>
            <a:ext cx="274434" cy="307777"/>
          </a:xfrm>
          <a:prstGeom prst="rect">
            <a:avLst/>
          </a:prstGeom>
        </p:spPr>
        <p:txBody>
          <a:bodyPr wrap="none">
            <a:spAutoFit/>
          </a:bodyPr>
          <a:lstStyle/>
          <a:p>
            <a:r>
              <a:rPr lang="ru-RU" sz="1400" dirty="0">
                <a:latin typeface="Times New Roman" panose="02020603050405020304" pitchFamily="18" charset="0"/>
                <a:cs typeface="Times New Roman" panose="02020603050405020304" pitchFamily="18" charset="0"/>
              </a:rPr>
              <a:t>8</a:t>
            </a:r>
          </a:p>
        </p:txBody>
      </p:sp>
      <p:sp>
        <p:nvSpPr>
          <p:cNvPr id="6" name="Rectangle 3"/>
          <p:cNvSpPr>
            <a:spLocks noChangeArrowheads="1"/>
          </p:cNvSpPr>
          <p:nvPr/>
        </p:nvSpPr>
        <p:spPr bwMode="auto">
          <a:xfrm>
            <a:off x="0" y="185874"/>
            <a:ext cx="131968" cy="28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endParaRPr lang="ru-RU" sz="1400" dirty="0"/>
          </a:p>
        </p:txBody>
      </p:sp>
      <p:pic>
        <p:nvPicPr>
          <p:cNvPr id="8" name="Рисунок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1634" y="1783103"/>
            <a:ext cx="5090020" cy="3390736"/>
          </a:xfrm>
          <a:prstGeom prst="rect">
            <a:avLst/>
          </a:prstGeom>
        </p:spPr>
      </p:pic>
      <p:sp>
        <p:nvSpPr>
          <p:cNvPr id="10" name="Прямоугольник 9"/>
          <p:cNvSpPr/>
          <p:nvPr/>
        </p:nvSpPr>
        <p:spPr>
          <a:xfrm>
            <a:off x="3032811" y="888331"/>
            <a:ext cx="2923184" cy="307777"/>
          </a:xfrm>
          <a:prstGeom prst="rect">
            <a:avLst/>
          </a:prstGeom>
        </p:spPr>
        <p:txBody>
          <a:bodyPr wrap="square">
            <a:spAutoFit/>
          </a:bodyPr>
          <a:lstStyle/>
          <a:p>
            <a:pPr algn="ct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Viaduct</a:t>
            </a:r>
            <a:endParaRPr lang="ru-RU"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4" cstate="email">
            <a:extLst>
              <a:ext uri="{28A0092B-C50C-407E-A947-70E740481C1C}">
                <a14:useLocalDpi xmlns:a14="http://schemas.microsoft.com/office/drawing/2010/main"/>
              </a:ext>
            </a:extLst>
          </a:blip>
          <a:srcRect l="26938" t="17116" r="50563" b="10540"/>
          <a:stretch/>
        </p:blipFill>
        <p:spPr>
          <a:xfrm>
            <a:off x="5980791" y="1227202"/>
            <a:ext cx="3163209" cy="4349413"/>
          </a:xfrm>
          <a:prstGeom prst="rect">
            <a:avLst/>
          </a:prstGeom>
        </p:spPr>
      </p:pic>
      <p:sp>
        <p:nvSpPr>
          <p:cNvPr id="14" name="Прямоугольник 13"/>
          <p:cNvSpPr/>
          <p:nvPr/>
        </p:nvSpPr>
        <p:spPr>
          <a:xfrm>
            <a:off x="-669802" y="5697527"/>
            <a:ext cx="10586472" cy="523220"/>
          </a:xfrm>
          <a:prstGeom prst="rect">
            <a:avLst/>
          </a:prstGeom>
        </p:spPr>
        <p:txBody>
          <a:bodyPr wrap="square">
            <a:spAutoFit/>
          </a:bodyPr>
          <a:lstStyle/>
          <a:p>
            <a:pPr algn="ct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Construction of the M-27 </a:t>
            </a:r>
            <a:r>
              <a:rPr lang="en-US" sz="1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Dzhubga</a:t>
            </a: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-Sochi Highway to the border with the Republic of Georgia (in Tbilisi, Baku)</a:t>
            </a:r>
          </a:p>
          <a:p>
            <a:pPr algn="ct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(border of the Bakhchisaray district) bypassing the city of Sochi (Designer of ZAO </a:t>
            </a:r>
            <a:r>
              <a:rPr lang="en-US" sz="1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Institut</a:t>
            </a: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Stroyproekt</a:t>
            </a:r>
            <a:r>
              <a:rPr lang="en-US"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861174"/>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9" y="1680234"/>
            <a:ext cx="7355103" cy="400110"/>
          </a:xfrm>
          <a:prstGeom prst="rect">
            <a:avLst/>
          </a:prstGeom>
          <a:noFill/>
        </p:spPr>
        <p:txBody>
          <a:bodyPr wrap="square" rtlCol="0">
            <a:spAutoFit/>
          </a:bodyPr>
          <a:lstStyle/>
          <a:p>
            <a:r>
              <a:rPr lang="ru-RU" sz="2000" dirty="0"/>
              <a:t>  </a:t>
            </a:r>
          </a:p>
        </p:txBody>
      </p:sp>
      <p:sp>
        <p:nvSpPr>
          <p:cNvPr id="12" name="Прямоугольник 11"/>
          <p:cNvSpPr/>
          <p:nvPr/>
        </p:nvSpPr>
        <p:spPr>
          <a:xfrm>
            <a:off x="8738177" y="6463623"/>
            <a:ext cx="248786" cy="246221"/>
          </a:xfrm>
          <a:prstGeom prst="rect">
            <a:avLst/>
          </a:prstGeom>
        </p:spPr>
        <p:txBody>
          <a:bodyPr wrap="none">
            <a:spAutoFit/>
          </a:bodyPr>
          <a:lstStyle/>
          <a:p>
            <a:r>
              <a:rPr lang="ru-RU" sz="1000" dirty="0">
                <a:latin typeface="Times New Roman" panose="02020603050405020304" pitchFamily="18" charset="0"/>
                <a:cs typeface="Times New Roman" panose="02020603050405020304" pitchFamily="18" charset="0"/>
              </a:rPr>
              <a:t>9</a:t>
            </a:r>
          </a:p>
        </p:txBody>
      </p:sp>
      <p:sp>
        <p:nvSpPr>
          <p:cNvPr id="6" name="Rectangle 3"/>
          <p:cNvSpPr>
            <a:spLocks noChangeArrowheads="1"/>
          </p:cNvSpPr>
          <p:nvPr/>
        </p:nvSpPr>
        <p:spPr bwMode="auto">
          <a:xfrm>
            <a:off x="0" y="194658"/>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endParaRPr lang="ru-RU" sz="1286" dirty="0"/>
          </a:p>
        </p:txBody>
      </p:sp>
      <p:sp>
        <p:nvSpPr>
          <p:cNvPr id="9" name="Прямоугольник 8"/>
          <p:cNvSpPr/>
          <p:nvPr/>
        </p:nvSpPr>
        <p:spPr>
          <a:xfrm>
            <a:off x="405823" y="632620"/>
            <a:ext cx="8332354" cy="2731517"/>
          </a:xfrm>
          <a:prstGeom prst="rect">
            <a:avLst/>
          </a:prstGeom>
        </p:spPr>
        <p:txBody>
          <a:bodyPr wrap="square">
            <a:spAutoFit/>
          </a:bodyPr>
          <a:lstStyle/>
          <a:p>
            <a:r>
              <a:rPr lang="en-US" sz="1429" dirty="0">
                <a:solidFill>
                  <a:schemeClr val="bg1"/>
                </a:solidFill>
              </a:rPr>
              <a:t>4. Consider the classification of bridges by design. By design, bridges are divided into:</a:t>
            </a:r>
          </a:p>
          <a:p>
            <a:r>
              <a:rPr lang="en-US" sz="1429" dirty="0">
                <a:solidFill>
                  <a:schemeClr val="bg1"/>
                </a:solidFill>
              </a:rPr>
              <a:t>1) beam - in the form of a beam. The simplest girder bridge is a log over a stream</a:t>
            </a:r>
          </a:p>
          <a:p>
            <a:r>
              <a:rPr lang="en-US" sz="1429" dirty="0">
                <a:solidFill>
                  <a:schemeClr val="bg1"/>
                </a:solidFill>
              </a:rPr>
              <a:t>2) arched - in the form of an arch. The first to build arch bridges were the Romans, using bricks or stones for this.</a:t>
            </a:r>
          </a:p>
          <a:p>
            <a:r>
              <a:rPr lang="en-US" sz="1429" dirty="0">
                <a:solidFill>
                  <a:schemeClr val="bg1"/>
                </a:solidFill>
              </a:rPr>
              <a:t>3) suspension - these are bridges that can cover large distances where intermediate supports cannot be used. The flooring of the bridge is suspended on supports using steel cables.</a:t>
            </a:r>
          </a:p>
          <a:p>
            <a:r>
              <a:rPr lang="en-US" sz="1429" dirty="0">
                <a:solidFill>
                  <a:schemeClr val="bg1"/>
                </a:solidFill>
              </a:rPr>
              <a:t>4) cable-stayed</a:t>
            </a:r>
          </a:p>
          <a:p>
            <a:r>
              <a:rPr lang="en-US" sz="1429" dirty="0">
                <a:solidFill>
                  <a:schemeClr val="bg1"/>
                </a:solidFill>
              </a:rPr>
              <a:t>Modern bridges are very different from their first ancestors. Today, these are complex engineering systems with various automatic equipment. That is why there was a classification of bridges according to the principle of work.</a:t>
            </a:r>
          </a:p>
          <a:p>
            <a:r>
              <a:rPr lang="en-US" sz="1429" dirty="0">
                <a:solidFill>
                  <a:schemeClr val="bg1"/>
                </a:solidFill>
              </a:rPr>
              <a:t>The following are examples of such bridges.</a:t>
            </a:r>
            <a:endParaRPr lang="ru-RU" sz="1429" dirty="0">
              <a:solidFill>
                <a:schemeClr val="bg1"/>
              </a:solidFill>
            </a:endParaRPr>
          </a:p>
        </p:txBody>
      </p:sp>
      <p:sp>
        <p:nvSpPr>
          <p:cNvPr id="8" name="Прямоугольник 7"/>
          <p:cNvSpPr/>
          <p:nvPr/>
        </p:nvSpPr>
        <p:spPr>
          <a:xfrm>
            <a:off x="1893146" y="3826275"/>
            <a:ext cx="5115568" cy="268215"/>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Examples of bridges (design classification)</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31640" y="4363023"/>
            <a:ext cx="2651541" cy="1950559"/>
          </a:xfrm>
          <a:prstGeom prst="rect">
            <a:avLst/>
          </a:prstGeom>
        </p:spPr>
      </p:pic>
      <p:sp>
        <p:nvSpPr>
          <p:cNvPr id="10" name="Прямоугольник 9"/>
          <p:cNvSpPr/>
          <p:nvPr/>
        </p:nvSpPr>
        <p:spPr>
          <a:xfrm>
            <a:off x="1266610" y="4074518"/>
            <a:ext cx="2923184" cy="268215"/>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girder bridge</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Прямоугольник 12"/>
          <p:cNvSpPr/>
          <p:nvPr/>
        </p:nvSpPr>
        <p:spPr>
          <a:xfrm>
            <a:off x="4953284" y="4056428"/>
            <a:ext cx="2923184" cy="268215"/>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arch bridge</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053615" y="3914939"/>
            <a:ext cx="2923184" cy="444096"/>
          </a:xfrm>
          <a:prstGeom prst="rect">
            <a:avLst/>
          </a:prstGeom>
        </p:spPr>
        <p:txBody>
          <a:bodyPr wrap="square">
            <a:spAutoFit/>
          </a:bodyPr>
          <a:lstStyle/>
          <a:p>
            <a:pPr algn="ct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6343" y="4381765"/>
            <a:ext cx="2735004" cy="1855896"/>
          </a:xfrm>
          <a:prstGeom prst="rect">
            <a:avLst/>
          </a:prstGeom>
        </p:spPr>
      </p:pic>
      <p:sp>
        <p:nvSpPr>
          <p:cNvPr id="5" name="Прямоугольник 4"/>
          <p:cNvSpPr/>
          <p:nvPr/>
        </p:nvSpPr>
        <p:spPr>
          <a:xfrm>
            <a:off x="4623434" y="6254775"/>
            <a:ext cx="3736501" cy="444096"/>
          </a:xfrm>
          <a:prstGeom prst="rect">
            <a:avLst/>
          </a:prstGeom>
        </p:spPr>
        <p:txBody>
          <a:bodyPr wrap="square">
            <a:spAutoFit/>
          </a:bodyPr>
          <a:lstStyle/>
          <a:p>
            <a:pPr algn="ctr"/>
            <a:r>
              <a:rPr lang="en-US" sz="1143"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Bugrinsky</a:t>
            </a: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bridge in Novosibirsk</a:t>
            </a:r>
          </a:p>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(Designer JSC "Institute" </a:t>
            </a:r>
            <a:r>
              <a:rPr lang="en-US" sz="1143"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Stroyproekt</a:t>
            </a: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Прямоугольник 14"/>
          <p:cNvSpPr/>
          <p:nvPr/>
        </p:nvSpPr>
        <p:spPr>
          <a:xfrm>
            <a:off x="714429" y="6356806"/>
            <a:ext cx="3736501" cy="268215"/>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Bridge in </a:t>
            </a:r>
            <a:r>
              <a:rPr lang="en-US" sz="1143"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Rzhev</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800125"/>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429" y="1680234"/>
            <a:ext cx="7355103" cy="400110"/>
          </a:xfrm>
          <a:prstGeom prst="rect">
            <a:avLst/>
          </a:prstGeom>
          <a:noFill/>
        </p:spPr>
        <p:txBody>
          <a:bodyPr wrap="square" rtlCol="0">
            <a:spAutoFit/>
          </a:bodyPr>
          <a:lstStyle/>
          <a:p>
            <a:r>
              <a:rPr lang="ru-RU" sz="2000" dirty="0"/>
              <a:t>  </a:t>
            </a:r>
          </a:p>
        </p:txBody>
      </p:sp>
      <p:sp>
        <p:nvSpPr>
          <p:cNvPr id="12" name="Прямоугольник 11"/>
          <p:cNvSpPr/>
          <p:nvPr/>
        </p:nvSpPr>
        <p:spPr>
          <a:xfrm>
            <a:off x="8738177" y="6463623"/>
            <a:ext cx="312906" cy="246221"/>
          </a:xfrm>
          <a:prstGeom prst="rect">
            <a:avLst/>
          </a:prstGeom>
        </p:spPr>
        <p:txBody>
          <a:bodyPr wrap="none">
            <a:spAutoFit/>
          </a:bodyPr>
          <a:lstStyle/>
          <a:p>
            <a:r>
              <a:rPr lang="ru-RU" sz="1000" dirty="0">
                <a:latin typeface="Times New Roman" panose="02020603050405020304" pitchFamily="18" charset="0"/>
                <a:cs typeface="Times New Roman" panose="02020603050405020304" pitchFamily="18" charset="0"/>
              </a:rPr>
              <a:t>10</a:t>
            </a:r>
          </a:p>
        </p:txBody>
      </p:sp>
      <p:sp>
        <p:nvSpPr>
          <p:cNvPr id="6" name="Rectangle 3"/>
          <p:cNvSpPr>
            <a:spLocks noChangeArrowheads="1"/>
          </p:cNvSpPr>
          <p:nvPr/>
        </p:nvSpPr>
        <p:spPr bwMode="auto">
          <a:xfrm>
            <a:off x="0" y="194658"/>
            <a:ext cx="131968" cy="26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5314" tIns="32657" rIns="65314" bIns="32657" numCol="1" anchor="ctr" anchorCtr="0" compatLnSpc="1">
            <a:prstTxWarp prst="textNoShape">
              <a:avLst/>
            </a:prstTxWarp>
            <a:spAutoFit/>
          </a:bodyPr>
          <a:lstStyle/>
          <a:p>
            <a:endParaRPr lang="ru-RU" sz="1286" dirty="0"/>
          </a:p>
        </p:txBody>
      </p:sp>
      <p:sp>
        <p:nvSpPr>
          <p:cNvPr id="15" name="Прямоугольник 14"/>
          <p:cNvSpPr/>
          <p:nvPr/>
        </p:nvSpPr>
        <p:spPr>
          <a:xfrm>
            <a:off x="1226823" y="976756"/>
            <a:ext cx="2923184" cy="268215"/>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suspension bridge</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Прямоугольник 15"/>
          <p:cNvSpPr/>
          <p:nvPr/>
        </p:nvSpPr>
        <p:spPr>
          <a:xfrm>
            <a:off x="5215785" y="974639"/>
            <a:ext cx="2923184" cy="268215"/>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cable-stayed bridge</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76737" y="1336489"/>
            <a:ext cx="2401279" cy="1787814"/>
          </a:xfrm>
          <a:prstGeom prst="rect">
            <a:avLst/>
          </a:prstGeom>
        </p:spPr>
      </p:pic>
      <p:sp>
        <p:nvSpPr>
          <p:cNvPr id="17" name="Прямоугольник 16"/>
          <p:cNvSpPr/>
          <p:nvPr/>
        </p:nvSpPr>
        <p:spPr>
          <a:xfrm>
            <a:off x="5113094" y="3345617"/>
            <a:ext cx="2964987" cy="619978"/>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Cable-stayed bridge across the Ship Fairway in St. Petersburg</a:t>
            </a:r>
          </a:p>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(Designer JSC "Institute" </a:t>
            </a:r>
            <a:r>
              <a:rPr lang="en-US" sz="1143"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Stroyproekt</a:t>
            </a: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25405" y="1336489"/>
            <a:ext cx="2726018" cy="1793304"/>
          </a:xfrm>
          <a:prstGeom prst="rect">
            <a:avLst/>
          </a:prstGeom>
        </p:spPr>
      </p:pic>
      <p:sp>
        <p:nvSpPr>
          <p:cNvPr id="20" name="Прямоугольник 19"/>
          <p:cNvSpPr/>
          <p:nvPr/>
        </p:nvSpPr>
        <p:spPr>
          <a:xfrm>
            <a:off x="556274" y="3129792"/>
            <a:ext cx="4807270" cy="3611245"/>
          </a:xfrm>
          <a:prstGeom prst="rect">
            <a:avLst/>
          </a:prstGeom>
        </p:spPr>
        <p:txBody>
          <a:bodyPr wrap="square">
            <a:spAutoFit/>
          </a:bodyPr>
          <a:lstStyle/>
          <a:p>
            <a:r>
              <a:rPr lang="en-US" sz="1429" dirty="0">
                <a:solidFill>
                  <a:schemeClr val="bg1"/>
                </a:solidFill>
              </a:rPr>
              <a:t>5. Consider the classification of bridges according to the principle of operation.</a:t>
            </a:r>
          </a:p>
          <a:p>
            <a:r>
              <a:rPr lang="en-US" sz="1429" dirty="0">
                <a:solidFill>
                  <a:schemeClr val="bg1"/>
                </a:solidFill>
              </a:rPr>
              <a:t>1) ordinary - these are ordinary bridges with a rigid structure.</a:t>
            </a:r>
          </a:p>
          <a:p>
            <a:r>
              <a:rPr lang="en-US" sz="1429" dirty="0">
                <a:solidFill>
                  <a:schemeClr val="bg1"/>
                </a:solidFill>
              </a:rPr>
              <a:t>2) collapsible - these are bridges that can be quickly disassembled and then reassembled.</a:t>
            </a:r>
          </a:p>
          <a:p>
            <a:r>
              <a:rPr lang="en-US" sz="1429" dirty="0">
                <a:solidFill>
                  <a:schemeClr val="bg1"/>
                </a:solidFill>
              </a:rPr>
              <a:t>For example, in the spring when there is a flood, and the water in the river has risen high, the bridge is being dismantled for this time, and then, when the water level in the river has dropped, the bridge is being collected again.</a:t>
            </a:r>
          </a:p>
          <a:p>
            <a:r>
              <a:rPr lang="en-US" sz="1429" dirty="0">
                <a:solidFill>
                  <a:schemeClr val="bg1"/>
                </a:solidFill>
              </a:rPr>
              <a:t>3) adjustable - this is when the span of the bridge is divorced to pass large sea vessels.</a:t>
            </a:r>
          </a:p>
          <a:p>
            <a:endParaRPr lang="en-US" sz="1429" dirty="0">
              <a:solidFill>
                <a:schemeClr val="bg1"/>
              </a:solidFill>
            </a:endParaRPr>
          </a:p>
          <a:p>
            <a:r>
              <a:rPr lang="en-US" sz="1429" dirty="0">
                <a:solidFill>
                  <a:schemeClr val="bg1"/>
                </a:solidFill>
              </a:rPr>
              <a:t>The slide on the right shows an example of a drawbridge.</a:t>
            </a:r>
            <a:endParaRPr lang="ru-RU" sz="1429" dirty="0">
              <a:solidFill>
                <a:schemeClr val="bg1"/>
              </a:solidFill>
            </a:endParaRPr>
          </a:p>
        </p:txBody>
      </p:sp>
      <p:pic>
        <p:nvPicPr>
          <p:cNvPr id="21" name="Picture 2" descr="http://pda.fedpress.ru/sites/fedpress/files/mcggs/news/volo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5217" y="4605618"/>
            <a:ext cx="2372799" cy="1779599"/>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5215785" y="4269116"/>
            <a:ext cx="2923184" cy="268215"/>
          </a:xfrm>
          <a:prstGeom prst="rect">
            <a:avLst/>
          </a:prstGeom>
        </p:spPr>
        <p:txBody>
          <a:bodyPr wrap="square">
            <a:spAutoFit/>
          </a:bodyPr>
          <a:lstStyle/>
          <a:p>
            <a:pPr algn="ctr"/>
            <a:r>
              <a:rPr lang="en-US"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drawbridge</a:t>
            </a:r>
            <a:endParaRPr lang="ru-RU" sz="114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614049"/>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1416</Words>
  <Application>Microsoft Office PowerPoint</Application>
  <PresentationFormat>Экран (4:3)</PresentationFormat>
  <Paragraphs>146</Paragraphs>
  <Slides>12</Slides>
  <Notes>12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Calibri</vt:lpstr>
      <vt:lpstr>Century Gothic</vt:lpstr>
      <vt:lpstr>Times New Roman</vt:lpstr>
      <vt:lpstr>Wingdings</vt:lpstr>
      <vt:lpstr>Wingdings 3</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Ksen</dc:creator>
  <cp:lastModifiedBy>Sofiya</cp:lastModifiedBy>
  <cp:revision>16</cp:revision>
  <dcterms:created xsi:type="dcterms:W3CDTF">2017-06-01T19:35:54Z</dcterms:created>
  <dcterms:modified xsi:type="dcterms:W3CDTF">2020-03-25T19:51:47Z</dcterms:modified>
</cp:coreProperties>
</file>